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08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19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21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39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28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656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07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7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72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9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61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4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86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4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33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13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9A93-E32F-4AE6-988C-62EE5C69371E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80FE3B-7CA8-42C9-B397-35C5B917D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5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BRIEFING</a:t>
            </a:r>
            <a:r>
              <a:rPr lang="fr-FR" smtClean="0"/>
              <a:t> </a:t>
            </a:r>
            <a:r>
              <a:rPr lang="fr-FR" smtClean="0">
                <a:solidFill>
                  <a:schemeClr val="tx1"/>
                </a:solidFill>
              </a:rPr>
              <a:t>METEO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>
              <a:solidFill>
                <a:srgbClr val="FFFFFF"/>
              </a:solidFill>
            </a:endParaRPr>
          </a:p>
          <a:p>
            <a:endParaRPr lang="fr-FR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2" y="225246"/>
            <a:ext cx="3211068" cy="20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Image radar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652" y="1471450"/>
            <a:ext cx="5782692" cy="45600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568" y="6317867"/>
            <a:ext cx="44481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Observation: le METAR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221" y="2616955"/>
            <a:ext cx="5679827" cy="21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prévision de la météo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TAF</a:t>
            </a:r>
          </a:p>
          <a:p>
            <a:r>
              <a:rPr lang="fr-FR" dirty="0" smtClean="0"/>
              <a:t>La carte TEMSI</a:t>
            </a:r>
          </a:p>
          <a:p>
            <a:r>
              <a:rPr lang="fr-FR" dirty="0" smtClean="0"/>
              <a:t>Les cartes WINTEM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9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TAF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TAF LONG: LFJL 131100Z 1312/1412 25015KT 9999 </a:t>
            </a:r>
            <a:r>
              <a:rPr lang="fr-FR" dirty="0" smtClean="0"/>
              <a:t>BKN025</a:t>
            </a:r>
          </a:p>
          <a:p>
            <a:r>
              <a:rPr lang="en-US" dirty="0"/>
              <a:t>TEMPO </a:t>
            </a:r>
            <a:r>
              <a:rPr lang="en-US" dirty="0" smtClean="0"/>
              <a:t>1312/1318 25015G25KT </a:t>
            </a:r>
            <a:r>
              <a:rPr lang="en-US" dirty="0"/>
              <a:t>4000 SHRA </a:t>
            </a:r>
            <a:r>
              <a:rPr lang="en-US" dirty="0" smtClean="0"/>
              <a:t>FEW020CB</a:t>
            </a:r>
          </a:p>
          <a:p>
            <a:r>
              <a:rPr lang="fr-FR" dirty="0"/>
              <a:t>TEMPO 1318/1321 -SHRA </a:t>
            </a:r>
            <a:r>
              <a:rPr lang="fr-FR" dirty="0" smtClean="0"/>
              <a:t>FEW020TCU</a:t>
            </a:r>
          </a:p>
          <a:p>
            <a:r>
              <a:rPr lang="fr-FR" dirty="0" smtClean="0"/>
              <a:t>BECMG 1401/1404 20010KT</a:t>
            </a:r>
          </a:p>
          <a:p>
            <a:r>
              <a:rPr lang="fr-FR" dirty="0"/>
              <a:t>PROB40 TEMPO </a:t>
            </a:r>
            <a:r>
              <a:rPr lang="fr-FR" dirty="0" smtClean="0"/>
              <a:t>1402/1406 BKN009</a:t>
            </a:r>
          </a:p>
          <a:p>
            <a:r>
              <a:rPr lang="pt-BR" dirty="0"/>
              <a:t>TEMPO </a:t>
            </a:r>
            <a:r>
              <a:rPr lang="pt-BR" dirty="0" smtClean="0"/>
              <a:t>1408/1412 20015G27KT </a:t>
            </a:r>
            <a:r>
              <a:rPr lang="pt-BR" dirty="0"/>
              <a:t>4000 RA BKN010=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9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carte TEMSI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519" y="1471449"/>
            <a:ext cx="6381481" cy="4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cartes WINTEM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482" y="1460937"/>
            <a:ext cx="4178371" cy="53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Vol réalisable</a:t>
            </a:r>
          </a:p>
          <a:p>
            <a:r>
              <a:rPr lang="fr-FR" dirty="0" smtClean="0"/>
              <a:t>Vol réalisable avec des réserves (plafond, visibilité, orages, …)</a:t>
            </a:r>
          </a:p>
          <a:p>
            <a:r>
              <a:rPr lang="fr-FR" dirty="0" smtClean="0"/>
              <a:t>Vol non réalisable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374" y="1739518"/>
            <a:ext cx="1293288" cy="8421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300" y="1930400"/>
            <a:ext cx="1326047" cy="15566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977" y="2969199"/>
            <a:ext cx="1382105" cy="13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en direct sur </a:t>
            </a:r>
            <a:r>
              <a:rPr lang="fr-FR" dirty="0" err="1" smtClean="0"/>
              <a:t>aeroweb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Navigation entre Malzéville et Haguenau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32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Rappel sur les VMC minimum en VFR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Espace contrôlé (classe </a:t>
            </a:r>
            <a:r>
              <a:rPr lang="fr-FR" dirty="0" err="1" smtClean="0"/>
              <a:t>c,d,e</a:t>
            </a:r>
            <a:r>
              <a:rPr lang="fr-FR" dirty="0" smtClean="0"/>
              <a:t>)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visibilité ≥5 km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plafond ≥1500ft</a:t>
            </a:r>
          </a:p>
          <a:p>
            <a:pPr marL="0" indent="0">
              <a:buNone/>
            </a:pPr>
            <a:r>
              <a:rPr lang="fr-FR" dirty="0" smtClean="0"/>
              <a:t>    Espace non contrôlé (classe g)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visibilité ≥1500m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plafond ≥500ft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90" y="1270000"/>
            <a:ext cx="6254969" cy="546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VFR spécial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Abaissement des minima en espace aérien contrôlé (les minima passe comme en espace aérien non contrôlé)</a:t>
            </a:r>
          </a:p>
          <a:p>
            <a:r>
              <a:rPr lang="fr-FR" dirty="0" smtClean="0"/>
              <a:t>Autorisé par le contrôle (clairance VFR spécial)</a:t>
            </a:r>
          </a:p>
          <a:p>
            <a:r>
              <a:rPr lang="fr-FR" dirty="0" smtClean="0"/>
              <a:t>Uniquement de jour</a:t>
            </a:r>
          </a:p>
          <a:p>
            <a:r>
              <a:rPr lang="fr-FR" dirty="0" smtClean="0"/>
              <a:t>Des consignes particulières peuvent s’appliquer (carte VAC)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9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>
              <a:lnSpc>
                <a:spcPct val="120000"/>
              </a:lnSpc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Rockwell" panose="02060603020205020403"/>
              </a:rPr>
              <a:t>1. Situation générale: temps présent au moment de la préparation du vol (frontologie, images satellites, observations)</a:t>
            </a:r>
          </a:p>
          <a:p>
            <a:pPr marL="228600" lvl="0" indent="-228600" defTabSz="914400">
              <a:lnSpc>
                <a:spcPct val="120000"/>
              </a:lnSpc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Rockwell" panose="02060603020205020403"/>
              </a:rPr>
              <a:t>2. La prévision de la météo: TAF, la carte TEMSI, les cartes WINTEM</a:t>
            </a:r>
          </a:p>
          <a:p>
            <a:pPr marL="228600" lvl="0" indent="-228600" defTabSz="914400">
              <a:lnSpc>
                <a:spcPct val="120000"/>
              </a:lnSpc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Rockwell" panose="02060603020205020403"/>
              </a:rPr>
              <a:t>3. Conclusion: vol possible ou non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>
              <a:lnSpc>
                <a:spcPct val="120000"/>
              </a:lnSpc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Rockwell" panose="02060603020205020403"/>
              </a:rPr>
              <a:t>Avant d’entreprendre un vol le commandant de bord dispose de toutes les informations météorologiques disponibles concernant le vol. C’est une obligation réglementaire. (Sauf pour le tour de piste)</a:t>
            </a:r>
          </a:p>
          <a:p>
            <a:pPr marL="228600" lvl="0" indent="-228600" defTabSz="914400">
              <a:lnSpc>
                <a:spcPct val="120000"/>
              </a:lnSpc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Rockwell" panose="02060603020205020403"/>
              </a:rPr>
              <a:t>C’est lui qui prend la décision de savoir si le vol est possible ou non.  Rappel sur le vol VFR et les minimas VMC.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0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Ou trouver les information météo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AEROWEB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52" y="2816772"/>
            <a:ext cx="7736787" cy="13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Evaluer la situation </a:t>
            </a:r>
            <a:r>
              <a:rPr lang="fr-FR" dirty="0" err="1" smtClean="0"/>
              <a:t>generale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carte des fronts</a:t>
            </a:r>
          </a:p>
          <a:p>
            <a:r>
              <a:rPr lang="fr-FR" dirty="0" smtClean="0"/>
              <a:t>Les différentes images satellites et radar</a:t>
            </a:r>
          </a:p>
          <a:p>
            <a:r>
              <a:rPr lang="fr-FR" dirty="0" smtClean="0"/>
              <a:t>Le message d’observation du METAR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8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Cartes des fronts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58" y="1633896"/>
            <a:ext cx="4949680" cy="4450172"/>
          </a:xfrm>
        </p:spPr>
      </p:pic>
    </p:spTree>
    <p:extLst>
      <p:ext uri="{BB962C8B-B14F-4D97-AF65-F5344CB8AC3E}">
        <p14:creationId xmlns:p14="http://schemas.microsoft.com/office/powerpoint/2010/main" val="11330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</a:t>
            </a:r>
            <a:r>
              <a:rPr lang="fr-FR" dirty="0" smtClean="0"/>
              <a:t>mages satellite visible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787" y="1744433"/>
            <a:ext cx="5424992" cy="42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Image satellite infrarouge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963" y="1492470"/>
            <a:ext cx="5769364" cy="4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Image satellite colorées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693" y="1417369"/>
            <a:ext cx="5851271" cy="46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</TotalTime>
  <Words>317</Words>
  <Application>Microsoft Office PowerPoint</Application>
  <PresentationFormat>Grand écran</PresentationFormat>
  <Paragraphs>52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Rockwell</vt:lpstr>
      <vt:lpstr>Trebuchet MS</vt:lpstr>
      <vt:lpstr>Wingdings</vt:lpstr>
      <vt:lpstr>Wingdings 3</vt:lpstr>
      <vt:lpstr>Facette</vt:lpstr>
      <vt:lpstr>BRIEFING METEO</vt:lpstr>
      <vt:lpstr>SOMMAIRE</vt:lpstr>
      <vt:lpstr>INTRODUCTION</vt:lpstr>
      <vt:lpstr>Ou trouver les information météo ?</vt:lpstr>
      <vt:lpstr>Evaluer la situation generale</vt:lpstr>
      <vt:lpstr>Cartes des fronts</vt:lpstr>
      <vt:lpstr>Images satellite visible</vt:lpstr>
      <vt:lpstr>Image satellite infrarouge</vt:lpstr>
      <vt:lpstr>Image satellite colorées</vt:lpstr>
      <vt:lpstr>Image radar</vt:lpstr>
      <vt:lpstr>Observation: le METAR</vt:lpstr>
      <vt:lpstr>La prévision de la météo</vt:lpstr>
      <vt:lpstr>Le TAF</vt:lpstr>
      <vt:lpstr>La carte TEMSI</vt:lpstr>
      <vt:lpstr>Les cartes WINTEM</vt:lpstr>
      <vt:lpstr>Conclusion</vt:lpstr>
      <vt:lpstr>Exemple en direct sur aeroweb</vt:lpstr>
      <vt:lpstr>Rappel sur les VMC minimum en VFR</vt:lpstr>
      <vt:lpstr>VFR spécial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METEO</dc:title>
  <dc:creator>formation luneville</dc:creator>
  <cp:lastModifiedBy>formation luneville</cp:lastModifiedBy>
  <cp:revision>15</cp:revision>
  <dcterms:created xsi:type="dcterms:W3CDTF">2023-01-13T12:40:54Z</dcterms:created>
  <dcterms:modified xsi:type="dcterms:W3CDTF">2023-01-13T16:16:44Z</dcterms:modified>
</cp:coreProperties>
</file>