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58" r:id="rId1"/>
    <p:sldMasterId id="2147484370" r:id="rId2"/>
  </p:sldMasterIdLst>
  <p:notesMasterIdLst>
    <p:notesMasterId r:id="rId40"/>
  </p:notesMasterIdLst>
  <p:sldIdLst>
    <p:sldId id="392" r:id="rId3"/>
    <p:sldId id="342" r:id="rId4"/>
    <p:sldId id="346" r:id="rId5"/>
    <p:sldId id="357" r:id="rId6"/>
    <p:sldId id="344" r:id="rId7"/>
    <p:sldId id="345" r:id="rId8"/>
    <p:sldId id="386" r:id="rId9"/>
    <p:sldId id="348" r:id="rId10"/>
    <p:sldId id="350" r:id="rId11"/>
    <p:sldId id="351" r:id="rId12"/>
    <p:sldId id="352" r:id="rId13"/>
    <p:sldId id="354" r:id="rId14"/>
    <p:sldId id="387" r:id="rId15"/>
    <p:sldId id="355" r:id="rId16"/>
    <p:sldId id="356" r:id="rId17"/>
    <p:sldId id="388" r:id="rId18"/>
    <p:sldId id="358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89" r:id="rId28"/>
    <p:sldId id="371" r:id="rId29"/>
    <p:sldId id="390" r:id="rId30"/>
    <p:sldId id="372" r:id="rId31"/>
    <p:sldId id="373" r:id="rId32"/>
    <p:sldId id="374" r:id="rId33"/>
    <p:sldId id="375" r:id="rId34"/>
    <p:sldId id="376" r:id="rId35"/>
    <p:sldId id="377" r:id="rId36"/>
    <p:sldId id="391" r:id="rId37"/>
    <p:sldId id="378" r:id="rId38"/>
    <p:sldId id="37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modifyVerifier cryptProviderType="rsaFull" cryptAlgorithmClass="hash" cryptAlgorithmType="typeAny" cryptAlgorithmSid="4" spinCount="100000" saltData="hoB6pRIcaK9xQwyHXg3ADg==" hashData="O5c8VggPr5/IjGP2aKGksx4ANc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1B8"/>
    <a:srgbClr val="FFF793"/>
    <a:srgbClr val="D12A39"/>
    <a:srgbClr val="006C96"/>
    <a:srgbClr val="66FF33"/>
    <a:srgbClr val="3333CC"/>
    <a:srgbClr val="990000"/>
    <a:srgbClr val="CC0000"/>
    <a:srgbClr val="0099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99266" autoAdjust="0"/>
  </p:normalViewPr>
  <p:slideViewPr>
    <p:cSldViewPr>
      <p:cViewPr>
        <p:scale>
          <a:sx n="75" d="100"/>
          <a:sy n="75" d="100"/>
        </p:scale>
        <p:origin x="-1952" y="-368"/>
      </p:cViewPr>
      <p:guideLst>
        <p:guide orient="horz" pos="2168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214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344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66" name="Arc 4" descr="blanc)"/>
          <p:cNvSpPr>
            <a:spLocks/>
          </p:cNvSpPr>
          <p:nvPr/>
        </p:nvSpPr>
        <p:spPr bwMode="auto">
          <a:xfrm flipH="1" flipV="1">
            <a:off x="6654293" y="4752457"/>
            <a:ext cx="721432" cy="121062"/>
          </a:xfrm>
          <a:custGeom>
            <a:avLst/>
            <a:gdLst>
              <a:gd name="G0" fmla="+- 0 0 0"/>
              <a:gd name="G1" fmla="+- 6488 0 0"/>
              <a:gd name="G2" fmla="+- 21600 0 0"/>
              <a:gd name="T0" fmla="*/ 20602 w 21600"/>
              <a:gd name="T1" fmla="*/ 0 h 6488"/>
              <a:gd name="T2" fmla="*/ 21600 w 21600"/>
              <a:gd name="T3" fmla="*/ 6488 h 6488"/>
              <a:gd name="T4" fmla="*/ 0 w 21600"/>
              <a:gd name="T5" fmla="*/ 6488 h 6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6488" fill="none" extrusionOk="0">
                <a:moveTo>
                  <a:pt x="20602" y="-1"/>
                </a:moveTo>
                <a:cubicBezTo>
                  <a:pt x="21263" y="2099"/>
                  <a:pt x="21600" y="4287"/>
                  <a:pt x="21600" y="6488"/>
                </a:cubicBezTo>
              </a:path>
              <a:path w="21600" h="6488" stroke="0" extrusionOk="0">
                <a:moveTo>
                  <a:pt x="20602" y="-1"/>
                </a:moveTo>
                <a:cubicBezTo>
                  <a:pt x="21263" y="2099"/>
                  <a:pt x="21600" y="4287"/>
                  <a:pt x="21600" y="6488"/>
                </a:cubicBezTo>
                <a:lnTo>
                  <a:pt x="0" y="6488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CC99"/>
            </a:bgClr>
          </a:patt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2" name="Grouper 53"/>
          <p:cNvGrpSpPr/>
          <p:nvPr/>
        </p:nvGrpSpPr>
        <p:grpSpPr>
          <a:xfrm>
            <a:off x="2324100" y="4741333"/>
            <a:ext cx="1974850" cy="1469827"/>
            <a:chOff x="3048000" y="4538133"/>
            <a:chExt cx="1974850" cy="1469827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048000" y="5700183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flipV="1">
              <a:off x="3917951" y="4538133"/>
              <a:ext cx="1967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88586" y="45525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0" name="Freeform 25"/>
          <p:cNvSpPr>
            <a:spLocks/>
          </p:cNvSpPr>
          <p:nvPr/>
        </p:nvSpPr>
        <p:spPr bwMode="auto">
          <a:xfrm>
            <a:off x="3277133" y="3240637"/>
            <a:ext cx="0" cy="1384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  <a:endParaRPr lang="fr-FR" sz="1400" b="0" dirty="0">
                <a:solidFill>
                  <a:srgbClr val="FF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3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B587C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1B587C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grpSp>
        <p:nvGrpSpPr>
          <p:cNvPr id="45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 . D)</a:t>
              </a:r>
              <a:endParaRPr lang="fr-FR" sz="1400" b="0" dirty="0">
                <a:solidFill>
                  <a:srgbClr val="1B587C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4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er 104"/>
          <p:cNvGrpSpPr/>
          <p:nvPr/>
        </p:nvGrpSpPr>
        <p:grpSpPr>
          <a:xfrm>
            <a:off x="796131" y="2262197"/>
            <a:ext cx="8347869" cy="523220"/>
            <a:chOff x="804863" y="1627197"/>
            <a:chExt cx="8008937" cy="523220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271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 smtClean="0"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 smtClean="0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70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er 66"/>
          <p:cNvGrpSpPr/>
          <p:nvPr/>
        </p:nvGrpSpPr>
        <p:grpSpPr>
          <a:xfrm>
            <a:off x="6659038" y="4681157"/>
            <a:ext cx="1438127" cy="211825"/>
            <a:chOff x="6874932" y="4262051"/>
            <a:chExt cx="1438127" cy="211825"/>
          </a:xfrm>
        </p:grpSpPr>
        <p:grpSp>
          <p:nvGrpSpPr>
            <p:cNvPr id="52" name="Group 17"/>
            <p:cNvGrpSpPr>
              <a:grpSpLocks noChangeAspect="1"/>
            </p:cNvGrpSpPr>
            <p:nvPr/>
          </p:nvGrpSpPr>
          <p:grpSpPr bwMode="auto">
            <a:xfrm rot="21240000">
              <a:off x="7154840" y="4262051"/>
              <a:ext cx="1158219" cy="211825"/>
              <a:chOff x="4527" y="2195"/>
              <a:chExt cx="935" cy="171"/>
            </a:xfrm>
          </p:grpSpPr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4527" y="219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auto">
              <a:xfrm>
                <a:off x="4975" y="2242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6" name="Freeform 25"/>
            <p:cNvSpPr>
              <a:spLocks/>
            </p:cNvSpPr>
            <p:nvPr/>
          </p:nvSpPr>
          <p:spPr bwMode="auto">
            <a:xfrm rot="5400000">
              <a:off x="7496398" y="3709201"/>
              <a:ext cx="122799" cy="1365731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5" name="Grouper 64"/>
          <p:cNvGrpSpPr/>
          <p:nvPr/>
        </p:nvGrpSpPr>
        <p:grpSpPr>
          <a:xfrm>
            <a:off x="6661649" y="4470408"/>
            <a:ext cx="484194" cy="279399"/>
            <a:chOff x="6877543" y="4051302"/>
            <a:chExt cx="484194" cy="279399"/>
          </a:xfrm>
        </p:grpSpPr>
        <p:sp>
          <p:nvSpPr>
            <p:cNvPr id="62" name="Freeform 25"/>
            <p:cNvSpPr>
              <a:spLocks/>
            </p:cNvSpPr>
            <p:nvPr/>
          </p:nvSpPr>
          <p:spPr bwMode="auto">
            <a:xfrm rot="16200000" flipH="1">
              <a:off x="7119640" y="4088604"/>
              <a:ext cx="0" cy="484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938432" y="4051302"/>
              <a:ext cx="393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VR</a:t>
              </a:r>
              <a:endParaRPr lang="fr-FR" sz="12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8" name="Oval 10"/>
          <p:cNvSpPr>
            <a:spLocks noChangeArrowheads="1"/>
          </p:cNvSpPr>
          <p:nvPr/>
        </p:nvSpPr>
        <p:spPr bwMode="auto">
          <a:xfrm>
            <a:off x="5541427" y="4673600"/>
            <a:ext cx="880534" cy="34713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7" grpId="0" animBg="1"/>
      <p:bldP spid="38" grpId="0" animBg="1"/>
      <p:bldP spid="41" grpId="0" animBg="1"/>
      <p:bldP spid="42" grpId="0"/>
      <p:bldP spid="43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2324100" y="3240637"/>
            <a:ext cx="1974850" cy="2970523"/>
            <a:chOff x="3048000" y="3240637"/>
            <a:chExt cx="1974850" cy="2970523"/>
          </a:xfrm>
        </p:grpSpPr>
        <p:grpSp>
          <p:nvGrpSpPr>
            <p:cNvPr id="2" name="Grouper 53"/>
            <p:cNvGrpSpPr/>
            <p:nvPr/>
          </p:nvGrpSpPr>
          <p:grpSpPr>
            <a:xfrm>
              <a:off x="3048000" y="47413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001033" y="3240637"/>
              <a:ext cx="0" cy="1384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  <a:endParaRPr lang="fr-FR" sz="1400" b="0" dirty="0">
                <a:solidFill>
                  <a:srgbClr val="FF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3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B587C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1B587C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grpSp>
        <p:nvGrpSpPr>
          <p:cNvPr id="10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 . D)</a:t>
              </a:r>
              <a:endParaRPr lang="fr-FR" sz="1400" b="0" dirty="0">
                <a:solidFill>
                  <a:srgbClr val="1B587C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4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r 104"/>
          <p:cNvGrpSpPr/>
          <p:nvPr/>
        </p:nvGrpSpPr>
        <p:grpSpPr>
          <a:xfrm>
            <a:off x="796131" y="2262197"/>
            <a:ext cx="8347869" cy="523220"/>
            <a:chOff x="804863" y="1652597"/>
            <a:chExt cx="8008937" cy="523220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 smtClean="0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er 37"/>
          <p:cNvGrpSpPr/>
          <p:nvPr/>
        </p:nvGrpSpPr>
        <p:grpSpPr>
          <a:xfrm>
            <a:off x="3039910" y="3378200"/>
            <a:ext cx="808190" cy="319599"/>
            <a:chOff x="2684310" y="3441700"/>
            <a:chExt cx="808190" cy="355601"/>
          </a:xfrm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 rot="5400000">
              <a:off x="3088405" y="3393206"/>
              <a:ext cx="0" cy="808190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098800" y="34417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auto">
          <a:xfrm flipV="1">
            <a:off x="5892804" y="4836583"/>
            <a:ext cx="196799" cy="670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3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5803902" y="54715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1B587C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grpSp>
        <p:nvGrpSpPr>
          <p:cNvPr id="121" name="Grouper 120"/>
          <p:cNvGrpSpPr/>
          <p:nvPr/>
        </p:nvGrpSpPr>
        <p:grpSpPr>
          <a:xfrm>
            <a:off x="6642100" y="4470408"/>
            <a:ext cx="1464144" cy="439111"/>
            <a:chOff x="6654293" y="4470408"/>
            <a:chExt cx="1464144" cy="439111"/>
          </a:xfrm>
        </p:grpSpPr>
        <p:sp>
          <p:nvSpPr>
            <p:cNvPr id="122" name="Freeform 8"/>
            <p:cNvSpPr>
              <a:spLocks/>
            </p:cNvSpPr>
            <p:nvPr/>
          </p:nvSpPr>
          <p:spPr bwMode="auto">
            <a:xfrm rot="60000" flipV="1">
              <a:off x="7495535" y="4726213"/>
              <a:ext cx="622902" cy="130464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chemeClr val="bg2">
                <a:alpha val="73000"/>
              </a:schemeClr>
            </a:solidFill>
            <a:ln w="9525">
              <a:solidFill>
                <a:srgbClr val="7F7F7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Arc 4" descr="blanc)"/>
            <p:cNvSpPr>
              <a:spLocks/>
            </p:cNvSpPr>
            <p:nvPr/>
          </p:nvSpPr>
          <p:spPr bwMode="auto">
            <a:xfrm flipH="1" flipV="1">
              <a:off x="6654293" y="4752457"/>
              <a:ext cx="721432" cy="157062"/>
            </a:xfrm>
            <a:custGeom>
              <a:avLst/>
              <a:gdLst>
                <a:gd name="G0" fmla="+- 0 0 0"/>
                <a:gd name="G1" fmla="+- 6488 0 0"/>
                <a:gd name="G2" fmla="+- 21600 0 0"/>
                <a:gd name="T0" fmla="*/ 20602 w 21600"/>
                <a:gd name="T1" fmla="*/ 0 h 6488"/>
                <a:gd name="T2" fmla="*/ 21600 w 21600"/>
                <a:gd name="T3" fmla="*/ 6488 h 6488"/>
                <a:gd name="T4" fmla="*/ 0 w 21600"/>
                <a:gd name="T5" fmla="*/ 6488 h 6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6488" fill="none" extrusionOk="0">
                  <a:moveTo>
                    <a:pt x="20602" y="-1"/>
                  </a:moveTo>
                  <a:cubicBezTo>
                    <a:pt x="21263" y="2099"/>
                    <a:pt x="21600" y="4287"/>
                    <a:pt x="21600" y="6488"/>
                  </a:cubicBezTo>
                </a:path>
                <a:path w="21600" h="6488" stroke="0" extrusionOk="0">
                  <a:moveTo>
                    <a:pt x="20602" y="-1"/>
                  </a:moveTo>
                  <a:cubicBezTo>
                    <a:pt x="21263" y="2099"/>
                    <a:pt x="21600" y="4287"/>
                    <a:pt x="21600" y="6488"/>
                  </a:cubicBezTo>
                  <a:lnTo>
                    <a:pt x="0" y="6488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" name="Grouper 53"/>
            <p:cNvGrpSpPr/>
            <p:nvPr/>
          </p:nvGrpSpPr>
          <p:grpSpPr>
            <a:xfrm>
              <a:off x="6661649" y="4470408"/>
              <a:ext cx="1430573" cy="422834"/>
              <a:chOff x="6661649" y="4470408"/>
              <a:chExt cx="1430573" cy="422834"/>
            </a:xfrm>
          </p:grpSpPr>
          <p:grpSp>
            <p:nvGrpSpPr>
              <p:cNvPr id="126" name="Group 17"/>
              <p:cNvGrpSpPr>
                <a:grpSpLocks noChangeAspect="1"/>
              </p:cNvGrpSpPr>
              <p:nvPr/>
            </p:nvGrpSpPr>
            <p:grpSpPr bwMode="auto">
              <a:xfrm rot="21240000">
                <a:off x="6938958" y="4681417"/>
                <a:ext cx="1153264" cy="211825"/>
                <a:chOff x="4527" y="2195"/>
                <a:chExt cx="931" cy="171"/>
              </a:xfrm>
            </p:grpSpPr>
            <p:sp>
              <p:nvSpPr>
                <p:cNvPr id="130" name="Freeform 19"/>
                <p:cNvSpPr>
                  <a:spLocks/>
                </p:cNvSpPr>
                <p:nvPr/>
              </p:nvSpPr>
              <p:spPr bwMode="auto">
                <a:xfrm rot="21180000">
                  <a:off x="4971" y="2214"/>
                  <a:ext cx="487" cy="102"/>
                </a:xfrm>
                <a:custGeom>
                  <a:avLst/>
                  <a:gdLst>
                    <a:gd name="T0" fmla="*/ 0 w 1044"/>
                    <a:gd name="T1" fmla="*/ 49 h 198"/>
                    <a:gd name="T2" fmla="*/ 70 w 1044"/>
                    <a:gd name="T3" fmla="*/ 0 h 198"/>
                    <a:gd name="T4" fmla="*/ 487 w 1044"/>
                    <a:gd name="T5" fmla="*/ 51 h 198"/>
                    <a:gd name="T6" fmla="*/ 70 w 1044"/>
                    <a:gd name="T7" fmla="*/ 101 h 198"/>
                    <a:gd name="T8" fmla="*/ 0 w 1044"/>
                    <a:gd name="T9" fmla="*/ 49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4"/>
                    <a:gd name="T16" fmla="*/ 0 h 198"/>
                    <a:gd name="T17" fmla="*/ 1044 w 1044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4" h="198">
                      <a:moveTo>
                        <a:pt x="0" y="95"/>
                      </a:moveTo>
                      <a:cubicBezTo>
                        <a:pt x="0" y="23"/>
                        <a:pt x="70" y="1"/>
                        <a:pt x="151" y="0"/>
                      </a:cubicBezTo>
                      <a:cubicBezTo>
                        <a:pt x="460" y="16"/>
                        <a:pt x="1044" y="99"/>
                        <a:pt x="1044" y="99"/>
                      </a:cubicBezTo>
                      <a:cubicBezTo>
                        <a:pt x="1044" y="99"/>
                        <a:pt x="325" y="198"/>
                        <a:pt x="151" y="197"/>
                      </a:cubicBezTo>
                      <a:cubicBezTo>
                        <a:pt x="72" y="197"/>
                        <a:pt x="0" y="165"/>
                        <a:pt x="0" y="9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ln w="9525">
                  <a:solidFill>
                    <a:srgbClr val="7F7F7F"/>
                  </a:solidFill>
                  <a:prstDash val="dash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1" name="Freeform 18"/>
                <p:cNvSpPr>
                  <a:spLocks/>
                </p:cNvSpPr>
                <p:nvPr/>
              </p:nvSpPr>
              <p:spPr bwMode="auto">
                <a:xfrm>
                  <a:off x="4527" y="2195"/>
                  <a:ext cx="451" cy="171"/>
                </a:xfrm>
                <a:custGeom>
                  <a:avLst/>
                  <a:gdLst>
                    <a:gd name="T0" fmla="*/ 1 w 658"/>
                    <a:gd name="T1" fmla="*/ 86 h 249"/>
                    <a:gd name="T2" fmla="*/ 451 w 658"/>
                    <a:gd name="T3" fmla="*/ 41 h 249"/>
                    <a:gd name="T4" fmla="*/ 420 w 658"/>
                    <a:gd name="T5" fmla="*/ 93 h 249"/>
                    <a:gd name="T6" fmla="*/ 451 w 658"/>
                    <a:gd name="T7" fmla="*/ 138 h 249"/>
                    <a:gd name="T8" fmla="*/ 1 w 658"/>
                    <a:gd name="T9" fmla="*/ 86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8"/>
                    <a:gd name="T16" fmla="*/ 0 h 249"/>
                    <a:gd name="T17" fmla="*/ 658 w 658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8" h="249">
                      <a:moveTo>
                        <a:pt x="2" y="125"/>
                      </a:moveTo>
                      <a:cubicBezTo>
                        <a:pt x="0" y="0"/>
                        <a:pt x="556" y="58"/>
                        <a:pt x="658" y="60"/>
                      </a:cubicBezTo>
                      <a:cubicBezTo>
                        <a:pt x="615" y="78"/>
                        <a:pt x="613" y="110"/>
                        <a:pt x="613" y="135"/>
                      </a:cubicBezTo>
                      <a:cubicBezTo>
                        <a:pt x="613" y="158"/>
                        <a:pt x="628" y="171"/>
                        <a:pt x="658" y="201"/>
                      </a:cubicBezTo>
                      <a:cubicBezTo>
                        <a:pt x="562" y="213"/>
                        <a:pt x="1" y="249"/>
                        <a:pt x="2" y="12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7" name="Grouper 100"/>
              <p:cNvGrpSpPr/>
              <p:nvPr/>
            </p:nvGrpSpPr>
            <p:grpSpPr>
              <a:xfrm>
                <a:off x="6661649" y="4470408"/>
                <a:ext cx="484194" cy="279399"/>
                <a:chOff x="6877543" y="4051302"/>
                <a:chExt cx="484194" cy="279399"/>
              </a:xfrm>
            </p:grpSpPr>
            <p:sp>
              <p:nvSpPr>
                <p:cNvPr id="128" name="Freeform 25"/>
                <p:cNvSpPr>
                  <a:spLocks/>
                </p:cNvSpPr>
                <p:nvPr/>
              </p:nvSpPr>
              <p:spPr bwMode="auto">
                <a:xfrm rot="16200000" flipH="1">
                  <a:off x="7119640" y="4088604"/>
                  <a:ext cx="0" cy="484194"/>
                </a:xfrm>
                <a:custGeom>
                  <a:avLst/>
                  <a:gdLst/>
                  <a:ahLst/>
                  <a:cxnLst>
                    <a:cxn ang="0">
                      <a:pos x="333" y="10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3" h="1008">
                      <a:moveTo>
                        <a:pt x="333" y="10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" name="ZoneTexte 128"/>
                <p:cNvSpPr txBox="1"/>
                <p:nvPr/>
              </p:nvSpPr>
              <p:spPr>
                <a:xfrm>
                  <a:off x="6938432" y="4051302"/>
                  <a:ext cx="3937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smtClean="0">
                      <a:solidFill>
                        <a:srgbClr val="000000"/>
                      </a:solidFill>
                      <a:latin typeface="Trebuchet MS"/>
                      <a:cs typeface="Trebuchet MS"/>
                    </a:rPr>
                    <a:t>VR</a:t>
                  </a:r>
                  <a:endParaRPr lang="fr-FR" sz="1200" b="0" dirty="0">
                    <a:solidFill>
                      <a:srgbClr val="000000"/>
                    </a:solidFill>
                    <a:latin typeface="Trebuchet MS"/>
                    <a:cs typeface="Trebuchet MS"/>
                  </a:endParaRPr>
                </a:p>
              </p:txBody>
            </p:sp>
          </p:grpSp>
        </p:grpSp>
        <p:sp>
          <p:nvSpPr>
            <p:cNvPr id="125" name="Freeform 25"/>
            <p:cNvSpPr>
              <a:spLocks/>
            </p:cNvSpPr>
            <p:nvPr/>
          </p:nvSpPr>
          <p:spPr bwMode="auto">
            <a:xfrm rot="4740000" flipH="1">
              <a:off x="7347071" y="4078732"/>
              <a:ext cx="45719" cy="1421409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3.7037E-7 L -1.66667E-6 -3.7037E-7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56" grpId="0" animBg="1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2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4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47"/>
          <p:cNvGrpSpPr/>
          <p:nvPr/>
        </p:nvGrpSpPr>
        <p:grpSpPr>
          <a:xfrm>
            <a:off x="2324100" y="3240637"/>
            <a:ext cx="1974850" cy="2970523"/>
            <a:chOff x="3048000" y="3240637"/>
            <a:chExt cx="1974850" cy="2970523"/>
          </a:xfrm>
        </p:grpSpPr>
        <p:grpSp>
          <p:nvGrpSpPr>
            <p:cNvPr id="7" name="Grouper 53"/>
            <p:cNvGrpSpPr/>
            <p:nvPr/>
          </p:nvGrpSpPr>
          <p:grpSpPr>
            <a:xfrm>
              <a:off x="3048000" y="47413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001033" y="3240637"/>
              <a:ext cx="0" cy="1384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3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B587C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1B587C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rgbClr val="1B587C"/>
              </a:solidFill>
              <a:latin typeface="Trebuchet MS"/>
              <a:cs typeface="Trebuchet MS"/>
            </a:endParaRPr>
          </a:p>
        </p:txBody>
      </p:sp>
      <p:grpSp>
        <p:nvGrpSpPr>
          <p:cNvPr id="13" name="Grouper 37"/>
          <p:cNvGrpSpPr/>
          <p:nvPr/>
        </p:nvGrpSpPr>
        <p:grpSpPr>
          <a:xfrm>
            <a:off x="3543300" y="3378200"/>
            <a:ext cx="355600" cy="319596"/>
            <a:chOff x="3187700" y="3441700"/>
            <a:chExt cx="355600" cy="355597"/>
          </a:xfrm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 rot="5400000">
              <a:off x="3340405" y="3645204"/>
              <a:ext cx="0" cy="30418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187700" y="34417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auto">
          <a:xfrm flipV="1">
            <a:off x="5892804" y="4836584"/>
            <a:ext cx="196799" cy="346749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3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2" name="Grouper 61"/>
          <p:cNvGrpSpPr/>
          <p:nvPr/>
        </p:nvGrpSpPr>
        <p:grpSpPr>
          <a:xfrm>
            <a:off x="6654293" y="4470408"/>
            <a:ext cx="1455677" cy="445519"/>
            <a:chOff x="6654293" y="4470408"/>
            <a:chExt cx="1455677" cy="445519"/>
          </a:xfrm>
        </p:grpSpPr>
        <p:sp>
          <p:nvSpPr>
            <p:cNvPr id="63" name="Freeform 8"/>
            <p:cNvSpPr>
              <a:spLocks/>
            </p:cNvSpPr>
            <p:nvPr/>
          </p:nvSpPr>
          <p:spPr bwMode="auto">
            <a:xfrm rot="21358975" flipV="1">
              <a:off x="7487068" y="4709279"/>
              <a:ext cx="622902" cy="130464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chemeClr val="bg2">
                <a:alpha val="73000"/>
              </a:schemeClr>
            </a:solidFill>
            <a:ln w="9525">
              <a:solidFill>
                <a:srgbClr val="7F7F7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Arc 4" descr="blanc)"/>
            <p:cNvSpPr>
              <a:spLocks/>
            </p:cNvSpPr>
            <p:nvPr/>
          </p:nvSpPr>
          <p:spPr bwMode="auto">
            <a:xfrm flipH="1" flipV="1">
              <a:off x="6654293" y="4752457"/>
              <a:ext cx="721432" cy="85062"/>
            </a:xfrm>
            <a:custGeom>
              <a:avLst/>
              <a:gdLst>
                <a:gd name="G0" fmla="+- 0 0 0"/>
                <a:gd name="G1" fmla="+- 6488 0 0"/>
                <a:gd name="G2" fmla="+- 21600 0 0"/>
                <a:gd name="T0" fmla="*/ 20602 w 21600"/>
                <a:gd name="T1" fmla="*/ 0 h 6488"/>
                <a:gd name="T2" fmla="*/ 21600 w 21600"/>
                <a:gd name="T3" fmla="*/ 6488 h 6488"/>
                <a:gd name="T4" fmla="*/ 0 w 21600"/>
                <a:gd name="T5" fmla="*/ 6488 h 6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6488" fill="none" extrusionOk="0">
                  <a:moveTo>
                    <a:pt x="20602" y="-1"/>
                  </a:moveTo>
                  <a:cubicBezTo>
                    <a:pt x="21263" y="2099"/>
                    <a:pt x="21600" y="4287"/>
                    <a:pt x="21600" y="6488"/>
                  </a:cubicBezTo>
                </a:path>
                <a:path w="21600" h="6488" stroke="0" extrusionOk="0">
                  <a:moveTo>
                    <a:pt x="20602" y="-1"/>
                  </a:moveTo>
                  <a:cubicBezTo>
                    <a:pt x="21263" y="2099"/>
                    <a:pt x="21600" y="4287"/>
                    <a:pt x="21600" y="6488"/>
                  </a:cubicBezTo>
                  <a:lnTo>
                    <a:pt x="0" y="6488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6" name="Grouper 104"/>
            <p:cNvGrpSpPr/>
            <p:nvPr/>
          </p:nvGrpSpPr>
          <p:grpSpPr>
            <a:xfrm>
              <a:off x="6661649" y="4470408"/>
              <a:ext cx="1423081" cy="445532"/>
              <a:chOff x="6661649" y="4470408"/>
              <a:chExt cx="1423081" cy="445532"/>
            </a:xfrm>
          </p:grpSpPr>
          <p:grpSp>
            <p:nvGrpSpPr>
              <p:cNvPr id="68" name="Group 17"/>
              <p:cNvGrpSpPr>
                <a:grpSpLocks noChangeAspect="1"/>
              </p:cNvGrpSpPr>
              <p:nvPr/>
            </p:nvGrpSpPr>
            <p:grpSpPr bwMode="auto">
              <a:xfrm rot="21240000">
                <a:off x="6940139" y="4681817"/>
                <a:ext cx="1144591" cy="234123"/>
                <a:chOff x="4527" y="2195"/>
                <a:chExt cx="924" cy="189"/>
              </a:xfrm>
            </p:grpSpPr>
            <p:sp>
              <p:nvSpPr>
                <p:cNvPr id="73" name="Freeform 19"/>
                <p:cNvSpPr>
                  <a:spLocks/>
                </p:cNvSpPr>
                <p:nvPr/>
              </p:nvSpPr>
              <p:spPr bwMode="auto">
                <a:xfrm rot="735764">
                  <a:off x="4964" y="2282"/>
                  <a:ext cx="487" cy="102"/>
                </a:xfrm>
                <a:custGeom>
                  <a:avLst/>
                  <a:gdLst>
                    <a:gd name="T0" fmla="*/ 0 w 1044"/>
                    <a:gd name="T1" fmla="*/ 49 h 198"/>
                    <a:gd name="T2" fmla="*/ 70 w 1044"/>
                    <a:gd name="T3" fmla="*/ 0 h 198"/>
                    <a:gd name="T4" fmla="*/ 487 w 1044"/>
                    <a:gd name="T5" fmla="*/ 51 h 198"/>
                    <a:gd name="T6" fmla="*/ 70 w 1044"/>
                    <a:gd name="T7" fmla="*/ 101 h 198"/>
                    <a:gd name="T8" fmla="*/ 0 w 1044"/>
                    <a:gd name="T9" fmla="*/ 49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4"/>
                    <a:gd name="T16" fmla="*/ 0 h 198"/>
                    <a:gd name="T17" fmla="*/ 1044 w 1044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4" h="198">
                      <a:moveTo>
                        <a:pt x="0" y="95"/>
                      </a:moveTo>
                      <a:cubicBezTo>
                        <a:pt x="0" y="23"/>
                        <a:pt x="70" y="1"/>
                        <a:pt x="151" y="0"/>
                      </a:cubicBezTo>
                      <a:cubicBezTo>
                        <a:pt x="460" y="16"/>
                        <a:pt x="1044" y="99"/>
                        <a:pt x="1044" y="99"/>
                      </a:cubicBezTo>
                      <a:cubicBezTo>
                        <a:pt x="1044" y="99"/>
                        <a:pt x="325" y="198"/>
                        <a:pt x="151" y="197"/>
                      </a:cubicBezTo>
                      <a:cubicBezTo>
                        <a:pt x="72" y="197"/>
                        <a:pt x="0" y="165"/>
                        <a:pt x="0" y="9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ln w="9525">
                  <a:solidFill>
                    <a:srgbClr val="7F7F7F"/>
                  </a:solidFill>
                  <a:prstDash val="dash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4" name="Freeform 18"/>
                <p:cNvSpPr>
                  <a:spLocks/>
                </p:cNvSpPr>
                <p:nvPr/>
              </p:nvSpPr>
              <p:spPr bwMode="auto">
                <a:xfrm>
                  <a:off x="4527" y="2195"/>
                  <a:ext cx="451" cy="171"/>
                </a:xfrm>
                <a:custGeom>
                  <a:avLst/>
                  <a:gdLst>
                    <a:gd name="T0" fmla="*/ 1 w 658"/>
                    <a:gd name="T1" fmla="*/ 86 h 249"/>
                    <a:gd name="T2" fmla="*/ 451 w 658"/>
                    <a:gd name="T3" fmla="*/ 41 h 249"/>
                    <a:gd name="T4" fmla="*/ 420 w 658"/>
                    <a:gd name="T5" fmla="*/ 93 h 249"/>
                    <a:gd name="T6" fmla="*/ 451 w 658"/>
                    <a:gd name="T7" fmla="*/ 138 h 249"/>
                    <a:gd name="T8" fmla="*/ 1 w 658"/>
                    <a:gd name="T9" fmla="*/ 86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8"/>
                    <a:gd name="T16" fmla="*/ 0 h 249"/>
                    <a:gd name="T17" fmla="*/ 658 w 658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8" h="249">
                      <a:moveTo>
                        <a:pt x="2" y="125"/>
                      </a:moveTo>
                      <a:cubicBezTo>
                        <a:pt x="0" y="0"/>
                        <a:pt x="556" y="58"/>
                        <a:pt x="658" y="60"/>
                      </a:cubicBezTo>
                      <a:cubicBezTo>
                        <a:pt x="615" y="78"/>
                        <a:pt x="613" y="110"/>
                        <a:pt x="613" y="135"/>
                      </a:cubicBezTo>
                      <a:cubicBezTo>
                        <a:pt x="613" y="158"/>
                        <a:pt x="628" y="171"/>
                        <a:pt x="658" y="201"/>
                      </a:cubicBezTo>
                      <a:cubicBezTo>
                        <a:pt x="562" y="213"/>
                        <a:pt x="1" y="249"/>
                        <a:pt x="2" y="12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9" name="Grouper 100"/>
              <p:cNvGrpSpPr/>
              <p:nvPr/>
            </p:nvGrpSpPr>
            <p:grpSpPr>
              <a:xfrm>
                <a:off x="6661649" y="4470408"/>
                <a:ext cx="484194" cy="279399"/>
                <a:chOff x="6877543" y="4051302"/>
                <a:chExt cx="484194" cy="279399"/>
              </a:xfrm>
            </p:grpSpPr>
            <p:sp>
              <p:nvSpPr>
                <p:cNvPr id="71" name="Freeform 25"/>
                <p:cNvSpPr>
                  <a:spLocks/>
                </p:cNvSpPr>
                <p:nvPr/>
              </p:nvSpPr>
              <p:spPr bwMode="auto">
                <a:xfrm rot="16200000" flipH="1">
                  <a:off x="7119640" y="4088604"/>
                  <a:ext cx="0" cy="484194"/>
                </a:xfrm>
                <a:custGeom>
                  <a:avLst/>
                  <a:gdLst/>
                  <a:ahLst/>
                  <a:cxnLst>
                    <a:cxn ang="0">
                      <a:pos x="333" y="10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3" h="1008">
                      <a:moveTo>
                        <a:pt x="333" y="10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2" name="ZoneTexte 71"/>
                <p:cNvSpPr txBox="1"/>
                <p:nvPr/>
              </p:nvSpPr>
              <p:spPr>
                <a:xfrm>
                  <a:off x="6938432" y="4051302"/>
                  <a:ext cx="3937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smtClean="0">
                      <a:solidFill>
                        <a:srgbClr val="000000"/>
                      </a:solidFill>
                      <a:latin typeface="Trebuchet MS"/>
                      <a:cs typeface="Trebuchet MS"/>
                    </a:rPr>
                    <a:t>VR</a:t>
                  </a:r>
                  <a:endParaRPr lang="fr-FR" sz="1200" b="0" dirty="0">
                    <a:solidFill>
                      <a:srgbClr val="000000"/>
                    </a:solidFill>
                    <a:latin typeface="Trebuchet MS"/>
                    <a:cs typeface="Trebuchet MS"/>
                  </a:endParaRPr>
                </a:p>
              </p:txBody>
            </p:sp>
          </p:grpSp>
        </p:grpSp>
        <p:sp>
          <p:nvSpPr>
            <p:cNvPr id="67" name="Freeform 25"/>
            <p:cNvSpPr>
              <a:spLocks/>
            </p:cNvSpPr>
            <p:nvPr/>
          </p:nvSpPr>
          <p:spPr bwMode="auto">
            <a:xfrm rot="5520000">
              <a:off x="7360953" y="4162790"/>
              <a:ext cx="9718" cy="135303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5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7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  <a:endParaRPr lang="fr-FR" sz="1400" b="0" dirty="0">
                <a:solidFill>
                  <a:srgbClr val="FF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ea typeface="+mn-ea"/>
                  <a:cs typeface="Trebuchet MS"/>
                </a:rPr>
                <a:t> . D)</a:t>
              </a:r>
              <a:endParaRPr lang="fr-FR" sz="1400" b="0" dirty="0">
                <a:solidFill>
                  <a:srgbClr val="1B587C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4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ouper 104"/>
          <p:cNvGrpSpPr/>
          <p:nvPr/>
        </p:nvGrpSpPr>
        <p:grpSpPr>
          <a:xfrm>
            <a:off x="796131" y="2262197"/>
            <a:ext cx="8347869" cy="523220"/>
            <a:chOff x="804863" y="1652597"/>
            <a:chExt cx="8008937" cy="523220"/>
          </a:xfrm>
        </p:grpSpPr>
        <p:sp>
          <p:nvSpPr>
            <p:cNvPr id="87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 smtClean="0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88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2778 -3.7037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249289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0882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Les différents états d’équilibre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62" name="AutoShape 4"/>
          <p:cNvSpPr>
            <a:spLocks noChangeAspect="1" noChangeArrowheads="1"/>
          </p:cNvSpPr>
          <p:nvPr/>
        </p:nvSpPr>
        <p:spPr bwMode="auto">
          <a:xfrm>
            <a:off x="2528894" y="4489138"/>
            <a:ext cx="1533960" cy="1289362"/>
          </a:xfrm>
          <a:custGeom>
            <a:avLst/>
            <a:gdLst>
              <a:gd name="G0" fmla="+- 8555 0 0"/>
              <a:gd name="G1" fmla="+- 11715274 0 0"/>
              <a:gd name="G2" fmla="+- 0 0 11715274"/>
              <a:gd name="T0" fmla="*/ 0 256 1"/>
              <a:gd name="T1" fmla="*/ 180 256 1"/>
              <a:gd name="G3" fmla="+- 11715274 T0 T1"/>
              <a:gd name="T2" fmla="*/ 0 256 1"/>
              <a:gd name="T3" fmla="*/ 90 256 1"/>
              <a:gd name="G4" fmla="+- 11715274 T2 T3"/>
              <a:gd name="G5" fmla="*/ G4 2 1"/>
              <a:gd name="T4" fmla="*/ 90 256 1"/>
              <a:gd name="T5" fmla="*/ 0 256 1"/>
              <a:gd name="G6" fmla="+- 11715274 T4 T5"/>
              <a:gd name="G7" fmla="*/ G6 2 1"/>
              <a:gd name="G8" fmla="abs 1171527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555"/>
              <a:gd name="G18" fmla="*/ 8555 1 2"/>
              <a:gd name="G19" fmla="+- G18 5400 0"/>
              <a:gd name="G20" fmla="cos G19 11715274"/>
              <a:gd name="G21" fmla="sin G19 11715274"/>
              <a:gd name="G22" fmla="+- G20 10800 0"/>
              <a:gd name="G23" fmla="+- G21 10800 0"/>
              <a:gd name="G24" fmla="+- 10800 0 G20"/>
              <a:gd name="G25" fmla="+- 8555 10800 0"/>
              <a:gd name="G26" fmla="?: G9 G17 G25"/>
              <a:gd name="G27" fmla="?: G9 0 21600"/>
              <a:gd name="G28" fmla="cos 10800 11715274"/>
              <a:gd name="G29" fmla="sin 10800 11715274"/>
              <a:gd name="G30" fmla="sin 8555 11715274"/>
              <a:gd name="G31" fmla="+- G28 10800 0"/>
              <a:gd name="G32" fmla="+- G29 10800 0"/>
              <a:gd name="G33" fmla="+- G30 10800 0"/>
              <a:gd name="G34" fmla="?: G4 0 G31"/>
              <a:gd name="G35" fmla="?: 11715274 G34 0"/>
              <a:gd name="G36" fmla="?: G6 G35 G31"/>
              <a:gd name="G37" fmla="+- 21600 0 G36"/>
              <a:gd name="G38" fmla="?: G4 0 G33"/>
              <a:gd name="G39" fmla="?: 1171527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24 w 21600"/>
              <a:gd name="T15" fmla="*/ 11009 h 21600"/>
              <a:gd name="T16" fmla="*/ 10800 w 21600"/>
              <a:gd name="T17" fmla="*/ 2245 h 21600"/>
              <a:gd name="T18" fmla="*/ 20476 w 21600"/>
              <a:gd name="T19" fmla="*/ 1100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247" y="10984"/>
                </a:moveTo>
                <a:cubicBezTo>
                  <a:pt x="2245" y="10923"/>
                  <a:pt x="2245" y="10861"/>
                  <a:pt x="2245" y="10800"/>
                </a:cubicBezTo>
                <a:cubicBezTo>
                  <a:pt x="2245" y="6075"/>
                  <a:pt x="6075" y="2245"/>
                  <a:pt x="10800" y="2245"/>
                </a:cubicBezTo>
                <a:cubicBezTo>
                  <a:pt x="15524" y="2245"/>
                  <a:pt x="19355" y="6075"/>
                  <a:pt x="19355" y="10800"/>
                </a:cubicBezTo>
                <a:cubicBezTo>
                  <a:pt x="19354" y="10861"/>
                  <a:pt x="19354" y="10923"/>
                  <a:pt x="19352" y="10984"/>
                </a:cubicBezTo>
                <a:lnTo>
                  <a:pt x="21597" y="11033"/>
                </a:lnTo>
                <a:cubicBezTo>
                  <a:pt x="21599" y="10955"/>
                  <a:pt x="21600" y="1087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7"/>
                  <a:pt x="0" y="10955"/>
                  <a:pt x="2" y="11033"/>
                </a:cubicBezTo>
                <a:close/>
              </a:path>
            </a:pathLst>
          </a:custGeom>
          <a:solidFill>
            <a:srgbClr val="FF0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117725" y="3597275"/>
            <a:ext cx="2425700" cy="116913"/>
          </a:xfrm>
          <a:prstGeom prst="rect">
            <a:avLst/>
          </a:prstGeom>
          <a:solidFill>
            <a:schemeClr val="accent1">
              <a:alpha val="7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Oval 9"/>
          <p:cNvSpPr>
            <a:spLocks noChangeAspect="1" noChangeArrowheads="1"/>
          </p:cNvSpPr>
          <p:nvPr/>
        </p:nvSpPr>
        <p:spPr bwMode="auto">
          <a:xfrm>
            <a:off x="3154364" y="2401889"/>
            <a:ext cx="284111" cy="284111"/>
          </a:xfrm>
          <a:prstGeom prst="ellipse">
            <a:avLst/>
          </a:prstGeom>
          <a:gradFill flip="none"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Oval 11"/>
          <p:cNvSpPr>
            <a:spLocks noChangeAspect="1" noChangeArrowheads="1"/>
          </p:cNvSpPr>
          <p:nvPr/>
        </p:nvSpPr>
        <p:spPr bwMode="auto">
          <a:xfrm>
            <a:off x="2490788" y="3305175"/>
            <a:ext cx="284112" cy="284113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Oval 12"/>
          <p:cNvSpPr>
            <a:spLocks noChangeAspect="1" noChangeArrowheads="1"/>
          </p:cNvSpPr>
          <p:nvPr/>
        </p:nvSpPr>
        <p:spPr bwMode="auto">
          <a:xfrm flipV="1">
            <a:off x="3148014" y="4202114"/>
            <a:ext cx="284111" cy="284111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WordArt 13"/>
          <p:cNvSpPr>
            <a:spLocks noChangeArrowheads="1" noChangeShapeType="1" noTextEdit="1"/>
          </p:cNvSpPr>
          <p:nvPr/>
        </p:nvSpPr>
        <p:spPr bwMode="auto">
          <a:xfrm>
            <a:off x="5029200" y="4681539"/>
            <a:ext cx="2510097" cy="241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instable</a:t>
            </a:r>
          </a:p>
        </p:txBody>
      </p:sp>
      <p:sp>
        <p:nvSpPr>
          <p:cNvPr id="81" name="WordArt 14"/>
          <p:cNvSpPr>
            <a:spLocks noChangeArrowheads="1" noChangeShapeType="1" noTextEdit="1"/>
          </p:cNvSpPr>
          <p:nvPr/>
        </p:nvSpPr>
        <p:spPr bwMode="auto">
          <a:xfrm>
            <a:off x="5029200" y="2362200"/>
            <a:ext cx="2237982" cy="247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stable</a:t>
            </a:r>
          </a:p>
        </p:txBody>
      </p:sp>
      <p:sp>
        <p:nvSpPr>
          <p:cNvPr id="82" name="WordArt 15"/>
          <p:cNvSpPr>
            <a:spLocks noChangeArrowheads="1" noChangeShapeType="1" noTextEdit="1"/>
          </p:cNvSpPr>
          <p:nvPr/>
        </p:nvSpPr>
        <p:spPr bwMode="auto">
          <a:xfrm>
            <a:off x="5029200" y="3513807"/>
            <a:ext cx="2903195" cy="247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indifférent</a:t>
            </a:r>
          </a:p>
        </p:txBody>
      </p:sp>
      <p:pic>
        <p:nvPicPr>
          <p:cNvPr id="83" name="Picture 16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3" y="3325814"/>
            <a:ext cx="541555" cy="282472"/>
          </a:xfrm>
          <a:prstGeom prst="rect">
            <a:avLst/>
          </a:prstGeom>
          <a:noFill/>
        </p:spPr>
      </p:pic>
      <p:pic>
        <p:nvPicPr>
          <p:cNvPr id="85" name="Picture 18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3" y="4291014"/>
            <a:ext cx="541555" cy="282472"/>
          </a:xfrm>
          <a:prstGeom prst="rect">
            <a:avLst/>
          </a:prstGeom>
          <a:noFill/>
        </p:spPr>
      </p:pic>
      <p:sp>
        <p:nvSpPr>
          <p:cNvPr id="87" name="AutoShape 5"/>
          <p:cNvSpPr>
            <a:spLocks noChangeAspect="1" noChangeArrowheads="1"/>
          </p:cNvSpPr>
          <p:nvPr/>
        </p:nvSpPr>
        <p:spPr bwMode="auto">
          <a:xfrm flipV="1">
            <a:off x="2554294" y="1527175"/>
            <a:ext cx="1533960" cy="1289363"/>
          </a:xfrm>
          <a:custGeom>
            <a:avLst/>
            <a:gdLst>
              <a:gd name="G0" fmla="+- 8555 0 0"/>
              <a:gd name="G1" fmla="+- 11715274 0 0"/>
              <a:gd name="G2" fmla="+- 0 0 11715274"/>
              <a:gd name="T0" fmla="*/ 0 256 1"/>
              <a:gd name="T1" fmla="*/ 180 256 1"/>
              <a:gd name="G3" fmla="+- 11715274 T0 T1"/>
              <a:gd name="T2" fmla="*/ 0 256 1"/>
              <a:gd name="T3" fmla="*/ 90 256 1"/>
              <a:gd name="G4" fmla="+- 11715274 T2 T3"/>
              <a:gd name="G5" fmla="*/ G4 2 1"/>
              <a:gd name="T4" fmla="*/ 90 256 1"/>
              <a:gd name="T5" fmla="*/ 0 256 1"/>
              <a:gd name="G6" fmla="+- 11715274 T4 T5"/>
              <a:gd name="G7" fmla="*/ G6 2 1"/>
              <a:gd name="G8" fmla="abs 1171527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555"/>
              <a:gd name="G18" fmla="*/ 8555 1 2"/>
              <a:gd name="G19" fmla="+- G18 5400 0"/>
              <a:gd name="G20" fmla="cos G19 11715274"/>
              <a:gd name="G21" fmla="sin G19 11715274"/>
              <a:gd name="G22" fmla="+- G20 10800 0"/>
              <a:gd name="G23" fmla="+- G21 10800 0"/>
              <a:gd name="G24" fmla="+- 10800 0 G20"/>
              <a:gd name="G25" fmla="+- 8555 10800 0"/>
              <a:gd name="G26" fmla="?: G9 G17 G25"/>
              <a:gd name="G27" fmla="?: G9 0 21600"/>
              <a:gd name="G28" fmla="cos 10800 11715274"/>
              <a:gd name="G29" fmla="sin 10800 11715274"/>
              <a:gd name="G30" fmla="sin 8555 11715274"/>
              <a:gd name="G31" fmla="+- G28 10800 0"/>
              <a:gd name="G32" fmla="+- G29 10800 0"/>
              <a:gd name="G33" fmla="+- G30 10800 0"/>
              <a:gd name="G34" fmla="?: G4 0 G31"/>
              <a:gd name="G35" fmla="?: 11715274 G34 0"/>
              <a:gd name="G36" fmla="?: G6 G35 G31"/>
              <a:gd name="G37" fmla="+- 21600 0 G36"/>
              <a:gd name="G38" fmla="?: G4 0 G33"/>
              <a:gd name="G39" fmla="?: 1171527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24 w 21600"/>
              <a:gd name="T15" fmla="*/ 11009 h 21600"/>
              <a:gd name="T16" fmla="*/ 10800 w 21600"/>
              <a:gd name="T17" fmla="*/ 2245 h 21600"/>
              <a:gd name="T18" fmla="*/ 20476 w 21600"/>
              <a:gd name="T19" fmla="*/ 1100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247" y="10984"/>
                </a:moveTo>
                <a:cubicBezTo>
                  <a:pt x="2245" y="10923"/>
                  <a:pt x="2245" y="10861"/>
                  <a:pt x="2245" y="10800"/>
                </a:cubicBezTo>
                <a:cubicBezTo>
                  <a:pt x="2245" y="6075"/>
                  <a:pt x="6075" y="2245"/>
                  <a:pt x="10800" y="2245"/>
                </a:cubicBezTo>
                <a:cubicBezTo>
                  <a:pt x="15524" y="2245"/>
                  <a:pt x="19355" y="6075"/>
                  <a:pt x="19355" y="10800"/>
                </a:cubicBezTo>
                <a:cubicBezTo>
                  <a:pt x="19354" y="10861"/>
                  <a:pt x="19354" y="10923"/>
                  <a:pt x="19352" y="10984"/>
                </a:cubicBezTo>
                <a:lnTo>
                  <a:pt x="21597" y="11033"/>
                </a:lnTo>
                <a:cubicBezTo>
                  <a:pt x="21599" y="10955"/>
                  <a:pt x="21600" y="1087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7"/>
                  <a:pt x="0" y="10955"/>
                  <a:pt x="2" y="11033"/>
                </a:cubicBezTo>
                <a:close/>
              </a:path>
            </a:pathLst>
          </a:custGeom>
          <a:solidFill>
            <a:schemeClr val="accent3">
              <a:alpha val="8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84" name="Picture 17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4466" y="2544764"/>
            <a:ext cx="541555" cy="282472"/>
          </a:xfrm>
          <a:prstGeom prst="rect">
            <a:avLst/>
          </a:prstGeom>
          <a:noFill/>
        </p:spPr>
      </p:pic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0208 -0.00046 0.01597 -0.00255 0.02239 -0.00602 C 0.02864 -0.00949 0.0335 -0.01435 0.03802 -0.02106 C 0.0427 -0.02755 0.04687 -0.03634 0.05 -0.04537 L 0.05694 -0.07546 " pathEditMode="relative" rAng="0" ptsTypes="faaFf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4335E-6 L 0.1684 2.54335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29 0.35787 C 0.1559 0.34213 0.14722 0.23935 0.13924 0.19421 C 0.13125 0.14907 0.12188 0.11644 0.10833 0.08727 C 0.09479 0.05741 0.07674 0.03218 0.05868 0.01667 C 0.05868 0.0169 -1.11111E-6 -0.00741 -1.11111E-6 -0.00718 " pathEditMode="relative" rAng="0" ptsTypes="faaff">
                                      <p:cBhvr>
                                        <p:cTn id="105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8" grpId="0" animBg="1"/>
      <p:bldP spid="68" grpId="1" animBg="1"/>
      <p:bldP spid="69" grpId="0" animBg="1"/>
      <p:bldP spid="69" grpId="1" animBg="1"/>
      <p:bldP spid="79" grpId="0" animBg="1"/>
      <p:bldP spid="79" grpId="1" animBg="1"/>
      <p:bldP spid="80" grpId="0" animBg="1"/>
      <p:bldP spid="81" grpId="0"/>
      <p:bldP spid="82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04"/>
          <p:cNvGrpSpPr/>
          <p:nvPr/>
        </p:nvGrpSpPr>
        <p:grpSpPr>
          <a:xfrm>
            <a:off x="821531" y="1652597"/>
            <a:ext cx="8008937" cy="338554"/>
            <a:chOff x="804863" y="1652595"/>
            <a:chExt cx="8008937" cy="338554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52595"/>
              <a:ext cx="7747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humainement pilotable, il doit être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600" dirty="0" smtClean="0">
                  <a:solidFill>
                    <a:srgbClr val="77933C"/>
                  </a:solidFill>
                  <a:latin typeface="Trebuchet MS"/>
                  <a:ea typeface="+mn-ea"/>
                  <a:cs typeface="Trebuchet MS"/>
                </a:rPr>
                <a:t>stable.</a:t>
              </a:r>
              <a:endParaRPr lang="fr-FR" sz="1600" dirty="0" smtClean="0">
                <a:solidFill>
                  <a:srgbClr val="77933C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WordArt 13"/>
          <p:cNvSpPr>
            <a:spLocks noChangeArrowheads="1" noChangeShapeType="1" noTextEdit="1"/>
          </p:cNvSpPr>
          <p:nvPr/>
        </p:nvSpPr>
        <p:spPr bwMode="auto">
          <a:xfrm>
            <a:off x="5880100" y="5181600"/>
            <a:ext cx="2510097" cy="241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instable</a:t>
            </a:r>
          </a:p>
        </p:txBody>
      </p:sp>
      <p:sp>
        <p:nvSpPr>
          <p:cNvPr id="81" name="WordArt 14"/>
          <p:cNvSpPr>
            <a:spLocks noChangeArrowheads="1" noChangeShapeType="1" noTextEdit="1"/>
          </p:cNvSpPr>
          <p:nvPr/>
        </p:nvSpPr>
        <p:spPr bwMode="auto">
          <a:xfrm>
            <a:off x="5867400" y="4064000"/>
            <a:ext cx="2237982" cy="247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77933C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stable</a:t>
            </a:r>
          </a:p>
        </p:txBody>
      </p:sp>
      <p:sp>
        <p:nvSpPr>
          <p:cNvPr id="82" name="WordArt 15"/>
          <p:cNvSpPr>
            <a:spLocks noChangeArrowheads="1" noChangeShapeType="1" noTextEdit="1"/>
          </p:cNvSpPr>
          <p:nvPr/>
        </p:nvSpPr>
        <p:spPr bwMode="auto">
          <a:xfrm>
            <a:off x="5880100" y="4618707"/>
            <a:ext cx="2903195" cy="247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indifférent</a:t>
            </a:r>
          </a:p>
        </p:txBody>
      </p:sp>
      <p:sp>
        <p:nvSpPr>
          <p:cNvPr id="21" name="Line 65"/>
          <p:cNvSpPr>
            <a:spLocks noChangeShapeType="1"/>
          </p:cNvSpPr>
          <p:nvPr/>
        </p:nvSpPr>
        <p:spPr bwMode="auto">
          <a:xfrm rot="20273144" flipH="1" flipV="1">
            <a:off x="1102569" y="2413788"/>
            <a:ext cx="5059262" cy="20558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Picture 67" descr="AG00435_"/>
          <p:cNvPicPr>
            <a:picLocks noChangeArrowheads="1" noCrop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6127750" y="2346819"/>
            <a:ext cx="726653" cy="828181"/>
          </a:xfrm>
          <a:prstGeom prst="rect">
            <a:avLst/>
          </a:prstGeom>
          <a:noFill/>
        </p:spPr>
      </p:pic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6281739" y="2724765"/>
            <a:ext cx="287799" cy="297835"/>
            <a:chOff x="3803" y="1664"/>
            <a:chExt cx="272" cy="301"/>
          </a:xfrm>
        </p:grpSpPr>
        <p:sp>
          <p:nvSpPr>
            <p:cNvPr id="24" name="Line 68"/>
            <p:cNvSpPr>
              <a:spLocks noChangeShapeType="1"/>
            </p:cNvSpPr>
            <p:nvPr/>
          </p:nvSpPr>
          <p:spPr bwMode="auto">
            <a:xfrm>
              <a:off x="3803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>
              <a:off x="3939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70"/>
            <p:cNvSpPr>
              <a:spLocks noChangeShapeType="1"/>
            </p:cNvSpPr>
            <p:nvPr/>
          </p:nvSpPr>
          <p:spPr bwMode="auto">
            <a:xfrm>
              <a:off x="4075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Freeform 73"/>
          <p:cNvSpPr>
            <a:spLocks/>
          </p:cNvSpPr>
          <p:nvPr/>
        </p:nvSpPr>
        <p:spPr bwMode="auto">
          <a:xfrm rot="20273144">
            <a:off x="1109107" y="2428118"/>
            <a:ext cx="5069515" cy="2171037"/>
          </a:xfrm>
          <a:custGeom>
            <a:avLst/>
            <a:gdLst/>
            <a:ahLst/>
            <a:cxnLst>
              <a:cxn ang="0">
                <a:pos x="3714" y="1584"/>
              </a:cxn>
              <a:cxn ang="0">
                <a:pos x="3282" y="1722"/>
              </a:cxn>
              <a:cxn ang="0">
                <a:pos x="2868" y="1560"/>
              </a:cxn>
              <a:cxn ang="0">
                <a:pos x="2502" y="1014"/>
              </a:cxn>
              <a:cxn ang="0">
                <a:pos x="2238" y="737"/>
              </a:cxn>
              <a:cxn ang="0">
                <a:pos x="2037" y="646"/>
              </a:cxn>
              <a:cxn ang="0">
                <a:pos x="1817" y="637"/>
              </a:cxn>
              <a:cxn ang="0">
                <a:pos x="1598" y="683"/>
              </a:cxn>
              <a:cxn ang="0">
                <a:pos x="1326" y="678"/>
              </a:cxn>
              <a:cxn ang="0">
                <a:pos x="1038" y="594"/>
              </a:cxn>
              <a:cxn ang="0">
                <a:pos x="744" y="336"/>
              </a:cxn>
              <a:cxn ang="0">
                <a:pos x="0" y="0"/>
              </a:cxn>
            </a:cxnLst>
            <a:rect l="0" t="0" r="r" b="b"/>
            <a:pathLst>
              <a:path w="3714" h="1726">
                <a:moveTo>
                  <a:pt x="3714" y="1584"/>
                </a:moveTo>
                <a:cubicBezTo>
                  <a:pt x="3568" y="1655"/>
                  <a:pt x="3423" y="1726"/>
                  <a:pt x="3282" y="1722"/>
                </a:cubicBezTo>
                <a:cubicBezTo>
                  <a:pt x="3141" y="1718"/>
                  <a:pt x="2998" y="1678"/>
                  <a:pt x="2868" y="1560"/>
                </a:cubicBezTo>
                <a:cubicBezTo>
                  <a:pt x="2738" y="1442"/>
                  <a:pt x="2607" y="1151"/>
                  <a:pt x="2502" y="1014"/>
                </a:cubicBezTo>
                <a:cubicBezTo>
                  <a:pt x="2397" y="877"/>
                  <a:pt x="2315" y="798"/>
                  <a:pt x="2238" y="737"/>
                </a:cubicBezTo>
                <a:cubicBezTo>
                  <a:pt x="2161" y="676"/>
                  <a:pt x="2107" y="663"/>
                  <a:pt x="2037" y="646"/>
                </a:cubicBezTo>
                <a:cubicBezTo>
                  <a:pt x="1967" y="629"/>
                  <a:pt x="1890" y="631"/>
                  <a:pt x="1817" y="637"/>
                </a:cubicBezTo>
                <a:cubicBezTo>
                  <a:pt x="1744" y="643"/>
                  <a:pt x="1680" y="676"/>
                  <a:pt x="1598" y="683"/>
                </a:cubicBezTo>
                <a:cubicBezTo>
                  <a:pt x="1516" y="690"/>
                  <a:pt x="1419" y="693"/>
                  <a:pt x="1326" y="678"/>
                </a:cubicBezTo>
                <a:cubicBezTo>
                  <a:pt x="1233" y="663"/>
                  <a:pt x="1135" y="651"/>
                  <a:pt x="1038" y="594"/>
                </a:cubicBezTo>
                <a:cubicBezTo>
                  <a:pt x="941" y="537"/>
                  <a:pt x="917" y="435"/>
                  <a:pt x="744" y="336"/>
                </a:cubicBezTo>
                <a:cubicBezTo>
                  <a:pt x="571" y="237"/>
                  <a:pt x="155" y="70"/>
                  <a:pt x="0" y="0"/>
                </a:cubicBezTo>
              </a:path>
            </a:pathLst>
          </a:custGeom>
          <a:noFill/>
          <a:ln w="19050" cmpd="sng">
            <a:solidFill>
              <a:schemeClr val="accent3">
                <a:lumMod val="75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Line 74"/>
          <p:cNvSpPr>
            <a:spLocks noChangeShapeType="1"/>
          </p:cNvSpPr>
          <p:nvPr/>
        </p:nvSpPr>
        <p:spPr bwMode="auto">
          <a:xfrm rot="20273144" flipH="1" flipV="1">
            <a:off x="1181560" y="3383708"/>
            <a:ext cx="5092847" cy="10651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75"/>
          <p:cNvSpPr>
            <a:spLocks/>
          </p:cNvSpPr>
          <p:nvPr/>
        </p:nvSpPr>
        <p:spPr bwMode="auto">
          <a:xfrm rot="20273144">
            <a:off x="3976164" y="3782879"/>
            <a:ext cx="2689873" cy="2072377"/>
          </a:xfrm>
          <a:custGeom>
            <a:avLst/>
            <a:gdLst>
              <a:gd name="connsiteX0" fmla="*/ 2079 w 2079"/>
              <a:gd name="connsiteY0" fmla="*/ 88 h 1085"/>
              <a:gd name="connsiteX1" fmla="*/ 1605 w 2079"/>
              <a:gd name="connsiteY1" fmla="*/ 16 h 1085"/>
              <a:gd name="connsiteX2" fmla="*/ 1263 w 2079"/>
              <a:gd name="connsiteY2" fmla="*/ 10 h 1085"/>
              <a:gd name="connsiteX3" fmla="*/ 933 w 2079"/>
              <a:gd name="connsiteY3" fmla="*/ 76 h 1085"/>
              <a:gd name="connsiteX4" fmla="*/ 519 w 2079"/>
              <a:gd name="connsiteY4" fmla="*/ 244 h 1085"/>
              <a:gd name="connsiteX5" fmla="*/ 237 w 2079"/>
              <a:gd name="connsiteY5" fmla="*/ 496 h 1085"/>
              <a:gd name="connsiteX6" fmla="*/ 129 w 2079"/>
              <a:gd name="connsiteY6" fmla="*/ 850 h 1085"/>
              <a:gd name="connsiteX7" fmla="*/ 2 w 2079"/>
              <a:gd name="connsiteY7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127 w 2077"/>
              <a:gd name="connsiteY6" fmla="*/ 850 h 1085"/>
              <a:gd name="connsiteX7" fmla="*/ 49 w 2077"/>
              <a:gd name="connsiteY7" fmla="*/ 834 h 1085"/>
              <a:gd name="connsiteX8" fmla="*/ 0 w 2077"/>
              <a:gd name="connsiteY8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127 w 2077"/>
              <a:gd name="connsiteY6" fmla="*/ 850 h 1085"/>
              <a:gd name="connsiteX7" fmla="*/ 0 w 2077"/>
              <a:gd name="connsiteY7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87 w 2077"/>
              <a:gd name="connsiteY6" fmla="*/ 846 h 1085"/>
              <a:gd name="connsiteX7" fmla="*/ 0 w 2077"/>
              <a:gd name="connsiteY7" fmla="*/ 1085 h 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" h="1085">
                <a:moveTo>
                  <a:pt x="2077" y="88"/>
                </a:moveTo>
                <a:cubicBezTo>
                  <a:pt x="1933" y="49"/>
                  <a:pt x="1739" y="29"/>
                  <a:pt x="1603" y="16"/>
                </a:cubicBezTo>
                <a:cubicBezTo>
                  <a:pt x="1467" y="3"/>
                  <a:pt x="1373" y="0"/>
                  <a:pt x="1261" y="10"/>
                </a:cubicBezTo>
                <a:cubicBezTo>
                  <a:pt x="1149" y="20"/>
                  <a:pt x="1055" y="37"/>
                  <a:pt x="931" y="76"/>
                </a:cubicBezTo>
                <a:cubicBezTo>
                  <a:pt x="807" y="115"/>
                  <a:pt x="633" y="174"/>
                  <a:pt x="517" y="244"/>
                </a:cubicBezTo>
                <a:cubicBezTo>
                  <a:pt x="401" y="314"/>
                  <a:pt x="307" y="396"/>
                  <a:pt x="235" y="496"/>
                </a:cubicBezTo>
                <a:cubicBezTo>
                  <a:pt x="163" y="596"/>
                  <a:pt x="126" y="748"/>
                  <a:pt x="87" y="846"/>
                </a:cubicBezTo>
                <a:cubicBezTo>
                  <a:pt x="48" y="944"/>
                  <a:pt x="26" y="1036"/>
                  <a:pt x="0" y="1085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/>
          </a:blip>
          <a:stretch>
            <a:fillRect/>
          </a:stretch>
        </p:blipFill>
        <p:spPr>
          <a:xfrm flipH="1">
            <a:off x="5977086" y="2921000"/>
            <a:ext cx="2582714" cy="729898"/>
          </a:xfrm>
          <a:prstGeom prst="rect">
            <a:avLst/>
          </a:prstGeom>
          <a:ln>
            <a:noFill/>
          </a:ln>
        </p:spPr>
      </p:pic>
      <p:grpSp>
        <p:nvGrpSpPr>
          <p:cNvPr id="34" name="Grouper 104"/>
          <p:cNvGrpSpPr/>
          <p:nvPr/>
        </p:nvGrpSpPr>
        <p:grpSpPr>
          <a:xfrm>
            <a:off x="827584" y="2046297"/>
            <a:ext cx="8002884" cy="602216"/>
            <a:chOff x="810916" y="1652595"/>
            <a:chExt cx="8002884" cy="602216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1066800" y="1652595"/>
              <a:ext cx="7747000" cy="6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Il sera considéré comme stable si, écarté de sa position d’équilibre sous l’effet d’une rafale, il y revient de lui-même sans intervention du pilote.</a:t>
              </a:r>
              <a:endParaRPr lang="fr-FR" sz="1400" dirty="0" smtClean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14" descr="BD102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0916" y="1739154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266950" y="1066800"/>
            <a:ext cx="463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5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stabilité longitudinale</a:t>
            </a: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21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3045702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2832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47000"/>
          </a:blip>
          <a:stretch>
            <a:fillRect/>
          </a:stretch>
        </p:blipFill>
        <p:spPr>
          <a:xfrm flipH="1">
            <a:off x="1637355" y="3759200"/>
            <a:ext cx="5894689" cy="1665894"/>
          </a:xfrm>
          <a:prstGeom prst="rect">
            <a:avLst/>
          </a:prstGeom>
        </p:spPr>
      </p:pic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2719388" y="4000500"/>
            <a:ext cx="656712" cy="16891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65000"/>
                </a:schemeClr>
              </a:gs>
              <a:gs pos="77000">
                <a:schemeClr val="accent2">
                  <a:lumMod val="60000"/>
                  <a:lumOff val="40000"/>
                  <a:alpha val="65000"/>
                </a:schemeClr>
              </a:gs>
              <a:gs pos="96000">
                <a:schemeClr val="bg1">
                  <a:alpha val="65000"/>
                </a:schemeClr>
              </a:gs>
              <a:gs pos="34000">
                <a:schemeClr val="accent2">
                  <a:lumMod val="60000"/>
                  <a:lumOff val="40000"/>
                  <a:alpha val="65000"/>
                </a:schemeClr>
              </a:gs>
            </a:gsLst>
            <a:lin ang="558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92" name="Grouper 91"/>
          <p:cNvGrpSpPr/>
          <p:nvPr/>
        </p:nvGrpSpPr>
        <p:grpSpPr>
          <a:xfrm>
            <a:off x="2120900" y="4717696"/>
            <a:ext cx="1129135" cy="927404"/>
            <a:chOff x="2120900" y="4400196"/>
            <a:chExt cx="1129135" cy="927404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Légende à une bordure 1 90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445467" y="1484784"/>
            <a:ext cx="8278465" cy="602216"/>
            <a:chOff x="804863" y="1652597"/>
            <a:chExt cx="7526337" cy="495878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49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Pour obtenir un équilibre stable, le Centre de Gravité (CG) de l’ULM doit impérativement se situer dans </a:t>
              </a:r>
              <a:r>
                <a:rPr lang="fr-FR" sz="1400" dirty="0" smtClean="0">
                  <a:solidFill>
                    <a:schemeClr val="accent2"/>
                  </a:solidFill>
                  <a:latin typeface="Trebuchet MS"/>
                  <a:cs typeface="Trebuchet MS"/>
                </a:rPr>
                <a:t>une plage de centra</a:t>
              </a:r>
              <a:r>
                <a:rPr lang="fr-FR" sz="1400" dirty="0" smtClean="0">
                  <a:solidFill>
                    <a:srgbClr val="9F2936"/>
                  </a:solidFill>
                  <a:latin typeface="Trebuchet MS"/>
                  <a:cs typeface="Trebuchet MS"/>
                </a:rPr>
                <a:t>ge</a:t>
              </a:r>
              <a:r>
                <a:rPr lang="fr-FR" sz="1400" b="0" dirty="0" smtClean="0">
                  <a:latin typeface="Trebuchet MS"/>
                  <a:cs typeface="Trebuchet MS"/>
                </a:rPr>
                <a:t>, matérialisée par une limite avant et une limite arrière.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er 92"/>
          <p:cNvGrpSpPr/>
          <p:nvPr/>
        </p:nvGrpSpPr>
        <p:grpSpPr>
          <a:xfrm>
            <a:off x="3524250" y="4787900"/>
            <a:ext cx="1593850" cy="860399"/>
            <a:chOff x="3524250" y="4470400"/>
            <a:chExt cx="1593850" cy="860399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Légende à une bordure 1 62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449435" y="2077086"/>
            <a:ext cx="8278465" cy="343684"/>
            <a:chOff x="804863" y="1652597"/>
            <a:chExt cx="7526337" cy="282997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282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La limite arrière de la plage de centrage doit être en avant </a:t>
              </a:r>
              <a:r>
                <a:rPr lang="fr-FR" sz="1400" dirty="0" smtClean="0">
                  <a:solidFill>
                    <a:srgbClr val="9F2936"/>
                  </a:solidFill>
                  <a:latin typeface="Trebuchet MS"/>
                  <a:cs typeface="Trebuchet MS"/>
                </a:rPr>
                <a:t>du foyer aérodynamique </a:t>
              </a:r>
              <a:r>
                <a:rPr lang="fr-FR" sz="1400" b="0" dirty="0" smtClean="0">
                  <a:latin typeface="Trebuchet MS"/>
                  <a:cs typeface="Trebuchet MS"/>
                </a:rPr>
                <a:t>de l’ULM.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er 69"/>
          <p:cNvGrpSpPr/>
          <p:nvPr/>
        </p:nvGrpSpPr>
        <p:grpSpPr>
          <a:xfrm>
            <a:off x="449435" y="2483486"/>
            <a:ext cx="8278465" cy="602216"/>
            <a:chOff x="804863" y="1652597"/>
            <a:chExt cx="7526337" cy="495878"/>
          </a:xfrm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49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Le </a:t>
              </a:r>
              <a:r>
                <a:rPr lang="fr-FR" sz="1400" dirty="0" smtClean="0">
                  <a:solidFill>
                    <a:srgbClr val="9F2936"/>
                  </a:solidFill>
                  <a:latin typeface="Trebuchet MS"/>
                  <a:cs typeface="Trebuchet MS"/>
                </a:rPr>
                <a:t>foyer </a:t>
              </a:r>
              <a:r>
                <a:rPr lang="fr-FR" sz="1400" b="0" dirty="0" smtClean="0">
                  <a:latin typeface="Trebuchet MS"/>
                  <a:cs typeface="Trebuchet MS"/>
                </a:rPr>
                <a:t>est le point d’application des variations de portance et sa position est fixe (env. 25 % de la corde de l’aile).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75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Freeform 25"/>
          <p:cNvSpPr>
            <a:spLocks/>
          </p:cNvSpPr>
          <p:nvPr/>
        </p:nvSpPr>
        <p:spPr bwMode="auto">
          <a:xfrm>
            <a:off x="3378733" y="39772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2718333" y="39645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égende à une bordure 1 87"/>
          <p:cNvSpPr/>
          <p:nvPr/>
        </p:nvSpPr>
        <p:spPr>
          <a:xfrm>
            <a:off x="3911600" y="3597300"/>
            <a:ext cx="1320800" cy="323799"/>
          </a:xfrm>
          <a:prstGeom prst="accentCallout1">
            <a:avLst>
              <a:gd name="adj1" fmla="val 45221"/>
              <a:gd name="adj2" fmla="val -2618"/>
              <a:gd name="adj3" fmla="val 148603"/>
              <a:gd name="adj4" fmla="val -37501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Limite arrière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90" name="Légende à une bordure 1 89"/>
          <p:cNvSpPr/>
          <p:nvPr/>
        </p:nvSpPr>
        <p:spPr>
          <a:xfrm>
            <a:off x="1282700" y="3597300"/>
            <a:ext cx="1320800" cy="323799"/>
          </a:xfrm>
          <a:prstGeom prst="accentCallout1">
            <a:avLst>
              <a:gd name="adj1" fmla="val 49143"/>
              <a:gd name="adj2" fmla="val 72382"/>
              <a:gd name="adj3" fmla="val 148603"/>
              <a:gd name="adj4" fmla="val 105768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Limite avant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94" name="Légende à une bordure 1 93"/>
          <p:cNvSpPr/>
          <p:nvPr/>
        </p:nvSpPr>
        <p:spPr>
          <a:xfrm>
            <a:off x="3752850" y="5972200"/>
            <a:ext cx="1663700" cy="323799"/>
          </a:xfrm>
          <a:prstGeom prst="accentCallout1">
            <a:avLst>
              <a:gd name="adj1" fmla="val 45221"/>
              <a:gd name="adj2" fmla="val -2618"/>
              <a:gd name="adj3" fmla="val -110261"/>
              <a:gd name="adj4" fmla="val -2910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Plage de centrage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grpSp>
        <p:nvGrpSpPr>
          <p:cNvPr id="102" name="Grouper 101"/>
          <p:cNvGrpSpPr/>
          <p:nvPr/>
        </p:nvGrpSpPr>
        <p:grpSpPr>
          <a:xfrm>
            <a:off x="1612900" y="4704996"/>
            <a:ext cx="1129135" cy="927404"/>
            <a:chOff x="2120900" y="4400196"/>
            <a:chExt cx="1129135" cy="927404"/>
          </a:xfrm>
        </p:grpSpPr>
        <p:grpSp>
          <p:nvGrpSpPr>
            <p:cNvPr id="106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108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7" name="Légende à une bordure 1 106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111" name="Grouper 110"/>
          <p:cNvGrpSpPr/>
          <p:nvPr/>
        </p:nvGrpSpPr>
        <p:grpSpPr>
          <a:xfrm>
            <a:off x="2565400" y="4717696"/>
            <a:ext cx="1129135" cy="927404"/>
            <a:chOff x="2120900" y="4400196"/>
            <a:chExt cx="1129135" cy="927404"/>
          </a:xfrm>
        </p:grpSpPr>
        <p:grpSp>
          <p:nvGrpSpPr>
            <p:cNvPr id="112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114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3" name="Légende à une bordure 1 112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sp>
        <p:nvSpPr>
          <p:cNvPr id="117" name="WordArt 13"/>
          <p:cNvSpPr>
            <a:spLocks noChangeArrowheads="1" noChangeShapeType="1" noTextEdit="1"/>
          </p:cNvSpPr>
          <p:nvPr/>
        </p:nvSpPr>
        <p:spPr bwMode="auto">
          <a:xfrm>
            <a:off x="3482051" y="3333519"/>
            <a:ext cx="2006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stabilité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sp>
        <p:nvSpPr>
          <p:cNvPr id="118" name="WordArt 13"/>
          <p:cNvSpPr>
            <a:spLocks noChangeArrowheads="1" noChangeShapeType="1" noTextEdit="1"/>
          </p:cNvSpPr>
          <p:nvPr/>
        </p:nvSpPr>
        <p:spPr bwMode="auto">
          <a:xfrm>
            <a:off x="599150" y="3324840"/>
            <a:ext cx="2294096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maniabilité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sp>
        <p:nvSpPr>
          <p:cNvPr id="47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3541 7.40741E-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7.40741E-7 L -0.03334 0.000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5" grpId="0" animBg="1"/>
      <p:bldP spid="86" grpId="0" animBg="1"/>
      <p:bldP spid="88" grpId="0" animBg="1"/>
      <p:bldP spid="90" grpId="0" animBg="1"/>
      <p:bldP spid="94" grpId="0" animBg="1"/>
      <p:bldP spid="117" grpId="0" animBg="1"/>
      <p:bldP spid="1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686125" y="3433814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46486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 rot="10800000" flipH="1">
            <a:off x="1500428" y="4281271"/>
            <a:ext cx="0" cy="340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429000" y="30099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952500" y="3035300"/>
            <a:ext cx="2959100" cy="736196"/>
            <a:chOff x="952500" y="3035300"/>
            <a:chExt cx="2959100" cy="736196"/>
          </a:xfrm>
        </p:grpSpPr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366033" y="3035300"/>
              <a:ext cx="0" cy="73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er 76"/>
            <p:cNvGrpSpPr/>
            <p:nvPr/>
          </p:nvGrpSpPr>
          <p:grpSpPr>
            <a:xfrm>
              <a:off x="3355406" y="3276600"/>
              <a:ext cx="556194" cy="317501"/>
              <a:chOff x="4015806" y="3378200"/>
              <a:chExt cx="556194" cy="317501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 rot="5400000">
                <a:off x="4293903" y="3417604"/>
                <a:ext cx="0" cy="556194"/>
              </a:xfrm>
              <a:custGeom>
                <a:avLst/>
                <a:gdLst/>
                <a:ahLst/>
                <a:cxnLst>
                  <a:cxn ang="0">
                    <a:pos x="333" y="1008"/>
                  </a:cxn>
                  <a:cxn ang="0">
                    <a:pos x="0" y="0"/>
                  </a:cxn>
                </a:cxnLst>
                <a:rect l="0" t="0" r="r" b="b"/>
                <a:pathLst>
                  <a:path w="333" h="1008">
                    <a:moveTo>
                      <a:pt x="333" y="10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178300" y="3378200"/>
                <a:ext cx="355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d</a:t>
                </a:r>
                <a:endParaRPr lang="fr-FR" sz="14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80" name="Légende à une bordure 1 79"/>
            <p:cNvSpPr/>
            <p:nvPr/>
          </p:nvSpPr>
          <p:spPr>
            <a:xfrm>
              <a:off x="952500" y="3054401"/>
              <a:ext cx="1600200" cy="323799"/>
            </a:xfrm>
            <a:prstGeom prst="accentCallout1">
              <a:avLst>
                <a:gd name="adj1" fmla="val 64832"/>
                <a:gd name="adj2" fmla="val 100240"/>
                <a:gd name="adj3" fmla="val 140759"/>
                <a:gd name="adj4" fmla="val 159127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b="0" dirty="0" smtClean="0">
                  <a:solidFill>
                    <a:schemeClr val="tx1"/>
                  </a:solidFill>
                  <a:latin typeface="Arial Narrow" pitchFamily="-84" charset="0"/>
                </a:rPr>
                <a:t>Bras de levier</a:t>
              </a:r>
              <a:endParaRPr lang="fr-FR" sz="1400" b="0" dirty="0">
                <a:solidFill>
                  <a:schemeClr val="tx1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164786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Trapèze 47"/>
          <p:cNvSpPr>
            <a:spLocks noChangeAspect="1"/>
          </p:cNvSpPr>
          <p:nvPr/>
        </p:nvSpPr>
        <p:spPr>
          <a:xfrm rot="5760000">
            <a:off x="2296321" y="3228821"/>
            <a:ext cx="387158" cy="1973803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 rot="16200000">
            <a:off x="2610487" y="3159891"/>
            <a:ext cx="9718" cy="22704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 rot="16369612" flipH="1" flipV="1">
            <a:off x="2802091" y="3904530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2" name="Grouper 104"/>
          <p:cNvGrpSpPr/>
          <p:nvPr/>
        </p:nvGrpSpPr>
        <p:grpSpPr>
          <a:xfrm>
            <a:off x="398921" y="1700808"/>
            <a:ext cx="837155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L’effet dune rafale ascendante génère une augmentation de portance 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au foyer.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4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r 104"/>
          <p:cNvGrpSpPr/>
          <p:nvPr/>
        </p:nvGrpSpPr>
        <p:grpSpPr>
          <a:xfrm>
            <a:off x="411621" y="2056408"/>
            <a:ext cx="8371557" cy="523220"/>
            <a:chOff x="804863" y="1652597"/>
            <a:chExt cx="8008937" cy="523220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L’apparition de cette force associée à un bras de levier provoque un moment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piqueur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</a:t>
              </a:r>
              <a:endParaRPr lang="fr-FR" sz="140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7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4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0" grpId="0" animBg="1"/>
      <p:bldP spid="60" grpId="1" animBg="1"/>
      <p:bldP spid="70" grpId="0"/>
      <p:bldP spid="65" grpId="1" animBg="1"/>
      <p:bldP spid="81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 rot="21057741">
            <a:off x="1954855" y="26246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821597" y="3374545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64472" y="29506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215588" y="3748262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er 104"/>
          <p:cNvGrpSpPr/>
          <p:nvPr/>
        </p:nvGrpSpPr>
        <p:grpSpPr>
          <a:xfrm>
            <a:off x="580231" y="1700808"/>
            <a:ext cx="8008937" cy="307777"/>
            <a:chOff x="804863" y="1652597"/>
            <a:chExt cx="8008937" cy="307777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Le moment piqueur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provoque une diminution d’incidence.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er 104"/>
          <p:cNvGrpSpPr/>
          <p:nvPr/>
        </p:nvGrpSpPr>
        <p:grpSpPr>
          <a:xfrm>
            <a:off x="580231" y="2069108"/>
            <a:ext cx="8008937" cy="307777"/>
            <a:chOff x="804863" y="1652597"/>
            <a:chExt cx="8008937" cy="307777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La diminution d’incidence fait disparaître </a:t>
              </a:r>
              <a:r>
                <a:rPr lang="fr-FR" sz="1400" b="0" dirty="0" smtClean="0">
                  <a:latin typeface="Symbol" charset="2"/>
                  <a:cs typeface="Symbol" charset="2"/>
                </a:rPr>
                <a:t>D</a:t>
              </a:r>
              <a:r>
                <a:rPr lang="fr-FR" sz="1400" b="0" dirty="0" smtClean="0">
                  <a:latin typeface="Trebuchet MS"/>
                  <a:cs typeface="Trebuchet MS"/>
                </a:rPr>
                <a:t> Rz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5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</a:t>
            </a: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141277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164786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WordArt 13"/>
          <p:cNvSpPr>
            <a:spLocks noChangeArrowheads="1" noChangeShapeType="1" noTextEdit="1"/>
          </p:cNvSpPr>
          <p:nvPr/>
        </p:nvSpPr>
        <p:spPr bwMode="auto">
          <a:xfrm>
            <a:off x="3810251" y="2393719"/>
            <a:ext cx="1538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ULM stable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grpSp>
        <p:nvGrpSpPr>
          <p:cNvPr id="27" name="Grouper 104"/>
          <p:cNvGrpSpPr/>
          <p:nvPr/>
        </p:nvGrpSpPr>
        <p:grpSpPr>
          <a:xfrm>
            <a:off x="580231" y="1700808"/>
            <a:ext cx="8008937" cy="307777"/>
            <a:chOff x="804863" y="1652597"/>
            <a:chExt cx="8008937" cy="307777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L’ULM retrouve sa position initiale, sans intervention du pilote.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29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17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686125" y="3433814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46486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 rot="10800000" flipH="1">
            <a:off x="1500428" y="4281271"/>
            <a:ext cx="0" cy="340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429000" y="30099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" name="Grouper 37"/>
          <p:cNvGrpSpPr/>
          <p:nvPr/>
        </p:nvGrpSpPr>
        <p:grpSpPr>
          <a:xfrm flipH="1">
            <a:off x="4000500" y="3073602"/>
            <a:ext cx="556194" cy="736196"/>
            <a:chOff x="3355406" y="3035300"/>
            <a:chExt cx="556194" cy="736196"/>
          </a:xfrm>
        </p:grpSpPr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366033" y="3035300"/>
              <a:ext cx="0" cy="73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er 76"/>
            <p:cNvGrpSpPr/>
            <p:nvPr/>
          </p:nvGrpSpPr>
          <p:grpSpPr>
            <a:xfrm>
              <a:off x="3355406" y="3276600"/>
              <a:ext cx="556194" cy="317501"/>
              <a:chOff x="4015806" y="3378200"/>
              <a:chExt cx="556194" cy="317501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 rot="5400000">
                <a:off x="4293903" y="3417604"/>
                <a:ext cx="0" cy="556194"/>
              </a:xfrm>
              <a:custGeom>
                <a:avLst/>
                <a:gdLst/>
                <a:ahLst/>
                <a:cxnLst>
                  <a:cxn ang="0">
                    <a:pos x="333" y="1008"/>
                  </a:cxn>
                  <a:cxn ang="0">
                    <a:pos x="0" y="0"/>
                  </a:cxn>
                </a:cxnLst>
                <a:rect l="0" t="0" r="r" b="b"/>
                <a:pathLst>
                  <a:path w="333" h="1008">
                    <a:moveTo>
                      <a:pt x="333" y="10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127500" y="3378200"/>
                <a:ext cx="355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d</a:t>
                </a:r>
                <a:endParaRPr lang="fr-FR" sz="14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Trapèze 47"/>
          <p:cNvSpPr>
            <a:spLocks noChangeAspect="1"/>
          </p:cNvSpPr>
          <p:nvPr/>
        </p:nvSpPr>
        <p:spPr>
          <a:xfrm rot="5760000">
            <a:off x="2296321" y="3228821"/>
            <a:ext cx="387158" cy="1973803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 rot="16200000">
            <a:off x="2610487" y="3159891"/>
            <a:ext cx="9718" cy="22704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 rot="5230388" flipV="1">
            <a:off x="4717899" y="39045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104"/>
          <p:cNvGrpSpPr/>
          <p:nvPr/>
        </p:nvGrpSpPr>
        <p:grpSpPr>
          <a:xfrm>
            <a:off x="421481" y="1628800"/>
            <a:ext cx="832643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L’effet dune rafale ascendante génère une augmentation de portance 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au foyer.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4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r 104"/>
          <p:cNvGrpSpPr/>
          <p:nvPr/>
        </p:nvGrpSpPr>
        <p:grpSpPr>
          <a:xfrm>
            <a:off x="434181" y="1984400"/>
            <a:ext cx="8326437" cy="523220"/>
            <a:chOff x="804863" y="1652597"/>
            <a:chExt cx="8008937" cy="523220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L’apparition de cette force associée à un bras de levier provoque un moment </a:t>
              </a:r>
              <a:r>
                <a:rPr lang="fr-FR" sz="1400" dirty="0" err="1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cabreur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(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</a:t>
              </a:r>
              <a:endParaRPr lang="fr-FR" sz="140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7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38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0" grpId="0" animBg="1"/>
      <p:bldP spid="60" grpId="1" animBg="1"/>
      <p:bldP spid="70" grpId="0"/>
      <p:bldP spid="65" grpId="0" animBg="1"/>
      <p:bldP spid="81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6"/>
          <p:cNvGrpSpPr/>
          <p:nvPr/>
        </p:nvGrpSpPr>
        <p:grpSpPr>
          <a:xfrm rot="410394">
            <a:off x="1954855" y="28659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821597" y="3374545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64472" y="29506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5" name="Grouper 104"/>
          <p:cNvGrpSpPr/>
          <p:nvPr/>
        </p:nvGrpSpPr>
        <p:grpSpPr>
          <a:xfrm>
            <a:off x="580231" y="1628800"/>
            <a:ext cx="8008937" cy="307777"/>
            <a:chOff x="804863" y="1652597"/>
            <a:chExt cx="8008937" cy="307777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Le moment </a:t>
              </a:r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cabreur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provoque une augmentation d’incidence.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r 104"/>
          <p:cNvGrpSpPr/>
          <p:nvPr/>
        </p:nvGrpSpPr>
        <p:grpSpPr>
          <a:xfrm>
            <a:off x="580231" y="1997100"/>
            <a:ext cx="8008937" cy="307777"/>
            <a:chOff x="804863" y="1652597"/>
            <a:chExt cx="8008937" cy="307777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L’augmentation d’incidence induit une augmentation de </a:t>
              </a:r>
              <a:r>
                <a:rPr lang="fr-FR" sz="1400" b="0" dirty="0" smtClean="0">
                  <a:latin typeface="Symbol" charset="2"/>
                  <a:cs typeface="Symbol" charset="2"/>
                </a:rPr>
                <a:t>D</a:t>
              </a:r>
              <a:r>
                <a:rPr lang="fr-FR" sz="1400" b="0" dirty="0" smtClean="0">
                  <a:latin typeface="Trebuchet MS"/>
                  <a:cs typeface="Trebuchet MS"/>
                </a:rPr>
                <a:t> Rz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5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rapèze 24"/>
          <p:cNvSpPr>
            <a:spLocks/>
          </p:cNvSpPr>
          <p:nvPr/>
        </p:nvSpPr>
        <p:spPr>
          <a:xfrm rot="16710802" flipV="1">
            <a:off x="2198241" y="3099472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688175" y="3227902"/>
            <a:ext cx="818223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558200" y="26331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7" name="Freeform 5"/>
          <p:cNvSpPr>
            <a:spLocks/>
          </p:cNvSpPr>
          <p:nvPr/>
        </p:nvSpPr>
        <p:spPr bwMode="auto">
          <a:xfrm rot="5230388" flipV="1">
            <a:off x="4717899" y="39045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4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  <p:bldP spid="25" grpId="0" animBg="1"/>
      <p:bldP spid="27" grpId="0" animBg="1"/>
      <p:bldP spid="28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6"/>
          <p:cNvGrpSpPr/>
          <p:nvPr/>
        </p:nvGrpSpPr>
        <p:grpSpPr>
          <a:xfrm rot="809288">
            <a:off x="1954855" y="28659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51772" y="26585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sp>
        <p:nvSpPr>
          <p:cNvPr id="25" name="Trapèze 24"/>
          <p:cNvSpPr>
            <a:spLocks/>
          </p:cNvSpPr>
          <p:nvPr/>
        </p:nvSpPr>
        <p:spPr>
          <a:xfrm rot="16710802" flipV="1">
            <a:off x="2198241" y="3099472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675475" y="3256013"/>
            <a:ext cx="818223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532800" y="22394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Symbol" charset="2"/>
                <a:cs typeface="Symbol" charset="2"/>
              </a:rPr>
              <a:t>D</a:t>
            </a:r>
            <a:r>
              <a:rPr lang="fr-FR" sz="1400" b="0" dirty="0" smtClean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2" name="Grouper 104"/>
          <p:cNvGrpSpPr/>
          <p:nvPr/>
        </p:nvGrpSpPr>
        <p:grpSpPr>
          <a:xfrm>
            <a:off x="580231" y="1628800"/>
            <a:ext cx="800893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L’ULM ne peut pas retrouver sa position initiale et va décrocher.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36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rapèze 36"/>
          <p:cNvSpPr>
            <a:spLocks/>
          </p:cNvSpPr>
          <p:nvPr/>
        </p:nvSpPr>
        <p:spPr>
          <a:xfrm rot="16952182" flipV="1">
            <a:off x="2236340" y="2878555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 rot="16200000">
            <a:off x="3526178" y="3027807"/>
            <a:ext cx="1142218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40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3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7" grpId="0" animBg="1"/>
      <p:bldP spid="28" grpId="0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r 40"/>
          <p:cNvGrpSpPr/>
          <p:nvPr/>
        </p:nvGrpSpPr>
        <p:grpSpPr>
          <a:xfrm>
            <a:off x="4069253" y="751560"/>
            <a:ext cx="1665894" cy="5894689"/>
            <a:chOff x="4069253" y="751560"/>
            <a:chExt cx="1665894" cy="5894689"/>
          </a:xfrm>
        </p:grpSpPr>
        <p:grpSp>
          <p:nvGrpSpPr>
            <p:cNvPr id="30" name="Grouper 29"/>
            <p:cNvGrpSpPr/>
            <p:nvPr/>
          </p:nvGrpSpPr>
          <p:grpSpPr>
            <a:xfrm rot="18554706">
              <a:off x="1954855" y="2865958"/>
              <a:ext cx="5894689" cy="1665894"/>
              <a:chOff x="1954855" y="2865958"/>
              <a:chExt cx="5894689" cy="1665894"/>
            </a:xfrm>
          </p:grpSpPr>
          <p:grpSp>
            <p:nvGrpSpPr>
              <p:cNvPr id="2" name="Grouper 26"/>
              <p:cNvGrpSpPr/>
              <p:nvPr/>
            </p:nvGrpSpPr>
            <p:grpSpPr>
              <a:xfrm rot="809288">
                <a:off x="1954855" y="2865958"/>
                <a:ext cx="5894689" cy="1665894"/>
                <a:chOff x="1954855" y="2624658"/>
                <a:chExt cx="5894689" cy="1665894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BF5EF"/>
                    </a:clrFrom>
                    <a:clrTo>
                      <a:srgbClr val="FBF5EF">
                        <a:alpha val="0"/>
                      </a:srgbClr>
                    </a:clrTo>
                  </a:clrChange>
                  <a:grayscl/>
                  <a:alphaModFix amt="68000"/>
                </a:blip>
                <a:stretch>
                  <a:fillRect/>
                </a:stretch>
              </p:blipFill>
              <p:spPr>
                <a:xfrm flipH="1">
                  <a:off x="1954855" y="2624658"/>
                  <a:ext cx="5894689" cy="1665894"/>
                </a:xfrm>
                <a:prstGeom prst="rect">
                  <a:avLst/>
                </a:prstGeom>
              </p:spPr>
            </p:pic>
            <p:sp>
              <p:nvSpPr>
                <p:cNvPr id="26" name="Trapèze 25"/>
                <p:cNvSpPr>
                  <a:spLocks/>
                </p:cNvSpPr>
                <p:nvPr/>
              </p:nvSpPr>
              <p:spPr>
                <a:xfrm rot="16020000" flipV="1">
                  <a:off x="2913586" y="3528434"/>
                  <a:ext cx="308792" cy="1210727"/>
                </a:xfrm>
                <a:prstGeom prst="trapezoid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" name="Group 45"/>
              <p:cNvGrpSpPr>
                <a:grpSpLocks/>
              </p:cNvGrpSpPr>
              <p:nvPr/>
            </p:nvGrpSpPr>
            <p:grpSpPr bwMode="auto">
              <a:xfrm>
                <a:off x="3977222" y="3782481"/>
                <a:ext cx="211138" cy="211138"/>
                <a:chOff x="2408" y="2149"/>
                <a:chExt cx="68" cy="68"/>
              </a:xfrm>
            </p:grpSpPr>
            <p:sp>
              <p:nvSpPr>
                <p:cNvPr id="61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408" y="2149"/>
                  <a:ext cx="68" cy="68"/>
                </a:xfrm>
                <a:prstGeom prst="ellips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30" y="2171"/>
                  <a:ext cx="23" cy="23"/>
                </a:xfrm>
                <a:prstGeom prst="ellipse">
                  <a:avLst/>
                </a:prstGeom>
                <a:solidFill>
                  <a:srgbClr val="CC0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3215588" y="3633962"/>
                <a:ext cx="402749" cy="378154"/>
                <a:chOff x="1093" y="2411"/>
                <a:chExt cx="177" cy="157"/>
              </a:xfrm>
            </p:grpSpPr>
            <p:sp>
              <p:nvSpPr>
                <p:cNvPr id="58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4738925" y="3942996"/>
              <a:ext cx="402749" cy="378154"/>
              <a:chOff x="1093" y="2411"/>
              <a:chExt cx="177" cy="157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1" name="WordArt 13"/>
          <p:cNvSpPr>
            <a:spLocks noChangeArrowheads="1" noChangeShapeType="1" noTextEdit="1"/>
          </p:cNvSpPr>
          <p:nvPr/>
        </p:nvSpPr>
        <p:spPr bwMode="auto">
          <a:xfrm>
            <a:off x="2960175" y="1974619"/>
            <a:ext cx="3249049" cy="279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ULM instable et dangereux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47000"/>
          </a:blip>
          <a:stretch>
            <a:fillRect/>
          </a:stretch>
        </p:blipFill>
        <p:spPr>
          <a:xfrm flipH="1">
            <a:off x="2615255" y="3759200"/>
            <a:ext cx="5894689" cy="1665894"/>
          </a:xfrm>
          <a:prstGeom prst="rect">
            <a:avLst/>
          </a:prstGeom>
        </p:spPr>
      </p:pic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3697288" y="4000500"/>
            <a:ext cx="656712" cy="16891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65000"/>
                </a:schemeClr>
              </a:gs>
              <a:gs pos="77000">
                <a:schemeClr val="accent2">
                  <a:lumMod val="60000"/>
                  <a:lumOff val="40000"/>
                  <a:alpha val="65000"/>
                </a:schemeClr>
              </a:gs>
              <a:gs pos="96000">
                <a:schemeClr val="bg1">
                  <a:alpha val="65000"/>
                </a:schemeClr>
              </a:gs>
              <a:gs pos="34000">
                <a:schemeClr val="accent2">
                  <a:lumMod val="60000"/>
                  <a:lumOff val="40000"/>
                  <a:alpha val="65000"/>
                </a:schemeClr>
              </a:gs>
            </a:gsLst>
            <a:lin ang="558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Conclusion</a:t>
            </a:r>
            <a:endParaRPr lang="fr-FR" sz="1800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2" name="Grouper 91"/>
          <p:cNvGrpSpPr/>
          <p:nvPr/>
        </p:nvGrpSpPr>
        <p:grpSpPr>
          <a:xfrm>
            <a:off x="3098800" y="4717696"/>
            <a:ext cx="1129135" cy="927404"/>
            <a:chOff x="2120900" y="4400196"/>
            <a:chExt cx="1129135" cy="927404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Légende à une bordure 1 90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4" name="Grouper 52"/>
          <p:cNvGrpSpPr/>
          <p:nvPr/>
        </p:nvGrpSpPr>
        <p:grpSpPr>
          <a:xfrm>
            <a:off x="647643" y="1569443"/>
            <a:ext cx="7874114" cy="563413"/>
            <a:chOff x="804863" y="1652596"/>
            <a:chExt cx="7221537" cy="523220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6959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Pour obtenir un bon compromis entre </a:t>
              </a:r>
              <a:r>
                <a:rPr lang="fr-FR" sz="1400" dirty="0" smtClean="0">
                  <a:latin typeface="Trebuchet MS"/>
                  <a:cs typeface="Trebuchet MS"/>
                </a:rPr>
                <a:t>manœuvrabilité et stabilité</a:t>
              </a:r>
              <a:r>
                <a:rPr lang="fr-FR" sz="1400" b="0" dirty="0" smtClean="0">
                  <a:latin typeface="Trebuchet MS"/>
                  <a:cs typeface="Trebuchet MS"/>
                </a:rPr>
                <a:t>, le Centre de Gravité (CG) de l’avion devra toujours se situer dans </a:t>
              </a:r>
              <a:r>
                <a:rPr lang="fr-FR" sz="1400" dirty="0" smtClean="0">
                  <a:solidFill>
                    <a:schemeClr val="accent2"/>
                  </a:solidFill>
                  <a:latin typeface="Trebuchet MS"/>
                  <a:cs typeface="Trebuchet MS"/>
                </a:rPr>
                <a:t>la plage de centra</a:t>
              </a:r>
              <a:r>
                <a:rPr lang="fr-FR" sz="1400" dirty="0" smtClean="0">
                  <a:solidFill>
                    <a:srgbClr val="9F2936"/>
                  </a:solidFill>
                  <a:latin typeface="Trebuchet MS"/>
                  <a:cs typeface="Trebuchet MS"/>
                </a:rPr>
                <a:t>ge</a:t>
              </a:r>
              <a:r>
                <a:rPr lang="fr-FR" sz="1400" b="0" dirty="0" smtClean="0">
                  <a:latin typeface="Trebuchet MS"/>
                  <a:cs typeface="Trebuchet MS"/>
                </a:rPr>
                <a:t>. 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r 92"/>
          <p:cNvGrpSpPr/>
          <p:nvPr/>
        </p:nvGrpSpPr>
        <p:grpSpPr>
          <a:xfrm>
            <a:off x="4502150" y="4787900"/>
            <a:ext cx="1593850" cy="860399"/>
            <a:chOff x="3524250" y="4470400"/>
            <a:chExt cx="1593850" cy="860399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Légende à une bordure 1 62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7" name="Grouper 63"/>
          <p:cNvGrpSpPr/>
          <p:nvPr/>
        </p:nvGrpSpPr>
        <p:grpSpPr>
          <a:xfrm>
            <a:off x="651611" y="2157004"/>
            <a:ext cx="8206457" cy="551915"/>
            <a:chOff x="804863" y="1652596"/>
            <a:chExt cx="7526337" cy="523220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726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La limite arrière de la plage de centrage doit toujours être en avant </a:t>
              </a:r>
              <a:r>
                <a:rPr lang="fr-FR" sz="1400" dirty="0" smtClean="0">
                  <a:solidFill>
                    <a:srgbClr val="9F2936"/>
                  </a:solidFill>
                  <a:latin typeface="Trebuchet MS"/>
                  <a:cs typeface="Trebuchet MS"/>
                </a:rPr>
                <a:t>du foyer </a:t>
              </a:r>
              <a:r>
                <a:rPr lang="fr-FR" sz="1400" b="0" dirty="0" smtClean="0">
                  <a:latin typeface="Trebuchet MS"/>
                  <a:cs typeface="Trebuchet MS"/>
                </a:rPr>
                <a:t>de l’avion.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r 69"/>
          <p:cNvGrpSpPr/>
          <p:nvPr/>
        </p:nvGrpSpPr>
        <p:grpSpPr>
          <a:xfrm>
            <a:off x="651611" y="2601504"/>
            <a:ext cx="8206457" cy="635421"/>
            <a:chOff x="804863" y="1652596"/>
            <a:chExt cx="7526337" cy="523220"/>
          </a:xfrm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726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Un avion centré au-delà de la limite avant n’aura aucune maniabilité et sera impilotable.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75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Freeform 25"/>
          <p:cNvSpPr>
            <a:spLocks/>
          </p:cNvSpPr>
          <p:nvPr/>
        </p:nvSpPr>
        <p:spPr bwMode="auto">
          <a:xfrm>
            <a:off x="4356633" y="39772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3696233" y="39645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égende à une bordure 1 87"/>
          <p:cNvSpPr/>
          <p:nvPr/>
        </p:nvSpPr>
        <p:spPr>
          <a:xfrm>
            <a:off x="4889500" y="3597300"/>
            <a:ext cx="1320800" cy="323799"/>
          </a:xfrm>
          <a:prstGeom prst="accentCallout1">
            <a:avLst>
              <a:gd name="adj1" fmla="val 45221"/>
              <a:gd name="adj2" fmla="val -2618"/>
              <a:gd name="adj3" fmla="val 148603"/>
              <a:gd name="adj4" fmla="val -37501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Limite arrière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90" name="Légende à une bordure 1 89"/>
          <p:cNvSpPr/>
          <p:nvPr/>
        </p:nvSpPr>
        <p:spPr>
          <a:xfrm>
            <a:off x="2260600" y="3597300"/>
            <a:ext cx="1320800" cy="323799"/>
          </a:xfrm>
          <a:prstGeom prst="accentCallout1">
            <a:avLst>
              <a:gd name="adj1" fmla="val 49143"/>
              <a:gd name="adj2" fmla="val 72382"/>
              <a:gd name="adj3" fmla="val 148603"/>
              <a:gd name="adj4" fmla="val 105768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Limite avant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94" name="Légende à une bordure 1 93"/>
          <p:cNvSpPr/>
          <p:nvPr/>
        </p:nvSpPr>
        <p:spPr>
          <a:xfrm>
            <a:off x="4730750" y="5972200"/>
            <a:ext cx="1663700" cy="323799"/>
          </a:xfrm>
          <a:prstGeom prst="accentCallout1">
            <a:avLst>
              <a:gd name="adj1" fmla="val 45221"/>
              <a:gd name="adj2" fmla="val -2618"/>
              <a:gd name="adj3" fmla="val -110261"/>
              <a:gd name="adj4" fmla="val -2910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Plage de centrage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117" name="WordArt 13"/>
          <p:cNvSpPr>
            <a:spLocks noChangeArrowheads="1" noChangeShapeType="1" noTextEdit="1"/>
          </p:cNvSpPr>
          <p:nvPr/>
        </p:nvSpPr>
        <p:spPr bwMode="auto">
          <a:xfrm>
            <a:off x="5031451" y="4768619"/>
            <a:ext cx="2006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stabilité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sp>
        <p:nvSpPr>
          <p:cNvPr id="118" name="WordArt 13"/>
          <p:cNvSpPr>
            <a:spLocks noChangeArrowheads="1" noChangeShapeType="1" noTextEdit="1"/>
          </p:cNvSpPr>
          <p:nvPr/>
        </p:nvSpPr>
        <p:spPr bwMode="auto">
          <a:xfrm>
            <a:off x="1094450" y="4759940"/>
            <a:ext cx="2294096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maniabilité</a:t>
            </a:r>
            <a:endParaRPr lang="fr-FR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Trebuchet MS"/>
              <a:ea typeface="Impact"/>
              <a:cs typeface="Trebuchet MS"/>
            </a:endParaRPr>
          </a:p>
        </p:txBody>
      </p:sp>
      <p:grpSp>
        <p:nvGrpSpPr>
          <p:cNvPr id="46" name="Grouper 69"/>
          <p:cNvGrpSpPr/>
          <p:nvPr/>
        </p:nvGrpSpPr>
        <p:grpSpPr>
          <a:xfrm>
            <a:off x="651611" y="3092206"/>
            <a:ext cx="8206457" cy="373778"/>
            <a:chOff x="804863" y="1652597"/>
            <a:chExt cx="7526337" cy="30777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Un avion centré au-delà de la limite arrière n’aura aucune stabilité et sera impilotable.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48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3556000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2574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825625" y="1060450"/>
            <a:ext cx="551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latérale d’un 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2" name="Grouper 47"/>
          <p:cNvGrpSpPr/>
          <p:nvPr/>
        </p:nvGrpSpPr>
        <p:grpSpPr>
          <a:xfrm>
            <a:off x="1093086" y="4051300"/>
            <a:ext cx="2374014" cy="1612900"/>
            <a:chOff x="1689986" y="2451100"/>
            <a:chExt cx="5193414" cy="3505200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3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grpSp>
        <p:nvGrpSpPr>
          <p:cNvPr id="4" name="Grouper 59"/>
          <p:cNvGrpSpPr>
            <a:grpSpLocks noChangeAspect="1"/>
          </p:cNvGrpSpPr>
          <p:nvPr/>
        </p:nvGrpSpPr>
        <p:grpSpPr>
          <a:xfrm>
            <a:off x="6548763" y="3849790"/>
            <a:ext cx="1590189" cy="1779646"/>
            <a:chOff x="5735958" y="3359150"/>
            <a:chExt cx="3276752" cy="3667125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735958" y="40894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53711" y="5264150"/>
              <a:ext cx="0" cy="17621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V="1">
              <a:off x="6852124" y="3359150"/>
              <a:ext cx="0" cy="15287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Arc 5"/>
            <p:cNvSpPr>
              <a:spLocks/>
            </p:cNvSpPr>
            <p:nvPr/>
          </p:nvSpPr>
          <p:spPr bwMode="auto">
            <a:xfrm>
              <a:off x="6512399" y="3852863"/>
              <a:ext cx="671512" cy="214312"/>
            </a:xfrm>
            <a:custGeom>
              <a:avLst/>
              <a:gdLst>
                <a:gd name="T0" fmla="*/ 183671 w 43200"/>
                <a:gd name="T1" fmla="*/ 204597 h 42797"/>
                <a:gd name="T2" fmla="*/ 400342 w 43200"/>
                <a:gd name="T3" fmla="*/ 214312 h 42797"/>
                <a:gd name="T4" fmla="*/ 335756 w 43200"/>
                <a:gd name="T5" fmla="*/ 108165 h 427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797"/>
                <a:gd name="T11" fmla="*/ 43200 w 43200"/>
                <a:gd name="T12" fmla="*/ 42797 h 4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797" fill="none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</a:path>
                <a:path w="43200" h="42797" stroke="0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Arc 6"/>
            <p:cNvSpPr>
              <a:spLocks/>
            </p:cNvSpPr>
            <p:nvPr/>
          </p:nvSpPr>
          <p:spPr bwMode="auto">
            <a:xfrm>
              <a:off x="6493349" y="6332538"/>
              <a:ext cx="671512" cy="209550"/>
            </a:xfrm>
            <a:custGeom>
              <a:avLst/>
              <a:gdLst>
                <a:gd name="T0" fmla="*/ 453100 w 43200"/>
                <a:gd name="T1" fmla="*/ 0 h 41838"/>
                <a:gd name="T2" fmla="*/ 192516 w 43200"/>
                <a:gd name="T3" fmla="*/ 3516 h 41838"/>
                <a:gd name="T4" fmla="*/ 335756 w 43200"/>
                <a:gd name="T5" fmla="*/ 101364 h 41838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38"/>
                <a:gd name="T11" fmla="*/ 43200 w 43200"/>
                <a:gd name="T12" fmla="*/ 41838 h 41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38" fill="none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</a:path>
                <a:path w="43200" h="41838" stroke="0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  <a:lnTo>
                    <a:pt x="21600" y="20238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71"/>
          <p:cNvGrpSpPr>
            <a:grpSpLocks noChangeAspect="1"/>
          </p:cNvGrpSpPr>
          <p:nvPr/>
        </p:nvGrpSpPr>
        <p:grpSpPr>
          <a:xfrm>
            <a:off x="5803900" y="2832100"/>
            <a:ext cx="2674994" cy="920545"/>
            <a:chOff x="1638311" y="3086100"/>
            <a:chExt cx="6022578" cy="2072545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3098647" y="30861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1638311" y="4140208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 rot="4011937" flipH="1" flipV="1">
              <a:off x="1984375" y="4254501"/>
              <a:ext cx="433387" cy="265112"/>
            </a:xfrm>
            <a:custGeom>
              <a:avLst/>
              <a:gdLst>
                <a:gd name="T0" fmla="*/ 99639 w 43200"/>
                <a:gd name="T1" fmla="*/ 245236 h 43002"/>
                <a:gd name="T2" fmla="*/ 245957 w 43200"/>
                <a:gd name="T3" fmla="*/ 265112 h 43002"/>
                <a:gd name="T4" fmla="*/ 216693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 rot="4011937">
              <a:off x="6679406" y="3359944"/>
              <a:ext cx="434975" cy="265112"/>
            </a:xfrm>
            <a:custGeom>
              <a:avLst/>
              <a:gdLst>
                <a:gd name="T0" fmla="*/ 100004 w 43200"/>
                <a:gd name="T1" fmla="*/ 245236 h 43002"/>
                <a:gd name="T2" fmla="*/ 246858 w 43200"/>
                <a:gd name="T3" fmla="*/ 265112 h 43002"/>
                <a:gd name="T4" fmla="*/ 217488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4"/>
            <p:cNvSpPr>
              <a:spLocks noChangeShapeType="1"/>
            </p:cNvSpPr>
            <p:nvPr/>
          </p:nvSpPr>
          <p:spPr bwMode="auto">
            <a:xfrm flipV="1">
              <a:off x="5753111" y="3314700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83"/>
          <p:cNvGrpSpPr>
            <a:grpSpLocks noChangeAspect="1"/>
          </p:cNvGrpSpPr>
          <p:nvPr/>
        </p:nvGrpSpPr>
        <p:grpSpPr>
          <a:xfrm>
            <a:off x="660403" y="2844800"/>
            <a:ext cx="3016278" cy="1015900"/>
            <a:chOff x="3644900" y="2133600"/>
            <a:chExt cx="5118100" cy="1727200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39239" b="55072"/>
            <a:stretch>
              <a:fillRect/>
            </a:stretch>
          </p:blipFill>
          <p:spPr>
            <a:xfrm>
              <a:off x="3810000" y="2133600"/>
              <a:ext cx="4953000" cy="1574800"/>
            </a:xfrm>
            <a:prstGeom prst="rect">
              <a:avLst/>
            </a:prstGeom>
          </p:spPr>
        </p:pic>
        <p:sp>
          <p:nvSpPr>
            <p:cNvPr id="86" name="Trapèze 85"/>
            <p:cNvSpPr/>
            <p:nvPr/>
          </p:nvSpPr>
          <p:spPr>
            <a:xfrm rot="5400000">
              <a:off x="4083050" y="2343150"/>
              <a:ext cx="1079500" cy="1955800"/>
            </a:xfrm>
            <a:prstGeom prst="trapezoid">
              <a:avLst>
                <a:gd name="adj" fmla="val 183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3" name="Freeform 5"/>
          <p:cNvSpPr>
            <a:spLocks/>
          </p:cNvSpPr>
          <p:nvPr/>
        </p:nvSpPr>
        <p:spPr bwMode="auto">
          <a:xfrm rot="991550" flipH="1" flipV="1">
            <a:off x="3294931" y="2661419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4" name="Freeform 5"/>
          <p:cNvSpPr>
            <a:spLocks/>
          </p:cNvSpPr>
          <p:nvPr/>
        </p:nvSpPr>
        <p:spPr bwMode="auto">
          <a:xfrm rot="991550">
            <a:off x="780330" y="3202964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Freeform 5"/>
          <p:cNvSpPr>
            <a:spLocks/>
          </p:cNvSpPr>
          <p:nvPr/>
        </p:nvSpPr>
        <p:spPr bwMode="auto">
          <a:xfrm rot="20608450" flipV="1">
            <a:off x="772551" y="26487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6" name="Freeform 5"/>
          <p:cNvSpPr>
            <a:spLocks/>
          </p:cNvSpPr>
          <p:nvPr/>
        </p:nvSpPr>
        <p:spPr bwMode="auto">
          <a:xfrm rot="20608450" flipH="1">
            <a:off x="3287150" y="3215663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Freeform 5"/>
          <p:cNvSpPr>
            <a:spLocks/>
          </p:cNvSpPr>
          <p:nvPr/>
        </p:nvSpPr>
        <p:spPr bwMode="auto">
          <a:xfrm rot="991550" flipH="1" flipV="1">
            <a:off x="2990131" y="4083819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 rot="991550">
            <a:off x="1047030" y="4625364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Freeform 5"/>
          <p:cNvSpPr>
            <a:spLocks/>
          </p:cNvSpPr>
          <p:nvPr/>
        </p:nvSpPr>
        <p:spPr bwMode="auto">
          <a:xfrm rot="20608450" flipV="1">
            <a:off x="1039251" y="40711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1" name="Freeform 5"/>
          <p:cNvSpPr>
            <a:spLocks/>
          </p:cNvSpPr>
          <p:nvPr/>
        </p:nvSpPr>
        <p:spPr bwMode="auto">
          <a:xfrm rot="20608450" flipH="1">
            <a:off x="2982350" y="4638063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Text Box 12"/>
          <p:cNvSpPr txBox="1">
            <a:spLocks noChangeArrowheads="1"/>
          </p:cNvSpPr>
          <p:nvPr/>
        </p:nvSpPr>
        <p:spPr bwMode="auto">
          <a:xfrm>
            <a:off x="5080000" y="30480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Roulis</a:t>
            </a:r>
          </a:p>
        </p:txBody>
      </p:sp>
      <p:sp>
        <p:nvSpPr>
          <p:cNvPr id="124" name="Text Box 12"/>
          <p:cNvSpPr txBox="1">
            <a:spLocks noChangeArrowheads="1"/>
          </p:cNvSpPr>
          <p:nvPr/>
        </p:nvSpPr>
        <p:spPr bwMode="auto">
          <a:xfrm>
            <a:off x="5067300" y="4353123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Lacet</a:t>
            </a:r>
          </a:p>
        </p:txBody>
      </p:sp>
      <p:sp>
        <p:nvSpPr>
          <p:cNvPr id="128" name="Text Box 12"/>
          <p:cNvSpPr txBox="1">
            <a:spLocks noChangeArrowheads="1"/>
          </p:cNvSpPr>
          <p:nvPr/>
        </p:nvSpPr>
        <p:spPr bwMode="auto">
          <a:xfrm>
            <a:off x="3683000" y="3048001"/>
            <a:ext cx="118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Inclinaison</a:t>
            </a:r>
          </a:p>
        </p:txBody>
      </p:sp>
      <p:sp>
        <p:nvSpPr>
          <p:cNvPr id="129" name="Text Box 12"/>
          <p:cNvSpPr txBox="1">
            <a:spLocks noChangeArrowheads="1"/>
          </p:cNvSpPr>
          <p:nvPr/>
        </p:nvSpPr>
        <p:spPr bwMode="auto">
          <a:xfrm>
            <a:off x="3733800" y="4353123"/>
            <a:ext cx="1130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Cadence</a:t>
            </a:r>
          </a:p>
        </p:txBody>
      </p:sp>
      <p:sp>
        <p:nvSpPr>
          <p:cNvPr id="134" name="Rectangle à coins arrondis 133"/>
          <p:cNvSpPr/>
          <p:nvPr/>
        </p:nvSpPr>
        <p:spPr>
          <a:xfrm>
            <a:off x="615950" y="2451100"/>
            <a:ext cx="7937500" cy="3327400"/>
          </a:xfrm>
          <a:prstGeom prst="roundRect">
            <a:avLst>
              <a:gd name="adj" fmla="val 636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>
            <a:spLocks noChangeAspect="1"/>
          </p:cNvSpPr>
          <p:nvPr/>
        </p:nvSpPr>
        <p:spPr>
          <a:xfrm>
            <a:off x="2203450" y="53721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Stabilité latérale </a:t>
            </a:r>
            <a:r>
              <a:rPr lang="fr-FR" sz="1400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plan horizontal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988826" y="1628800"/>
            <a:ext cx="7191747" cy="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400" b="0" dirty="0" smtClean="0">
                <a:latin typeface="Trebuchet MS"/>
                <a:cs typeface="Trebuchet MS"/>
              </a:rPr>
              <a:t>La stabilité latérale concerne les variations de trajectoire dans le plan horizontal. C’est-à-dire autour des axes de roulis et de lacet.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4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18" grpId="0" animBg="1"/>
      <p:bldP spid="119" grpId="0" animBg="1"/>
      <p:bldP spid="120" grpId="0" animBg="1"/>
      <p:bldP spid="121" grpId="0" animBg="1"/>
      <p:bldP spid="123" grpId="0"/>
      <p:bldP spid="124" grpId="0"/>
      <p:bldP spid="128" grpId="0"/>
      <p:bldP spid="129" grpId="0"/>
      <p:bldP spid="134" grpId="0" animBg="1"/>
      <p:bldP spid="1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4077072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54848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57"/>
          <p:cNvGrpSpPr/>
          <p:nvPr/>
        </p:nvGrpSpPr>
        <p:grpSpPr>
          <a:xfrm>
            <a:off x="3296092" y="3468669"/>
            <a:ext cx="2638951" cy="2409056"/>
            <a:chOff x="3296092" y="3468669"/>
            <a:chExt cx="2638951" cy="2409056"/>
          </a:xfrm>
        </p:grpSpPr>
        <p:grpSp>
          <p:nvGrpSpPr>
            <p:cNvPr id="3" name="Grouper 56"/>
            <p:cNvGrpSpPr/>
            <p:nvPr/>
          </p:nvGrpSpPr>
          <p:grpSpPr>
            <a:xfrm>
              <a:off x="3296092" y="4025899"/>
              <a:ext cx="2638951" cy="1792897"/>
              <a:chOff x="3296092" y="4025899"/>
              <a:chExt cx="2638951" cy="1792897"/>
            </a:xfrm>
          </p:grpSpPr>
          <p:grpSp>
            <p:nvGrpSpPr>
              <p:cNvPr id="4" name="Grouper 45"/>
              <p:cNvGrpSpPr>
                <a:grpSpLocks noChangeAspect="1"/>
              </p:cNvGrpSpPr>
              <p:nvPr/>
            </p:nvGrpSpPr>
            <p:grpSpPr>
              <a:xfrm>
                <a:off x="3296092" y="4025899"/>
                <a:ext cx="2638951" cy="1792897"/>
                <a:chOff x="1689986" y="2451100"/>
                <a:chExt cx="5193414" cy="3505200"/>
              </a:xfrm>
            </p:grpSpPr>
            <p:pic>
              <p:nvPicPr>
                <p:cNvPr id="47" name="Image 46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</a:blip>
                <a:srcRect r="39250"/>
                <a:stretch>
                  <a:fillRect/>
                </a:stretch>
              </p:blipFill>
              <p:spPr>
                <a:xfrm>
                  <a:off x="1689986" y="2451100"/>
                  <a:ext cx="4952114" cy="3505200"/>
                </a:xfrm>
                <a:prstGeom prst="rect">
                  <a:avLst/>
                </a:prstGeom>
              </p:spPr>
            </p:pic>
            <p:grpSp>
              <p:nvGrpSpPr>
                <p:cNvPr id="5" name="Grouper 57"/>
                <p:cNvGrpSpPr/>
                <p:nvPr/>
              </p:nvGrpSpPr>
              <p:grpSpPr>
                <a:xfrm>
                  <a:off x="4953000" y="2717800"/>
                  <a:ext cx="1930400" cy="2692400"/>
                  <a:chOff x="4953000" y="2717800"/>
                  <a:chExt cx="1930400" cy="2692400"/>
                </a:xfrm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4953000" y="2717800"/>
                    <a:ext cx="1689100" cy="482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5499100" y="4216400"/>
                    <a:ext cx="1384300" cy="1193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</p:grp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357925" y="4387496"/>
                <a:ext cx="402749" cy="378154"/>
                <a:chOff x="1093" y="2411"/>
                <a:chExt cx="177" cy="157"/>
              </a:xfrm>
            </p:grpSpPr>
            <p:sp>
              <p:nvSpPr>
                <p:cNvPr id="51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4559300" y="3468669"/>
              <a:ext cx="0" cy="2409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980728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de route ou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508500" y="30003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er 26"/>
          <p:cNvGrpSpPr/>
          <p:nvPr/>
        </p:nvGrpSpPr>
        <p:grpSpPr>
          <a:xfrm rot="5400000">
            <a:off x="4093284" y="2899713"/>
            <a:ext cx="952500" cy="2036475"/>
            <a:chOff x="879476" y="2731167"/>
            <a:chExt cx="952500" cy="2036475"/>
          </a:xfrm>
        </p:grpSpPr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27"/>
            <p:cNvSpPr>
              <a:spLocks noChangeShapeType="1"/>
            </p:cNvSpPr>
            <p:nvPr/>
          </p:nvSpPr>
          <p:spPr bwMode="auto">
            <a:xfrm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32"/>
            <p:cNvSpPr>
              <a:spLocks noChangeShapeType="1"/>
            </p:cNvSpPr>
            <p:nvPr/>
          </p:nvSpPr>
          <p:spPr bwMode="auto">
            <a:xfrm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33"/>
            <p:cNvSpPr>
              <a:spLocks noChangeShapeType="1"/>
            </p:cNvSpPr>
            <p:nvPr/>
          </p:nvSpPr>
          <p:spPr bwMode="auto">
            <a:xfrm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60071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Vol symétrique </a:t>
            </a:r>
            <a:r>
              <a:rPr lang="fr-FR" sz="1400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bille centrée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484709" y="1484784"/>
            <a:ext cx="6199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C’est la propriété d’un ULM à éviter un vol dérapé (ou dissymétrique) par une rotation autour de l’axe de lacet, sans intervention du pilote.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240854" y="2132856"/>
            <a:ext cx="6687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Un ULM stable en lacet aura tendance à orienter son nez dans le lit du vent relatif à l’instar d’une girouette, d’où le terme « effet de girouette ».</a:t>
            </a:r>
            <a:endParaRPr lang="fr-FR" sz="1400" b="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Définition, rappels et notions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110" name="Freeform 5"/>
          <p:cNvSpPr>
            <a:spLocks/>
          </p:cNvSpPr>
          <p:nvPr/>
        </p:nvSpPr>
        <p:spPr bwMode="auto">
          <a:xfrm rot="17191550" flipH="1" flipV="1">
            <a:off x="966941" y="38156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3" name="Freeform 5"/>
          <p:cNvSpPr>
            <a:spLocks/>
          </p:cNvSpPr>
          <p:nvPr/>
        </p:nvSpPr>
        <p:spPr bwMode="auto">
          <a:xfrm rot="15597782" flipV="1">
            <a:off x="968400" y="3456000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7" name="Grouper 56"/>
          <p:cNvGrpSpPr/>
          <p:nvPr/>
        </p:nvGrpSpPr>
        <p:grpSpPr>
          <a:xfrm>
            <a:off x="615950" y="3098800"/>
            <a:ext cx="7937500" cy="1511300"/>
            <a:chOff x="615950" y="3098800"/>
            <a:chExt cx="7937500" cy="1511300"/>
          </a:xfrm>
        </p:grpSpPr>
        <p:sp>
          <p:nvSpPr>
            <p:cNvPr id="133" name="Rectangle à coins arrondis 132"/>
            <p:cNvSpPr/>
            <p:nvPr/>
          </p:nvSpPr>
          <p:spPr>
            <a:xfrm>
              <a:off x="615950" y="3098800"/>
              <a:ext cx="7937500" cy="1511300"/>
            </a:xfrm>
            <a:prstGeom prst="roundRect">
              <a:avLst>
                <a:gd name="adj" fmla="val 1246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t="46377" r="4819" b="14130"/>
            <a:stretch>
              <a:fillRect/>
            </a:stretch>
          </p:blipFill>
          <p:spPr>
            <a:xfrm>
              <a:off x="1403350" y="3479800"/>
              <a:ext cx="2150520" cy="808300"/>
            </a:xfrm>
            <a:prstGeom prst="rect">
              <a:avLst/>
            </a:prstGeom>
          </p:spPr>
        </p:pic>
        <p:grpSp>
          <p:nvGrpSpPr>
            <p:cNvPr id="66" name="Grouper 65"/>
            <p:cNvGrpSpPr>
              <a:grpSpLocks noChangeAspect="1"/>
            </p:cNvGrpSpPr>
            <p:nvPr/>
          </p:nvGrpSpPr>
          <p:grpSpPr>
            <a:xfrm>
              <a:off x="6124581" y="3216003"/>
              <a:ext cx="1847563" cy="1317897"/>
              <a:chOff x="5280025" y="1103313"/>
              <a:chExt cx="4219575" cy="3009899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t="7000" b="8667"/>
              <a:stretch>
                <a:fillRect/>
              </a:stretch>
            </p:blipFill>
            <p:spPr>
              <a:xfrm rot="493035">
                <a:off x="5981547" y="1638300"/>
                <a:ext cx="3276752" cy="2072545"/>
              </a:xfrm>
              <a:prstGeom prst="rect">
                <a:avLst/>
              </a:prstGeom>
              <a:effectLst/>
            </p:spPr>
          </p:pic>
          <p:sp>
            <p:nvSpPr>
              <p:cNvPr id="68" name="Line 2"/>
              <p:cNvSpPr>
                <a:spLocks noChangeShapeType="1"/>
              </p:cNvSpPr>
              <p:nvPr/>
            </p:nvSpPr>
            <p:spPr bwMode="auto">
              <a:xfrm>
                <a:off x="8763000" y="3543300"/>
                <a:ext cx="736600" cy="4360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Arc 11"/>
              <p:cNvSpPr>
                <a:spLocks/>
              </p:cNvSpPr>
              <p:nvPr/>
            </p:nvSpPr>
            <p:spPr bwMode="auto">
              <a:xfrm rot="17923254">
                <a:off x="5212556" y="1170782"/>
                <a:ext cx="528637" cy="393700"/>
              </a:xfrm>
              <a:custGeom>
                <a:avLst/>
                <a:gdLst>
                  <a:gd name="T0" fmla="*/ 354799 w 43200"/>
                  <a:gd name="T1" fmla="*/ 0 h 41895"/>
                  <a:gd name="T2" fmla="*/ 144188 w 43200"/>
                  <a:gd name="T3" fmla="*/ 9914 h 41895"/>
                  <a:gd name="T4" fmla="*/ 264319 w 43200"/>
                  <a:gd name="T5" fmla="*/ 190718 h 418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895"/>
                  <a:gd name="T11" fmla="*/ 43200 w 43200"/>
                  <a:gd name="T12" fmla="*/ 41895 h 41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895" fill="none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</a:path>
                  <a:path w="43200" h="41895" stroke="0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  <a:lnTo>
                      <a:pt x="21600" y="20295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Arc 14"/>
              <p:cNvSpPr>
                <a:spLocks/>
              </p:cNvSpPr>
              <p:nvPr/>
            </p:nvSpPr>
            <p:spPr bwMode="auto">
              <a:xfrm rot="17923254">
                <a:off x="8909051" y="3657600"/>
                <a:ext cx="530225" cy="381000"/>
              </a:xfrm>
              <a:custGeom>
                <a:avLst/>
                <a:gdLst>
                  <a:gd name="T0" fmla="*/ 138092 w 43200"/>
                  <a:gd name="T1" fmla="*/ 381000 h 40559"/>
                  <a:gd name="T2" fmla="*/ 396085 w 43200"/>
                  <a:gd name="T3" fmla="*/ 379319 h 40559"/>
                  <a:gd name="T4" fmla="*/ 265113 w 43200"/>
                  <a:gd name="T5" fmla="*/ 202904 h 4055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559"/>
                  <a:gd name="T11" fmla="*/ 43200 w 43200"/>
                  <a:gd name="T12" fmla="*/ 40559 h 405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559" fill="none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</a:path>
                  <a:path w="43200" h="40559" stroke="0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2"/>
              <p:cNvSpPr>
                <a:spLocks noChangeAspect="1" noChangeShapeType="1"/>
              </p:cNvSpPr>
              <p:nvPr/>
            </p:nvSpPr>
            <p:spPr bwMode="auto">
              <a:xfrm>
                <a:off x="5295901" y="1295400"/>
                <a:ext cx="953719" cy="6202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37" name="ZoneTexte 136"/>
          <p:cNvSpPr txBox="1">
            <a:spLocks noChangeAspect="1"/>
          </p:cNvSpPr>
          <p:nvPr/>
        </p:nvSpPr>
        <p:spPr>
          <a:xfrm>
            <a:off x="1881187" y="4292615"/>
            <a:ext cx="5445125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Stabilité longitudinale </a:t>
            </a:r>
            <a:r>
              <a:rPr lang="fr-FR" sz="1400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plan vertical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52" name="Grouper 51"/>
          <p:cNvGrpSpPr/>
          <p:nvPr/>
        </p:nvGrpSpPr>
        <p:grpSpPr>
          <a:xfrm>
            <a:off x="886618" y="1817697"/>
            <a:ext cx="7658100" cy="630942"/>
            <a:chOff x="1066800" y="1652597"/>
            <a:chExt cx="7658100" cy="630942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6581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0" dirty="0" smtClean="0">
                  <a:latin typeface="Trebuchet MS"/>
                  <a:cs typeface="Trebuchet MS"/>
                </a:rPr>
                <a:t>La stabilité longitudinale concerne les variations de trajectoire dans le plan vertical ; </a:t>
              </a:r>
            </a:p>
            <a:p>
              <a:pPr algn="ctr"/>
              <a:r>
                <a:rPr lang="fr-FR" sz="1400" b="0" dirty="0" smtClean="0">
                  <a:latin typeface="Trebuchet MS"/>
                  <a:cs typeface="Trebuchet MS"/>
                </a:rPr>
                <a:t>C’est-à-dire autour de l’axe de tangage.</a:t>
              </a:r>
              <a:endParaRPr lang="fr-FR" sz="1400" b="0" dirty="0">
                <a:latin typeface="Trebuchet MS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9774" y="1679724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3" grpId="0" animBg="1"/>
      <p:bldP spid="1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80"/>
          <p:cNvGrpSpPr/>
          <p:nvPr/>
        </p:nvGrpSpPr>
        <p:grpSpPr>
          <a:xfrm>
            <a:off x="3296092" y="3468669"/>
            <a:ext cx="2638951" cy="2409056"/>
            <a:chOff x="3296092" y="3468669"/>
            <a:chExt cx="2638951" cy="2409056"/>
          </a:xfrm>
        </p:grpSpPr>
        <p:grpSp>
          <p:nvGrpSpPr>
            <p:cNvPr id="3" name="Grouper 56"/>
            <p:cNvGrpSpPr/>
            <p:nvPr/>
          </p:nvGrpSpPr>
          <p:grpSpPr>
            <a:xfrm>
              <a:off x="3296092" y="4025899"/>
              <a:ext cx="2638951" cy="1792897"/>
              <a:chOff x="3296092" y="4025899"/>
              <a:chExt cx="2638951" cy="1792897"/>
            </a:xfrm>
          </p:grpSpPr>
          <p:grpSp>
            <p:nvGrpSpPr>
              <p:cNvPr id="4" name="Grouper 45"/>
              <p:cNvGrpSpPr>
                <a:grpSpLocks noChangeAspect="1"/>
              </p:cNvGrpSpPr>
              <p:nvPr/>
            </p:nvGrpSpPr>
            <p:grpSpPr>
              <a:xfrm>
                <a:off x="3296092" y="4025899"/>
                <a:ext cx="2638951" cy="1792897"/>
                <a:chOff x="1689986" y="2451100"/>
                <a:chExt cx="5193414" cy="3505200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</a:blip>
                <a:srcRect r="39250"/>
                <a:stretch>
                  <a:fillRect/>
                </a:stretch>
              </p:blipFill>
              <p:spPr>
                <a:xfrm>
                  <a:off x="1689986" y="2451100"/>
                  <a:ext cx="4952114" cy="3505200"/>
                </a:xfrm>
                <a:prstGeom prst="rect">
                  <a:avLst/>
                </a:prstGeom>
              </p:spPr>
            </p:pic>
            <p:grpSp>
              <p:nvGrpSpPr>
                <p:cNvPr id="5" name="Grouper 57"/>
                <p:cNvGrpSpPr/>
                <p:nvPr/>
              </p:nvGrpSpPr>
              <p:grpSpPr>
                <a:xfrm>
                  <a:off x="4953000" y="2717800"/>
                  <a:ext cx="1930400" cy="2692400"/>
                  <a:chOff x="4953000" y="2717800"/>
                  <a:chExt cx="1930400" cy="2692400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4953000" y="2717800"/>
                    <a:ext cx="1689100" cy="482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5499100" y="4216400"/>
                    <a:ext cx="1384300" cy="1193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</p:grp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357925" y="4387496"/>
                <a:ext cx="402749" cy="378154"/>
                <a:chOff x="1093" y="2411"/>
                <a:chExt cx="177" cy="157"/>
              </a:xfrm>
            </p:grpSpPr>
            <p:sp>
              <p:nvSpPr>
                <p:cNvPr id="86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83" name="Line 6"/>
            <p:cNvSpPr>
              <a:spLocks noChangeShapeType="1"/>
            </p:cNvSpPr>
            <p:nvPr/>
          </p:nvSpPr>
          <p:spPr bwMode="auto">
            <a:xfrm flipH="1">
              <a:off x="4559300" y="3468669"/>
              <a:ext cx="0" cy="2409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762500" y="29876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60071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Vol dissymétrique </a:t>
            </a:r>
            <a:r>
              <a:rPr lang="fr-FR" sz="1400" b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bille décalée côté VR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7" name="Grouper 34"/>
          <p:cNvGrpSpPr/>
          <p:nvPr/>
        </p:nvGrpSpPr>
        <p:grpSpPr>
          <a:xfrm rot="5400000">
            <a:off x="4232985" y="2950513"/>
            <a:ext cx="952500" cy="2036475"/>
            <a:chOff x="879476" y="2731167"/>
            <a:chExt cx="952500" cy="2036475"/>
          </a:xfrm>
        </p:grpSpPr>
        <p:sp>
          <p:nvSpPr>
            <p:cNvPr id="36" name="Line 125"/>
            <p:cNvSpPr>
              <a:spLocks noChangeShapeType="1"/>
            </p:cNvSpPr>
            <p:nvPr/>
          </p:nvSpPr>
          <p:spPr bwMode="auto">
            <a:xfrm rot="1500000"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127"/>
            <p:cNvSpPr>
              <a:spLocks noChangeShapeType="1"/>
            </p:cNvSpPr>
            <p:nvPr/>
          </p:nvSpPr>
          <p:spPr bwMode="auto">
            <a:xfrm rot="1500000"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 rot="1500000"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129"/>
            <p:cNvSpPr>
              <a:spLocks noChangeShapeType="1"/>
            </p:cNvSpPr>
            <p:nvPr/>
          </p:nvSpPr>
          <p:spPr bwMode="auto">
            <a:xfrm rot="1500000"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130"/>
            <p:cNvSpPr>
              <a:spLocks noChangeShapeType="1"/>
            </p:cNvSpPr>
            <p:nvPr/>
          </p:nvSpPr>
          <p:spPr bwMode="auto">
            <a:xfrm rot="1500000"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 rot="1500000"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rot="1500000"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133"/>
            <p:cNvSpPr>
              <a:spLocks noChangeShapeType="1"/>
            </p:cNvSpPr>
            <p:nvPr/>
          </p:nvSpPr>
          <p:spPr bwMode="auto">
            <a:xfrm rot="1500000"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1484709" y="1484784"/>
            <a:ext cx="6199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C’est la propriété d’un ULM à éviter un vol dérapé (ou dissymétrique) par une rotation autour de l’axe de lacet, sans intervention du pilote.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1240854" y="2132856"/>
            <a:ext cx="6687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Un ULM stable en lacet aura tendance à orienter son nez dans le lit du vent relatif à l’instar d’une girouette, d’où le terme « effet de girouette ».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95" name="Oval 58"/>
          <p:cNvSpPr>
            <a:spLocks noChangeArrowheads="1"/>
          </p:cNvSpPr>
          <p:nvPr/>
        </p:nvSpPr>
        <p:spPr bwMode="auto">
          <a:xfrm rot="2586291">
            <a:off x="4508500" y="30003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905000" y="980728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de route ou girouette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80"/>
          <p:cNvGrpSpPr/>
          <p:nvPr/>
        </p:nvGrpSpPr>
        <p:grpSpPr>
          <a:xfrm>
            <a:off x="3296092" y="3468669"/>
            <a:ext cx="2638951" cy="2409056"/>
            <a:chOff x="3296092" y="3468669"/>
            <a:chExt cx="2638951" cy="2409056"/>
          </a:xfrm>
        </p:grpSpPr>
        <p:grpSp>
          <p:nvGrpSpPr>
            <p:cNvPr id="3" name="Grouper 56"/>
            <p:cNvGrpSpPr/>
            <p:nvPr/>
          </p:nvGrpSpPr>
          <p:grpSpPr>
            <a:xfrm>
              <a:off x="3296092" y="4025899"/>
              <a:ext cx="2638951" cy="1792897"/>
              <a:chOff x="3296092" y="4025899"/>
              <a:chExt cx="2638951" cy="1792897"/>
            </a:xfrm>
          </p:grpSpPr>
          <p:grpSp>
            <p:nvGrpSpPr>
              <p:cNvPr id="4" name="Grouper 45"/>
              <p:cNvGrpSpPr>
                <a:grpSpLocks noChangeAspect="1"/>
              </p:cNvGrpSpPr>
              <p:nvPr/>
            </p:nvGrpSpPr>
            <p:grpSpPr>
              <a:xfrm>
                <a:off x="3296092" y="4025899"/>
                <a:ext cx="2638951" cy="1792897"/>
                <a:chOff x="1689986" y="2451100"/>
                <a:chExt cx="5193414" cy="3505200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</a:blip>
                <a:srcRect r="39250"/>
                <a:stretch>
                  <a:fillRect/>
                </a:stretch>
              </p:blipFill>
              <p:spPr>
                <a:xfrm>
                  <a:off x="1689986" y="2451100"/>
                  <a:ext cx="4952114" cy="3505200"/>
                </a:xfrm>
                <a:prstGeom prst="rect">
                  <a:avLst/>
                </a:prstGeom>
              </p:spPr>
            </p:pic>
            <p:grpSp>
              <p:nvGrpSpPr>
                <p:cNvPr id="5" name="Grouper 57"/>
                <p:cNvGrpSpPr/>
                <p:nvPr/>
              </p:nvGrpSpPr>
              <p:grpSpPr>
                <a:xfrm>
                  <a:off x="4953000" y="2717800"/>
                  <a:ext cx="1930400" cy="2692400"/>
                  <a:chOff x="4953000" y="2717800"/>
                  <a:chExt cx="1930400" cy="2692400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4953000" y="2717800"/>
                    <a:ext cx="1689100" cy="482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5499100" y="4216400"/>
                    <a:ext cx="1384300" cy="1193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</p:grp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357925" y="4387496"/>
                <a:ext cx="402749" cy="378154"/>
                <a:chOff x="1093" y="2411"/>
                <a:chExt cx="177" cy="157"/>
              </a:xfrm>
            </p:grpSpPr>
            <p:sp>
              <p:nvSpPr>
                <p:cNvPr id="86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83" name="Line 6"/>
            <p:cNvSpPr>
              <a:spLocks noChangeShapeType="1"/>
            </p:cNvSpPr>
            <p:nvPr/>
          </p:nvSpPr>
          <p:spPr bwMode="auto">
            <a:xfrm flipH="1">
              <a:off x="4559300" y="3468669"/>
              <a:ext cx="0" cy="2409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762500" y="29876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1/ L’empennage vertical et le fuselage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7" name="Grouper 34"/>
          <p:cNvGrpSpPr/>
          <p:nvPr/>
        </p:nvGrpSpPr>
        <p:grpSpPr>
          <a:xfrm rot="5400000">
            <a:off x="4232985" y="2950513"/>
            <a:ext cx="952500" cy="2036475"/>
            <a:chOff x="879476" y="2731167"/>
            <a:chExt cx="952500" cy="2036475"/>
          </a:xfrm>
        </p:grpSpPr>
        <p:sp>
          <p:nvSpPr>
            <p:cNvPr id="36" name="Line 125"/>
            <p:cNvSpPr>
              <a:spLocks noChangeShapeType="1"/>
            </p:cNvSpPr>
            <p:nvPr/>
          </p:nvSpPr>
          <p:spPr bwMode="auto">
            <a:xfrm rot="1500000"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127"/>
            <p:cNvSpPr>
              <a:spLocks noChangeShapeType="1"/>
            </p:cNvSpPr>
            <p:nvPr/>
          </p:nvSpPr>
          <p:spPr bwMode="auto">
            <a:xfrm rot="1500000"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 rot="1500000"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129"/>
            <p:cNvSpPr>
              <a:spLocks noChangeShapeType="1"/>
            </p:cNvSpPr>
            <p:nvPr/>
          </p:nvSpPr>
          <p:spPr bwMode="auto">
            <a:xfrm rot="1500000"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130"/>
            <p:cNvSpPr>
              <a:spLocks noChangeShapeType="1"/>
            </p:cNvSpPr>
            <p:nvPr/>
          </p:nvSpPr>
          <p:spPr bwMode="auto">
            <a:xfrm rot="1500000"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 rot="1500000"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rot="1500000"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133"/>
            <p:cNvSpPr>
              <a:spLocks noChangeShapeType="1"/>
            </p:cNvSpPr>
            <p:nvPr/>
          </p:nvSpPr>
          <p:spPr bwMode="auto">
            <a:xfrm rot="1500000"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138"/>
          <p:cNvGrpSpPr/>
          <p:nvPr/>
        </p:nvGrpSpPr>
        <p:grpSpPr>
          <a:xfrm>
            <a:off x="4788355" y="4394237"/>
            <a:ext cx="155742" cy="1286687"/>
            <a:chOff x="4788355" y="4394237"/>
            <a:chExt cx="155742" cy="1286687"/>
          </a:xfrm>
        </p:grpSpPr>
        <p:sp>
          <p:nvSpPr>
            <p:cNvPr id="78" name="Line 125"/>
            <p:cNvSpPr>
              <a:spLocks noChangeShapeType="1"/>
            </p:cNvSpPr>
            <p:nvPr/>
          </p:nvSpPr>
          <p:spPr bwMode="auto">
            <a:xfrm rot="6900000">
              <a:off x="4528105" y="4700082"/>
              <a:ext cx="520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131"/>
            <p:cNvSpPr>
              <a:spLocks noChangeShapeType="1"/>
            </p:cNvSpPr>
            <p:nvPr/>
          </p:nvSpPr>
          <p:spPr bwMode="auto">
            <a:xfrm rot="6900000">
              <a:off x="4305848" y="5042676"/>
              <a:ext cx="127649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125"/>
            <p:cNvSpPr>
              <a:spLocks noChangeShapeType="1"/>
            </p:cNvSpPr>
            <p:nvPr/>
          </p:nvSpPr>
          <p:spPr bwMode="auto">
            <a:xfrm rot="6900000">
              <a:off x="4399243" y="4846906"/>
              <a:ext cx="844498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131"/>
            <p:cNvSpPr>
              <a:spLocks noChangeShapeType="1"/>
            </p:cNvSpPr>
            <p:nvPr/>
          </p:nvSpPr>
          <p:spPr bwMode="auto">
            <a:xfrm rot="6900000">
              <a:off x="4310148" y="4960485"/>
              <a:ext cx="1132496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5" name="Line 5"/>
          <p:cNvSpPr>
            <a:spLocks noChangeShapeType="1"/>
          </p:cNvSpPr>
          <p:nvPr/>
        </p:nvSpPr>
        <p:spPr bwMode="auto">
          <a:xfrm flipH="1" flipV="1">
            <a:off x="2984502" y="4978400"/>
            <a:ext cx="1394791" cy="43349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Oval 44"/>
          <p:cNvSpPr>
            <a:spLocks noChangeArrowheads="1"/>
          </p:cNvSpPr>
          <p:nvPr/>
        </p:nvSpPr>
        <p:spPr bwMode="auto">
          <a:xfrm>
            <a:off x="4331756" y="5327437"/>
            <a:ext cx="464211" cy="47498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135"/>
          <p:cNvGrpSpPr/>
          <p:nvPr/>
        </p:nvGrpSpPr>
        <p:grpSpPr>
          <a:xfrm>
            <a:off x="749923" y="3956021"/>
            <a:ext cx="2238886" cy="2170417"/>
            <a:chOff x="749923" y="3956021"/>
            <a:chExt cx="2238886" cy="2170417"/>
          </a:xfrm>
        </p:grpSpPr>
        <p:grpSp>
          <p:nvGrpSpPr>
            <p:cNvPr id="10" name="Group 7"/>
            <p:cNvGrpSpPr>
              <a:grpSpLocks noChangeAspect="1"/>
            </p:cNvGrpSpPr>
            <p:nvPr/>
          </p:nvGrpSpPr>
          <p:grpSpPr bwMode="auto">
            <a:xfrm>
              <a:off x="749923" y="4050001"/>
              <a:ext cx="2238886" cy="2076437"/>
              <a:chOff x="5822" y="11037"/>
              <a:chExt cx="4813" cy="4774"/>
            </a:xfrm>
          </p:grpSpPr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7580" y="11037"/>
                <a:ext cx="1220" cy="2525"/>
              </a:xfrm>
              <a:custGeom>
                <a:avLst/>
                <a:gdLst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347 w 1220"/>
                  <a:gd name="connsiteY2" fmla="*/ 180 h 2525"/>
                  <a:gd name="connsiteX3" fmla="*/ 460 w 1220"/>
                  <a:gd name="connsiteY3" fmla="*/ 500 h 2525"/>
                  <a:gd name="connsiteX4" fmla="*/ 660 w 1220"/>
                  <a:gd name="connsiteY4" fmla="*/ 160 h 2525"/>
                  <a:gd name="connsiteX5" fmla="*/ 860 w 1220"/>
                  <a:gd name="connsiteY5" fmla="*/ 480 h 2525"/>
                  <a:gd name="connsiteX6" fmla="*/ 1040 w 1220"/>
                  <a:gd name="connsiteY6" fmla="*/ 0 h 2525"/>
                  <a:gd name="connsiteX7" fmla="*/ 1040 w 1220"/>
                  <a:gd name="connsiteY7" fmla="*/ 300 h 2525"/>
                  <a:gd name="connsiteX8" fmla="*/ 1220 w 1220"/>
                  <a:gd name="connsiteY8" fmla="*/ 0 h 2525"/>
                  <a:gd name="connsiteX9" fmla="*/ 860 w 1220"/>
                  <a:gd name="connsiteY9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460 w 1220"/>
                  <a:gd name="connsiteY2" fmla="*/ 500 h 2525"/>
                  <a:gd name="connsiteX3" fmla="*/ 660 w 1220"/>
                  <a:gd name="connsiteY3" fmla="*/ 160 h 2525"/>
                  <a:gd name="connsiteX4" fmla="*/ 860 w 1220"/>
                  <a:gd name="connsiteY4" fmla="*/ 480 h 2525"/>
                  <a:gd name="connsiteX5" fmla="*/ 1040 w 1220"/>
                  <a:gd name="connsiteY5" fmla="*/ 0 h 2525"/>
                  <a:gd name="connsiteX6" fmla="*/ 1040 w 1220"/>
                  <a:gd name="connsiteY6" fmla="*/ 300 h 2525"/>
                  <a:gd name="connsiteX7" fmla="*/ 1220 w 1220"/>
                  <a:gd name="connsiteY7" fmla="*/ 0 h 2525"/>
                  <a:gd name="connsiteX8" fmla="*/ 860 w 1220"/>
                  <a:gd name="connsiteY8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660 w 1220"/>
                  <a:gd name="connsiteY2" fmla="*/ 160 h 2525"/>
                  <a:gd name="connsiteX3" fmla="*/ 860 w 1220"/>
                  <a:gd name="connsiteY3" fmla="*/ 480 h 2525"/>
                  <a:gd name="connsiteX4" fmla="*/ 1040 w 1220"/>
                  <a:gd name="connsiteY4" fmla="*/ 0 h 2525"/>
                  <a:gd name="connsiteX5" fmla="*/ 1040 w 1220"/>
                  <a:gd name="connsiteY5" fmla="*/ 300 h 2525"/>
                  <a:gd name="connsiteX6" fmla="*/ 1220 w 1220"/>
                  <a:gd name="connsiteY6" fmla="*/ 0 h 2525"/>
                  <a:gd name="connsiteX7" fmla="*/ 860 w 1220"/>
                  <a:gd name="connsiteY7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860 w 1220"/>
                  <a:gd name="connsiteY2" fmla="*/ 480 h 2525"/>
                  <a:gd name="connsiteX3" fmla="*/ 1040 w 1220"/>
                  <a:gd name="connsiteY3" fmla="*/ 0 h 2525"/>
                  <a:gd name="connsiteX4" fmla="*/ 1040 w 1220"/>
                  <a:gd name="connsiteY4" fmla="*/ 300 h 2525"/>
                  <a:gd name="connsiteX5" fmla="*/ 1220 w 1220"/>
                  <a:gd name="connsiteY5" fmla="*/ 0 h 2525"/>
                  <a:gd name="connsiteX6" fmla="*/ 860 w 1220"/>
                  <a:gd name="connsiteY6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040 w 1220"/>
                  <a:gd name="connsiteY2" fmla="*/ 0 h 2525"/>
                  <a:gd name="connsiteX3" fmla="*/ 1040 w 1220"/>
                  <a:gd name="connsiteY3" fmla="*/ 300 h 2525"/>
                  <a:gd name="connsiteX4" fmla="*/ 1220 w 1220"/>
                  <a:gd name="connsiteY4" fmla="*/ 0 h 2525"/>
                  <a:gd name="connsiteX5" fmla="*/ 860 w 1220"/>
                  <a:gd name="connsiteY5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040 w 1220"/>
                  <a:gd name="connsiteY2" fmla="*/ 300 h 2525"/>
                  <a:gd name="connsiteX3" fmla="*/ 1220 w 1220"/>
                  <a:gd name="connsiteY3" fmla="*/ 0 h 2525"/>
                  <a:gd name="connsiteX4" fmla="*/ 860 w 1220"/>
                  <a:gd name="connsiteY4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220 w 1220"/>
                  <a:gd name="connsiteY2" fmla="*/ 0 h 2525"/>
                  <a:gd name="connsiteX3" fmla="*/ 860 w 1220"/>
                  <a:gd name="connsiteY3" fmla="*/ 2525 h 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" h="2525">
                    <a:moveTo>
                      <a:pt x="460" y="2525"/>
                    </a:moveTo>
                    <a:cubicBezTo>
                      <a:pt x="307" y="1683"/>
                      <a:pt x="153" y="842"/>
                      <a:pt x="0" y="0"/>
                    </a:cubicBezTo>
                    <a:lnTo>
                      <a:pt x="1220" y="0"/>
                    </a:lnTo>
                    <a:lnTo>
                      <a:pt x="860" y="2525"/>
                    </a:lnTo>
                  </a:path>
                </a:pathLst>
              </a:custGeom>
              <a:solidFill>
                <a:srgbClr val="C0C0C0">
                  <a:alpha val="7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8440" y="13562"/>
                <a:ext cx="1780" cy="1090"/>
                <a:chOff x="8440" y="12825"/>
                <a:chExt cx="1780" cy="1090"/>
              </a:xfrm>
            </p:grpSpPr>
            <p:sp>
              <p:nvSpPr>
                <p:cNvPr id="112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8440" y="12825"/>
                  <a:ext cx="1780" cy="611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AutoShape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8440" y="13487"/>
                  <a:ext cx="1780" cy="428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 flipH="1">
                <a:off x="6260" y="13562"/>
                <a:ext cx="1780" cy="1090"/>
                <a:chOff x="8440" y="12825"/>
                <a:chExt cx="1780" cy="1090"/>
              </a:xfrm>
            </p:grpSpPr>
            <p:sp>
              <p:nvSpPr>
                <p:cNvPr id="110" name="AutoShape 14"/>
                <p:cNvSpPr>
                  <a:spLocks noChangeArrowheads="1"/>
                </p:cNvSpPr>
                <p:nvPr/>
              </p:nvSpPr>
              <p:spPr bwMode="auto">
                <a:xfrm flipH="1">
                  <a:off x="8440" y="12825"/>
                  <a:ext cx="1780" cy="611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AutoShape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8440" y="13487"/>
                  <a:ext cx="1780" cy="428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8240" y="11037"/>
                <a:ext cx="0" cy="45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17"/>
              <p:cNvSpPr>
                <a:spLocks/>
              </p:cNvSpPr>
              <p:nvPr/>
            </p:nvSpPr>
            <p:spPr bwMode="auto">
              <a:xfrm>
                <a:off x="8240" y="12052"/>
                <a:ext cx="579" cy="6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7857"/>
                  <a:gd name="T1" fmla="*/ 0 h 21600"/>
                  <a:gd name="T2" fmla="*/ 17857 w 17857"/>
                  <a:gd name="T3" fmla="*/ 9449 h 21600"/>
                  <a:gd name="T4" fmla="*/ 0 w 178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57" h="21600" fill="none" extrusionOk="0">
                    <a:moveTo>
                      <a:pt x="0" y="-1"/>
                    </a:moveTo>
                    <a:cubicBezTo>
                      <a:pt x="7149" y="-1"/>
                      <a:pt x="13835" y="3537"/>
                      <a:pt x="17857" y="9448"/>
                    </a:cubicBezTo>
                  </a:path>
                  <a:path w="17857" h="21600" stroke="0" extrusionOk="0">
                    <a:moveTo>
                      <a:pt x="0" y="-1"/>
                    </a:moveTo>
                    <a:cubicBezTo>
                      <a:pt x="7149" y="-1"/>
                      <a:pt x="13835" y="3537"/>
                      <a:pt x="17857" y="944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Text Box 18"/>
              <p:cNvSpPr txBox="1">
                <a:spLocks noChangeArrowheads="1"/>
              </p:cNvSpPr>
              <p:nvPr/>
            </p:nvSpPr>
            <p:spPr bwMode="auto">
              <a:xfrm>
                <a:off x="8298" y="11332"/>
                <a:ext cx="1018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charset="2"/>
                    <a:ea typeface="Times New Roman" pitchFamily="-84" charset="0"/>
                    <a:cs typeface="Symbol" charset="2"/>
                    <a:sym typeface="Symbol" pitchFamily="-84" charset="2"/>
                  </a:rPr>
                  <a:t></a:t>
                </a:r>
                <a:endPara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charset="2"/>
                  <a:ea typeface="Times New Roman" pitchFamily="-84" charset="0"/>
                  <a:cs typeface="Symbol" charset="2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8040" y="13097"/>
                <a:ext cx="400" cy="1940"/>
                <a:chOff x="7840" y="12340"/>
                <a:chExt cx="520" cy="3040"/>
              </a:xfrm>
            </p:grpSpPr>
            <p:sp>
              <p:nvSpPr>
                <p:cNvPr id="108" name="Freeform 20"/>
                <p:cNvSpPr>
                  <a:spLocks/>
                </p:cNvSpPr>
                <p:nvPr/>
              </p:nvSpPr>
              <p:spPr bwMode="auto">
                <a:xfrm flipH="1">
                  <a:off x="8100" y="12340"/>
                  <a:ext cx="260" cy="3040"/>
                </a:xfrm>
                <a:custGeom>
                  <a:avLst/>
                  <a:gdLst/>
                  <a:ahLst/>
                  <a:cxnLst>
                    <a:cxn ang="0">
                      <a:pos x="588" y="0"/>
                    </a:cxn>
                    <a:cxn ang="0">
                      <a:pos x="281" y="185"/>
                    </a:cxn>
                    <a:cxn ang="0">
                      <a:pos x="61" y="485"/>
                    </a:cxn>
                    <a:cxn ang="0">
                      <a:pos x="21" y="768"/>
                    </a:cxn>
                    <a:cxn ang="0">
                      <a:pos x="101" y="1180"/>
                    </a:cxn>
                    <a:cxn ang="0">
                      <a:pos x="628" y="3040"/>
                    </a:cxn>
                  </a:cxnLst>
                  <a:rect l="0" t="0" r="r" b="b"/>
                  <a:pathLst>
                    <a:path w="628" h="3040">
                      <a:moveTo>
                        <a:pt x="588" y="0"/>
                      </a:moveTo>
                      <a:cubicBezTo>
                        <a:pt x="537" y="28"/>
                        <a:pt x="369" y="104"/>
                        <a:pt x="281" y="185"/>
                      </a:cubicBezTo>
                      <a:cubicBezTo>
                        <a:pt x="193" y="266"/>
                        <a:pt x="104" y="388"/>
                        <a:pt x="61" y="485"/>
                      </a:cubicBezTo>
                      <a:cubicBezTo>
                        <a:pt x="18" y="582"/>
                        <a:pt x="14" y="652"/>
                        <a:pt x="21" y="768"/>
                      </a:cubicBezTo>
                      <a:cubicBezTo>
                        <a:pt x="28" y="884"/>
                        <a:pt x="0" y="801"/>
                        <a:pt x="101" y="1180"/>
                      </a:cubicBezTo>
                      <a:cubicBezTo>
                        <a:pt x="202" y="1559"/>
                        <a:pt x="518" y="2653"/>
                        <a:pt x="628" y="304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9" name="Freeform 21"/>
                <p:cNvSpPr>
                  <a:spLocks/>
                </p:cNvSpPr>
                <p:nvPr/>
              </p:nvSpPr>
              <p:spPr bwMode="auto">
                <a:xfrm>
                  <a:off x="7840" y="12340"/>
                  <a:ext cx="260" cy="3040"/>
                </a:xfrm>
                <a:custGeom>
                  <a:avLst/>
                  <a:gdLst/>
                  <a:ahLst/>
                  <a:cxnLst>
                    <a:cxn ang="0">
                      <a:pos x="588" y="0"/>
                    </a:cxn>
                    <a:cxn ang="0">
                      <a:pos x="281" y="185"/>
                    </a:cxn>
                    <a:cxn ang="0">
                      <a:pos x="61" y="485"/>
                    </a:cxn>
                    <a:cxn ang="0">
                      <a:pos x="21" y="768"/>
                    </a:cxn>
                    <a:cxn ang="0">
                      <a:pos x="101" y="1180"/>
                    </a:cxn>
                    <a:cxn ang="0">
                      <a:pos x="628" y="3040"/>
                    </a:cxn>
                  </a:cxnLst>
                  <a:rect l="0" t="0" r="r" b="b"/>
                  <a:pathLst>
                    <a:path w="628" h="3040">
                      <a:moveTo>
                        <a:pt x="588" y="0"/>
                      </a:moveTo>
                      <a:cubicBezTo>
                        <a:pt x="537" y="28"/>
                        <a:pt x="369" y="104"/>
                        <a:pt x="281" y="185"/>
                      </a:cubicBezTo>
                      <a:cubicBezTo>
                        <a:pt x="193" y="266"/>
                        <a:pt x="104" y="388"/>
                        <a:pt x="61" y="485"/>
                      </a:cubicBezTo>
                      <a:cubicBezTo>
                        <a:pt x="18" y="582"/>
                        <a:pt x="14" y="652"/>
                        <a:pt x="21" y="768"/>
                      </a:cubicBezTo>
                      <a:cubicBezTo>
                        <a:pt x="28" y="884"/>
                        <a:pt x="0" y="801"/>
                        <a:pt x="101" y="1180"/>
                      </a:cubicBezTo>
                      <a:cubicBezTo>
                        <a:pt x="202" y="1559"/>
                        <a:pt x="518" y="2653"/>
                        <a:pt x="628" y="304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5" name="AutoShape 22"/>
              <p:cNvSpPr>
                <a:spLocks noChangeArrowheads="1"/>
              </p:cNvSpPr>
              <p:nvPr/>
            </p:nvSpPr>
            <p:spPr bwMode="auto">
              <a:xfrm rot="17912150">
                <a:off x="8220" y="13080"/>
                <a:ext cx="988" cy="200"/>
              </a:xfrm>
              <a:prstGeom prst="leftArrow">
                <a:avLst>
                  <a:gd name="adj1" fmla="val 50000"/>
                  <a:gd name="adj2" fmla="val 123500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AutoShape 23"/>
              <p:cNvSpPr>
                <a:spLocks noChangeArrowheads="1"/>
              </p:cNvSpPr>
              <p:nvPr/>
            </p:nvSpPr>
            <p:spPr bwMode="auto">
              <a:xfrm rot="17912150">
                <a:off x="8192" y="13865"/>
                <a:ext cx="988" cy="200"/>
              </a:xfrm>
              <a:prstGeom prst="leftArrow">
                <a:avLst>
                  <a:gd name="adj1" fmla="val 50000"/>
                  <a:gd name="adj2" fmla="val 123500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5822" y="11097"/>
                <a:ext cx="4813" cy="471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5" name="Arc plein 134"/>
            <p:cNvSpPr/>
            <p:nvPr/>
          </p:nvSpPr>
          <p:spPr>
            <a:xfrm rot="21400125">
              <a:off x="1302795" y="3956021"/>
              <a:ext cx="1028697" cy="442399"/>
            </a:xfrm>
            <a:prstGeom prst="blockArc">
              <a:avLst>
                <a:gd name="adj1" fmla="val 11441235"/>
                <a:gd name="adj2" fmla="val 21208524"/>
                <a:gd name="adj3" fmla="val 2630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5" name="Forme libre 114"/>
            <p:cNvSpPr/>
            <p:nvPr/>
          </p:nvSpPr>
          <p:spPr>
            <a:xfrm rot="7153085" flipV="1">
              <a:off x="1046767" y="4918907"/>
              <a:ext cx="1664896" cy="358650"/>
            </a:xfrm>
            <a:custGeom>
              <a:avLst/>
              <a:gdLst>
                <a:gd name="connsiteX0" fmla="*/ 0 w 6477000"/>
                <a:gd name="connsiteY0" fmla="*/ 582083 h 1164166"/>
                <a:gd name="connsiteX1" fmla="*/ 698500 w 6477000"/>
                <a:gd name="connsiteY1" fmla="*/ 582083 h 1164166"/>
                <a:gd name="connsiteX2" fmla="*/ 1346200 w 6477000"/>
                <a:gd name="connsiteY2" fmla="*/ 277283 h 1164166"/>
                <a:gd name="connsiteX3" fmla="*/ 1981200 w 6477000"/>
                <a:gd name="connsiteY3" fmla="*/ 48683 h 1164166"/>
                <a:gd name="connsiteX4" fmla="*/ 2692400 w 6477000"/>
                <a:gd name="connsiteY4" fmla="*/ 48683 h 1164166"/>
                <a:gd name="connsiteX5" fmla="*/ 3403600 w 6477000"/>
                <a:gd name="connsiteY5" fmla="*/ 340783 h 1164166"/>
                <a:gd name="connsiteX6" fmla="*/ 4203700 w 6477000"/>
                <a:gd name="connsiteY6" fmla="*/ 696383 h 1164166"/>
                <a:gd name="connsiteX7" fmla="*/ 4775200 w 6477000"/>
                <a:gd name="connsiteY7" fmla="*/ 950383 h 1164166"/>
                <a:gd name="connsiteX8" fmla="*/ 5321300 w 6477000"/>
                <a:gd name="connsiteY8" fmla="*/ 1077383 h 1164166"/>
                <a:gd name="connsiteX9" fmla="*/ 6007100 w 6477000"/>
                <a:gd name="connsiteY9" fmla="*/ 1153583 h 1164166"/>
                <a:gd name="connsiteX10" fmla="*/ 6477000 w 6477000"/>
                <a:gd name="connsiteY10" fmla="*/ 1140883 h 1164166"/>
                <a:gd name="connsiteX0" fmla="*/ 0 w 6477000"/>
                <a:gd name="connsiteY0" fmla="*/ 582083 h 1164166"/>
                <a:gd name="connsiteX1" fmla="*/ 698500 w 6477000"/>
                <a:gd name="connsiteY1" fmla="*/ 582083 h 1164166"/>
                <a:gd name="connsiteX2" fmla="*/ 1346200 w 6477000"/>
                <a:gd name="connsiteY2" fmla="*/ 277283 h 1164166"/>
                <a:gd name="connsiteX3" fmla="*/ 1981200 w 6477000"/>
                <a:gd name="connsiteY3" fmla="*/ 48683 h 1164166"/>
                <a:gd name="connsiteX4" fmla="*/ 2692400 w 6477000"/>
                <a:gd name="connsiteY4" fmla="*/ 48683 h 1164166"/>
                <a:gd name="connsiteX5" fmla="*/ 3403600 w 6477000"/>
                <a:gd name="connsiteY5" fmla="*/ 340783 h 1164166"/>
                <a:gd name="connsiteX6" fmla="*/ 4203700 w 6477000"/>
                <a:gd name="connsiteY6" fmla="*/ 696383 h 1164166"/>
                <a:gd name="connsiteX7" fmla="*/ 4775200 w 6477000"/>
                <a:gd name="connsiteY7" fmla="*/ 950383 h 1164166"/>
                <a:gd name="connsiteX8" fmla="*/ 5321300 w 6477000"/>
                <a:gd name="connsiteY8" fmla="*/ 1077383 h 1164166"/>
                <a:gd name="connsiteX9" fmla="*/ 6007100 w 6477000"/>
                <a:gd name="connsiteY9" fmla="*/ 1153583 h 1164166"/>
                <a:gd name="connsiteX10" fmla="*/ 6477000 w 6477000"/>
                <a:gd name="connsiteY10" fmla="*/ 1140883 h 1164166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203700 w 6477000"/>
                <a:gd name="connsiteY6" fmla="*/ 696383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829733 w 6477000"/>
                <a:gd name="connsiteY2" fmla="*/ 569384 h 1153583"/>
                <a:gd name="connsiteX3" fmla="*/ 1346200 w 6477000"/>
                <a:gd name="connsiteY3" fmla="*/ 277283 h 1153583"/>
                <a:gd name="connsiteX4" fmla="*/ 1981200 w 6477000"/>
                <a:gd name="connsiteY4" fmla="*/ 48683 h 1153583"/>
                <a:gd name="connsiteX5" fmla="*/ 2692400 w 6477000"/>
                <a:gd name="connsiteY5" fmla="*/ 48683 h 1153583"/>
                <a:gd name="connsiteX6" fmla="*/ 3403600 w 6477000"/>
                <a:gd name="connsiteY6" fmla="*/ 340783 h 1153583"/>
                <a:gd name="connsiteX7" fmla="*/ 4203700 w 6477000"/>
                <a:gd name="connsiteY7" fmla="*/ 696383 h 1153583"/>
                <a:gd name="connsiteX8" fmla="*/ 4775200 w 6477000"/>
                <a:gd name="connsiteY8" fmla="*/ 950383 h 1153583"/>
                <a:gd name="connsiteX9" fmla="*/ 5321300 w 6477000"/>
                <a:gd name="connsiteY9" fmla="*/ 1077383 h 1153583"/>
                <a:gd name="connsiteX10" fmla="*/ 6007100 w 6477000"/>
                <a:gd name="connsiteY10" fmla="*/ 1153583 h 1153583"/>
                <a:gd name="connsiteX11" fmla="*/ 6477000 w 6477000"/>
                <a:gd name="connsiteY11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203700 w 6477000"/>
                <a:gd name="connsiteY6" fmla="*/ 696383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961467 w 6477000"/>
                <a:gd name="connsiteY7" fmla="*/ 823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961467 w 6477000"/>
                <a:gd name="connsiteY7" fmla="*/ 823383 h 1153583"/>
                <a:gd name="connsiteX8" fmla="*/ 5456767 w 6477000"/>
                <a:gd name="connsiteY8" fmla="*/ 933450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40883"/>
                <a:gd name="connsiteX1" fmla="*/ 698500 w 6477000"/>
                <a:gd name="connsiteY1" fmla="*/ 582083 h 1140883"/>
                <a:gd name="connsiteX2" fmla="*/ 1346200 w 6477000"/>
                <a:gd name="connsiteY2" fmla="*/ 277283 h 1140883"/>
                <a:gd name="connsiteX3" fmla="*/ 1981200 w 6477000"/>
                <a:gd name="connsiteY3" fmla="*/ 48683 h 1140883"/>
                <a:gd name="connsiteX4" fmla="*/ 2692400 w 6477000"/>
                <a:gd name="connsiteY4" fmla="*/ 48683 h 1140883"/>
                <a:gd name="connsiteX5" fmla="*/ 3403600 w 6477000"/>
                <a:gd name="connsiteY5" fmla="*/ 340783 h 1140883"/>
                <a:gd name="connsiteX6" fmla="*/ 4339167 w 6477000"/>
                <a:gd name="connsiteY6" fmla="*/ 586317 h 1140883"/>
                <a:gd name="connsiteX7" fmla="*/ 4961467 w 6477000"/>
                <a:gd name="connsiteY7" fmla="*/ 823383 h 1140883"/>
                <a:gd name="connsiteX8" fmla="*/ 5456767 w 6477000"/>
                <a:gd name="connsiteY8" fmla="*/ 933450 h 1140883"/>
                <a:gd name="connsiteX9" fmla="*/ 6007100 w 6477000"/>
                <a:gd name="connsiteY9" fmla="*/ 958850 h 1140883"/>
                <a:gd name="connsiteX10" fmla="*/ 6477000 w 6477000"/>
                <a:gd name="connsiteY10" fmla="*/ 1140883 h 1140883"/>
                <a:gd name="connsiteX0" fmla="*/ 0 w 6477000"/>
                <a:gd name="connsiteY0" fmla="*/ 582083 h 958850"/>
                <a:gd name="connsiteX1" fmla="*/ 698500 w 6477000"/>
                <a:gd name="connsiteY1" fmla="*/ 582083 h 958850"/>
                <a:gd name="connsiteX2" fmla="*/ 1346200 w 6477000"/>
                <a:gd name="connsiteY2" fmla="*/ 277283 h 958850"/>
                <a:gd name="connsiteX3" fmla="*/ 1981200 w 6477000"/>
                <a:gd name="connsiteY3" fmla="*/ 48683 h 958850"/>
                <a:gd name="connsiteX4" fmla="*/ 2692400 w 6477000"/>
                <a:gd name="connsiteY4" fmla="*/ 48683 h 958850"/>
                <a:gd name="connsiteX5" fmla="*/ 3403600 w 6477000"/>
                <a:gd name="connsiteY5" fmla="*/ 340783 h 958850"/>
                <a:gd name="connsiteX6" fmla="*/ 4339167 w 6477000"/>
                <a:gd name="connsiteY6" fmla="*/ 586317 h 958850"/>
                <a:gd name="connsiteX7" fmla="*/ 4961467 w 6477000"/>
                <a:gd name="connsiteY7" fmla="*/ 823383 h 958850"/>
                <a:gd name="connsiteX8" fmla="*/ 5456767 w 6477000"/>
                <a:gd name="connsiteY8" fmla="*/ 933450 h 958850"/>
                <a:gd name="connsiteX9" fmla="*/ 6007100 w 6477000"/>
                <a:gd name="connsiteY9" fmla="*/ 958850 h 958850"/>
                <a:gd name="connsiteX10" fmla="*/ 6477000 w 6477000"/>
                <a:gd name="connsiteY10" fmla="*/ 946150 h 958850"/>
                <a:gd name="connsiteX0" fmla="*/ 0 w 6477000"/>
                <a:gd name="connsiteY0" fmla="*/ 582083 h 958850"/>
                <a:gd name="connsiteX1" fmla="*/ 698500 w 6477000"/>
                <a:gd name="connsiteY1" fmla="*/ 582083 h 958850"/>
                <a:gd name="connsiteX2" fmla="*/ 1346200 w 6477000"/>
                <a:gd name="connsiteY2" fmla="*/ 277283 h 958850"/>
                <a:gd name="connsiteX3" fmla="*/ 1981200 w 6477000"/>
                <a:gd name="connsiteY3" fmla="*/ 48683 h 958850"/>
                <a:gd name="connsiteX4" fmla="*/ 2692400 w 6477000"/>
                <a:gd name="connsiteY4" fmla="*/ 48683 h 958850"/>
                <a:gd name="connsiteX5" fmla="*/ 3403600 w 6477000"/>
                <a:gd name="connsiteY5" fmla="*/ 340783 h 958850"/>
                <a:gd name="connsiteX6" fmla="*/ 4339167 w 6477000"/>
                <a:gd name="connsiteY6" fmla="*/ 586317 h 958850"/>
                <a:gd name="connsiteX7" fmla="*/ 4961467 w 6477000"/>
                <a:gd name="connsiteY7" fmla="*/ 823383 h 958850"/>
                <a:gd name="connsiteX8" fmla="*/ 5456767 w 6477000"/>
                <a:gd name="connsiteY8" fmla="*/ 933450 h 958850"/>
                <a:gd name="connsiteX9" fmla="*/ 6007100 w 6477000"/>
                <a:gd name="connsiteY9" fmla="*/ 958850 h 958850"/>
                <a:gd name="connsiteX10" fmla="*/ 6477000 w 6477000"/>
                <a:gd name="connsiteY10" fmla="*/ 946150 h 958850"/>
                <a:gd name="connsiteX0" fmla="*/ 0 w 6477000"/>
                <a:gd name="connsiteY0" fmla="*/ 571500 h 948267"/>
                <a:gd name="connsiteX1" fmla="*/ 698500 w 6477000"/>
                <a:gd name="connsiteY1" fmla="*/ 571500 h 948267"/>
                <a:gd name="connsiteX2" fmla="*/ 1346200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571500 h 948267"/>
                <a:gd name="connsiteX1" fmla="*/ 698500 w 6477000"/>
                <a:gd name="connsiteY1" fmla="*/ 5715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571500 h 948267"/>
                <a:gd name="connsiteX1" fmla="*/ 698500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419100 h 948267"/>
                <a:gd name="connsiteX1" fmla="*/ 698500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419100 h 948267"/>
                <a:gd name="connsiteX1" fmla="*/ 833967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192866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2750 h 941917"/>
                <a:gd name="connsiteX1" fmla="*/ 1790700 w 7433733"/>
                <a:gd name="connsiteY1" fmla="*/ 412750 h 941917"/>
                <a:gd name="connsiteX2" fmla="*/ 2362199 w 7433733"/>
                <a:gd name="connsiteY2" fmla="*/ 260350 h 941917"/>
                <a:gd name="connsiteX3" fmla="*/ 2937933 w 7433733"/>
                <a:gd name="connsiteY3" fmla="*/ 31750 h 941917"/>
                <a:gd name="connsiteX4" fmla="*/ 3649133 w 7433733"/>
                <a:gd name="connsiteY4" fmla="*/ 31750 h 941917"/>
                <a:gd name="connsiteX5" fmla="*/ 4360333 w 7433733"/>
                <a:gd name="connsiteY5" fmla="*/ 222250 h 941917"/>
                <a:gd name="connsiteX6" fmla="*/ 5295900 w 7433733"/>
                <a:gd name="connsiteY6" fmla="*/ 569384 h 941917"/>
                <a:gd name="connsiteX7" fmla="*/ 5918200 w 7433733"/>
                <a:gd name="connsiteY7" fmla="*/ 806450 h 941917"/>
                <a:gd name="connsiteX8" fmla="*/ 6413500 w 7433733"/>
                <a:gd name="connsiteY8" fmla="*/ 916517 h 941917"/>
                <a:gd name="connsiteX9" fmla="*/ 6963833 w 7433733"/>
                <a:gd name="connsiteY9" fmla="*/ 941917 h 941917"/>
                <a:gd name="connsiteX10" fmla="*/ 7433733 w 7433733"/>
                <a:gd name="connsiteY10" fmla="*/ 929217 h 941917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810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810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711655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8461 w 7442194"/>
                <a:gd name="connsiteY0" fmla="*/ 455083 h 984250"/>
                <a:gd name="connsiteX1" fmla="*/ 0 w 7442194"/>
                <a:gd name="connsiteY1" fmla="*/ 851558 h 984250"/>
                <a:gd name="connsiteX2" fmla="*/ 1919811 w 7442194"/>
                <a:gd name="connsiteY2" fmla="*/ 711655 h 984250"/>
                <a:gd name="connsiteX3" fmla="*/ 2370660 w 7442194"/>
                <a:gd name="connsiteY3" fmla="*/ 302683 h 984250"/>
                <a:gd name="connsiteX4" fmla="*/ 2946394 w 7442194"/>
                <a:gd name="connsiteY4" fmla="*/ 74084 h 984250"/>
                <a:gd name="connsiteX5" fmla="*/ 3657594 w 7442194"/>
                <a:gd name="connsiteY5" fmla="*/ 74083 h 984250"/>
                <a:gd name="connsiteX6" fmla="*/ 4368794 w 7442194"/>
                <a:gd name="connsiteY6" fmla="*/ 264583 h 984250"/>
                <a:gd name="connsiteX7" fmla="*/ 5304361 w 7442194"/>
                <a:gd name="connsiteY7" fmla="*/ 611717 h 984250"/>
                <a:gd name="connsiteX8" fmla="*/ 5926661 w 7442194"/>
                <a:gd name="connsiteY8" fmla="*/ 848783 h 984250"/>
                <a:gd name="connsiteX9" fmla="*/ 6421961 w 7442194"/>
                <a:gd name="connsiteY9" fmla="*/ 958850 h 984250"/>
                <a:gd name="connsiteX10" fmla="*/ 6972294 w 7442194"/>
                <a:gd name="connsiteY10" fmla="*/ 984250 h 984250"/>
                <a:gd name="connsiteX11" fmla="*/ 7442194 w 7442194"/>
                <a:gd name="connsiteY11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1693334 w 7442194"/>
                <a:gd name="connsiteY2" fmla="*/ 878100 h 984250"/>
                <a:gd name="connsiteX3" fmla="*/ 2370660 w 7442194"/>
                <a:gd name="connsiteY3" fmla="*/ 302683 h 984250"/>
                <a:gd name="connsiteX4" fmla="*/ 2946394 w 7442194"/>
                <a:gd name="connsiteY4" fmla="*/ 74084 h 984250"/>
                <a:gd name="connsiteX5" fmla="*/ 3657594 w 7442194"/>
                <a:gd name="connsiteY5" fmla="*/ 74083 h 984250"/>
                <a:gd name="connsiteX6" fmla="*/ 4368794 w 7442194"/>
                <a:gd name="connsiteY6" fmla="*/ 264583 h 984250"/>
                <a:gd name="connsiteX7" fmla="*/ 5304361 w 7442194"/>
                <a:gd name="connsiteY7" fmla="*/ 611717 h 984250"/>
                <a:gd name="connsiteX8" fmla="*/ 5926661 w 7442194"/>
                <a:gd name="connsiteY8" fmla="*/ 848783 h 984250"/>
                <a:gd name="connsiteX9" fmla="*/ 6421961 w 7442194"/>
                <a:gd name="connsiteY9" fmla="*/ 958850 h 984250"/>
                <a:gd name="connsiteX10" fmla="*/ 6972294 w 7442194"/>
                <a:gd name="connsiteY10" fmla="*/ 984250 h 984250"/>
                <a:gd name="connsiteX11" fmla="*/ 7442194 w 7442194"/>
                <a:gd name="connsiteY11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7442194"/>
                <a:gd name="connsiteY0" fmla="*/ 851558 h 984250"/>
                <a:gd name="connsiteX1" fmla="*/ 1521878 w 7442194"/>
                <a:gd name="connsiteY1" fmla="*/ 870907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6972293"/>
                <a:gd name="connsiteY0" fmla="*/ 851558 h 984250"/>
                <a:gd name="connsiteX1" fmla="*/ 1521878 w 6972293"/>
                <a:gd name="connsiteY1" fmla="*/ 870907 h 984250"/>
                <a:gd name="connsiteX2" fmla="*/ 2370660 w 6972293"/>
                <a:gd name="connsiteY2" fmla="*/ 302683 h 984250"/>
                <a:gd name="connsiteX3" fmla="*/ 2946394 w 6972293"/>
                <a:gd name="connsiteY3" fmla="*/ 74084 h 984250"/>
                <a:gd name="connsiteX4" fmla="*/ 3657594 w 6972293"/>
                <a:gd name="connsiteY4" fmla="*/ 74083 h 984250"/>
                <a:gd name="connsiteX5" fmla="*/ 4368794 w 6972293"/>
                <a:gd name="connsiteY5" fmla="*/ 264583 h 984250"/>
                <a:gd name="connsiteX6" fmla="*/ 5304361 w 6972293"/>
                <a:gd name="connsiteY6" fmla="*/ 611717 h 984250"/>
                <a:gd name="connsiteX7" fmla="*/ 5926661 w 6972293"/>
                <a:gd name="connsiteY7" fmla="*/ 848783 h 984250"/>
                <a:gd name="connsiteX8" fmla="*/ 6421961 w 6972293"/>
                <a:gd name="connsiteY8" fmla="*/ 958850 h 984250"/>
                <a:gd name="connsiteX9" fmla="*/ 6972294 w 6972293"/>
                <a:gd name="connsiteY9" fmla="*/ 984250 h 984250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5926661 w 7939462"/>
                <a:gd name="connsiteY7" fmla="*/ 848783 h 1478445"/>
                <a:gd name="connsiteX8" fmla="*/ 6421961 w 7939462"/>
                <a:gd name="connsiteY8" fmla="*/ 958850 h 1478445"/>
                <a:gd name="connsiteX9" fmla="*/ 7939462 w 7939462"/>
                <a:gd name="connsiteY9" fmla="*/ 1478445 h 1478445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6421961 w 7939462"/>
                <a:gd name="connsiteY7" fmla="*/ 958850 h 1478445"/>
                <a:gd name="connsiteX8" fmla="*/ 7939462 w 7939462"/>
                <a:gd name="connsiteY8" fmla="*/ 1478445 h 1478445"/>
                <a:gd name="connsiteX0" fmla="*/ 0 w 7939462"/>
                <a:gd name="connsiteY0" fmla="*/ 1449543 h 2076430"/>
                <a:gd name="connsiteX1" fmla="*/ 1521878 w 7939462"/>
                <a:gd name="connsiteY1" fmla="*/ 1468892 h 2076430"/>
                <a:gd name="connsiteX2" fmla="*/ 2370660 w 7939462"/>
                <a:gd name="connsiteY2" fmla="*/ 900668 h 2076430"/>
                <a:gd name="connsiteX3" fmla="*/ 2946394 w 7939462"/>
                <a:gd name="connsiteY3" fmla="*/ 672069 h 2076430"/>
                <a:gd name="connsiteX4" fmla="*/ 3657594 w 7939462"/>
                <a:gd name="connsiteY4" fmla="*/ 672068 h 2076430"/>
                <a:gd name="connsiteX5" fmla="*/ 3989585 w 7939462"/>
                <a:gd name="connsiteY5" fmla="*/ 31747 h 2076430"/>
                <a:gd name="connsiteX6" fmla="*/ 4368794 w 7939462"/>
                <a:gd name="connsiteY6" fmla="*/ 862568 h 2076430"/>
                <a:gd name="connsiteX7" fmla="*/ 5304361 w 7939462"/>
                <a:gd name="connsiteY7" fmla="*/ 1209702 h 2076430"/>
                <a:gd name="connsiteX8" fmla="*/ 6421961 w 7939462"/>
                <a:gd name="connsiteY8" fmla="*/ 1556835 h 2076430"/>
                <a:gd name="connsiteX9" fmla="*/ 7939462 w 7939462"/>
                <a:gd name="connsiteY9" fmla="*/ 2076430 h 2076430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6421961 w 7939462"/>
                <a:gd name="connsiteY7" fmla="*/ 958850 h 1478445"/>
                <a:gd name="connsiteX8" fmla="*/ 7939462 w 7939462"/>
                <a:gd name="connsiteY8" fmla="*/ 1478445 h 1478445"/>
                <a:gd name="connsiteX0" fmla="*/ 0 w 7939462"/>
                <a:gd name="connsiteY0" fmla="*/ 1102404 h 1729291"/>
                <a:gd name="connsiteX1" fmla="*/ 1521878 w 7939462"/>
                <a:gd name="connsiteY1" fmla="*/ 1121753 h 1729291"/>
                <a:gd name="connsiteX2" fmla="*/ 2370660 w 7939462"/>
                <a:gd name="connsiteY2" fmla="*/ 553529 h 1729291"/>
                <a:gd name="connsiteX3" fmla="*/ 2946394 w 7939462"/>
                <a:gd name="connsiteY3" fmla="*/ 324930 h 1729291"/>
                <a:gd name="connsiteX4" fmla="*/ 3700640 w 7939462"/>
                <a:gd name="connsiteY4" fmla="*/ 74082 h 1729291"/>
                <a:gd name="connsiteX5" fmla="*/ 4368794 w 7939462"/>
                <a:gd name="connsiteY5" fmla="*/ 515429 h 1729291"/>
                <a:gd name="connsiteX6" fmla="*/ 5304361 w 7939462"/>
                <a:gd name="connsiteY6" fmla="*/ 862563 h 1729291"/>
                <a:gd name="connsiteX7" fmla="*/ 6421961 w 7939462"/>
                <a:gd name="connsiteY7" fmla="*/ 1209696 h 1729291"/>
                <a:gd name="connsiteX8" fmla="*/ 7939462 w 7939462"/>
                <a:gd name="connsiteY8" fmla="*/ 1729291 h 1729291"/>
                <a:gd name="connsiteX0" fmla="*/ 0 w 7939462"/>
                <a:gd name="connsiteY0" fmla="*/ 1102404 h 1729291"/>
                <a:gd name="connsiteX1" fmla="*/ 1521878 w 7939462"/>
                <a:gd name="connsiteY1" fmla="*/ 1121753 h 1729291"/>
                <a:gd name="connsiteX2" fmla="*/ 2370660 w 7939462"/>
                <a:gd name="connsiteY2" fmla="*/ 553529 h 1729291"/>
                <a:gd name="connsiteX3" fmla="*/ 2946394 w 7939462"/>
                <a:gd name="connsiteY3" fmla="*/ 324930 h 1729291"/>
                <a:gd name="connsiteX4" fmla="*/ 3700640 w 7939462"/>
                <a:gd name="connsiteY4" fmla="*/ 74082 h 1729291"/>
                <a:gd name="connsiteX5" fmla="*/ 4539812 w 7939462"/>
                <a:gd name="connsiteY5" fmla="*/ 161076 h 1729291"/>
                <a:gd name="connsiteX6" fmla="*/ 5304361 w 7939462"/>
                <a:gd name="connsiteY6" fmla="*/ 862563 h 1729291"/>
                <a:gd name="connsiteX7" fmla="*/ 6421961 w 7939462"/>
                <a:gd name="connsiteY7" fmla="*/ 1209696 h 1729291"/>
                <a:gd name="connsiteX8" fmla="*/ 7939462 w 7939462"/>
                <a:gd name="connsiteY8" fmla="*/ 1729291 h 172929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2946394 w 7939462"/>
                <a:gd name="connsiteY3" fmla="*/ 328050 h 1732411"/>
                <a:gd name="connsiteX4" fmla="*/ 3700640 w 7939462"/>
                <a:gd name="connsiteY4" fmla="*/ 77202 h 1732411"/>
                <a:gd name="connsiteX5" fmla="*/ 4539812 w 7939462"/>
                <a:gd name="connsiteY5" fmla="*/ 164196 h 1732411"/>
                <a:gd name="connsiteX6" fmla="*/ 5304361 w 7939462"/>
                <a:gd name="connsiteY6" fmla="*/ 865683 h 1732411"/>
                <a:gd name="connsiteX7" fmla="*/ 6421961 w 7939462"/>
                <a:gd name="connsiteY7" fmla="*/ 1212816 h 1732411"/>
                <a:gd name="connsiteX8" fmla="*/ 7939462 w 7939462"/>
                <a:gd name="connsiteY8" fmla="*/ 1732411 h 173241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2946394 w 7939462"/>
                <a:gd name="connsiteY3" fmla="*/ 328050 h 1732411"/>
                <a:gd name="connsiteX4" fmla="*/ 3700640 w 7939462"/>
                <a:gd name="connsiteY4" fmla="*/ 77202 h 1732411"/>
                <a:gd name="connsiteX5" fmla="*/ 4539812 w 7939462"/>
                <a:gd name="connsiteY5" fmla="*/ 164196 h 1732411"/>
                <a:gd name="connsiteX6" fmla="*/ 5304361 w 7939462"/>
                <a:gd name="connsiteY6" fmla="*/ 865683 h 1732411"/>
                <a:gd name="connsiteX7" fmla="*/ 6421961 w 7939462"/>
                <a:gd name="connsiteY7" fmla="*/ 1212816 h 1732411"/>
                <a:gd name="connsiteX8" fmla="*/ 7939462 w 7939462"/>
                <a:gd name="connsiteY8" fmla="*/ 1732411 h 173241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3700640 w 7939462"/>
                <a:gd name="connsiteY3" fmla="*/ 77202 h 1732411"/>
                <a:gd name="connsiteX4" fmla="*/ 4539812 w 7939462"/>
                <a:gd name="connsiteY4" fmla="*/ 164196 h 1732411"/>
                <a:gd name="connsiteX5" fmla="*/ 5304361 w 7939462"/>
                <a:gd name="connsiteY5" fmla="*/ 865683 h 1732411"/>
                <a:gd name="connsiteX6" fmla="*/ 6421961 w 7939462"/>
                <a:gd name="connsiteY6" fmla="*/ 1212816 h 1732411"/>
                <a:gd name="connsiteX7" fmla="*/ 7939462 w 7939462"/>
                <a:gd name="connsiteY7" fmla="*/ 1732411 h 1732411"/>
                <a:gd name="connsiteX0" fmla="*/ 0 w 7939462"/>
                <a:gd name="connsiteY0" fmla="*/ 1279004 h 1905891"/>
                <a:gd name="connsiteX1" fmla="*/ 1521878 w 7939462"/>
                <a:gd name="connsiteY1" fmla="*/ 1298353 h 1905891"/>
                <a:gd name="connsiteX2" fmla="*/ 2370660 w 7939462"/>
                <a:gd name="connsiteY2" fmla="*/ 730129 h 1905891"/>
                <a:gd name="connsiteX3" fmla="*/ 3700640 w 7939462"/>
                <a:gd name="connsiteY3" fmla="*/ 250682 h 1905891"/>
                <a:gd name="connsiteX4" fmla="*/ 4539812 w 7939462"/>
                <a:gd name="connsiteY4" fmla="*/ 337676 h 1905891"/>
                <a:gd name="connsiteX5" fmla="*/ 5304361 w 7939462"/>
                <a:gd name="connsiteY5" fmla="*/ 1039163 h 1905891"/>
                <a:gd name="connsiteX6" fmla="*/ 6421961 w 7939462"/>
                <a:gd name="connsiteY6" fmla="*/ 1386296 h 1905891"/>
                <a:gd name="connsiteX7" fmla="*/ 7939462 w 7939462"/>
                <a:gd name="connsiteY7" fmla="*/ 1905891 h 1905891"/>
                <a:gd name="connsiteX0" fmla="*/ 0 w 7939462"/>
                <a:gd name="connsiteY0" fmla="*/ 1373435 h 2000322"/>
                <a:gd name="connsiteX1" fmla="*/ 1521878 w 7939462"/>
                <a:gd name="connsiteY1" fmla="*/ 1392784 h 2000322"/>
                <a:gd name="connsiteX2" fmla="*/ 2370660 w 7939462"/>
                <a:gd name="connsiteY2" fmla="*/ 824560 h 2000322"/>
                <a:gd name="connsiteX3" fmla="*/ 4145147 w 7939462"/>
                <a:gd name="connsiteY3" fmla="*/ 250682 h 2000322"/>
                <a:gd name="connsiteX4" fmla="*/ 4539812 w 7939462"/>
                <a:gd name="connsiteY4" fmla="*/ 432107 h 2000322"/>
                <a:gd name="connsiteX5" fmla="*/ 5304361 w 7939462"/>
                <a:gd name="connsiteY5" fmla="*/ 1133594 h 2000322"/>
                <a:gd name="connsiteX6" fmla="*/ 6421961 w 7939462"/>
                <a:gd name="connsiteY6" fmla="*/ 1480727 h 2000322"/>
                <a:gd name="connsiteX7" fmla="*/ 7939462 w 7939462"/>
                <a:gd name="connsiteY7" fmla="*/ 2000322 h 2000322"/>
                <a:gd name="connsiteX0" fmla="*/ 0 w 7939462"/>
                <a:gd name="connsiteY0" fmla="*/ 1373435 h 2000322"/>
                <a:gd name="connsiteX1" fmla="*/ 1521878 w 7939462"/>
                <a:gd name="connsiteY1" fmla="*/ 1392784 h 2000322"/>
                <a:gd name="connsiteX2" fmla="*/ 2370660 w 7939462"/>
                <a:gd name="connsiteY2" fmla="*/ 824560 h 2000322"/>
                <a:gd name="connsiteX3" fmla="*/ 4145147 w 7939462"/>
                <a:gd name="connsiteY3" fmla="*/ 250682 h 2000322"/>
                <a:gd name="connsiteX4" fmla="*/ 4539812 w 7939462"/>
                <a:gd name="connsiteY4" fmla="*/ 432107 h 2000322"/>
                <a:gd name="connsiteX5" fmla="*/ 6421961 w 7939462"/>
                <a:gd name="connsiteY5" fmla="*/ 1480727 h 2000322"/>
                <a:gd name="connsiteX6" fmla="*/ 7939462 w 7939462"/>
                <a:gd name="connsiteY6" fmla="*/ 2000322 h 2000322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5421626 w 7839510"/>
                <a:gd name="connsiteY5" fmla="*/ 879000 h 2670327"/>
                <a:gd name="connsiteX6" fmla="*/ 6421961 w 7839510"/>
                <a:gd name="connsiteY6" fmla="*/ 1480727 h 2670327"/>
                <a:gd name="connsiteX7" fmla="*/ 7839510 w 7839510"/>
                <a:gd name="connsiteY7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5421626 w 7839510"/>
                <a:gd name="connsiteY5" fmla="*/ 879000 h 2670327"/>
                <a:gd name="connsiteX6" fmla="*/ 6421961 w 7839510"/>
                <a:gd name="connsiteY6" fmla="*/ 1480727 h 2670327"/>
                <a:gd name="connsiteX7" fmla="*/ 7839510 w 7839510"/>
                <a:gd name="connsiteY7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5085612 w 7839510"/>
                <a:gd name="connsiteY4" fmla="*/ 535599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9510" h="2670327">
                  <a:moveTo>
                    <a:pt x="0" y="1373435"/>
                  </a:moveTo>
                  <a:lnTo>
                    <a:pt x="1521878" y="1392784"/>
                  </a:lnTo>
                  <a:cubicBezTo>
                    <a:pt x="1916988" y="1301305"/>
                    <a:pt x="2199563" y="930822"/>
                    <a:pt x="2370660" y="824560"/>
                  </a:cubicBezTo>
                  <a:cubicBezTo>
                    <a:pt x="2733787" y="649948"/>
                    <a:pt x="2936172" y="0"/>
                    <a:pt x="4145147" y="250682"/>
                  </a:cubicBezTo>
                  <a:cubicBezTo>
                    <a:pt x="4382214" y="282432"/>
                    <a:pt x="4563463" y="371403"/>
                    <a:pt x="5085612" y="535599"/>
                  </a:cubicBezTo>
                  <a:cubicBezTo>
                    <a:pt x="5465081" y="740606"/>
                    <a:pt x="5872011" y="1107690"/>
                    <a:pt x="6421961" y="1480727"/>
                  </a:cubicBezTo>
                  <a:cubicBezTo>
                    <a:pt x="6757428" y="1585671"/>
                    <a:pt x="7646893" y="2659744"/>
                    <a:pt x="7839510" y="2670327"/>
                  </a:cubicBezTo>
                </a:path>
              </a:pathLst>
            </a:custGeom>
            <a:ln w="3810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7" name="AutoShape 7"/>
          <p:cNvSpPr>
            <a:spLocks noChangeArrowheads="1"/>
          </p:cNvSpPr>
          <p:nvPr/>
        </p:nvSpPr>
        <p:spPr bwMode="auto">
          <a:xfrm rot="5400000" flipH="1" flipV="1">
            <a:off x="1301705" y="5014383"/>
            <a:ext cx="304799" cy="634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2">
              <a:alpha val="8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AutoShape 7"/>
          <p:cNvSpPr>
            <a:spLocks noChangeArrowheads="1"/>
          </p:cNvSpPr>
          <p:nvPr/>
        </p:nvSpPr>
        <p:spPr bwMode="auto">
          <a:xfrm rot="5400000" flipH="1" flipV="1">
            <a:off x="4164727" y="5273683"/>
            <a:ext cx="196797" cy="490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2">
              <a:alpha val="8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r 139"/>
          <p:cNvGrpSpPr>
            <a:grpSpLocks noChangeAspect="1"/>
          </p:cNvGrpSpPr>
          <p:nvPr/>
        </p:nvGrpSpPr>
        <p:grpSpPr>
          <a:xfrm flipH="1">
            <a:off x="4279905" y="4318001"/>
            <a:ext cx="544677" cy="526899"/>
            <a:chOff x="4127501" y="4495800"/>
            <a:chExt cx="842398" cy="573600"/>
          </a:xfrm>
        </p:grpSpPr>
        <p:sp>
          <p:nvSpPr>
            <p:cNvPr id="141" name="Flèche courbée vers la droite 140"/>
            <p:cNvSpPr/>
            <p:nvPr/>
          </p:nvSpPr>
          <p:spPr>
            <a:xfrm>
              <a:off x="4127501" y="45212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2" name="Flèche courbée vers la droite 141"/>
            <p:cNvSpPr/>
            <p:nvPr/>
          </p:nvSpPr>
          <p:spPr>
            <a:xfrm rot="10800000">
              <a:off x="4584700" y="44958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 animBg="1"/>
      <p:bldP spid="114" grpId="0" animBg="1"/>
      <p:bldP spid="137" grpId="0" animBg="1"/>
      <p:bldP spid="1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80"/>
          <p:cNvGrpSpPr/>
          <p:nvPr/>
        </p:nvGrpSpPr>
        <p:grpSpPr>
          <a:xfrm rot="1247850">
            <a:off x="3296092" y="3468669"/>
            <a:ext cx="2638951" cy="2409056"/>
            <a:chOff x="3296092" y="3468669"/>
            <a:chExt cx="2638951" cy="2409056"/>
          </a:xfrm>
        </p:grpSpPr>
        <p:grpSp>
          <p:nvGrpSpPr>
            <p:cNvPr id="3" name="Grouper 56"/>
            <p:cNvGrpSpPr/>
            <p:nvPr/>
          </p:nvGrpSpPr>
          <p:grpSpPr>
            <a:xfrm>
              <a:off x="3296092" y="4025899"/>
              <a:ext cx="2638951" cy="1792897"/>
              <a:chOff x="3296092" y="4025899"/>
              <a:chExt cx="2638951" cy="1792897"/>
            </a:xfrm>
          </p:grpSpPr>
          <p:grpSp>
            <p:nvGrpSpPr>
              <p:cNvPr id="4" name="Grouper 45"/>
              <p:cNvGrpSpPr>
                <a:grpSpLocks noChangeAspect="1"/>
              </p:cNvGrpSpPr>
              <p:nvPr/>
            </p:nvGrpSpPr>
            <p:grpSpPr>
              <a:xfrm>
                <a:off x="3296092" y="4025899"/>
                <a:ext cx="2638951" cy="1792897"/>
                <a:chOff x="1689986" y="2451100"/>
                <a:chExt cx="5193414" cy="3505200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</a:blip>
                <a:srcRect r="39250"/>
                <a:stretch>
                  <a:fillRect/>
                </a:stretch>
              </p:blipFill>
              <p:spPr>
                <a:xfrm>
                  <a:off x="1689986" y="2451100"/>
                  <a:ext cx="4952114" cy="3505200"/>
                </a:xfrm>
                <a:prstGeom prst="rect">
                  <a:avLst/>
                </a:prstGeom>
              </p:spPr>
            </p:pic>
            <p:grpSp>
              <p:nvGrpSpPr>
                <p:cNvPr id="5" name="Grouper 57"/>
                <p:cNvGrpSpPr/>
                <p:nvPr/>
              </p:nvGrpSpPr>
              <p:grpSpPr>
                <a:xfrm>
                  <a:off x="4953000" y="2717800"/>
                  <a:ext cx="1930400" cy="2692400"/>
                  <a:chOff x="4953000" y="2717800"/>
                  <a:chExt cx="1930400" cy="2692400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4953000" y="2717800"/>
                    <a:ext cx="1689100" cy="482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5499100" y="4216400"/>
                    <a:ext cx="1384300" cy="1193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9696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0" i="0" u="none" strike="noStrike" cap="none" normalizeH="0" baseline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</p:grp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357925" y="4387496"/>
                <a:ext cx="402749" cy="378154"/>
                <a:chOff x="1093" y="2411"/>
                <a:chExt cx="177" cy="157"/>
              </a:xfrm>
            </p:grpSpPr>
            <p:sp>
              <p:nvSpPr>
                <p:cNvPr id="86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83" name="Line 6"/>
            <p:cNvSpPr>
              <a:spLocks noChangeShapeType="1"/>
            </p:cNvSpPr>
            <p:nvPr/>
          </p:nvSpPr>
          <p:spPr bwMode="auto">
            <a:xfrm flipH="1">
              <a:off x="4559300" y="3468669"/>
              <a:ext cx="0" cy="2409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508500" y="30130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1/ L’empennage vertical et le fuselage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7" name="Grouper 56"/>
          <p:cNvGrpSpPr/>
          <p:nvPr/>
        </p:nvGrpSpPr>
        <p:grpSpPr>
          <a:xfrm rot="6643143">
            <a:off x="4359984" y="2925113"/>
            <a:ext cx="952500" cy="2036475"/>
            <a:chOff x="879476" y="2731167"/>
            <a:chExt cx="952500" cy="2036475"/>
          </a:xfrm>
        </p:grpSpPr>
        <p:sp>
          <p:nvSpPr>
            <p:cNvPr id="58" name="Line 125"/>
            <p:cNvSpPr>
              <a:spLocks noChangeShapeType="1"/>
            </p:cNvSpPr>
            <p:nvPr/>
          </p:nvSpPr>
          <p:spPr bwMode="auto">
            <a:xfrm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127"/>
            <p:cNvSpPr>
              <a:spLocks noChangeShapeType="1"/>
            </p:cNvSpPr>
            <p:nvPr/>
          </p:nvSpPr>
          <p:spPr bwMode="auto">
            <a:xfrm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129"/>
            <p:cNvSpPr>
              <a:spLocks noChangeShapeType="1"/>
            </p:cNvSpPr>
            <p:nvPr/>
          </p:nvSpPr>
          <p:spPr bwMode="auto">
            <a:xfrm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130"/>
            <p:cNvSpPr>
              <a:spLocks noChangeShapeType="1"/>
            </p:cNvSpPr>
            <p:nvPr/>
          </p:nvSpPr>
          <p:spPr bwMode="auto">
            <a:xfrm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131"/>
            <p:cNvSpPr>
              <a:spLocks noChangeShapeType="1"/>
            </p:cNvSpPr>
            <p:nvPr/>
          </p:nvSpPr>
          <p:spPr bwMode="auto">
            <a:xfrm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132"/>
            <p:cNvSpPr>
              <a:spLocks noChangeShapeType="1"/>
            </p:cNvSpPr>
            <p:nvPr/>
          </p:nvSpPr>
          <p:spPr bwMode="auto">
            <a:xfrm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33"/>
            <p:cNvSpPr>
              <a:spLocks noChangeShapeType="1"/>
            </p:cNvSpPr>
            <p:nvPr/>
          </p:nvSpPr>
          <p:spPr bwMode="auto">
            <a:xfrm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2/ La flèche de l’aile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2" name="Grouper 44"/>
          <p:cNvGrpSpPr/>
          <p:nvPr/>
        </p:nvGrpSpPr>
        <p:grpSpPr>
          <a:xfrm>
            <a:off x="3027362" y="3126172"/>
            <a:ext cx="3114675" cy="2193056"/>
            <a:chOff x="3027362" y="3126172"/>
            <a:chExt cx="3114675" cy="2193056"/>
          </a:xfrm>
        </p:grpSpPr>
        <p:grpSp>
          <p:nvGrpSpPr>
            <p:cNvPr id="3" name="Grouper 43"/>
            <p:cNvGrpSpPr/>
            <p:nvPr/>
          </p:nvGrpSpPr>
          <p:grpSpPr>
            <a:xfrm>
              <a:off x="3027362" y="3965575"/>
              <a:ext cx="3114675" cy="896938"/>
              <a:chOff x="3027362" y="3965575"/>
              <a:chExt cx="3114675" cy="896938"/>
            </a:xfrm>
          </p:grpSpPr>
          <p:pic>
            <p:nvPicPr>
              <p:cNvPr id="4505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27362" y="3965575"/>
                <a:ext cx="3114675" cy="896938"/>
              </a:xfrm>
              <a:prstGeom prst="rect">
                <a:avLst/>
              </a:prstGeom>
              <a:noFill/>
            </p:spPr>
          </p:pic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4345225" y="4159299"/>
                <a:ext cx="402749" cy="378154"/>
                <a:chOff x="1093" y="2411"/>
                <a:chExt cx="177" cy="157"/>
              </a:xfrm>
            </p:grpSpPr>
            <p:sp>
              <p:nvSpPr>
                <p:cNvPr id="35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4546600" y="3126172"/>
              <a:ext cx="0" cy="2193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55"/>
          <p:cNvGrpSpPr/>
          <p:nvPr/>
        </p:nvGrpSpPr>
        <p:grpSpPr>
          <a:xfrm>
            <a:off x="3602098" y="3111504"/>
            <a:ext cx="2252375" cy="1396997"/>
            <a:chOff x="3602098" y="3111504"/>
            <a:chExt cx="2252375" cy="1396997"/>
          </a:xfrm>
        </p:grpSpPr>
        <p:grpSp>
          <p:nvGrpSpPr>
            <p:cNvPr id="6" name="Grouper 34"/>
            <p:cNvGrpSpPr/>
            <p:nvPr/>
          </p:nvGrpSpPr>
          <p:grpSpPr>
            <a:xfrm rot="5400000">
              <a:off x="3864687" y="2848915"/>
              <a:ext cx="1396997" cy="1922175"/>
              <a:chOff x="917577" y="2934369"/>
              <a:chExt cx="1396997" cy="1922175"/>
            </a:xfrm>
          </p:grpSpPr>
          <p:sp>
            <p:nvSpPr>
              <p:cNvPr id="48" name="Line 127"/>
              <p:cNvSpPr>
                <a:spLocks noChangeShapeType="1"/>
              </p:cNvSpPr>
              <p:nvPr/>
            </p:nvSpPr>
            <p:spPr bwMode="auto">
              <a:xfrm rot="1500000">
                <a:off x="1362074" y="4856544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29"/>
              <p:cNvSpPr>
                <a:spLocks noChangeShapeType="1"/>
              </p:cNvSpPr>
              <p:nvPr/>
            </p:nvSpPr>
            <p:spPr bwMode="auto">
              <a:xfrm rot="1500000">
                <a:off x="1146177" y="4379215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130"/>
              <p:cNvSpPr>
                <a:spLocks noChangeShapeType="1"/>
              </p:cNvSpPr>
              <p:nvPr/>
            </p:nvSpPr>
            <p:spPr bwMode="auto">
              <a:xfrm rot="1500000">
                <a:off x="930277" y="3917070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131"/>
              <p:cNvSpPr>
                <a:spLocks noChangeShapeType="1"/>
              </p:cNvSpPr>
              <p:nvPr/>
            </p:nvSpPr>
            <p:spPr bwMode="auto">
              <a:xfrm rot="1500000">
                <a:off x="1069974" y="3230184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132"/>
              <p:cNvSpPr>
                <a:spLocks noChangeShapeType="1"/>
              </p:cNvSpPr>
              <p:nvPr/>
            </p:nvSpPr>
            <p:spPr bwMode="auto">
              <a:xfrm rot="1500000">
                <a:off x="917577" y="3557756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133"/>
              <p:cNvSpPr>
                <a:spLocks noChangeShapeType="1"/>
              </p:cNvSpPr>
              <p:nvPr/>
            </p:nvSpPr>
            <p:spPr bwMode="auto">
              <a:xfrm rot="1500000">
                <a:off x="1196974" y="2934369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5" name="Line 133"/>
            <p:cNvSpPr>
              <a:spLocks noChangeShapeType="1"/>
            </p:cNvSpPr>
            <p:nvPr/>
          </p:nvSpPr>
          <p:spPr bwMode="auto">
            <a:xfrm rot="6900000">
              <a:off x="5378223" y="4006851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AutoShape 7"/>
          <p:cNvSpPr>
            <a:spLocks noChangeArrowheads="1"/>
          </p:cNvSpPr>
          <p:nvPr/>
        </p:nvSpPr>
        <p:spPr bwMode="auto">
          <a:xfrm rot="16200000" flipH="1" flipV="1">
            <a:off x="5302250" y="5038726"/>
            <a:ext cx="879475" cy="434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FFCC99"/>
              </a:gs>
              <a:gs pos="100000">
                <a:srgbClr val="FFBC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 rot="16200000" flipH="1" flipV="1">
            <a:off x="3118643" y="4831556"/>
            <a:ext cx="463550" cy="436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FFCC99"/>
              </a:gs>
              <a:gs pos="100000">
                <a:srgbClr val="FFBC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r 68"/>
          <p:cNvGrpSpPr>
            <a:grpSpLocks noChangeAspect="1"/>
          </p:cNvGrpSpPr>
          <p:nvPr/>
        </p:nvGrpSpPr>
        <p:grpSpPr>
          <a:xfrm flipH="1">
            <a:off x="4279905" y="4089401"/>
            <a:ext cx="544677" cy="526899"/>
            <a:chOff x="4127501" y="4495800"/>
            <a:chExt cx="842398" cy="573600"/>
          </a:xfrm>
        </p:grpSpPr>
        <p:sp>
          <p:nvSpPr>
            <p:cNvPr id="70" name="Flèche courbée vers la droite 69"/>
            <p:cNvSpPr/>
            <p:nvPr/>
          </p:nvSpPr>
          <p:spPr>
            <a:xfrm>
              <a:off x="4127501" y="45212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Flèche courbée vers la droite 70"/>
            <p:cNvSpPr/>
            <p:nvPr/>
          </p:nvSpPr>
          <p:spPr>
            <a:xfrm rot="10800000">
              <a:off x="4584700" y="44958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r 74"/>
          <p:cNvGrpSpPr/>
          <p:nvPr/>
        </p:nvGrpSpPr>
        <p:grpSpPr>
          <a:xfrm>
            <a:off x="3535150" y="3854450"/>
            <a:ext cx="473288" cy="514537"/>
            <a:chOff x="3535150" y="3854450"/>
            <a:chExt cx="473288" cy="514537"/>
          </a:xfrm>
        </p:grpSpPr>
        <p:sp>
          <p:nvSpPr>
            <p:cNvPr id="45062" name="Arc 6"/>
            <p:cNvSpPr>
              <a:spLocks/>
            </p:cNvSpPr>
            <p:nvPr/>
          </p:nvSpPr>
          <p:spPr bwMode="auto">
            <a:xfrm rot="3567955" flipH="1">
              <a:off x="3532129" y="4143478"/>
              <a:ext cx="228530" cy="2224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58"/>
                <a:gd name="T1" fmla="*/ 0 h 21600"/>
                <a:gd name="T2" fmla="*/ 21258 w 21258"/>
                <a:gd name="T3" fmla="*/ 17772 h 21600"/>
                <a:gd name="T4" fmla="*/ 0 w 212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58" h="21600" fill="none" extrusionOk="0">
                  <a:moveTo>
                    <a:pt x="0" y="-1"/>
                  </a:moveTo>
                  <a:cubicBezTo>
                    <a:pt x="10452" y="-1"/>
                    <a:pt x="19405" y="7484"/>
                    <a:pt x="21258" y="17771"/>
                  </a:cubicBezTo>
                </a:path>
                <a:path w="21258" h="21600" stroke="0" extrusionOk="0">
                  <a:moveTo>
                    <a:pt x="0" y="-1"/>
                  </a:moveTo>
                  <a:cubicBezTo>
                    <a:pt x="10452" y="-1"/>
                    <a:pt x="19405" y="7484"/>
                    <a:pt x="21258" y="1777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3562350" y="3854450"/>
              <a:ext cx="4460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84" charset="2"/>
                  <a:ea typeface="Times New Roman" pitchFamily="-84" charset="0"/>
                  <a:sym typeface="Symbol" pitchFamily="-84" charset="2"/>
                </a:rPr>
                <a:t></a:t>
              </a: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endParaRPr>
            </a:p>
          </p:txBody>
        </p:sp>
      </p:grpSp>
      <p:grpSp>
        <p:nvGrpSpPr>
          <p:cNvPr id="9" name="Grouper 75"/>
          <p:cNvGrpSpPr/>
          <p:nvPr/>
        </p:nvGrpSpPr>
        <p:grpSpPr>
          <a:xfrm>
            <a:off x="5688526" y="4121149"/>
            <a:ext cx="1107562" cy="501138"/>
            <a:chOff x="5688526" y="4121149"/>
            <a:chExt cx="1107562" cy="501138"/>
          </a:xfrm>
        </p:grpSpPr>
        <p:sp>
          <p:nvSpPr>
            <p:cNvPr id="45063" name="Arc 7"/>
            <p:cNvSpPr>
              <a:spLocks/>
            </p:cNvSpPr>
            <p:nvPr/>
          </p:nvSpPr>
          <p:spPr bwMode="auto">
            <a:xfrm rot="5400000" flipH="1">
              <a:off x="5587719" y="4221956"/>
              <a:ext cx="501138" cy="299524"/>
            </a:xfrm>
            <a:custGeom>
              <a:avLst/>
              <a:gdLst>
                <a:gd name="G0" fmla="+- 12276 0 0"/>
                <a:gd name="G1" fmla="+- 21600 0 0"/>
                <a:gd name="G2" fmla="+- 21600 0 0"/>
                <a:gd name="T0" fmla="*/ 0 w 32268"/>
                <a:gd name="T1" fmla="*/ 3828 h 21600"/>
                <a:gd name="T2" fmla="*/ 32268 w 32268"/>
                <a:gd name="T3" fmla="*/ 13422 h 21600"/>
                <a:gd name="T4" fmla="*/ 12276 w 322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68" h="21600" fill="none" extrusionOk="0">
                  <a:moveTo>
                    <a:pt x="-1" y="3827"/>
                  </a:moveTo>
                  <a:cubicBezTo>
                    <a:pt x="3608" y="1335"/>
                    <a:pt x="7890" y="-1"/>
                    <a:pt x="12276" y="-1"/>
                  </a:cubicBezTo>
                  <a:cubicBezTo>
                    <a:pt x="21047" y="-1"/>
                    <a:pt x="28947" y="5303"/>
                    <a:pt x="32268" y="13421"/>
                  </a:cubicBezTo>
                </a:path>
                <a:path w="32268" h="21600" stroke="0" extrusionOk="0">
                  <a:moveTo>
                    <a:pt x="-1" y="3827"/>
                  </a:moveTo>
                  <a:cubicBezTo>
                    <a:pt x="3608" y="1335"/>
                    <a:pt x="7890" y="-1"/>
                    <a:pt x="12276" y="-1"/>
                  </a:cubicBezTo>
                  <a:cubicBezTo>
                    <a:pt x="21047" y="-1"/>
                    <a:pt x="28947" y="5303"/>
                    <a:pt x="32268" y="13421"/>
                  </a:cubicBezTo>
                  <a:lnTo>
                    <a:pt x="1227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5948363" y="4162425"/>
              <a:ext cx="847725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84" charset="2"/>
                  <a:ea typeface="Times New Roman" pitchFamily="-84" charset="0"/>
                  <a:sym typeface="Symbol" pitchFamily="-84" charset="2"/>
                </a:rPr>
                <a:t></a:t>
              </a: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endParaRPr>
            </a:p>
          </p:txBody>
        </p:sp>
      </p:grpSp>
      <p:sp>
        <p:nvSpPr>
          <p:cNvPr id="3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7" grpId="0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2/ La flèche de l’aile</a:t>
            </a:r>
            <a:endParaRPr lang="fr-FR" sz="14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2" name="Grouper 44"/>
          <p:cNvGrpSpPr/>
          <p:nvPr/>
        </p:nvGrpSpPr>
        <p:grpSpPr>
          <a:xfrm rot="1450190">
            <a:off x="3027362" y="3126172"/>
            <a:ext cx="3114675" cy="2193056"/>
            <a:chOff x="3027362" y="3126172"/>
            <a:chExt cx="3114675" cy="2193056"/>
          </a:xfrm>
        </p:grpSpPr>
        <p:grpSp>
          <p:nvGrpSpPr>
            <p:cNvPr id="3" name="Grouper 43"/>
            <p:cNvGrpSpPr/>
            <p:nvPr/>
          </p:nvGrpSpPr>
          <p:grpSpPr>
            <a:xfrm>
              <a:off x="3027362" y="3965575"/>
              <a:ext cx="3114675" cy="896938"/>
              <a:chOff x="3027362" y="3965575"/>
              <a:chExt cx="3114675" cy="896938"/>
            </a:xfrm>
          </p:grpSpPr>
          <p:pic>
            <p:nvPicPr>
              <p:cNvPr id="4505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27362" y="3965575"/>
                <a:ext cx="3114675" cy="896938"/>
              </a:xfrm>
              <a:prstGeom prst="rect">
                <a:avLst/>
              </a:prstGeom>
              <a:noFill/>
            </p:spPr>
          </p:pic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4345225" y="4159299"/>
                <a:ext cx="402749" cy="378154"/>
                <a:chOff x="1093" y="2411"/>
                <a:chExt cx="177" cy="157"/>
              </a:xfrm>
            </p:grpSpPr>
            <p:sp>
              <p:nvSpPr>
                <p:cNvPr id="35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4546600" y="3126172"/>
              <a:ext cx="0" cy="2193056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non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32"/>
          <p:cNvGrpSpPr/>
          <p:nvPr/>
        </p:nvGrpSpPr>
        <p:grpSpPr>
          <a:xfrm>
            <a:off x="3792600" y="3009904"/>
            <a:ext cx="1972973" cy="1943097"/>
            <a:chOff x="3792600" y="3009904"/>
            <a:chExt cx="1972973" cy="1943097"/>
          </a:xfrm>
        </p:grpSpPr>
        <p:grpSp>
          <p:nvGrpSpPr>
            <p:cNvPr id="6" name="Grouper 34"/>
            <p:cNvGrpSpPr/>
            <p:nvPr/>
          </p:nvGrpSpPr>
          <p:grpSpPr>
            <a:xfrm rot="5400000">
              <a:off x="3813888" y="2988616"/>
              <a:ext cx="1689104" cy="1731679"/>
              <a:chOff x="815960" y="2934379"/>
              <a:chExt cx="1689104" cy="1731679"/>
            </a:xfrm>
          </p:grpSpPr>
          <p:sp>
            <p:nvSpPr>
              <p:cNvPr id="39" name="Line 127"/>
              <p:cNvSpPr>
                <a:spLocks noChangeShapeType="1"/>
              </p:cNvSpPr>
              <p:nvPr/>
            </p:nvSpPr>
            <p:spPr bwMode="auto">
              <a:xfrm rot="1500000">
                <a:off x="815960" y="4666058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29"/>
              <p:cNvSpPr>
                <a:spLocks noChangeShapeType="1"/>
              </p:cNvSpPr>
              <p:nvPr/>
            </p:nvSpPr>
            <p:spPr bwMode="auto">
              <a:xfrm rot="1500000">
                <a:off x="828667" y="4277626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130"/>
              <p:cNvSpPr>
                <a:spLocks noChangeShapeType="1"/>
              </p:cNvSpPr>
              <p:nvPr/>
            </p:nvSpPr>
            <p:spPr bwMode="auto">
              <a:xfrm rot="1500000">
                <a:off x="854077" y="3917071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131"/>
              <p:cNvSpPr>
                <a:spLocks noChangeShapeType="1"/>
              </p:cNvSpPr>
              <p:nvPr/>
            </p:nvSpPr>
            <p:spPr bwMode="auto">
              <a:xfrm rot="1500000">
                <a:off x="1311274" y="3166685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32"/>
              <p:cNvSpPr>
                <a:spLocks noChangeShapeType="1"/>
              </p:cNvSpPr>
              <p:nvPr/>
            </p:nvSpPr>
            <p:spPr bwMode="auto">
              <a:xfrm rot="1500000">
                <a:off x="1044577" y="3405357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33"/>
              <p:cNvSpPr>
                <a:spLocks noChangeShapeType="1"/>
              </p:cNvSpPr>
              <p:nvPr/>
            </p:nvSpPr>
            <p:spPr bwMode="auto">
              <a:xfrm rot="1500000">
                <a:off x="1552564" y="2934379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6900000">
              <a:off x="5289323" y="4476751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Line 127"/>
          <p:cNvSpPr>
            <a:spLocks noChangeShapeType="1"/>
          </p:cNvSpPr>
          <p:nvPr/>
        </p:nvSpPr>
        <p:spPr bwMode="auto">
          <a:xfrm rot="6900000">
            <a:off x="2935350" y="3473453"/>
            <a:ext cx="9525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462773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752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1241424" y="1614497"/>
            <a:ext cx="6686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C’est la capacité d’un ULM à revenir à sa position initiale après une inclinaison indépendante de la volonté du pilote.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roulis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53504" y="2256135"/>
            <a:ext cx="7062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2"/>
                </a:solidFill>
                <a:latin typeface="Trebuchet MS"/>
                <a:cs typeface="Trebuchet MS"/>
              </a:rPr>
              <a:t>A intégrer </a:t>
            </a:r>
            <a:r>
              <a:rPr lang="fr-FR" sz="1400" b="0" dirty="0" smtClean="0">
                <a:latin typeface="Trebuchet MS"/>
                <a:cs typeface="Trebuchet MS"/>
              </a:rPr>
              <a:t>: une rotation de l’ULM autour de son axe de roulis provoque invariablement un déport du poids sur l’aile basse.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76982" y="2924944"/>
            <a:ext cx="74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9F2936"/>
                </a:solidFill>
                <a:latin typeface="Trebuchet MS"/>
                <a:cs typeface="Trebuchet MS"/>
              </a:rPr>
              <a:t>Conséquence</a:t>
            </a:r>
            <a:r>
              <a:rPr lang="fr-FR" sz="1400" b="0" dirty="0" smtClean="0">
                <a:solidFill>
                  <a:srgbClr val="9F2936"/>
                </a:solidFill>
                <a:latin typeface="Trebuchet MS"/>
                <a:cs typeface="Trebuchet MS"/>
              </a:rPr>
              <a:t> </a:t>
            </a:r>
            <a:r>
              <a:rPr lang="fr-FR" sz="1400" b="0" dirty="0" smtClean="0">
                <a:latin typeface="Trebuchet MS"/>
                <a:cs typeface="Trebuchet MS"/>
              </a:rPr>
              <a:t>: Ce déport génère une glissade qui modifie la direction du vent relatif.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46700" y="4851400"/>
            <a:ext cx="914400" cy="1905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2666" y="3594100"/>
            <a:ext cx="4424068" cy="1185200"/>
          </a:xfrm>
          <a:prstGeom prst="rect">
            <a:avLst/>
          </a:prstGeom>
        </p:spPr>
      </p:pic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1117004" y="5272901"/>
            <a:ext cx="6935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9F2936"/>
                </a:solidFill>
                <a:latin typeface="Trebuchet MS"/>
                <a:cs typeface="Trebuchet MS"/>
              </a:rPr>
              <a:t>Exemple</a:t>
            </a:r>
            <a:r>
              <a:rPr lang="fr-FR" sz="1400" b="0" dirty="0" smtClean="0">
                <a:solidFill>
                  <a:srgbClr val="9F2936"/>
                </a:solidFill>
                <a:latin typeface="Trebuchet MS"/>
                <a:cs typeface="Trebuchet MS"/>
              </a:rPr>
              <a:t> </a:t>
            </a:r>
            <a:r>
              <a:rPr lang="fr-FR" sz="1400" b="0" dirty="0" smtClean="0">
                <a:latin typeface="Trebuchet MS"/>
                <a:cs typeface="Trebuchet MS"/>
              </a:rPr>
              <a:t>: Cet ULM subit une rafale latérale …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1117004" y="5692001"/>
            <a:ext cx="6935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… Sous l’effet de la rafale, il s’incline à droite.</a:t>
            </a:r>
            <a:endParaRPr lang="fr-FR" sz="1400" b="0" dirty="0">
              <a:latin typeface="Trebuchet MS"/>
              <a:cs typeface="Trebuchet MS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flipV="1">
            <a:off x="6525199" y="4649714"/>
            <a:ext cx="694101" cy="0"/>
            <a:chOff x="3577" y="2191089"/>
            <a:chExt cx="656" cy="0"/>
          </a:xfrm>
        </p:grpSpPr>
        <p:sp>
          <p:nvSpPr>
            <p:cNvPr id="116" name="Line 68"/>
            <p:cNvSpPr>
              <a:spLocks noChangeShapeType="1"/>
            </p:cNvSpPr>
            <p:nvPr/>
          </p:nvSpPr>
          <p:spPr bwMode="auto">
            <a:xfrm rot="2880000">
              <a:off x="3769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69"/>
            <p:cNvSpPr>
              <a:spLocks noChangeShapeType="1"/>
            </p:cNvSpPr>
            <p:nvPr/>
          </p:nvSpPr>
          <p:spPr bwMode="auto">
            <a:xfrm rot="2880000">
              <a:off x="3905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70"/>
            <p:cNvSpPr>
              <a:spLocks noChangeShapeType="1"/>
            </p:cNvSpPr>
            <p:nvPr/>
          </p:nvSpPr>
          <p:spPr bwMode="auto">
            <a:xfrm rot="2880000">
              <a:off x="4041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/>
      <p:bldP spid="30" grpId="0"/>
      <p:bldP spid="111" grpId="0"/>
      <p:bldP spid="1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39534">
            <a:off x="2372666" y="3594100"/>
            <a:ext cx="4424068" cy="1185200"/>
          </a:xfrm>
          <a:prstGeom prst="rect">
            <a:avLst/>
          </a:prstGeom>
        </p:spPr>
      </p:pic>
      <p:sp>
        <p:nvSpPr>
          <p:cNvPr id="36" name="AutoShape 24"/>
          <p:cNvSpPr>
            <a:spLocks noChangeArrowheads="1"/>
          </p:cNvSpPr>
          <p:nvPr/>
        </p:nvSpPr>
        <p:spPr bwMode="auto">
          <a:xfrm rot="3960000" flipH="1">
            <a:off x="5509988" y="3534618"/>
            <a:ext cx="463550" cy="400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CA1B8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3960000" flipH="1">
            <a:off x="2876549" y="4327526"/>
            <a:ext cx="879475" cy="434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CA1B8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3840000" flipV="1">
            <a:off x="4424047" y="4423069"/>
            <a:ext cx="160799" cy="382749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roulis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53504" y="17227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L’inclinaison provoque un déport du poids sur l’aile basse et une glissade ...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118" name="Line 70"/>
          <p:cNvSpPr>
            <a:spLocks noChangeShapeType="1"/>
          </p:cNvSpPr>
          <p:nvPr/>
        </p:nvSpPr>
        <p:spPr bwMode="auto">
          <a:xfrm rot="2880000" flipH="1" flipV="1">
            <a:off x="3187874" y="5009672"/>
            <a:ext cx="0" cy="649522"/>
          </a:xfrm>
          <a:prstGeom prst="line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50"/>
          <p:cNvGrpSpPr/>
          <p:nvPr/>
        </p:nvGrpSpPr>
        <p:grpSpPr>
          <a:xfrm>
            <a:off x="4381500" y="4311296"/>
            <a:ext cx="647700" cy="1468064"/>
            <a:chOff x="3035300" y="3481563"/>
            <a:chExt cx="647700" cy="146806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035300" y="4641850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Mg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3" name="Grouper 44"/>
            <p:cNvGrpSpPr/>
            <p:nvPr/>
          </p:nvGrpSpPr>
          <p:grpSpPr>
            <a:xfrm>
              <a:off x="3164786" y="3481563"/>
              <a:ext cx="402749" cy="1111487"/>
              <a:chOff x="2859986" y="3646663"/>
              <a:chExt cx="402749" cy="1111487"/>
            </a:xfrm>
          </p:grpSpPr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60799" cy="922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21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4" name="Line 6"/>
          <p:cNvSpPr>
            <a:spLocks noChangeAspect="1" noChangeShapeType="1"/>
          </p:cNvSpPr>
          <p:nvPr/>
        </p:nvSpPr>
        <p:spPr bwMode="auto">
          <a:xfrm>
            <a:off x="4318007" y="4660900"/>
            <a:ext cx="397613" cy="84885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lg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70"/>
          <p:cNvSpPr>
            <a:spLocks noChangeShapeType="1"/>
          </p:cNvSpPr>
          <p:nvPr/>
        </p:nvSpPr>
        <p:spPr bwMode="auto">
          <a:xfrm rot="2880000" flipH="1" flipV="1">
            <a:off x="5765974" y="3955572"/>
            <a:ext cx="0" cy="649522"/>
          </a:xfrm>
          <a:prstGeom prst="line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066204" y="20021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b="0" dirty="0" smtClean="0">
                <a:latin typeface="Trebuchet MS"/>
                <a:cs typeface="Trebuchet MS"/>
              </a:rPr>
              <a:t> </a:t>
            </a:r>
            <a:r>
              <a:rPr lang="fr-FR" sz="1400" b="0" dirty="0" smtClean="0">
                <a:latin typeface="Trebuchet MS"/>
                <a:cs typeface="Trebuchet MS"/>
              </a:rPr>
              <a:t>La glissade modifie la direction du vent relatif ...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28" name="Arc 8"/>
          <p:cNvSpPr>
            <a:spLocks/>
          </p:cNvSpPr>
          <p:nvPr/>
        </p:nvSpPr>
        <p:spPr bwMode="auto">
          <a:xfrm rot="13200316">
            <a:off x="2650697" y="5114632"/>
            <a:ext cx="438199" cy="328265"/>
          </a:xfrm>
          <a:custGeom>
            <a:avLst/>
            <a:gdLst>
              <a:gd name="G0" fmla="+- 12276 0 0"/>
              <a:gd name="G1" fmla="+- 21600 0 0"/>
              <a:gd name="G2" fmla="+- 21600 0 0"/>
              <a:gd name="T0" fmla="*/ 0 w 27600"/>
              <a:gd name="T1" fmla="*/ 3828 h 21600"/>
              <a:gd name="T2" fmla="*/ 27600 w 27600"/>
              <a:gd name="T3" fmla="*/ 6378 h 21600"/>
              <a:gd name="T4" fmla="*/ 12276 w 27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00" h="21600" fill="none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</a:path>
              <a:path w="27600" h="21600" stroke="0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  <a:lnTo>
                  <a:pt x="12276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044122" y="4342976"/>
            <a:ext cx="535989" cy="4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rPr>
              <a:t>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-84" charset="2"/>
              <a:ea typeface="Times New Roman" pitchFamily="-84" charset="0"/>
              <a:sym typeface="Symbol" pitchFamily="-84" charset="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763688" y="5275682"/>
            <a:ext cx="1141755" cy="38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rPr>
              <a:t>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-84" charset="2"/>
              <a:ea typeface="Times New Roman" pitchFamily="-84" charset="0"/>
              <a:sym typeface="Symbol" pitchFamily="-84" charset="2"/>
            </a:endParaRPr>
          </a:p>
        </p:txBody>
      </p:sp>
      <p:sp>
        <p:nvSpPr>
          <p:cNvPr id="32" name="Arc 8"/>
          <p:cNvSpPr>
            <a:spLocks/>
          </p:cNvSpPr>
          <p:nvPr/>
        </p:nvSpPr>
        <p:spPr bwMode="auto">
          <a:xfrm rot="13200316">
            <a:off x="5351895" y="4232764"/>
            <a:ext cx="258198" cy="256264"/>
          </a:xfrm>
          <a:custGeom>
            <a:avLst/>
            <a:gdLst>
              <a:gd name="G0" fmla="+- 12276 0 0"/>
              <a:gd name="G1" fmla="+- 21600 0 0"/>
              <a:gd name="G2" fmla="+- 21600 0 0"/>
              <a:gd name="T0" fmla="*/ 0 w 27600"/>
              <a:gd name="T1" fmla="*/ 3828 h 21600"/>
              <a:gd name="T2" fmla="*/ 27600 w 27600"/>
              <a:gd name="T3" fmla="*/ 6378 h 21600"/>
              <a:gd name="T4" fmla="*/ 12276 w 27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00" h="21600" fill="none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</a:path>
              <a:path w="27600" h="21600" stroke="0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  <a:lnTo>
                  <a:pt x="12276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078904" y="22942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Grâce à l’angle dièdre, l’incidence est plus forte sur l’aile basse ...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053504" y="25990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La portance augmente sur l’aile basse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Trebuchet MS"/>
                <a:cs typeface="Trebuchet MS"/>
              </a:rPr>
              <a:t> effet redresseur</a:t>
            </a:r>
            <a:r>
              <a:rPr lang="fr-FR" sz="1400" b="0" dirty="0" smtClean="0">
                <a:latin typeface="Trebuchet MS"/>
                <a:cs typeface="Trebuchet MS"/>
              </a:rPr>
              <a:t>.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18669192" flipV="1">
            <a:off x="2385451" y="46807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8669192" flipH="1">
            <a:off x="6449450" y="3626621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20202481" flipH="1">
            <a:off x="3197102" y="4218743"/>
            <a:ext cx="1087153" cy="36297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793"/>
          </a:solidFill>
          <a:ln w="9525">
            <a:solidFill>
              <a:schemeClr val="tx2">
                <a:lumMod val="25000"/>
                <a:lumOff val="75000"/>
              </a:schemeClr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Glissade</a:t>
            </a:r>
            <a:endParaRPr lang="fr-FR" sz="1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4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5" grpId="0" animBg="1"/>
      <p:bldP spid="33" grpId="0"/>
      <p:bldP spid="118" grpId="0" animBg="1"/>
      <p:bldP spid="24" grpId="0" animBg="1"/>
      <p:bldP spid="26" grpId="0" animBg="1"/>
      <p:bldP spid="27" grpId="0"/>
      <p:bldP spid="28" grpId="0" animBg="1"/>
      <p:bldP spid="29" grpId="0"/>
      <p:bldP spid="31" grpId="0"/>
      <p:bldP spid="32" grpId="0" animBg="1"/>
      <p:bldP spid="34" grpId="0"/>
      <p:bldP spid="37" grpId="0"/>
      <p:bldP spid="38" grpId="0" animBg="1"/>
      <p:bldP spid="40" grpId="0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rapèze 140"/>
          <p:cNvSpPr>
            <a:spLocks/>
          </p:cNvSpPr>
          <p:nvPr/>
        </p:nvSpPr>
        <p:spPr>
          <a:xfrm rot="5640000">
            <a:off x="3877313" y="5218772"/>
            <a:ext cx="308792" cy="1642736"/>
          </a:xfrm>
          <a:prstGeom prst="trapezoid">
            <a:avLst>
              <a:gd name="adj" fmla="val 50000"/>
            </a:avLst>
          </a:prstGeom>
          <a:pattFill prst="pct10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Trapèze 146"/>
          <p:cNvSpPr>
            <a:spLocks/>
          </p:cNvSpPr>
          <p:nvPr/>
        </p:nvSpPr>
        <p:spPr>
          <a:xfrm rot="16380000" flipH="1" flipV="1">
            <a:off x="3587589" y="5596794"/>
            <a:ext cx="144599" cy="994736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Trapèze 145"/>
          <p:cNvSpPr>
            <a:spLocks/>
          </p:cNvSpPr>
          <p:nvPr/>
        </p:nvSpPr>
        <p:spPr>
          <a:xfrm rot="15960000" flipV="1">
            <a:off x="3716187" y="4331395"/>
            <a:ext cx="129600" cy="1292400"/>
          </a:xfrm>
          <a:prstGeom prst="trapezoid">
            <a:avLst>
              <a:gd name="adj" fmla="val 50000"/>
            </a:avLst>
          </a:prstGeom>
          <a:pattFill prst="pct80">
            <a:fgClr>
              <a:schemeClr val="accent2">
                <a:lumMod val="60000"/>
                <a:lumOff val="4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0200" y="1047750"/>
            <a:ext cx="850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Effets d’une rafale de vent sur la vitesse et l’incidence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52" name="Grouper 51"/>
          <p:cNvGrpSpPr/>
          <p:nvPr/>
        </p:nvGrpSpPr>
        <p:grpSpPr>
          <a:xfrm>
            <a:off x="755576" y="1628800"/>
            <a:ext cx="7494637" cy="360040"/>
            <a:chOff x="804863" y="1652597"/>
            <a:chExt cx="8008937" cy="307777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de face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sa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vitesse air augmente </a:t>
              </a:r>
              <a:r>
                <a:rPr lang="fr-FR" sz="1400" b="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la RFA augmente.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er 56"/>
          <p:cNvGrpSpPr/>
          <p:nvPr/>
        </p:nvGrpSpPr>
        <p:grpSpPr>
          <a:xfrm>
            <a:off x="762264" y="2863333"/>
            <a:ext cx="8008937" cy="338554"/>
            <a:chOff x="804863" y="1652597"/>
            <a:chExt cx="8008937" cy="338554"/>
          </a:xfrm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arrière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sa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vitesse air </a:t>
              </a:r>
              <a:r>
                <a:rPr lang="fr-FR" sz="16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diminue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la RFA diminue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60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er 65"/>
          <p:cNvGrpSpPr/>
          <p:nvPr/>
        </p:nvGrpSpPr>
        <p:grpSpPr>
          <a:xfrm>
            <a:off x="745337" y="4150251"/>
            <a:ext cx="8008937" cy="307777"/>
            <a:chOff x="804863" y="1652597"/>
            <a:chExt cx="8008937" cy="307777"/>
          </a:xfrm>
        </p:grpSpPr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ascendante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son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incidence augmente </a:t>
              </a:r>
              <a:r>
                <a:rPr lang="fr-FR" sz="1400" b="0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la RFA augmente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78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er 78"/>
          <p:cNvGrpSpPr/>
          <p:nvPr/>
        </p:nvGrpSpPr>
        <p:grpSpPr>
          <a:xfrm>
            <a:off x="758031" y="5293266"/>
            <a:ext cx="8008937" cy="307777"/>
            <a:chOff x="804863" y="1652597"/>
            <a:chExt cx="8008937" cy="307777"/>
          </a:xfrm>
        </p:grpSpPr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 smtClean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descendante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son </a:t>
              </a:r>
              <a:r>
                <a:rPr lang="fr-FR" sz="1400" b="0" dirty="0" smtClean="0">
                  <a:solidFill>
                    <a:schemeClr val="accent2"/>
                  </a:solidFill>
                  <a:latin typeface="Trebuchet MS"/>
                  <a:ea typeface="+mn-ea"/>
                  <a:cs typeface="Trebuchet MS"/>
                </a:rPr>
                <a:t>incidence diminue </a:t>
              </a:r>
              <a:r>
                <a:rPr lang="fr-FR" sz="1400" b="0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la RFA diminue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rapèze 90"/>
          <p:cNvSpPr>
            <a:spLocks/>
          </p:cNvSpPr>
          <p:nvPr/>
        </p:nvSpPr>
        <p:spPr>
          <a:xfrm rot="5640000">
            <a:off x="3852779" y="4068000"/>
            <a:ext cx="273600" cy="1656000"/>
          </a:xfrm>
          <a:prstGeom prst="trapezoid">
            <a:avLst>
              <a:gd name="adj" fmla="val 50000"/>
            </a:avLst>
          </a:prstGeom>
          <a:pattFill prst="pct10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er 56"/>
          <p:cNvGrpSpPr>
            <a:grpSpLocks noChangeAspect="1"/>
          </p:cNvGrpSpPr>
          <p:nvPr/>
        </p:nvGrpSpPr>
        <p:grpSpPr>
          <a:xfrm rot="584225">
            <a:off x="3054661" y="2152995"/>
            <a:ext cx="2309277" cy="435237"/>
            <a:chOff x="4386534" y="4191000"/>
            <a:chExt cx="1963466" cy="330200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800" y="4191000"/>
              <a:ext cx="1473200" cy="330200"/>
            </a:xfrm>
            <a:prstGeom prst="rect">
              <a:avLst/>
            </a:prstGeom>
          </p:spPr>
        </p:pic>
        <p:sp>
          <p:nvSpPr>
            <p:cNvPr id="84" name="Line 17"/>
            <p:cNvSpPr>
              <a:spLocks noChangeShapeType="1"/>
            </p:cNvSpPr>
            <p:nvPr/>
          </p:nvSpPr>
          <p:spPr bwMode="auto">
            <a:xfrm rot="315775" flipV="1">
              <a:off x="4386534" y="4253096"/>
              <a:ext cx="1939076" cy="183121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2483768" y="220486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chemeClr val="tx2"/>
                </a:solidFill>
                <a:latin typeface="Trebuchet MS"/>
                <a:cs typeface="Trebuchet MS"/>
              </a:rPr>
              <a:t>150</a:t>
            </a:r>
            <a:endParaRPr lang="fr-FR" sz="1200" b="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93" name="Freeform 25"/>
          <p:cNvSpPr>
            <a:spLocks/>
          </p:cNvSpPr>
          <p:nvPr/>
        </p:nvSpPr>
        <p:spPr bwMode="auto">
          <a:xfrm rot="16200000" flipH="1">
            <a:off x="3052614" y="1617109"/>
            <a:ext cx="0" cy="1744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 rot="16200000" flipH="1">
            <a:off x="1963293" y="2283110"/>
            <a:ext cx="0" cy="412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1549404" y="216747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9F2936"/>
                </a:solidFill>
                <a:latin typeface="Trebuchet MS"/>
                <a:cs typeface="Trebuchet MS"/>
              </a:rPr>
              <a:t>20</a:t>
            </a:r>
            <a:endParaRPr lang="fr-FR" sz="1200" b="0" dirty="0">
              <a:solidFill>
                <a:srgbClr val="9F2936"/>
              </a:solidFill>
              <a:latin typeface="Trebuchet MS"/>
              <a:cs typeface="Trebuchet MS"/>
            </a:endParaRPr>
          </a:p>
        </p:txBody>
      </p:sp>
      <p:sp>
        <p:nvSpPr>
          <p:cNvPr id="96" name="Freeform 25"/>
          <p:cNvSpPr>
            <a:spLocks/>
          </p:cNvSpPr>
          <p:nvPr/>
        </p:nvSpPr>
        <p:spPr bwMode="auto">
          <a:xfrm rot="16200000" flipH="1">
            <a:off x="2836789" y="1485774"/>
            <a:ext cx="0" cy="2176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4F6228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2506138" y="2573872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4F6228"/>
                </a:solidFill>
                <a:latin typeface="Trebuchet MS"/>
                <a:cs typeface="Trebuchet MS"/>
              </a:rPr>
              <a:t>170</a:t>
            </a:r>
            <a:endParaRPr lang="fr-FR" sz="1200" b="0" dirty="0">
              <a:solidFill>
                <a:srgbClr val="4F6228"/>
              </a:solidFill>
              <a:latin typeface="Trebuchet MS"/>
              <a:cs typeface="Trebuchet MS"/>
            </a:endParaRPr>
          </a:p>
        </p:txBody>
      </p:sp>
      <p:grpSp>
        <p:nvGrpSpPr>
          <p:cNvPr id="98" name="Grouper 56"/>
          <p:cNvGrpSpPr>
            <a:grpSpLocks noChangeAspect="1"/>
          </p:cNvGrpSpPr>
          <p:nvPr/>
        </p:nvGrpSpPr>
        <p:grpSpPr>
          <a:xfrm rot="584225">
            <a:off x="3063122" y="3393407"/>
            <a:ext cx="2309277" cy="435237"/>
            <a:chOff x="4386534" y="4191000"/>
            <a:chExt cx="1963466" cy="330200"/>
          </a:xfrm>
        </p:grpSpPr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800" y="4191000"/>
              <a:ext cx="1473200" cy="330200"/>
            </a:xfrm>
            <a:prstGeom prst="rect">
              <a:avLst/>
            </a:prstGeom>
          </p:spPr>
        </p:pic>
        <p:sp>
          <p:nvSpPr>
            <p:cNvPr id="100" name="Line 17"/>
            <p:cNvSpPr>
              <a:spLocks noChangeShapeType="1"/>
            </p:cNvSpPr>
            <p:nvPr/>
          </p:nvSpPr>
          <p:spPr bwMode="auto">
            <a:xfrm rot="315775" flipV="1">
              <a:off x="4386534" y="4253096"/>
              <a:ext cx="1939076" cy="183121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2514599" y="3458686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1F497D"/>
                </a:solidFill>
                <a:latin typeface="Trebuchet MS"/>
                <a:cs typeface="Trebuchet MS"/>
              </a:rPr>
              <a:t>150</a:t>
            </a:r>
          </a:p>
        </p:txBody>
      </p:sp>
      <p:sp>
        <p:nvSpPr>
          <p:cNvPr id="102" name="Freeform 25"/>
          <p:cNvSpPr>
            <a:spLocks/>
          </p:cNvSpPr>
          <p:nvPr/>
        </p:nvSpPr>
        <p:spPr bwMode="auto">
          <a:xfrm rot="16200000" flipH="1">
            <a:off x="3061075" y="2857521"/>
            <a:ext cx="0" cy="1744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7" name="Freeform 25"/>
          <p:cNvSpPr>
            <a:spLocks/>
          </p:cNvSpPr>
          <p:nvPr/>
        </p:nvSpPr>
        <p:spPr bwMode="auto">
          <a:xfrm rot="5400000">
            <a:off x="2395104" y="3618000"/>
            <a:ext cx="0" cy="412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2051720" y="3816000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9F2936"/>
                </a:solidFill>
                <a:latin typeface="Trebuchet MS"/>
                <a:cs typeface="Trebuchet MS"/>
              </a:rPr>
              <a:t>20</a:t>
            </a:r>
            <a:endParaRPr lang="fr-FR" sz="1200" b="0" dirty="0">
              <a:solidFill>
                <a:srgbClr val="9F2936"/>
              </a:solidFill>
              <a:latin typeface="Trebuchet MS"/>
              <a:cs typeface="Trebuchet MS"/>
            </a:endParaRPr>
          </a:p>
        </p:txBody>
      </p:sp>
      <p:sp>
        <p:nvSpPr>
          <p:cNvPr id="109" name="Freeform 25"/>
          <p:cNvSpPr>
            <a:spLocks/>
          </p:cNvSpPr>
          <p:nvPr/>
        </p:nvSpPr>
        <p:spPr bwMode="auto">
          <a:xfrm rot="16200000" flipH="1">
            <a:off x="3261016" y="3150000"/>
            <a:ext cx="0" cy="1348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4F6228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1" name="ZoneTexte 110"/>
          <p:cNvSpPr txBox="1"/>
          <p:nvPr/>
        </p:nvSpPr>
        <p:spPr>
          <a:xfrm>
            <a:off x="2514599" y="381428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4F6228"/>
                </a:solidFill>
                <a:latin typeface="Trebuchet MS"/>
                <a:cs typeface="Trebuchet MS"/>
              </a:rPr>
              <a:t>130</a:t>
            </a:r>
            <a:endParaRPr lang="fr-FR" sz="1200" b="0" dirty="0">
              <a:solidFill>
                <a:srgbClr val="4F6228"/>
              </a:solidFill>
              <a:latin typeface="Trebuchet MS"/>
              <a:cs typeface="Trebuchet MS"/>
            </a:endParaRPr>
          </a:p>
        </p:txBody>
      </p:sp>
      <p:grpSp>
        <p:nvGrpSpPr>
          <p:cNvPr id="125" name="Grouper 124"/>
          <p:cNvGrpSpPr/>
          <p:nvPr/>
        </p:nvGrpSpPr>
        <p:grpSpPr>
          <a:xfrm>
            <a:off x="2232000" y="4690800"/>
            <a:ext cx="3204096" cy="435237"/>
            <a:chOff x="2176764" y="4726951"/>
            <a:chExt cx="3204096" cy="435237"/>
          </a:xfrm>
        </p:grpSpPr>
        <p:grpSp>
          <p:nvGrpSpPr>
            <p:cNvPr id="112" name="Grouper 56"/>
            <p:cNvGrpSpPr>
              <a:grpSpLocks noChangeAspect="1"/>
            </p:cNvGrpSpPr>
            <p:nvPr/>
          </p:nvGrpSpPr>
          <p:grpSpPr>
            <a:xfrm rot="584225">
              <a:off x="3071583" y="4726951"/>
              <a:ext cx="2309277" cy="435237"/>
              <a:chOff x="4386534" y="4191000"/>
              <a:chExt cx="1963466" cy="330200"/>
            </a:xfrm>
          </p:grpSpPr>
          <p:pic>
            <p:nvPicPr>
              <p:cNvPr id="114" name="Image 1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115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7" name="Freeform 25"/>
            <p:cNvSpPr>
              <a:spLocks/>
            </p:cNvSpPr>
            <p:nvPr/>
          </p:nvSpPr>
          <p:spPr bwMode="auto">
            <a:xfrm rot="16200000" flipH="1">
              <a:off x="2986764" y="4204951"/>
              <a:ext cx="0" cy="1620000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4F6228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2232000" y="5802075"/>
            <a:ext cx="3183418" cy="435237"/>
            <a:chOff x="2197442" y="4726951"/>
            <a:chExt cx="3183418" cy="435237"/>
          </a:xfrm>
        </p:grpSpPr>
        <p:grpSp>
          <p:nvGrpSpPr>
            <p:cNvPr id="130" name="Grouper 56"/>
            <p:cNvGrpSpPr>
              <a:grpSpLocks noChangeAspect="1"/>
            </p:cNvGrpSpPr>
            <p:nvPr/>
          </p:nvGrpSpPr>
          <p:grpSpPr>
            <a:xfrm rot="584225">
              <a:off x="3071583" y="4726951"/>
              <a:ext cx="2309277" cy="435237"/>
              <a:chOff x="4386534" y="4191000"/>
              <a:chExt cx="1963466" cy="330200"/>
            </a:xfrm>
          </p:grpSpPr>
          <p:pic>
            <p:nvPicPr>
              <p:cNvPr id="135" name="Image 13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2" name="Freeform 25"/>
            <p:cNvSpPr>
              <a:spLocks/>
            </p:cNvSpPr>
            <p:nvPr/>
          </p:nvSpPr>
          <p:spPr bwMode="auto">
            <a:xfrm rot="16200000" flipH="1">
              <a:off x="3069536" y="4191065"/>
              <a:ext cx="0" cy="174418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4F6228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42" name="Freeform 25"/>
          <p:cNvSpPr>
            <a:spLocks/>
          </p:cNvSpPr>
          <p:nvPr/>
        </p:nvSpPr>
        <p:spPr bwMode="auto">
          <a:xfrm rot="10800000" flipH="1">
            <a:off x="2215153" y="4981924"/>
            <a:ext cx="0" cy="26818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Freeform 25"/>
          <p:cNvSpPr>
            <a:spLocks/>
          </p:cNvSpPr>
          <p:nvPr/>
        </p:nvSpPr>
        <p:spPr bwMode="auto">
          <a:xfrm rot="10800000" flipH="1" flipV="1">
            <a:off x="2223622" y="5862458"/>
            <a:ext cx="0" cy="26818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25"/>
          <p:cNvSpPr>
            <a:spLocks/>
          </p:cNvSpPr>
          <p:nvPr/>
        </p:nvSpPr>
        <p:spPr bwMode="auto">
          <a:xfrm rot="16200000">
            <a:off x="2923284" y="4252549"/>
            <a:ext cx="279399" cy="17141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5" name="Freeform 25"/>
          <p:cNvSpPr>
            <a:spLocks/>
          </p:cNvSpPr>
          <p:nvPr/>
        </p:nvSpPr>
        <p:spPr bwMode="auto">
          <a:xfrm rot="5340000" flipV="1">
            <a:off x="2948686" y="5124616"/>
            <a:ext cx="279399" cy="17141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7" grpId="0" animBg="1"/>
      <p:bldP spid="146" grpId="0" animBg="1"/>
      <p:bldP spid="91" grpId="0" animBg="1"/>
      <p:bldP spid="92" grpId="0"/>
      <p:bldP spid="93" grpId="0" animBg="1"/>
      <p:bldP spid="94" grpId="0" animBg="1"/>
      <p:bldP spid="95" grpId="0"/>
      <p:bldP spid="96" grpId="0" animBg="1"/>
      <p:bldP spid="97" grpId="0"/>
      <p:bldP spid="101" grpId="0"/>
      <p:bldP spid="102" grpId="0" animBg="1"/>
      <p:bldP spid="107" grpId="0" animBg="1"/>
      <p:bldP spid="108" grpId="0"/>
      <p:bldP spid="109" grpId="0" animBg="1"/>
      <p:bldP spid="111" grpId="0"/>
      <p:bldP spid="142" grpId="0" animBg="1"/>
      <p:bldP spid="143" grpId="0" animBg="1"/>
      <p:bldP spid="144" grpId="0" animBg="1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>
            <a:spLocks/>
          </p:cNvSpPr>
          <p:nvPr/>
        </p:nvSpPr>
        <p:spPr bwMode="auto">
          <a:xfrm>
            <a:off x="3446466" y="2974928"/>
            <a:ext cx="0" cy="2464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contrast="6000"/>
          </a:blip>
          <a:stretch>
            <a:fillRect/>
          </a:stretch>
        </p:blipFill>
        <p:spPr>
          <a:xfrm flipH="1">
            <a:off x="2442210" y="2259358"/>
            <a:ext cx="3869690" cy="2235200"/>
          </a:xfrm>
          <a:prstGeom prst="rect">
            <a:avLst/>
          </a:prstGeom>
        </p:spPr>
      </p:pic>
      <p:grpSp>
        <p:nvGrpSpPr>
          <p:cNvPr id="3" name="Grouper 47"/>
          <p:cNvGrpSpPr/>
          <p:nvPr/>
        </p:nvGrpSpPr>
        <p:grpSpPr>
          <a:xfrm>
            <a:off x="4800600" y="3677581"/>
            <a:ext cx="596900" cy="821154"/>
            <a:chOff x="5270500" y="3060700"/>
            <a:chExt cx="596900" cy="821154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 flipV="1">
              <a:off x="5563133" y="3060700"/>
              <a:ext cx="0" cy="55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270500" y="3543300"/>
              <a:ext cx="596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F</a:t>
              </a:r>
              <a:endParaRPr lang="fr-FR" sz="160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987824" y="2284759"/>
            <a:ext cx="241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rebuchet MS"/>
                <a:cs typeface="Trebuchet MS"/>
              </a:rPr>
              <a:t>O   </a:t>
            </a:r>
            <a:r>
              <a:rPr lang="fr-FR" sz="1400" b="0" dirty="0" smtClean="0">
                <a:latin typeface="Trebuchet MS"/>
                <a:cs typeface="Trebuchet MS"/>
              </a:rPr>
              <a:t>= axe de rotation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 rot="5400000">
            <a:off x="4275695" y="4354864"/>
            <a:ext cx="0" cy="160019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441700" y="4829104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D </a:t>
            </a:r>
            <a:r>
              <a:rPr lang="fr-FR" sz="1400" b="0" dirty="0" smtClean="0">
                <a:solidFill>
                  <a:srgbClr val="FF0000"/>
                </a:solidFill>
                <a:latin typeface="Trebuchet MS"/>
                <a:cs typeface="Trebuchet MS"/>
              </a:rPr>
              <a:t>= bras de levier</a:t>
            </a:r>
            <a:endParaRPr lang="fr-FR" sz="1400" b="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3069540" y="4824872"/>
            <a:ext cx="376193" cy="325853"/>
            <a:chOff x="3205004" y="2722147"/>
            <a:chExt cx="700194" cy="325854"/>
          </a:xfrm>
        </p:grpSpPr>
        <p:sp>
          <p:nvSpPr>
            <p:cNvPr id="37" name="Freeform 25"/>
            <p:cNvSpPr>
              <a:spLocks/>
            </p:cNvSpPr>
            <p:nvPr/>
          </p:nvSpPr>
          <p:spPr bwMode="auto">
            <a:xfrm rot="5400000">
              <a:off x="3555101" y="2697904"/>
              <a:ext cx="0" cy="700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378200" y="2722147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1F497D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1F497D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200150" y="6093296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 smtClean="0">
                <a:solidFill>
                  <a:srgbClr val="FF0000"/>
                </a:solidFill>
                <a:latin typeface="Trebuchet MS"/>
                <a:cs typeface="Trebuchet MS"/>
              </a:rPr>
              <a:t>mt (F.D) </a:t>
            </a:r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fr-FR" sz="1400" b="0" dirty="0" smtClean="0">
                <a:solidFill>
                  <a:srgbClr val="1F497D"/>
                </a:solidFill>
                <a:latin typeface="Trebuchet MS"/>
                <a:cs typeface="Trebuchet MS"/>
              </a:rPr>
              <a:t>mt (</a:t>
            </a:r>
            <a:r>
              <a:rPr lang="fr-FR" sz="1400" b="0" dirty="0" err="1" smtClean="0">
                <a:solidFill>
                  <a:srgbClr val="1F497D"/>
                </a:solidFill>
                <a:latin typeface="Trebuchet MS"/>
                <a:cs typeface="Trebuchet MS"/>
              </a:rPr>
              <a:t>M.d</a:t>
            </a:r>
            <a:r>
              <a:rPr lang="fr-FR" sz="1400" b="0" dirty="0" smtClean="0">
                <a:solidFill>
                  <a:srgbClr val="1F497D"/>
                </a:solidFill>
                <a:latin typeface="Trebuchet MS"/>
                <a:cs typeface="Trebuchet MS"/>
              </a:rPr>
              <a:t>) </a:t>
            </a:r>
            <a:r>
              <a:rPr lang="fr-FR" sz="1400" b="0" dirty="0" smtClean="0">
                <a:latin typeface="Trebuchet MS"/>
                <a:cs typeface="Trebuchet MS"/>
              </a:rPr>
              <a:t>= Equilibre des moments</a:t>
            </a: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 flipV="1">
            <a:off x="3061233" y="4172878"/>
            <a:ext cx="0" cy="1528189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1F497D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5089000" y="4482057"/>
            <a:ext cx="0" cy="988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755900" y="5637558"/>
            <a:ext cx="59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1F497D"/>
                </a:solidFill>
                <a:latin typeface="Trebuchet MS"/>
                <a:cs typeface="Trebuchet MS"/>
              </a:rPr>
              <a:t>M</a:t>
            </a:r>
            <a:endParaRPr lang="fr-FR" sz="1600" dirty="0">
              <a:solidFill>
                <a:srgbClr val="1F497D"/>
              </a:solidFill>
              <a:latin typeface="Trebuchet MS"/>
              <a:cs typeface="Trebuchet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Notion de moment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2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8236" y="1556792"/>
            <a:ext cx="8352928" cy="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Un moment est le</a:t>
            </a:r>
            <a:r>
              <a:rPr lang="fr-FR" sz="1400" b="0" dirty="0" smtClean="0">
                <a:latin typeface="Trebuchet MS"/>
                <a:cs typeface="Trebuchet MS"/>
              </a:rPr>
              <a:t> produit d’une force par la distance séparant l’axe de rotation de l’axe de la</a:t>
            </a:r>
            <a:r>
              <a:rPr lang="fr-FR" sz="1400" dirty="0" smtClean="0">
                <a:latin typeface="Trebuchet MS"/>
                <a:cs typeface="Trebuchet MS"/>
              </a:rPr>
              <a:t> </a:t>
            </a:r>
            <a:r>
              <a:rPr lang="fr-FR" sz="1400" b="0" dirty="0" smtClean="0">
                <a:latin typeface="Trebuchet MS"/>
                <a:cs typeface="Trebuchet MS"/>
              </a:rPr>
              <a:t>force. Un moment s’exprime en Newton/mètre (Nm).</a:t>
            </a:r>
            <a:endParaRPr lang="fr-FR" sz="1400" b="0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 animBg="1"/>
      <p:bldP spid="36" grpId="0"/>
      <p:bldP spid="41" grpId="0"/>
      <p:bldP spid="52" grpId="0" animBg="1"/>
      <p:bldP spid="53" grpId="0" animBg="1"/>
      <p:bldP spid="5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899428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Points d’application des forces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grayscl/>
            <a:alphaModFix amt="91000"/>
          </a:blip>
          <a:stretch>
            <a:fillRect/>
          </a:stretch>
        </p:blipFill>
        <p:spPr>
          <a:xfrm flipH="1">
            <a:off x="2463521" y="4217806"/>
            <a:ext cx="3983941" cy="1125898"/>
          </a:xfrm>
          <a:prstGeom prst="rect">
            <a:avLst/>
          </a:prstGeom>
        </p:spPr>
      </p:pic>
      <p:grpSp>
        <p:nvGrpSpPr>
          <p:cNvPr id="31" name="Grouper 49"/>
          <p:cNvGrpSpPr/>
          <p:nvPr/>
        </p:nvGrpSpPr>
        <p:grpSpPr>
          <a:xfrm>
            <a:off x="2194892" y="3429000"/>
            <a:ext cx="2413000" cy="1457588"/>
            <a:chOff x="2165350" y="1533262"/>
            <a:chExt cx="2413000" cy="1457588"/>
          </a:xfrm>
        </p:grpSpPr>
        <p:grpSp>
          <p:nvGrpSpPr>
            <p:cNvPr id="39" name="Grouper 47"/>
            <p:cNvGrpSpPr/>
            <p:nvPr/>
          </p:nvGrpSpPr>
          <p:grpSpPr>
            <a:xfrm>
              <a:off x="2165350" y="1533262"/>
              <a:ext cx="2413000" cy="1457588"/>
              <a:chOff x="2165350" y="1533262"/>
              <a:chExt cx="2413000" cy="1457588"/>
            </a:xfrm>
          </p:grpSpPr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2165350" y="1533262"/>
                <a:ext cx="2413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3366FF"/>
                    </a:solidFill>
                    <a:latin typeface="Trebuchet MS"/>
                    <a:cs typeface="Trebuchet MS"/>
                  </a:rPr>
                  <a:t>PORTANCE (Rz)</a:t>
                </a: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>
                <a:off x="3270254" y="18161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3" name="Grouper 48"/>
          <p:cNvGrpSpPr/>
          <p:nvPr/>
        </p:nvGrpSpPr>
        <p:grpSpPr>
          <a:xfrm>
            <a:off x="3463200" y="4770000"/>
            <a:ext cx="2173194" cy="283583"/>
            <a:chOff x="6000751" y="3350153"/>
            <a:chExt cx="2173194" cy="283583"/>
          </a:xfrm>
        </p:grpSpPr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6605495" y="3350153"/>
              <a:ext cx="1568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>
                  <a:solidFill>
                    <a:srgbClr val="FF6600"/>
                  </a:solidFill>
                  <a:latin typeface="Trebuchet MS"/>
                  <a:cs typeface="Trebuchet MS"/>
                </a:rPr>
                <a:t>TRAINEE (</a:t>
              </a:r>
              <a:r>
                <a:rPr lang="fr-FR" sz="1200" dirty="0" err="1">
                  <a:solidFill>
                    <a:srgbClr val="FF6600"/>
                  </a:solidFill>
                  <a:latin typeface="Trebuchet MS"/>
                  <a:cs typeface="Trebuchet MS"/>
                </a:rPr>
                <a:t>Rx</a:t>
              </a:r>
              <a:r>
                <a:rPr lang="fr-FR" sz="1200" dirty="0">
                  <a:solidFill>
                    <a:srgbClr val="FF6600"/>
                  </a:solidFill>
                  <a:latin typeface="Trebuchet MS"/>
                  <a:cs typeface="Trebuchet MS"/>
                </a:rPr>
                <a:t>)</a:t>
              </a: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 flipH="1">
              <a:off x="6000751" y="3417888"/>
              <a:ext cx="687750" cy="215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66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er 51"/>
          <p:cNvGrpSpPr/>
          <p:nvPr/>
        </p:nvGrpSpPr>
        <p:grpSpPr>
          <a:xfrm>
            <a:off x="945406" y="4766465"/>
            <a:ext cx="2381736" cy="306338"/>
            <a:chOff x="338014" y="3352800"/>
            <a:chExt cx="2381736" cy="306338"/>
          </a:xfrm>
        </p:grpSpPr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338014" y="3352800"/>
              <a:ext cx="2330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4"/>
                  </a:solidFill>
                  <a:latin typeface="Trebuchet MS"/>
                  <a:cs typeface="Trebuchet MS"/>
                </a:rPr>
                <a:t>TRACTION (T)</a:t>
              </a: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>
              <a:off x="2032000" y="3443290"/>
              <a:ext cx="687750" cy="215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7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er 50"/>
          <p:cNvGrpSpPr/>
          <p:nvPr/>
        </p:nvGrpSpPr>
        <p:grpSpPr>
          <a:xfrm>
            <a:off x="2436192" y="4774051"/>
            <a:ext cx="1974850" cy="1596244"/>
            <a:chOff x="2400300" y="3481563"/>
            <a:chExt cx="1974850" cy="1596244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2400300" y="4800808"/>
              <a:ext cx="197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grpSp>
          <p:nvGrpSpPr>
            <p:cNvPr id="51" name="Grouper 44"/>
            <p:cNvGrpSpPr/>
            <p:nvPr/>
          </p:nvGrpSpPr>
          <p:grpSpPr>
            <a:xfrm>
              <a:off x="3164786" y="3481563"/>
              <a:ext cx="402749" cy="1363487"/>
              <a:chOff x="2859986" y="3646663"/>
              <a:chExt cx="402749" cy="1363487"/>
            </a:xfrm>
          </p:grpSpPr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6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57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8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4" name="Grouper 63"/>
          <p:cNvGrpSpPr/>
          <p:nvPr/>
        </p:nvGrpSpPr>
        <p:grpSpPr>
          <a:xfrm>
            <a:off x="5703715" y="4757118"/>
            <a:ext cx="402749" cy="378154"/>
            <a:chOff x="3800923" y="4243563"/>
            <a:chExt cx="402749" cy="378154"/>
          </a:xfrm>
        </p:grpSpPr>
        <p:sp>
          <p:nvSpPr>
            <p:cNvPr id="65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2541415" y="4769818"/>
            <a:ext cx="402749" cy="378154"/>
            <a:chOff x="3800923" y="4243563"/>
            <a:chExt cx="402749" cy="378154"/>
          </a:xfrm>
        </p:grpSpPr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3786015" y="4765584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er 84"/>
          <p:cNvGrpSpPr/>
          <p:nvPr/>
        </p:nvGrpSpPr>
        <p:grpSpPr>
          <a:xfrm>
            <a:off x="611560" y="1465039"/>
            <a:ext cx="8008937" cy="307777"/>
            <a:chOff x="804863" y="1652597"/>
            <a:chExt cx="8008937" cy="307777"/>
          </a:xfrm>
        </p:grpSpPr>
        <p:sp>
          <p:nvSpPr>
            <p:cNvPr id="7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gravité (CG)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des masses.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0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er 85"/>
          <p:cNvGrpSpPr/>
          <p:nvPr/>
        </p:nvGrpSpPr>
        <p:grpSpPr>
          <a:xfrm>
            <a:off x="611560" y="1833339"/>
            <a:ext cx="8008937" cy="307777"/>
            <a:chOff x="804863" y="2020897"/>
            <a:chExt cx="8008937" cy="307777"/>
          </a:xfrm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1066800" y="20208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traînée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des traînées.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2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051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er 86"/>
          <p:cNvGrpSpPr/>
          <p:nvPr/>
        </p:nvGrpSpPr>
        <p:grpSpPr>
          <a:xfrm>
            <a:off x="611560" y="2201639"/>
            <a:ext cx="8008937" cy="307777"/>
            <a:chOff x="804863" y="2389197"/>
            <a:chExt cx="8008937" cy="307777"/>
          </a:xfrm>
        </p:grpSpPr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traction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 la traction ou de la propulsion.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84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Légende à une bordure 1 88"/>
          <p:cNvSpPr/>
          <p:nvPr/>
        </p:nvSpPr>
        <p:spPr>
          <a:xfrm>
            <a:off x="4620592" y="4247356"/>
            <a:ext cx="444500" cy="323799"/>
          </a:xfrm>
          <a:prstGeom prst="accentCallout1">
            <a:avLst>
              <a:gd name="adj1" fmla="val 45221"/>
              <a:gd name="adj2" fmla="val -2618"/>
              <a:gd name="adj3" fmla="val 203514"/>
              <a:gd name="adj4" fmla="val -145952"/>
            </a:avLst>
          </a:prstGeom>
          <a:solidFill>
            <a:srgbClr val="FFFFFF"/>
          </a:solidFill>
          <a:ln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CC0000"/>
                </a:solidFill>
                <a:latin typeface="Arial Narrow" pitchFamily="-84" charset="0"/>
              </a:rPr>
              <a:t>CP</a:t>
            </a:r>
            <a:endParaRPr lang="fr-FR" sz="1400" dirty="0">
              <a:solidFill>
                <a:srgbClr val="CC0000"/>
              </a:solidFill>
              <a:latin typeface="Arial Narrow" pitchFamily="-84" charset="0"/>
            </a:endParaRPr>
          </a:p>
        </p:txBody>
      </p:sp>
      <p:sp>
        <p:nvSpPr>
          <p:cNvPr id="91" name="Légende à une bordure 1 90"/>
          <p:cNvSpPr/>
          <p:nvPr/>
        </p:nvSpPr>
        <p:spPr>
          <a:xfrm>
            <a:off x="2436192" y="5390356"/>
            <a:ext cx="444500" cy="323799"/>
          </a:xfrm>
          <a:prstGeom prst="accentCallout1">
            <a:avLst>
              <a:gd name="adj1" fmla="val 53065"/>
              <a:gd name="adj2" fmla="val 85953"/>
              <a:gd name="adj3" fmla="val -110261"/>
              <a:gd name="adj4" fmla="val 196905"/>
            </a:avLst>
          </a:prstGeom>
          <a:solidFill>
            <a:srgbClr val="FFFFFF"/>
          </a:solidFill>
          <a:ln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CC0000"/>
                </a:solidFill>
                <a:latin typeface="Arial Narrow" pitchFamily="-84" charset="0"/>
              </a:rPr>
              <a:t>CG</a:t>
            </a:r>
            <a:endParaRPr lang="fr-FR" sz="1400" dirty="0">
              <a:solidFill>
                <a:srgbClr val="CC0000"/>
              </a:solidFill>
              <a:latin typeface="Arial Narrow" pitchFamily="-84" charset="0"/>
            </a:endParaRPr>
          </a:p>
        </p:txBody>
      </p:sp>
      <p:sp>
        <p:nvSpPr>
          <p:cNvPr id="99" name="Freeform 25"/>
          <p:cNvSpPr>
            <a:spLocks/>
          </p:cNvSpPr>
          <p:nvPr/>
        </p:nvSpPr>
        <p:spPr bwMode="auto">
          <a:xfrm rot="5400000">
            <a:off x="3861558" y="2112092"/>
            <a:ext cx="0" cy="5668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2" name="Grouper 101"/>
          <p:cNvGrpSpPr/>
          <p:nvPr/>
        </p:nvGrpSpPr>
        <p:grpSpPr>
          <a:xfrm>
            <a:off x="611560" y="2569939"/>
            <a:ext cx="8008937" cy="307777"/>
            <a:chOff x="804863" y="2389197"/>
            <a:chExt cx="8008937" cy="307777"/>
          </a:xfrm>
        </p:grpSpPr>
        <p:sp>
          <p:nvSpPr>
            <p:cNvPr id="103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CC0000"/>
                  </a:solidFill>
                  <a:latin typeface="Trebuchet MS"/>
                  <a:cs typeface="Trebuchet MS"/>
                </a:rPr>
                <a:t>Centre de poussée (CP)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: Point d’application des forces aérodynamiques.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104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6284292" y="5099852"/>
            <a:ext cx="181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fr-FR" sz="1200" b="0" i="1" dirty="0" smtClean="0">
                <a:latin typeface="Trebuchet MS"/>
                <a:ea typeface="+mn-ea"/>
                <a:cs typeface="Trebuchet MS"/>
              </a:rPr>
              <a:t> Traînée de profil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b="0" i="1" dirty="0" smtClean="0">
                <a:latin typeface="Trebuchet MS"/>
                <a:ea typeface="+mn-ea"/>
                <a:cs typeface="Trebuchet MS"/>
              </a:rPr>
              <a:t> Traînée induite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b="0" i="1" dirty="0" smtClean="0">
                <a:latin typeface="Trebuchet MS"/>
                <a:ea typeface="+mn-ea"/>
                <a:cs typeface="Trebuchet MS"/>
              </a:rPr>
              <a:t> Traînée de forme</a:t>
            </a:r>
            <a:endParaRPr lang="fr-FR" sz="1200" b="0" i="1" dirty="0">
              <a:latin typeface="Trebuchet MS"/>
              <a:ea typeface="+mn-ea"/>
              <a:cs typeface="Trebuchet MS"/>
            </a:endParaRPr>
          </a:p>
        </p:txBody>
      </p:sp>
      <p:sp>
        <p:nvSpPr>
          <p:cNvPr id="5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3603972" y="4865588"/>
            <a:ext cx="1593850" cy="860399"/>
            <a:chOff x="3524250" y="4470400"/>
            <a:chExt cx="1593850" cy="860399"/>
          </a:xfrm>
        </p:grpSpPr>
        <p:grpSp>
          <p:nvGrpSpPr>
            <p:cNvPr id="54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Légende à une bordure 1 59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  <a:endParaRPr lang="fr-FR" sz="1400" dirty="0">
                <a:solidFill>
                  <a:srgbClr val="CC0000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634281" y="2905199"/>
            <a:ext cx="8008937" cy="379785"/>
            <a:chOff x="804863" y="2389197"/>
            <a:chExt cx="8008937" cy="307777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CC0000"/>
                  </a:solidFill>
                  <a:latin typeface="Trebuchet MS"/>
                  <a:cs typeface="Trebuchet MS"/>
                </a:rPr>
                <a:t>Foyer 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: Point d’application des variations de portance.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0.25973 0.000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0347 L -0.07222 0.00347 " pathEditMode="fixed" rAng="0" ptsTypes="AA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625 2.96296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9" grpId="1" animBg="1"/>
      <p:bldP spid="105" grpId="0" build="allAtOnce"/>
      <p:bldP spid="10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roulis</a:t>
            </a:r>
            <a:endParaRPr lang="fr-FR" sz="2000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1950740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8402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54000"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40090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2" name="Grouper 53"/>
          <p:cNvGrpSpPr/>
          <p:nvPr/>
        </p:nvGrpSpPr>
        <p:grpSpPr>
          <a:xfrm>
            <a:off x="2324100" y="4741333"/>
            <a:ext cx="1974850" cy="1469827"/>
            <a:chOff x="3048000" y="4538133"/>
            <a:chExt cx="1974850" cy="1469827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048000" y="5700183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flipV="1">
              <a:off x="3917951" y="4538133"/>
              <a:ext cx="1967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88586" y="45525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9"/>
          <p:cNvGrpSpPr/>
          <p:nvPr/>
        </p:nvGrpSpPr>
        <p:grpSpPr>
          <a:xfrm>
            <a:off x="2654300" y="3206749"/>
            <a:ext cx="2413000" cy="1471084"/>
            <a:chOff x="2165350" y="1519766"/>
            <a:chExt cx="2413000" cy="1471084"/>
          </a:xfrm>
        </p:grpSpPr>
        <p:grpSp>
          <p:nvGrpSpPr>
            <p:cNvPr id="42" name="Grouper 47"/>
            <p:cNvGrpSpPr/>
            <p:nvPr/>
          </p:nvGrpSpPr>
          <p:grpSpPr>
            <a:xfrm>
              <a:off x="2165350" y="1519766"/>
              <a:ext cx="2413000" cy="1471084"/>
              <a:chOff x="2165350" y="1519766"/>
              <a:chExt cx="2413000" cy="1471084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2165350" y="1519766"/>
                <a:ext cx="2413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3366FF"/>
                    </a:solidFill>
                    <a:latin typeface="Trebuchet MS"/>
                    <a:cs typeface="Trebuchet MS"/>
                  </a:rPr>
                  <a:t>PORTANCE (Rz)</a:t>
                </a:r>
              </a:p>
            </p:txBody>
          </p:sp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>
                <a:off x="3270254" y="18161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0" name="Freeform 25"/>
          <p:cNvSpPr>
            <a:spLocks/>
          </p:cNvSpPr>
          <p:nvPr/>
        </p:nvSpPr>
        <p:spPr bwMode="auto">
          <a:xfrm>
            <a:off x="3277133" y="3532737"/>
            <a:ext cx="0" cy="1096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91906" y="35433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  <a:endParaRPr lang="fr-FR" sz="1400" b="0" dirty="0">
                <a:solidFill>
                  <a:srgbClr val="FF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Légende à une bordure 1 38"/>
          <p:cNvSpPr/>
          <p:nvPr/>
        </p:nvSpPr>
        <p:spPr>
          <a:xfrm>
            <a:off x="863600" y="3117901"/>
            <a:ext cx="1600200" cy="323799"/>
          </a:xfrm>
          <a:prstGeom prst="accentCallout1">
            <a:avLst>
              <a:gd name="adj1" fmla="val 64832"/>
              <a:gd name="adj2" fmla="val 100240"/>
              <a:gd name="adj3" fmla="val 140759"/>
              <a:gd name="adj4" fmla="val 15912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0" dirty="0" smtClean="0">
                <a:solidFill>
                  <a:schemeClr val="tx1"/>
                </a:solidFill>
                <a:latin typeface="Arial Narrow" pitchFamily="-84" charset="0"/>
              </a:rPr>
              <a:t>Bras de levier</a:t>
            </a:r>
            <a:endParaRPr lang="fr-FR" sz="1400" b="0" dirty="0">
              <a:solidFill>
                <a:schemeClr val="tx1"/>
              </a:solidFill>
              <a:latin typeface="Arial Narrow" pitchFamily="-84" charset="0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6369612" flipH="1" flipV="1">
            <a:off x="2713191" y="4717330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0099CC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5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avion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rot="20088307" flipH="1">
            <a:off x="2351429" y="40090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 smtClean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  <a:endParaRPr lang="fr-FR" sz="1800" cap="small" dirty="0">
              <a:solidFill>
                <a:srgbClr val="1B587C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n-ea"/>
              <a:cs typeface="Trebuchet MS"/>
            </a:endParaRPr>
          </a:p>
        </p:txBody>
      </p:sp>
      <p:grpSp>
        <p:nvGrpSpPr>
          <p:cNvPr id="36" name="Grouper 35"/>
          <p:cNvGrpSpPr/>
          <p:nvPr/>
        </p:nvGrpSpPr>
        <p:grpSpPr>
          <a:xfrm>
            <a:off x="2590800" y="4932736"/>
            <a:ext cx="1974850" cy="1645864"/>
            <a:chOff x="3048000" y="4552596"/>
            <a:chExt cx="1974850" cy="1645864"/>
          </a:xfrm>
        </p:grpSpPr>
        <p:grpSp>
          <p:nvGrpSpPr>
            <p:cNvPr id="2" name="Grouper 53"/>
            <p:cNvGrpSpPr/>
            <p:nvPr/>
          </p:nvGrpSpPr>
          <p:grpSpPr>
            <a:xfrm>
              <a:off x="3048000" y="47286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 smtClean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  <a:endParaRPr lang="fr-FR" sz="1400" b="0" dirty="0">
                <a:solidFill>
                  <a:srgbClr val="FF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avion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8636</TotalTime>
  <Words>1808</Words>
  <Application>Microsoft Macintosh PowerPoint</Application>
  <PresentationFormat>Présentation à l'écran (4:3)</PresentationFormat>
  <Paragraphs>277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HORN ULM EURL</cp:lastModifiedBy>
  <cp:revision>325</cp:revision>
  <dcterms:created xsi:type="dcterms:W3CDTF">2012-11-01T15:22:12Z</dcterms:created>
  <dcterms:modified xsi:type="dcterms:W3CDTF">2015-08-28T09:37:01Z</dcterms:modified>
  <cp:category/>
</cp:coreProperties>
</file>