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68" r:id="rId1"/>
    <p:sldMasterId id="2147484080" r:id="rId2"/>
    <p:sldMasterId id="2147484083" r:id="rId3"/>
  </p:sldMasterIdLst>
  <p:notesMasterIdLst>
    <p:notesMasterId r:id="rId20"/>
  </p:notesMasterIdLst>
  <p:handoutMasterIdLst>
    <p:handoutMasterId r:id="rId21"/>
  </p:handoutMasterIdLst>
  <p:sldIdLst>
    <p:sldId id="281" r:id="rId4"/>
    <p:sldId id="257" r:id="rId5"/>
    <p:sldId id="258" r:id="rId6"/>
    <p:sldId id="279" r:id="rId7"/>
    <p:sldId id="271" r:id="rId8"/>
    <p:sldId id="263" r:id="rId9"/>
    <p:sldId id="276" r:id="rId10"/>
    <p:sldId id="275" r:id="rId11"/>
    <p:sldId id="277" r:id="rId12"/>
    <p:sldId id="278" r:id="rId13"/>
    <p:sldId id="274" r:id="rId14"/>
    <p:sldId id="270" r:id="rId15"/>
    <p:sldId id="268" r:id="rId16"/>
    <p:sldId id="269" r:id="rId17"/>
    <p:sldId id="280" r:id="rId18"/>
    <p:sldId id="272" r:id="rId19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xVmPg15SciF7LMX0fwOchQ==" hashData="eY+E6K+A8lx2bir37PzGTnvSBvw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9544"/>
    <a:srgbClr val="0096D9"/>
    <a:srgbClr val="33CC33"/>
    <a:srgbClr val="FF0000"/>
    <a:srgbClr val="0000FF"/>
    <a:srgbClr val="808080"/>
    <a:srgbClr val="00CC00"/>
    <a:srgbClr val="CC0000"/>
    <a:srgbClr val="FFFF0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horzBarState="maximized">
    <p:restoredLeft sz="15620"/>
    <p:restoredTop sz="99105" autoAdjust="0"/>
  </p:normalViewPr>
  <p:slideViewPr>
    <p:cSldViewPr snapToGrid="0" snapToObjects="1">
      <p:cViewPr>
        <p:scale>
          <a:sx n="75" d="100"/>
          <a:sy n="75" d="100"/>
        </p:scale>
        <p:origin x="-2032" y="-384"/>
      </p:cViewPr>
      <p:guideLst>
        <p:guide orient="horz" pos="208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60128" cy="6012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7B4D6E6-0E9A-F847-97FB-E567E9883FE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15304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6CEE4AD-C669-744B-816F-2329985AC28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61348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7D2198-3161-7842-B737-0BB7FFC0B55D}" type="slidenum">
              <a:rPr lang="fr-FR"/>
              <a:pPr/>
              <a:t>2</a:t>
            </a:fld>
            <a:endParaRPr lang="fr-FR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DF7338-A97A-E144-8ED4-BF43566C8F3A}" type="slidenum">
              <a:rPr lang="fr-FR"/>
              <a:pPr/>
              <a:t>11</a:t>
            </a:fld>
            <a:endParaRPr lang="fr-FR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4F6D70-5BC8-5F42-9B97-F1652E0098DB}" type="slidenum">
              <a:rPr lang="fr-FR"/>
              <a:pPr/>
              <a:t>12</a:t>
            </a:fld>
            <a:endParaRPr lang="fr-FR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F09AC9-7D1F-D943-BE78-F2E4BB3884E3}" type="slidenum">
              <a:rPr lang="fr-FR"/>
              <a:pPr/>
              <a:t>13</a:t>
            </a:fld>
            <a:endParaRPr lang="fr-FR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ACCEE6-043F-F54A-9ADE-1BC85590BA44}" type="slidenum">
              <a:rPr lang="fr-FR"/>
              <a:pPr/>
              <a:t>14</a:t>
            </a:fld>
            <a:endParaRPr lang="fr-FR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7D2198-3161-7842-B737-0BB7FFC0B55D}" type="slidenum">
              <a:rPr lang="fr-FR"/>
              <a:pPr/>
              <a:t>15</a:t>
            </a:fld>
            <a:endParaRPr lang="fr-FR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763DD8-3CFE-A541-AB5A-9EB2CAC26F4B}" type="slidenum">
              <a:rPr lang="fr-FR"/>
              <a:pPr/>
              <a:t>3</a:t>
            </a:fld>
            <a:endParaRPr lang="fr-FR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7D2198-3161-7842-B737-0BB7FFC0B55D}" type="slidenum">
              <a:rPr lang="fr-FR"/>
              <a:pPr/>
              <a:t>4</a:t>
            </a:fld>
            <a:endParaRPr lang="fr-FR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23D7A8-F055-4843-8D56-17C986353487}" type="slidenum">
              <a:rPr lang="fr-FR"/>
              <a:pPr/>
              <a:t>5</a:t>
            </a:fld>
            <a:endParaRPr lang="fr-FR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4D618A-0708-F542-B70C-6D6508FFB5BE}" type="slidenum">
              <a:rPr lang="fr-FR"/>
              <a:pPr/>
              <a:t>6</a:t>
            </a:fld>
            <a:endParaRPr lang="fr-FR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4D618A-0708-F542-B70C-6D6508FFB5BE}" type="slidenum">
              <a:rPr lang="fr-FR"/>
              <a:pPr/>
              <a:t>7</a:t>
            </a:fld>
            <a:endParaRPr lang="fr-FR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4D618A-0708-F542-B70C-6D6508FFB5BE}" type="slidenum">
              <a:rPr lang="fr-FR"/>
              <a:pPr/>
              <a:t>8</a:t>
            </a:fld>
            <a:endParaRPr lang="fr-FR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4D618A-0708-F542-B70C-6D6508FFB5BE}" type="slidenum">
              <a:rPr lang="fr-FR"/>
              <a:pPr/>
              <a:t>9</a:t>
            </a:fld>
            <a:endParaRPr lang="fr-FR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4D618A-0708-F542-B70C-6D6508FFB5BE}" type="slidenum">
              <a:rPr lang="fr-FR"/>
              <a:pPr/>
              <a:t>10</a:t>
            </a:fld>
            <a:endParaRPr lang="fr-FR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0D61B82-8C12-0A40-8D07-2B292F27EEB5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4443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40D326D-E388-7B4E-86FB-DA306A9E3CFD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1702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F879979-1A7F-5040-B43E-39E7D269E8AA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991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85800" y="6365875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65875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65875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0D211-E648-5E45-B94B-4479713575B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EC1D-A567-BA49-B18D-C48F4A9BA9AD}" type="datetimeFigureOut">
              <a:rPr lang="fr-FR" smtClean="0"/>
              <a:t>28/08/15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81B-962D-9D44-8590-BC29365B2B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4160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EC1D-A567-BA49-B18D-C48F4A9BA9AD}" type="datetimeFigureOut">
              <a:rPr lang="fr-FR" smtClean="0"/>
              <a:t>28/08/15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81B-962D-9D44-8590-BC29365B2B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4160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6701176-C491-704A-8E19-468B86575097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2004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AEF0D4F-8AF7-124A-9694-488B3ECC0278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5461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86D2883-47B1-1146-873F-ED43836FEB30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2463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07F2D1C-E0F1-6645-B8F3-429C718CD404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9800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1828AD0-AFF1-5F4E-8587-6287F27B60EA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7100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45BB04C-9674-2E4D-9CB4-033ACD534258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1861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0429D2C-A828-FD48-9647-12A97D94EE64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0189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F264FB7-2885-1B4B-8450-3462746A9E81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7248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2700" y="6627678"/>
            <a:ext cx="13733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b="0" dirty="0" smtClean="0">
                <a:latin typeface="Candara"/>
                <a:cs typeface="Haettenschweiler"/>
              </a:rPr>
              <a:t>Didier HORN – V1.13 </a:t>
            </a:r>
            <a:r>
              <a:rPr lang="fr-FR" sz="1000" b="0" dirty="0" smtClean="0">
                <a:latin typeface="Candara"/>
                <a:cs typeface="Haettenschweiler"/>
                <a:sym typeface="Symbol" charset="2"/>
              </a:rPr>
              <a:t></a:t>
            </a:r>
            <a:endParaRPr lang="fr-FR" sz="1000" dirty="0">
              <a:latin typeface="Candara"/>
              <a:cs typeface="Haettenschweiler"/>
            </a:endParaRPr>
          </a:p>
        </p:txBody>
      </p:sp>
      <p:pic>
        <p:nvPicPr>
          <p:cNvPr id="8" name="I 1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6165" y="6316443"/>
            <a:ext cx="1367835" cy="541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88254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DEC1D-A567-BA49-B18D-C48F4A9BA9AD}" type="datetimeFigureOut">
              <a:rPr lang="fr-FR" smtClean="0"/>
              <a:t>28/08/15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0B81B-962D-9D44-8590-BC29365B2B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818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DEC1D-A567-BA49-B18D-C48F4A9BA9AD}" type="datetimeFigureOut">
              <a:rPr lang="fr-FR" smtClean="0"/>
              <a:t>28/08/15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0B81B-962D-9D44-8590-BC29365B2B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818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457199"/>
            <a:ext cx="9143999" cy="510293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</a:pPr>
            <a:r>
              <a:rPr lang="fr-FR" sz="2400" b="0" dirty="0" smtClean="0">
                <a:solidFill>
                  <a:schemeClr val="bg1"/>
                </a:solidFill>
                <a:latin typeface="Helvetica Neue Thin"/>
                <a:cs typeface="Helvetica Neue Thin"/>
              </a:rPr>
              <a:t>Avertissement </a:t>
            </a:r>
            <a:r>
              <a:rPr lang="fr-FR" sz="2400" dirty="0">
                <a:solidFill>
                  <a:schemeClr val="bg1"/>
                </a:solidFill>
                <a:latin typeface="Helvetica Neue Thin"/>
                <a:cs typeface="Helvetica Neue Thin"/>
              </a:rPr>
              <a:t>:</a:t>
            </a:r>
            <a:endParaRPr lang="fr-FR" sz="2400" b="0" dirty="0" smtClean="0">
              <a:solidFill>
                <a:schemeClr val="bg1"/>
              </a:solidFill>
              <a:latin typeface="Helvetica Neue Thin"/>
              <a:cs typeface="Helvetica Neue Thin"/>
            </a:endParaRPr>
          </a:p>
          <a:p>
            <a:pPr algn="ctr">
              <a:lnSpc>
                <a:spcPct val="120000"/>
              </a:lnSpc>
              <a:spcAft>
                <a:spcPts val="1200"/>
              </a:spcAft>
            </a:pPr>
            <a:r>
              <a:rPr lang="fr-FR" sz="2400" b="0" dirty="0" smtClean="0">
                <a:solidFill>
                  <a:srgbClr val="FFFFFF"/>
                </a:solidFill>
                <a:latin typeface="Helvetica Neue Thin"/>
                <a:cs typeface="Helvetica Neue Thin"/>
              </a:rPr>
              <a:t>Ce support pédagogique est la propriété intellectuelle </a:t>
            </a:r>
          </a:p>
          <a:p>
            <a:pPr algn="ctr">
              <a:lnSpc>
                <a:spcPct val="120000"/>
              </a:lnSpc>
              <a:spcAft>
                <a:spcPts val="1200"/>
              </a:spcAft>
            </a:pPr>
            <a:r>
              <a:rPr lang="fr-FR" sz="2400" b="0" dirty="0" smtClean="0">
                <a:solidFill>
                  <a:srgbClr val="FFFFFF"/>
                </a:solidFill>
                <a:latin typeface="Helvetica Neue Thin"/>
                <a:cs typeface="Helvetica Neue Thin"/>
              </a:rPr>
              <a:t>de Didier HORN, son concepteur.</a:t>
            </a:r>
          </a:p>
          <a:p>
            <a:pPr algn="ctr">
              <a:lnSpc>
                <a:spcPct val="120000"/>
              </a:lnSpc>
              <a:spcAft>
                <a:spcPts val="1200"/>
              </a:spcAft>
            </a:pPr>
            <a:r>
              <a:rPr lang="fr-FR" sz="2400" b="0" dirty="0" smtClean="0">
                <a:solidFill>
                  <a:srgbClr val="FFFFFF"/>
                </a:solidFill>
                <a:latin typeface="Helvetica Neue Thin"/>
                <a:cs typeface="Helvetica Neue Thin"/>
              </a:rPr>
              <a:t>Aucune duplication n’est autorisée.</a:t>
            </a:r>
          </a:p>
          <a:p>
            <a:pPr algn="ctr">
              <a:lnSpc>
                <a:spcPct val="120000"/>
              </a:lnSpc>
              <a:spcAft>
                <a:spcPts val="1200"/>
              </a:spcAft>
            </a:pPr>
            <a:r>
              <a:rPr lang="fr-FR" sz="2400" b="0" dirty="0" smtClean="0">
                <a:solidFill>
                  <a:srgbClr val="FFFFFF"/>
                </a:solidFill>
                <a:latin typeface="Helvetica Neue Thin"/>
                <a:cs typeface="Helvetica Neue Thin"/>
              </a:rPr>
              <a:t>Cet exemplaire a été concédé à </a:t>
            </a:r>
          </a:p>
          <a:p>
            <a:pPr algn="ctr">
              <a:lnSpc>
                <a:spcPct val="120000"/>
              </a:lnSpc>
              <a:spcAft>
                <a:spcPts val="1200"/>
              </a:spcAft>
            </a:pPr>
            <a:r>
              <a:rPr lang="fr-FR" sz="2400" dirty="0">
                <a:solidFill>
                  <a:srgbClr val="FFF793"/>
                </a:solidFill>
                <a:latin typeface="Helvetica Neue Thin"/>
                <a:cs typeface="Helvetica Neue Thin"/>
              </a:rPr>
              <a:t>L’</a:t>
            </a:r>
            <a:r>
              <a:rPr lang="fr-FR" sz="2400" dirty="0" err="1">
                <a:solidFill>
                  <a:srgbClr val="FFF793"/>
                </a:solidFill>
                <a:latin typeface="Helvetica Neue Thin"/>
                <a:cs typeface="Helvetica Neue Thin"/>
              </a:rPr>
              <a:t>Aéro</a:t>
            </a:r>
            <a:r>
              <a:rPr lang="fr-FR" sz="2400">
                <a:solidFill>
                  <a:srgbClr val="FFF793"/>
                </a:solidFill>
                <a:latin typeface="Helvetica Neue Thin"/>
                <a:cs typeface="Helvetica Neue Thin"/>
              </a:rPr>
              <a:t> Club de l’Est</a:t>
            </a:r>
            <a:endParaRPr lang="fr-FR" sz="2400" cap="all">
              <a:solidFill>
                <a:srgbClr val="FFF793"/>
              </a:solidFill>
              <a:latin typeface="Helvetica Neue Thin"/>
              <a:cs typeface="Helvetica Neue Thin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fr-FR" sz="2400" smtClean="0">
                <a:solidFill>
                  <a:srgbClr val="FFFFFF"/>
                </a:solidFill>
                <a:latin typeface="Helvetica Neue Thin"/>
                <a:cs typeface="Helvetica Neue Thin"/>
              </a:rPr>
              <a:t>dans </a:t>
            </a:r>
            <a:r>
              <a:rPr lang="fr-FR" sz="2400" dirty="0" smtClean="0">
                <a:solidFill>
                  <a:srgbClr val="FFFFFF"/>
                </a:solidFill>
                <a:latin typeface="Helvetica Neue Thin"/>
                <a:cs typeface="Helvetica Neue Thin"/>
              </a:rPr>
              <a:t>le cadre exclusif de la formation de ses élèves pilote et BIA.</a:t>
            </a:r>
          </a:p>
          <a:p>
            <a:pPr algn="ctr">
              <a:spcBef>
                <a:spcPts val="0"/>
              </a:spcBef>
              <a:spcAft>
                <a:spcPts val="600"/>
              </a:spcAft>
            </a:pPr>
            <a:endParaRPr lang="fr-FR" sz="2400" dirty="0">
              <a:solidFill>
                <a:srgbClr val="FFFFFF"/>
              </a:solidFill>
              <a:latin typeface="Helvetica Neue Thin"/>
              <a:cs typeface="Helvetica Neue Thin"/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fr-FR" sz="2000" i="1" dirty="0" smtClean="0">
                <a:solidFill>
                  <a:srgbClr val="FFFFFF"/>
                </a:solidFill>
                <a:latin typeface="Helvetica Neue Thin"/>
                <a:cs typeface="Helvetica Neue Thin"/>
              </a:rPr>
              <a:t>Renseignements, contact : +33 (0) 610.133.137 – </a:t>
            </a:r>
            <a:r>
              <a:rPr lang="fr-FR" sz="2000" i="1" dirty="0" err="1" smtClean="0">
                <a:solidFill>
                  <a:srgbClr val="FFFFFF"/>
                </a:solidFill>
                <a:latin typeface="Helvetica Neue Thin"/>
                <a:cs typeface="Helvetica Neue Thin"/>
              </a:rPr>
              <a:t>horn.ulm@wanadoo.fr</a:t>
            </a:r>
            <a:endParaRPr lang="fr-FR" sz="2000" i="1" dirty="0">
              <a:solidFill>
                <a:srgbClr val="FFFFFF"/>
              </a:solidFill>
              <a:latin typeface="Helvetica Neue Thin"/>
              <a:cs typeface="Helvetica Neue Thin"/>
            </a:endParaRPr>
          </a:p>
        </p:txBody>
      </p:sp>
    </p:spTree>
    <p:extLst>
      <p:ext uri="{BB962C8B-B14F-4D97-AF65-F5344CB8AC3E}">
        <p14:creationId xmlns:p14="http://schemas.microsoft.com/office/powerpoint/2010/main" val="2840617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PubChord"/>
          <p:cNvSpPr>
            <a:spLocks noEditPoints="1" noChangeArrowheads="1"/>
          </p:cNvSpPr>
          <p:nvPr/>
        </p:nvSpPr>
        <p:spPr bwMode="auto">
          <a:xfrm rot="8049240">
            <a:off x="2457558" y="3155647"/>
            <a:ext cx="4197350" cy="4305300"/>
          </a:xfrm>
          <a:custGeom>
            <a:avLst/>
            <a:gdLst>
              <a:gd name="T0" fmla="*/ 614640 w 21600"/>
              <a:gd name="T1" fmla="*/ 630447 h 21600"/>
              <a:gd name="T2" fmla="*/ 2098481 w 21600"/>
              <a:gd name="T3" fmla="*/ 2152451 h 21600"/>
              <a:gd name="T4" fmla="*/ 3582516 w 21600"/>
              <a:gd name="T5" fmla="*/ 3674653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3163" y="3163"/>
                </a:moveTo>
                <a:cubicBezTo>
                  <a:pt x="1137" y="5188"/>
                  <a:pt x="-1" y="7935"/>
                  <a:pt x="-1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3664" y="21600"/>
                  <a:pt x="16411" y="20462"/>
                  <a:pt x="18436" y="1843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fr-FR" dirty="0"/>
          </a:p>
        </p:txBody>
      </p:sp>
      <p:grpSp>
        <p:nvGrpSpPr>
          <p:cNvPr id="3" name="Grouper 2"/>
          <p:cNvGrpSpPr/>
          <p:nvPr/>
        </p:nvGrpSpPr>
        <p:grpSpPr>
          <a:xfrm>
            <a:off x="1998708" y="3285725"/>
            <a:ext cx="5391944" cy="1914925"/>
            <a:chOff x="1998708" y="2041125"/>
            <a:chExt cx="5391944" cy="1914925"/>
          </a:xfrm>
        </p:grpSpPr>
        <p:grpSp>
          <p:nvGrpSpPr>
            <p:cNvPr id="2" name="Group 82"/>
            <p:cNvGrpSpPr>
              <a:grpSpLocks/>
            </p:cNvGrpSpPr>
            <p:nvPr/>
          </p:nvGrpSpPr>
          <p:grpSpPr bwMode="auto">
            <a:xfrm>
              <a:off x="2901950" y="2452688"/>
              <a:ext cx="3355975" cy="1503362"/>
              <a:chOff x="1909" y="915"/>
              <a:chExt cx="2114" cy="947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60436" name="AutoShape 10"/>
              <p:cNvSpPr>
                <a:spLocks noChangeArrowheads="1"/>
              </p:cNvSpPr>
              <p:nvPr/>
            </p:nvSpPr>
            <p:spPr bwMode="auto">
              <a:xfrm flipV="1">
                <a:off x="1909" y="915"/>
                <a:ext cx="2114" cy="947"/>
              </a:xfrm>
              <a:custGeom>
                <a:avLst/>
                <a:gdLst>
                  <a:gd name="T0" fmla="*/ 172 w 21600"/>
                  <a:gd name="T1" fmla="*/ 21 h 21600"/>
                  <a:gd name="T2" fmla="*/ 103 w 21600"/>
                  <a:gd name="T3" fmla="*/ 42 h 21600"/>
                  <a:gd name="T4" fmla="*/ 35 w 21600"/>
                  <a:gd name="T5" fmla="*/ 21 h 21600"/>
                  <a:gd name="T6" fmla="*/ 10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426 w 21600"/>
                  <a:gd name="T13" fmla="*/ 5429 h 21600"/>
                  <a:gd name="T14" fmla="*/ 16174 w 21600"/>
                  <a:gd name="T15" fmla="*/ 1617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7254" y="21600"/>
                    </a:lnTo>
                    <a:lnTo>
                      <a:pt x="1434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635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0437" name="Line 11"/>
              <p:cNvSpPr>
                <a:spLocks noChangeShapeType="1"/>
              </p:cNvSpPr>
              <p:nvPr/>
            </p:nvSpPr>
            <p:spPr bwMode="auto">
              <a:xfrm rot="5400000">
                <a:off x="2475" y="1391"/>
                <a:ext cx="941" cy="2"/>
              </a:xfrm>
              <a:prstGeom prst="line">
                <a:avLst/>
              </a:prstGeom>
              <a:grpFill/>
              <a:ln w="25400">
                <a:solidFill>
                  <a:schemeClr val="bg1"/>
                </a:solidFill>
                <a:prstDash val="dash"/>
                <a:round/>
                <a:headEnd type="none" w="sm" len="sm"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60438" name="Group 20"/>
              <p:cNvGrpSpPr>
                <a:grpSpLocks/>
              </p:cNvGrpSpPr>
              <p:nvPr/>
            </p:nvGrpSpPr>
            <p:grpSpPr bwMode="auto">
              <a:xfrm rot="5400000">
                <a:off x="2821" y="1151"/>
                <a:ext cx="248" cy="352"/>
                <a:chOff x="1064" y="2376"/>
                <a:chExt cx="240" cy="232"/>
              </a:xfrm>
              <a:grpFill/>
            </p:grpSpPr>
            <p:sp>
              <p:nvSpPr>
                <p:cNvPr id="60439" name="Oval 21"/>
                <p:cNvSpPr>
                  <a:spLocks noChangeArrowheads="1"/>
                </p:cNvSpPr>
                <p:nvPr/>
              </p:nvSpPr>
              <p:spPr bwMode="auto">
                <a:xfrm>
                  <a:off x="1133" y="2447"/>
                  <a:ext cx="93" cy="90"/>
                </a:xfrm>
                <a:prstGeom prst="ellipse">
                  <a:avLst/>
                </a:prstGeom>
                <a:grp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60440" name="Line 22"/>
                <p:cNvSpPr>
                  <a:spLocks noChangeShapeType="1"/>
                </p:cNvSpPr>
                <p:nvPr/>
              </p:nvSpPr>
              <p:spPr bwMode="auto">
                <a:xfrm>
                  <a:off x="1183" y="2376"/>
                  <a:ext cx="0" cy="232"/>
                </a:xfrm>
                <a:prstGeom prst="line">
                  <a:avLst/>
                </a:prstGeom>
                <a:grp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60441" name="Line 23"/>
                <p:cNvSpPr>
                  <a:spLocks noChangeShapeType="1"/>
                </p:cNvSpPr>
                <p:nvPr/>
              </p:nvSpPr>
              <p:spPr bwMode="auto">
                <a:xfrm rot="5400000">
                  <a:off x="1184" y="2368"/>
                  <a:ext cx="0" cy="240"/>
                </a:xfrm>
                <a:prstGeom prst="line">
                  <a:avLst/>
                </a:prstGeom>
                <a:grp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  <p:grpSp>
          <p:nvGrpSpPr>
            <p:cNvPr id="27" name="Group 62"/>
            <p:cNvGrpSpPr>
              <a:grpSpLocks/>
            </p:cNvGrpSpPr>
            <p:nvPr/>
          </p:nvGrpSpPr>
          <p:grpSpPr bwMode="auto">
            <a:xfrm>
              <a:off x="1998708" y="2041125"/>
              <a:ext cx="5391944" cy="264321"/>
              <a:chOff x="0" y="1570"/>
              <a:chExt cx="5760" cy="147"/>
            </a:xfrm>
          </p:grpSpPr>
          <p:grpSp>
            <p:nvGrpSpPr>
              <p:cNvPr id="28" name="Group 63"/>
              <p:cNvGrpSpPr>
                <a:grpSpLocks/>
              </p:cNvGrpSpPr>
              <p:nvPr/>
            </p:nvGrpSpPr>
            <p:grpSpPr bwMode="auto">
              <a:xfrm>
                <a:off x="0" y="1570"/>
                <a:ext cx="3493" cy="147"/>
                <a:chOff x="1066" y="3062"/>
                <a:chExt cx="3493" cy="147"/>
              </a:xfrm>
            </p:grpSpPr>
            <p:sp>
              <p:nvSpPr>
                <p:cNvPr id="32" name="Freeform 64"/>
                <p:cNvSpPr>
                  <a:spLocks/>
                </p:cNvSpPr>
                <p:nvPr/>
              </p:nvSpPr>
              <p:spPr bwMode="auto">
                <a:xfrm>
                  <a:off x="1066" y="3062"/>
                  <a:ext cx="3493" cy="147"/>
                </a:xfrm>
                <a:custGeom>
                  <a:avLst/>
                  <a:gdLst>
                    <a:gd name="T0" fmla="*/ 0 w 3312"/>
                    <a:gd name="T1" fmla="*/ 215 h 215"/>
                    <a:gd name="T2" fmla="*/ 3312 w 3312"/>
                    <a:gd name="T3" fmla="*/ 215 h 215"/>
                    <a:gd name="T4" fmla="*/ 3107 w 3312"/>
                    <a:gd name="T5" fmla="*/ 151 h 215"/>
                    <a:gd name="T6" fmla="*/ 2953 w 3312"/>
                    <a:gd name="T7" fmla="*/ 172 h 215"/>
                    <a:gd name="T8" fmla="*/ 2842 w 3312"/>
                    <a:gd name="T9" fmla="*/ 129 h 215"/>
                    <a:gd name="T10" fmla="*/ 2705 w 3312"/>
                    <a:gd name="T11" fmla="*/ 129 h 215"/>
                    <a:gd name="T12" fmla="*/ 2507 w 3312"/>
                    <a:gd name="T13" fmla="*/ 80 h 215"/>
                    <a:gd name="T14" fmla="*/ 2346 w 3312"/>
                    <a:gd name="T15" fmla="*/ 64 h 215"/>
                    <a:gd name="T16" fmla="*/ 2236 w 3312"/>
                    <a:gd name="T17" fmla="*/ 129 h 215"/>
                    <a:gd name="T18" fmla="*/ 2098 w 3312"/>
                    <a:gd name="T19" fmla="*/ 86 h 215"/>
                    <a:gd name="T20" fmla="*/ 1849 w 3312"/>
                    <a:gd name="T21" fmla="*/ 86 h 215"/>
                    <a:gd name="T22" fmla="*/ 1766 w 3312"/>
                    <a:gd name="T23" fmla="*/ 21 h 215"/>
                    <a:gd name="T24" fmla="*/ 1573 w 3312"/>
                    <a:gd name="T25" fmla="*/ 86 h 215"/>
                    <a:gd name="T26" fmla="*/ 1325 w 3312"/>
                    <a:gd name="T27" fmla="*/ 108 h 215"/>
                    <a:gd name="T28" fmla="*/ 1297 w 3312"/>
                    <a:gd name="T29" fmla="*/ 86 h 215"/>
                    <a:gd name="T30" fmla="*/ 1076 w 3312"/>
                    <a:gd name="T31" fmla="*/ 0 h 215"/>
                    <a:gd name="T32" fmla="*/ 718 w 3312"/>
                    <a:gd name="T33" fmla="*/ 86 h 215"/>
                    <a:gd name="T34" fmla="*/ 580 w 3312"/>
                    <a:gd name="T35" fmla="*/ 64 h 215"/>
                    <a:gd name="T36" fmla="*/ 524 w 3312"/>
                    <a:gd name="T37" fmla="*/ 86 h 215"/>
                    <a:gd name="T38" fmla="*/ 304 w 3312"/>
                    <a:gd name="T39" fmla="*/ 64 h 215"/>
                    <a:gd name="T40" fmla="*/ 83 w 3312"/>
                    <a:gd name="T41" fmla="*/ 150 h 215"/>
                    <a:gd name="T42" fmla="*/ 28 w 3312"/>
                    <a:gd name="T43" fmla="*/ 172 h 215"/>
                    <a:gd name="T44" fmla="*/ 0 w 3312"/>
                    <a:gd name="T45" fmla="*/ 215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312" h="215">
                      <a:moveTo>
                        <a:pt x="0" y="215"/>
                      </a:moveTo>
                      <a:lnTo>
                        <a:pt x="3312" y="215"/>
                      </a:lnTo>
                      <a:lnTo>
                        <a:pt x="3107" y="151"/>
                      </a:lnTo>
                      <a:cubicBezTo>
                        <a:pt x="3047" y="144"/>
                        <a:pt x="2997" y="176"/>
                        <a:pt x="2953" y="172"/>
                      </a:cubicBezTo>
                      <a:cubicBezTo>
                        <a:pt x="2917" y="172"/>
                        <a:pt x="2884" y="136"/>
                        <a:pt x="2842" y="129"/>
                      </a:cubicBezTo>
                      <a:cubicBezTo>
                        <a:pt x="2801" y="122"/>
                        <a:pt x="2760" y="150"/>
                        <a:pt x="2705" y="129"/>
                      </a:cubicBezTo>
                      <a:cubicBezTo>
                        <a:pt x="2649" y="121"/>
                        <a:pt x="2567" y="91"/>
                        <a:pt x="2507" y="80"/>
                      </a:cubicBezTo>
                      <a:cubicBezTo>
                        <a:pt x="2448" y="69"/>
                        <a:pt x="2392" y="43"/>
                        <a:pt x="2346" y="64"/>
                      </a:cubicBezTo>
                      <a:lnTo>
                        <a:pt x="2236" y="129"/>
                      </a:lnTo>
                      <a:lnTo>
                        <a:pt x="2098" y="86"/>
                      </a:lnTo>
                      <a:cubicBezTo>
                        <a:pt x="2033" y="79"/>
                        <a:pt x="1905" y="97"/>
                        <a:pt x="1849" y="86"/>
                      </a:cubicBezTo>
                      <a:cubicBezTo>
                        <a:pt x="1794" y="75"/>
                        <a:pt x="1812" y="21"/>
                        <a:pt x="1766" y="21"/>
                      </a:cubicBezTo>
                      <a:cubicBezTo>
                        <a:pt x="1720" y="21"/>
                        <a:pt x="1647" y="72"/>
                        <a:pt x="1573" y="86"/>
                      </a:cubicBezTo>
                      <a:cubicBezTo>
                        <a:pt x="1500" y="100"/>
                        <a:pt x="1371" y="108"/>
                        <a:pt x="1325" y="108"/>
                      </a:cubicBezTo>
                      <a:lnTo>
                        <a:pt x="1297" y="86"/>
                      </a:lnTo>
                      <a:lnTo>
                        <a:pt x="1076" y="0"/>
                      </a:lnTo>
                      <a:lnTo>
                        <a:pt x="718" y="86"/>
                      </a:lnTo>
                      <a:lnTo>
                        <a:pt x="580" y="64"/>
                      </a:lnTo>
                      <a:cubicBezTo>
                        <a:pt x="548" y="64"/>
                        <a:pt x="571" y="86"/>
                        <a:pt x="524" y="86"/>
                      </a:cubicBezTo>
                      <a:cubicBezTo>
                        <a:pt x="478" y="86"/>
                        <a:pt x="377" y="54"/>
                        <a:pt x="304" y="64"/>
                      </a:cubicBezTo>
                      <a:lnTo>
                        <a:pt x="83" y="150"/>
                      </a:lnTo>
                      <a:cubicBezTo>
                        <a:pt x="38" y="168"/>
                        <a:pt x="42" y="161"/>
                        <a:pt x="28" y="172"/>
                      </a:cubicBezTo>
                      <a:cubicBezTo>
                        <a:pt x="14" y="183"/>
                        <a:pt x="6" y="206"/>
                        <a:pt x="0" y="215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6600">
                        <a:alpha val="80000"/>
                      </a:srgbClr>
                    </a:gs>
                    <a:gs pos="100000">
                      <a:srgbClr val="996633">
                        <a:alpha val="70000"/>
                      </a:srgbClr>
                    </a:gs>
                  </a:gsLst>
                  <a:lin ang="5400000" scaled="1"/>
                </a:gra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3" name="Freeform 65"/>
                <p:cNvSpPr>
                  <a:spLocks/>
                </p:cNvSpPr>
                <p:nvPr/>
              </p:nvSpPr>
              <p:spPr bwMode="auto">
                <a:xfrm>
                  <a:off x="1678" y="3136"/>
                  <a:ext cx="1368" cy="73"/>
                </a:xfrm>
                <a:custGeom>
                  <a:avLst/>
                  <a:gdLst>
                    <a:gd name="T0" fmla="*/ 0 w 2132"/>
                    <a:gd name="T1" fmla="*/ 226 h 226"/>
                    <a:gd name="T2" fmla="*/ 2132 w 2132"/>
                    <a:gd name="T3" fmla="*/ 226 h 226"/>
                    <a:gd name="T4" fmla="*/ 1588 w 2132"/>
                    <a:gd name="T5" fmla="*/ 90 h 226"/>
                    <a:gd name="T6" fmla="*/ 1315 w 2132"/>
                    <a:gd name="T7" fmla="*/ 136 h 226"/>
                    <a:gd name="T8" fmla="*/ 862 w 2132"/>
                    <a:gd name="T9" fmla="*/ 136 h 226"/>
                    <a:gd name="T10" fmla="*/ 635 w 2132"/>
                    <a:gd name="T11" fmla="*/ 0 h 226"/>
                    <a:gd name="T12" fmla="*/ 272 w 2132"/>
                    <a:gd name="T13" fmla="*/ 136 h 226"/>
                    <a:gd name="T14" fmla="*/ 181 w 2132"/>
                    <a:gd name="T15" fmla="*/ 90 h 226"/>
                    <a:gd name="T16" fmla="*/ 0 w 2132"/>
                    <a:gd name="T17" fmla="*/ 226 h 2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32" h="226">
                      <a:moveTo>
                        <a:pt x="0" y="226"/>
                      </a:moveTo>
                      <a:lnTo>
                        <a:pt x="2132" y="226"/>
                      </a:lnTo>
                      <a:lnTo>
                        <a:pt x="1588" y="90"/>
                      </a:lnTo>
                      <a:lnTo>
                        <a:pt x="1315" y="136"/>
                      </a:lnTo>
                      <a:cubicBezTo>
                        <a:pt x="1194" y="144"/>
                        <a:pt x="975" y="159"/>
                        <a:pt x="862" y="136"/>
                      </a:cubicBezTo>
                      <a:cubicBezTo>
                        <a:pt x="749" y="113"/>
                        <a:pt x="733" y="0"/>
                        <a:pt x="635" y="0"/>
                      </a:cubicBezTo>
                      <a:cubicBezTo>
                        <a:pt x="537" y="0"/>
                        <a:pt x="347" y="121"/>
                        <a:pt x="272" y="136"/>
                      </a:cubicBezTo>
                      <a:cubicBezTo>
                        <a:pt x="197" y="151"/>
                        <a:pt x="226" y="75"/>
                        <a:pt x="181" y="90"/>
                      </a:cubicBezTo>
                      <a:lnTo>
                        <a:pt x="0" y="22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6600">
                        <a:alpha val="70000"/>
                      </a:srgbClr>
                    </a:gs>
                    <a:gs pos="100000">
                      <a:srgbClr val="996633">
                        <a:alpha val="70000"/>
                      </a:srgbClr>
                    </a:gs>
                  </a:gsLst>
                  <a:lin ang="5400000" scaled="1"/>
                </a:gra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29" name="Group 66"/>
              <p:cNvGrpSpPr>
                <a:grpSpLocks/>
              </p:cNvGrpSpPr>
              <p:nvPr/>
            </p:nvGrpSpPr>
            <p:grpSpPr bwMode="auto">
              <a:xfrm>
                <a:off x="2267" y="1570"/>
                <a:ext cx="3493" cy="147"/>
                <a:chOff x="1066" y="3062"/>
                <a:chExt cx="3493" cy="147"/>
              </a:xfrm>
            </p:grpSpPr>
            <p:sp>
              <p:nvSpPr>
                <p:cNvPr id="30" name="Freeform 67"/>
                <p:cNvSpPr>
                  <a:spLocks/>
                </p:cNvSpPr>
                <p:nvPr/>
              </p:nvSpPr>
              <p:spPr bwMode="auto">
                <a:xfrm>
                  <a:off x="1066" y="3062"/>
                  <a:ext cx="3493" cy="147"/>
                </a:xfrm>
                <a:custGeom>
                  <a:avLst/>
                  <a:gdLst>
                    <a:gd name="T0" fmla="*/ 0 w 3312"/>
                    <a:gd name="T1" fmla="*/ 215 h 215"/>
                    <a:gd name="T2" fmla="*/ 3312 w 3312"/>
                    <a:gd name="T3" fmla="*/ 215 h 215"/>
                    <a:gd name="T4" fmla="*/ 3107 w 3312"/>
                    <a:gd name="T5" fmla="*/ 151 h 215"/>
                    <a:gd name="T6" fmla="*/ 2953 w 3312"/>
                    <a:gd name="T7" fmla="*/ 172 h 215"/>
                    <a:gd name="T8" fmla="*/ 2842 w 3312"/>
                    <a:gd name="T9" fmla="*/ 129 h 215"/>
                    <a:gd name="T10" fmla="*/ 2705 w 3312"/>
                    <a:gd name="T11" fmla="*/ 129 h 215"/>
                    <a:gd name="T12" fmla="*/ 2507 w 3312"/>
                    <a:gd name="T13" fmla="*/ 80 h 215"/>
                    <a:gd name="T14" fmla="*/ 2346 w 3312"/>
                    <a:gd name="T15" fmla="*/ 64 h 215"/>
                    <a:gd name="T16" fmla="*/ 2236 w 3312"/>
                    <a:gd name="T17" fmla="*/ 129 h 215"/>
                    <a:gd name="T18" fmla="*/ 2098 w 3312"/>
                    <a:gd name="T19" fmla="*/ 86 h 215"/>
                    <a:gd name="T20" fmla="*/ 1849 w 3312"/>
                    <a:gd name="T21" fmla="*/ 86 h 215"/>
                    <a:gd name="T22" fmla="*/ 1766 w 3312"/>
                    <a:gd name="T23" fmla="*/ 21 h 215"/>
                    <a:gd name="T24" fmla="*/ 1573 w 3312"/>
                    <a:gd name="T25" fmla="*/ 86 h 215"/>
                    <a:gd name="T26" fmla="*/ 1325 w 3312"/>
                    <a:gd name="T27" fmla="*/ 108 h 215"/>
                    <a:gd name="T28" fmla="*/ 1297 w 3312"/>
                    <a:gd name="T29" fmla="*/ 86 h 215"/>
                    <a:gd name="T30" fmla="*/ 1076 w 3312"/>
                    <a:gd name="T31" fmla="*/ 0 h 215"/>
                    <a:gd name="T32" fmla="*/ 718 w 3312"/>
                    <a:gd name="T33" fmla="*/ 86 h 215"/>
                    <a:gd name="T34" fmla="*/ 580 w 3312"/>
                    <a:gd name="T35" fmla="*/ 64 h 215"/>
                    <a:gd name="T36" fmla="*/ 524 w 3312"/>
                    <a:gd name="T37" fmla="*/ 86 h 215"/>
                    <a:gd name="T38" fmla="*/ 304 w 3312"/>
                    <a:gd name="T39" fmla="*/ 64 h 215"/>
                    <a:gd name="T40" fmla="*/ 83 w 3312"/>
                    <a:gd name="T41" fmla="*/ 150 h 215"/>
                    <a:gd name="T42" fmla="*/ 28 w 3312"/>
                    <a:gd name="T43" fmla="*/ 172 h 215"/>
                    <a:gd name="T44" fmla="*/ 0 w 3312"/>
                    <a:gd name="T45" fmla="*/ 215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312" h="215">
                      <a:moveTo>
                        <a:pt x="0" y="215"/>
                      </a:moveTo>
                      <a:lnTo>
                        <a:pt x="3312" y="215"/>
                      </a:lnTo>
                      <a:lnTo>
                        <a:pt x="3107" y="151"/>
                      </a:lnTo>
                      <a:cubicBezTo>
                        <a:pt x="3047" y="144"/>
                        <a:pt x="2997" y="176"/>
                        <a:pt x="2953" y="172"/>
                      </a:cubicBezTo>
                      <a:cubicBezTo>
                        <a:pt x="2917" y="172"/>
                        <a:pt x="2884" y="136"/>
                        <a:pt x="2842" y="129"/>
                      </a:cubicBezTo>
                      <a:cubicBezTo>
                        <a:pt x="2801" y="122"/>
                        <a:pt x="2760" y="150"/>
                        <a:pt x="2705" y="129"/>
                      </a:cubicBezTo>
                      <a:cubicBezTo>
                        <a:pt x="2649" y="121"/>
                        <a:pt x="2567" y="91"/>
                        <a:pt x="2507" y="80"/>
                      </a:cubicBezTo>
                      <a:cubicBezTo>
                        <a:pt x="2448" y="69"/>
                        <a:pt x="2392" y="43"/>
                        <a:pt x="2346" y="64"/>
                      </a:cubicBezTo>
                      <a:lnTo>
                        <a:pt x="2236" y="129"/>
                      </a:lnTo>
                      <a:lnTo>
                        <a:pt x="2098" y="86"/>
                      </a:lnTo>
                      <a:cubicBezTo>
                        <a:pt x="2033" y="79"/>
                        <a:pt x="1905" y="97"/>
                        <a:pt x="1849" y="86"/>
                      </a:cubicBezTo>
                      <a:cubicBezTo>
                        <a:pt x="1794" y="75"/>
                        <a:pt x="1812" y="21"/>
                        <a:pt x="1766" y="21"/>
                      </a:cubicBezTo>
                      <a:cubicBezTo>
                        <a:pt x="1720" y="21"/>
                        <a:pt x="1647" y="72"/>
                        <a:pt x="1573" y="86"/>
                      </a:cubicBezTo>
                      <a:cubicBezTo>
                        <a:pt x="1500" y="100"/>
                        <a:pt x="1371" y="108"/>
                        <a:pt x="1325" y="108"/>
                      </a:cubicBezTo>
                      <a:lnTo>
                        <a:pt x="1297" y="86"/>
                      </a:lnTo>
                      <a:lnTo>
                        <a:pt x="1076" y="0"/>
                      </a:lnTo>
                      <a:lnTo>
                        <a:pt x="718" y="86"/>
                      </a:lnTo>
                      <a:lnTo>
                        <a:pt x="580" y="64"/>
                      </a:lnTo>
                      <a:cubicBezTo>
                        <a:pt x="548" y="64"/>
                        <a:pt x="571" y="86"/>
                        <a:pt x="524" y="86"/>
                      </a:cubicBezTo>
                      <a:cubicBezTo>
                        <a:pt x="478" y="86"/>
                        <a:pt x="377" y="54"/>
                        <a:pt x="304" y="64"/>
                      </a:cubicBezTo>
                      <a:lnTo>
                        <a:pt x="83" y="150"/>
                      </a:lnTo>
                      <a:cubicBezTo>
                        <a:pt x="38" y="168"/>
                        <a:pt x="42" y="161"/>
                        <a:pt x="28" y="172"/>
                      </a:cubicBezTo>
                      <a:cubicBezTo>
                        <a:pt x="14" y="183"/>
                        <a:pt x="6" y="206"/>
                        <a:pt x="0" y="215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6600">
                        <a:alpha val="80000"/>
                      </a:srgbClr>
                    </a:gs>
                    <a:gs pos="100000">
                      <a:srgbClr val="996633">
                        <a:alpha val="70000"/>
                      </a:srgbClr>
                    </a:gs>
                  </a:gsLst>
                  <a:lin ang="5400000" scaled="1"/>
                </a:gra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 dirty="0"/>
                </a:p>
              </p:txBody>
            </p:sp>
            <p:sp>
              <p:nvSpPr>
                <p:cNvPr id="31" name="Freeform 68"/>
                <p:cNvSpPr>
                  <a:spLocks/>
                </p:cNvSpPr>
                <p:nvPr/>
              </p:nvSpPr>
              <p:spPr bwMode="auto">
                <a:xfrm>
                  <a:off x="1678" y="3136"/>
                  <a:ext cx="1368" cy="73"/>
                </a:xfrm>
                <a:custGeom>
                  <a:avLst/>
                  <a:gdLst>
                    <a:gd name="T0" fmla="*/ 0 w 2132"/>
                    <a:gd name="T1" fmla="*/ 226 h 226"/>
                    <a:gd name="T2" fmla="*/ 2132 w 2132"/>
                    <a:gd name="T3" fmla="*/ 226 h 226"/>
                    <a:gd name="T4" fmla="*/ 1588 w 2132"/>
                    <a:gd name="T5" fmla="*/ 90 h 226"/>
                    <a:gd name="T6" fmla="*/ 1315 w 2132"/>
                    <a:gd name="T7" fmla="*/ 136 h 226"/>
                    <a:gd name="T8" fmla="*/ 862 w 2132"/>
                    <a:gd name="T9" fmla="*/ 136 h 226"/>
                    <a:gd name="T10" fmla="*/ 635 w 2132"/>
                    <a:gd name="T11" fmla="*/ 0 h 226"/>
                    <a:gd name="T12" fmla="*/ 272 w 2132"/>
                    <a:gd name="T13" fmla="*/ 136 h 226"/>
                    <a:gd name="T14" fmla="*/ 181 w 2132"/>
                    <a:gd name="T15" fmla="*/ 90 h 226"/>
                    <a:gd name="T16" fmla="*/ 0 w 2132"/>
                    <a:gd name="T17" fmla="*/ 226 h 2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32" h="226">
                      <a:moveTo>
                        <a:pt x="0" y="226"/>
                      </a:moveTo>
                      <a:lnTo>
                        <a:pt x="2132" y="226"/>
                      </a:lnTo>
                      <a:lnTo>
                        <a:pt x="1588" y="90"/>
                      </a:lnTo>
                      <a:lnTo>
                        <a:pt x="1315" y="136"/>
                      </a:lnTo>
                      <a:cubicBezTo>
                        <a:pt x="1194" y="144"/>
                        <a:pt x="975" y="159"/>
                        <a:pt x="862" y="136"/>
                      </a:cubicBezTo>
                      <a:cubicBezTo>
                        <a:pt x="749" y="113"/>
                        <a:pt x="733" y="0"/>
                        <a:pt x="635" y="0"/>
                      </a:cubicBezTo>
                      <a:cubicBezTo>
                        <a:pt x="537" y="0"/>
                        <a:pt x="347" y="121"/>
                        <a:pt x="272" y="136"/>
                      </a:cubicBezTo>
                      <a:cubicBezTo>
                        <a:pt x="197" y="151"/>
                        <a:pt x="226" y="75"/>
                        <a:pt x="181" y="90"/>
                      </a:cubicBezTo>
                      <a:lnTo>
                        <a:pt x="0" y="22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6600">
                        <a:alpha val="70000"/>
                      </a:srgbClr>
                    </a:gs>
                    <a:gs pos="100000">
                      <a:srgbClr val="996633">
                        <a:alpha val="70000"/>
                      </a:srgbClr>
                    </a:gs>
                  </a:gsLst>
                  <a:lin ang="5400000" scaled="1"/>
                </a:gra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 dirty="0"/>
                </a:p>
              </p:txBody>
            </p:sp>
          </p:grpSp>
        </p:grpSp>
      </p:grp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060291" y="241300"/>
            <a:ext cx="5023418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fr-FR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/>
                <a:cs typeface="Trebuchet MS"/>
              </a:rPr>
              <a:t>Gestion de la finale</a:t>
            </a:r>
          </a:p>
        </p:txBody>
      </p:sp>
      <p:sp>
        <p:nvSpPr>
          <p:cNvPr id="60425" name="Rectangle 65"/>
          <p:cNvSpPr>
            <a:spLocks noChangeArrowheads="1"/>
          </p:cNvSpPr>
          <p:nvPr/>
        </p:nvSpPr>
        <p:spPr bwMode="auto">
          <a:xfrm>
            <a:off x="2425700" y="5321300"/>
            <a:ext cx="4292600" cy="1282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25" name="Ellipse 24"/>
          <p:cNvSpPr/>
          <p:nvPr/>
        </p:nvSpPr>
        <p:spPr>
          <a:xfrm>
            <a:off x="4364038" y="4156075"/>
            <a:ext cx="374650" cy="366713"/>
          </a:xfrm>
          <a:prstGeom prst="ellipse">
            <a:avLst/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24" name="Text Box 38"/>
          <p:cNvSpPr txBox="1">
            <a:spLocks noChangeArrowheads="1"/>
          </p:cNvSpPr>
          <p:nvPr/>
        </p:nvSpPr>
        <p:spPr bwMode="auto">
          <a:xfrm>
            <a:off x="2425700" y="1160386"/>
            <a:ext cx="4344762" cy="3385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dirty="0">
                <a:latin typeface="Trebuchet MS" charset="0"/>
                <a:ea typeface="Trebuchet MS" charset="0"/>
                <a:cs typeface="Trebuchet MS" charset="0"/>
              </a:rPr>
              <a:t>4</a:t>
            </a:r>
            <a:r>
              <a:rPr lang="fr-FR" sz="1600" dirty="0" smtClean="0">
                <a:latin typeface="Trebuchet MS" charset="0"/>
                <a:ea typeface="Trebuchet MS" charset="0"/>
                <a:cs typeface="Trebuchet MS" charset="0"/>
              </a:rPr>
              <a:t>. Tenue d’axe constante</a:t>
            </a:r>
            <a:endParaRPr lang="fr-FR" sz="1600" dirty="0"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40" name="Text Box 38"/>
          <p:cNvSpPr txBox="1">
            <a:spLocks noChangeArrowheads="1"/>
          </p:cNvSpPr>
          <p:nvPr/>
        </p:nvSpPr>
        <p:spPr bwMode="auto">
          <a:xfrm>
            <a:off x="2425700" y="1651340"/>
            <a:ext cx="4344762" cy="3385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dirty="0" smtClean="0">
                <a:latin typeface="Trebuchet MS" charset="0"/>
                <a:ea typeface="Trebuchet MS" charset="0"/>
                <a:cs typeface="Trebuchet MS" charset="0"/>
              </a:rPr>
              <a:t>➟  Travail aux palonniers</a:t>
            </a:r>
            <a:endParaRPr lang="fr-FR" sz="1600" dirty="0"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41" name="Text Box 38"/>
          <p:cNvSpPr txBox="1">
            <a:spLocks noChangeArrowheads="1"/>
          </p:cNvSpPr>
          <p:nvPr/>
        </p:nvSpPr>
        <p:spPr bwMode="auto">
          <a:xfrm>
            <a:off x="2482608" y="5533363"/>
            <a:ext cx="4344762" cy="3385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dirty="0" smtClean="0">
                <a:latin typeface="Trebuchet MS" charset="0"/>
                <a:ea typeface="Trebuchet MS" charset="0"/>
                <a:cs typeface="Trebuchet MS" charset="0"/>
              </a:rPr>
              <a:t>5. Inclinaison nulle</a:t>
            </a:r>
            <a:endParaRPr lang="fr-FR" sz="1600" dirty="0"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42" name="Text Box 38"/>
          <p:cNvSpPr txBox="1">
            <a:spLocks noChangeArrowheads="1"/>
          </p:cNvSpPr>
          <p:nvPr/>
        </p:nvSpPr>
        <p:spPr bwMode="auto">
          <a:xfrm>
            <a:off x="2482608" y="6024317"/>
            <a:ext cx="4344762" cy="3385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dirty="0" smtClean="0">
                <a:latin typeface="Trebuchet MS" charset="0"/>
                <a:ea typeface="Trebuchet MS" charset="0"/>
                <a:cs typeface="Trebuchet MS" charset="0"/>
              </a:rPr>
              <a:t>➟  Travail au manche</a:t>
            </a:r>
            <a:endParaRPr lang="fr-FR" sz="1600" dirty="0">
              <a:latin typeface="Trebuchet MS" charset="0"/>
              <a:ea typeface="Trebuchet MS" charset="0"/>
              <a:cs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331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3.7037E-7 C 0.01701 3.7037E-7 0.03402 3.7037E-7 0.03194 3.7037E-7 C 0.02985 3.7037E-7 -0.00435 0.00023 -0.01251 3.7037E-7 " pathEditMode="relative" ptsTypes="a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0" grpId="0" animBg="1"/>
      <p:bldP spid="41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"/>
          <p:cNvGrpSpPr>
            <a:grpSpLocks/>
          </p:cNvGrpSpPr>
          <p:nvPr/>
        </p:nvGrpSpPr>
        <p:grpSpPr bwMode="auto">
          <a:xfrm>
            <a:off x="-2248433" y="6497647"/>
            <a:ext cx="5832223" cy="173604"/>
            <a:chOff x="3472" y="3957"/>
            <a:chExt cx="2288" cy="96"/>
          </a:xfrm>
        </p:grpSpPr>
        <p:sp>
          <p:nvSpPr>
            <p:cNvPr id="50" name="Line 5"/>
            <p:cNvSpPr>
              <a:spLocks noChangeShapeType="1"/>
            </p:cNvSpPr>
            <p:nvPr/>
          </p:nvSpPr>
          <p:spPr bwMode="auto">
            <a:xfrm>
              <a:off x="3524" y="4053"/>
              <a:ext cx="22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scene3d>
              <a:camera prst="legacyObliqueTopLeft"/>
              <a:lightRig rig="legacyFlat4" dir="b"/>
            </a:scene3d>
            <a:sp3d extrusionH="887400" prstMaterial="legacyPlastic">
              <a:bevelT w="13500" h="13500" prst="angle"/>
              <a:bevelB w="13500" h="13500" prst="angle"/>
              <a:extrusionClr>
                <a:schemeClr val="bg1">
                  <a:lumMod val="50000"/>
                </a:schemeClr>
              </a:extrusionClr>
            </a:sp3d>
          </p:spPr>
          <p:txBody>
            <a:bodyPr>
              <a:prstTxWarp prst="textNoShape">
                <a:avLst/>
              </a:prstTxWarp>
              <a:flatTx/>
            </a:bodyPr>
            <a:lstStyle/>
            <a:p>
              <a:endParaRPr lang="fr-FR" dirty="0"/>
            </a:p>
          </p:txBody>
        </p:sp>
        <p:sp>
          <p:nvSpPr>
            <p:cNvPr id="51" name="Line 6"/>
            <p:cNvSpPr>
              <a:spLocks noChangeShapeType="1"/>
            </p:cNvSpPr>
            <p:nvPr/>
          </p:nvSpPr>
          <p:spPr bwMode="auto">
            <a:xfrm>
              <a:off x="3472" y="3957"/>
              <a:ext cx="2225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prstDash val="lg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2128838" y="3740150"/>
            <a:ext cx="1971675" cy="1919288"/>
            <a:chOff x="1341" y="2356"/>
            <a:chExt cx="1242" cy="1209"/>
          </a:xfrm>
        </p:grpSpPr>
        <p:grpSp>
          <p:nvGrpSpPr>
            <p:cNvPr id="66595" name="Group 63"/>
            <p:cNvGrpSpPr>
              <a:grpSpLocks/>
            </p:cNvGrpSpPr>
            <p:nvPr/>
          </p:nvGrpSpPr>
          <p:grpSpPr bwMode="auto">
            <a:xfrm>
              <a:off x="1341" y="2356"/>
              <a:ext cx="1242" cy="1209"/>
              <a:chOff x="344" y="237"/>
              <a:chExt cx="2748" cy="2675"/>
            </a:xfrm>
          </p:grpSpPr>
          <p:pic>
            <p:nvPicPr>
              <p:cNvPr id="66597" name="Picture 6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32" y="710"/>
                <a:ext cx="1859" cy="177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66598" name="AutoShape 65"/>
              <p:cNvSpPr>
                <a:spLocks noChangeArrowheads="1"/>
              </p:cNvSpPr>
              <p:nvPr/>
            </p:nvSpPr>
            <p:spPr bwMode="auto">
              <a:xfrm>
                <a:off x="344" y="237"/>
                <a:ext cx="2748" cy="2675"/>
              </a:xfrm>
              <a:custGeom>
                <a:avLst/>
                <a:gdLst>
                  <a:gd name="T0" fmla="*/ 175 w 21600"/>
                  <a:gd name="T1" fmla="*/ 0 h 21600"/>
                  <a:gd name="T2" fmla="*/ 51 w 21600"/>
                  <a:gd name="T3" fmla="*/ 49 h 21600"/>
                  <a:gd name="T4" fmla="*/ 0 w 21600"/>
                  <a:gd name="T5" fmla="*/ 166 h 21600"/>
                  <a:gd name="T6" fmla="*/ 51 w 21600"/>
                  <a:gd name="T7" fmla="*/ 283 h 21600"/>
                  <a:gd name="T8" fmla="*/ 175 w 21600"/>
                  <a:gd name="T9" fmla="*/ 331 h 21600"/>
                  <a:gd name="T10" fmla="*/ 298 w 21600"/>
                  <a:gd name="T11" fmla="*/ 283 h 21600"/>
                  <a:gd name="T12" fmla="*/ 350 w 21600"/>
                  <a:gd name="T13" fmla="*/ 166 h 21600"/>
                  <a:gd name="T14" fmla="*/ 298 w 21600"/>
                  <a:gd name="T15" fmla="*/ 49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0 w 21600"/>
                  <a:gd name="T25" fmla="*/ 3165 h 21600"/>
                  <a:gd name="T26" fmla="*/ 18440 w 21600"/>
                  <a:gd name="T27" fmla="*/ 1843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3962" y="10800"/>
                    </a:moveTo>
                    <a:cubicBezTo>
                      <a:pt x="3962" y="14577"/>
                      <a:pt x="7023" y="17638"/>
                      <a:pt x="10800" y="17638"/>
                    </a:cubicBezTo>
                    <a:cubicBezTo>
                      <a:pt x="14577" y="17638"/>
                      <a:pt x="17638" y="14577"/>
                      <a:pt x="17638" y="10800"/>
                    </a:cubicBezTo>
                    <a:cubicBezTo>
                      <a:pt x="17638" y="7023"/>
                      <a:pt x="14577" y="3962"/>
                      <a:pt x="10800" y="3962"/>
                    </a:cubicBezTo>
                    <a:cubicBezTo>
                      <a:pt x="7023" y="3962"/>
                      <a:pt x="3962" y="7023"/>
                      <a:pt x="3962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66596" name="Line 66"/>
            <p:cNvSpPr>
              <a:spLocks noChangeShapeType="1"/>
            </p:cNvSpPr>
            <p:nvPr/>
          </p:nvSpPr>
          <p:spPr bwMode="auto">
            <a:xfrm flipV="1">
              <a:off x="1965" y="2789"/>
              <a:ext cx="260" cy="20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oval" w="sm" len="sm"/>
              <a:tailEnd type="triangle" w="sm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6564313" y="1820863"/>
            <a:ext cx="1971675" cy="1919287"/>
            <a:chOff x="217" y="1856"/>
            <a:chExt cx="1242" cy="1209"/>
          </a:xfrm>
        </p:grpSpPr>
        <p:grpSp>
          <p:nvGrpSpPr>
            <p:cNvPr id="66591" name="Group 58"/>
            <p:cNvGrpSpPr>
              <a:grpSpLocks/>
            </p:cNvGrpSpPr>
            <p:nvPr/>
          </p:nvGrpSpPr>
          <p:grpSpPr bwMode="auto">
            <a:xfrm>
              <a:off x="217" y="1856"/>
              <a:ext cx="1242" cy="1209"/>
              <a:chOff x="344" y="237"/>
              <a:chExt cx="2748" cy="2675"/>
            </a:xfrm>
          </p:grpSpPr>
          <p:pic>
            <p:nvPicPr>
              <p:cNvPr id="66593" name="Picture 59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32" y="710"/>
                <a:ext cx="1859" cy="177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66594" name="AutoShape 60"/>
              <p:cNvSpPr>
                <a:spLocks noChangeArrowheads="1"/>
              </p:cNvSpPr>
              <p:nvPr/>
            </p:nvSpPr>
            <p:spPr bwMode="auto">
              <a:xfrm>
                <a:off x="344" y="237"/>
                <a:ext cx="2748" cy="2675"/>
              </a:xfrm>
              <a:custGeom>
                <a:avLst/>
                <a:gdLst>
                  <a:gd name="T0" fmla="*/ 175 w 21600"/>
                  <a:gd name="T1" fmla="*/ 0 h 21600"/>
                  <a:gd name="T2" fmla="*/ 51 w 21600"/>
                  <a:gd name="T3" fmla="*/ 49 h 21600"/>
                  <a:gd name="T4" fmla="*/ 0 w 21600"/>
                  <a:gd name="T5" fmla="*/ 166 h 21600"/>
                  <a:gd name="T6" fmla="*/ 51 w 21600"/>
                  <a:gd name="T7" fmla="*/ 283 h 21600"/>
                  <a:gd name="T8" fmla="*/ 175 w 21600"/>
                  <a:gd name="T9" fmla="*/ 331 h 21600"/>
                  <a:gd name="T10" fmla="*/ 298 w 21600"/>
                  <a:gd name="T11" fmla="*/ 283 h 21600"/>
                  <a:gd name="T12" fmla="*/ 350 w 21600"/>
                  <a:gd name="T13" fmla="*/ 166 h 21600"/>
                  <a:gd name="T14" fmla="*/ 298 w 21600"/>
                  <a:gd name="T15" fmla="*/ 49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0 w 21600"/>
                  <a:gd name="T25" fmla="*/ 3165 h 21600"/>
                  <a:gd name="T26" fmla="*/ 18440 w 21600"/>
                  <a:gd name="T27" fmla="*/ 1843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3962" y="10800"/>
                    </a:moveTo>
                    <a:cubicBezTo>
                      <a:pt x="3962" y="14577"/>
                      <a:pt x="7023" y="17638"/>
                      <a:pt x="10800" y="17638"/>
                    </a:cubicBezTo>
                    <a:cubicBezTo>
                      <a:pt x="14577" y="17638"/>
                      <a:pt x="17638" y="14577"/>
                      <a:pt x="17638" y="10800"/>
                    </a:cubicBezTo>
                    <a:cubicBezTo>
                      <a:pt x="17638" y="7023"/>
                      <a:pt x="14577" y="3962"/>
                      <a:pt x="10800" y="3962"/>
                    </a:cubicBezTo>
                    <a:cubicBezTo>
                      <a:pt x="7023" y="3962"/>
                      <a:pt x="3962" y="7023"/>
                      <a:pt x="3962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66592" name="Line 61"/>
            <p:cNvSpPr>
              <a:spLocks noChangeShapeType="1"/>
            </p:cNvSpPr>
            <p:nvPr/>
          </p:nvSpPr>
          <p:spPr bwMode="auto">
            <a:xfrm>
              <a:off x="841" y="2492"/>
              <a:ext cx="311" cy="12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oval" w="sm" len="sm"/>
              <a:tailEnd type="triangle" w="sm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2000" name="Text Box 16"/>
          <p:cNvSpPr txBox="1">
            <a:spLocks noChangeArrowheads="1"/>
          </p:cNvSpPr>
          <p:nvPr/>
        </p:nvSpPr>
        <p:spPr bwMode="auto">
          <a:xfrm>
            <a:off x="2583656" y="261939"/>
            <a:ext cx="4078287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fr-FR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/>
                <a:cs typeface="Trebuchet MS"/>
              </a:rPr>
              <a:t>Gradient de vent</a:t>
            </a:r>
          </a:p>
        </p:txBody>
      </p:sp>
      <p:sp>
        <p:nvSpPr>
          <p:cNvPr id="42052" name="Oval 68"/>
          <p:cNvSpPr>
            <a:spLocks noChangeArrowheads="1"/>
          </p:cNvSpPr>
          <p:nvPr/>
        </p:nvSpPr>
        <p:spPr bwMode="auto">
          <a:xfrm>
            <a:off x="3305175" y="4270375"/>
            <a:ext cx="452438" cy="417513"/>
          </a:xfrm>
          <a:prstGeom prst="ellipse">
            <a:avLst/>
          </a:prstGeom>
          <a:noFill/>
          <a:ln w="19050" cmpd="sng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42053" name="Oval 69"/>
          <p:cNvSpPr>
            <a:spLocks noChangeArrowheads="1"/>
          </p:cNvSpPr>
          <p:nvPr/>
        </p:nvSpPr>
        <p:spPr bwMode="auto">
          <a:xfrm>
            <a:off x="7796213" y="2781300"/>
            <a:ext cx="452437" cy="417513"/>
          </a:xfrm>
          <a:prstGeom prst="ellipse">
            <a:avLst/>
          </a:prstGeom>
          <a:noFill/>
          <a:ln w="19050" cmpd="sng">
            <a:solidFill>
              <a:srgbClr val="0099CC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grpSp>
        <p:nvGrpSpPr>
          <p:cNvPr id="39" name="Grouper 38"/>
          <p:cNvGrpSpPr/>
          <p:nvPr/>
        </p:nvGrpSpPr>
        <p:grpSpPr>
          <a:xfrm>
            <a:off x="-22225" y="3333353"/>
            <a:ext cx="2619375" cy="371872"/>
            <a:chOff x="-22225" y="3473053"/>
            <a:chExt cx="2619375" cy="371872"/>
          </a:xfrm>
        </p:grpSpPr>
        <p:sp>
          <p:nvSpPr>
            <p:cNvPr id="42033" name="Freeform 49"/>
            <p:cNvSpPr>
              <a:spLocks/>
            </p:cNvSpPr>
            <p:nvPr/>
          </p:nvSpPr>
          <p:spPr bwMode="auto">
            <a:xfrm flipH="1">
              <a:off x="-22225" y="3829050"/>
              <a:ext cx="2619375" cy="15875"/>
            </a:xfrm>
            <a:custGeom>
              <a:avLst/>
              <a:gdLst>
                <a:gd name="T0" fmla="*/ 2619375 w 1650"/>
                <a:gd name="T1" fmla="*/ 15875 h 10"/>
                <a:gd name="T2" fmla="*/ 0 w 1650"/>
                <a:gd name="T3" fmla="*/ 0 h 10"/>
                <a:gd name="T4" fmla="*/ 0 60000 65536"/>
                <a:gd name="T5" fmla="*/ 0 60000 65536"/>
                <a:gd name="T6" fmla="*/ 0 w 1650"/>
                <a:gd name="T7" fmla="*/ 0 h 10"/>
                <a:gd name="T8" fmla="*/ 1650 w 1650"/>
                <a:gd name="T9" fmla="*/ 10 h 1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50" h="10">
                  <a:moveTo>
                    <a:pt x="1650" y="10"/>
                  </a:moveTo>
                  <a:cubicBezTo>
                    <a:pt x="1375" y="8"/>
                    <a:pt x="275" y="2"/>
                    <a:pt x="0" y="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 type="none"/>
              <a:tailEnd type="arrow" w="lg" len="lg"/>
            </a:ln>
          </p:spPr>
          <p:txBody>
            <a:bodyPr>
              <a:prstTxWarp prst="textNoShape">
                <a:avLst/>
              </a:prstTxWarp>
              <a:flatTx/>
            </a:bodyPr>
            <a:lstStyle/>
            <a:p>
              <a:endParaRPr lang="fr-FR" dirty="0"/>
            </a:p>
          </p:txBody>
        </p:sp>
        <p:sp>
          <p:nvSpPr>
            <p:cNvPr id="42054" name="Text Box 70"/>
            <p:cNvSpPr txBox="1">
              <a:spLocks noChangeArrowheads="1"/>
            </p:cNvSpPr>
            <p:nvPr/>
          </p:nvSpPr>
          <p:spPr bwMode="auto">
            <a:xfrm>
              <a:off x="-6350" y="3473053"/>
              <a:ext cx="165258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fr-FR" sz="1400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Trebuchet MS"/>
                  <a:cs typeface="Trebuchet MS"/>
                </a:rPr>
                <a:t>4</a:t>
              </a:r>
              <a:r>
                <a:rPr lang="fr-FR" sz="1400" dirty="0" smtClean="0">
                  <a:effectLst>
                    <a:outerShdw blurRad="38100" dist="38100" dir="2700000" algn="tl">
                      <a:srgbClr val="DDDDDD"/>
                    </a:outerShdw>
                  </a:effectLst>
                  <a:latin typeface="Trebuchet MS"/>
                  <a:cs typeface="Trebuchet MS"/>
                </a:rPr>
                <a:t>0 </a:t>
              </a:r>
              <a:r>
                <a:rPr lang="fr-FR" sz="1400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Trebuchet MS"/>
                  <a:cs typeface="Trebuchet MS"/>
                </a:rPr>
                <a:t>Km/h</a:t>
              </a:r>
            </a:p>
          </p:txBody>
        </p:sp>
      </p:grpSp>
      <p:grpSp>
        <p:nvGrpSpPr>
          <p:cNvPr id="41" name="Grouper 40"/>
          <p:cNvGrpSpPr/>
          <p:nvPr/>
        </p:nvGrpSpPr>
        <p:grpSpPr>
          <a:xfrm>
            <a:off x="-5423" y="4533999"/>
            <a:ext cx="2492375" cy="346489"/>
            <a:chOff x="3175" y="4533999"/>
            <a:chExt cx="2492375" cy="346489"/>
          </a:xfrm>
        </p:grpSpPr>
        <p:sp>
          <p:nvSpPr>
            <p:cNvPr id="42035" name="Freeform 51"/>
            <p:cNvSpPr>
              <a:spLocks/>
            </p:cNvSpPr>
            <p:nvPr/>
          </p:nvSpPr>
          <p:spPr bwMode="auto">
            <a:xfrm flipH="1" flipV="1">
              <a:off x="3175" y="4873625"/>
              <a:ext cx="1513150" cy="6863"/>
            </a:xfrm>
            <a:custGeom>
              <a:avLst/>
              <a:gdLst>
                <a:gd name="T0" fmla="*/ 2089150 w 1650"/>
                <a:gd name="T1" fmla="*/ 42863 h 10"/>
                <a:gd name="T2" fmla="*/ 0 w 1650"/>
                <a:gd name="T3" fmla="*/ 0 h 10"/>
                <a:gd name="T4" fmla="*/ 0 60000 65536"/>
                <a:gd name="T5" fmla="*/ 0 60000 65536"/>
                <a:gd name="T6" fmla="*/ 0 w 1650"/>
                <a:gd name="T7" fmla="*/ 0 h 10"/>
                <a:gd name="T8" fmla="*/ 1650 w 1650"/>
                <a:gd name="T9" fmla="*/ 10 h 1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50" h="10">
                  <a:moveTo>
                    <a:pt x="1650" y="10"/>
                  </a:moveTo>
                  <a:cubicBezTo>
                    <a:pt x="1375" y="8"/>
                    <a:pt x="275" y="2"/>
                    <a:pt x="0" y="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 type="none"/>
              <a:tailEnd type="arrow" w="lg" len="lg"/>
            </a:ln>
          </p:spPr>
          <p:txBody>
            <a:bodyPr>
              <a:prstTxWarp prst="textNoShape">
                <a:avLst/>
              </a:prstTxWarp>
              <a:flatTx/>
            </a:bodyPr>
            <a:lstStyle/>
            <a:p>
              <a:endParaRPr lang="fr-FR" dirty="0"/>
            </a:p>
          </p:txBody>
        </p:sp>
        <p:sp>
          <p:nvSpPr>
            <p:cNvPr id="42055" name="Text Box 71"/>
            <p:cNvSpPr txBox="1">
              <a:spLocks noChangeArrowheads="1"/>
            </p:cNvSpPr>
            <p:nvPr/>
          </p:nvSpPr>
          <p:spPr bwMode="auto">
            <a:xfrm>
              <a:off x="3175" y="4533999"/>
              <a:ext cx="249237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fr-FR" sz="1400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Trebuchet MS"/>
                  <a:cs typeface="Trebuchet MS"/>
                </a:rPr>
                <a:t>2</a:t>
              </a:r>
              <a:r>
                <a:rPr lang="fr-FR" sz="1400" dirty="0" smtClean="0">
                  <a:effectLst>
                    <a:outerShdw blurRad="38100" dist="38100" dir="2700000" algn="tl">
                      <a:srgbClr val="DDDDDD"/>
                    </a:outerShdw>
                  </a:effectLst>
                  <a:latin typeface="Trebuchet MS"/>
                  <a:cs typeface="Trebuchet MS"/>
                </a:rPr>
                <a:t>0 </a:t>
              </a:r>
              <a:r>
                <a:rPr lang="fr-FR" sz="1400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Trebuchet MS"/>
                  <a:cs typeface="Trebuchet MS"/>
                </a:rPr>
                <a:t>Km/h</a:t>
              </a:r>
            </a:p>
          </p:txBody>
        </p:sp>
      </p:grpSp>
      <p:grpSp>
        <p:nvGrpSpPr>
          <p:cNvPr id="42" name="Grouper 41"/>
          <p:cNvGrpSpPr/>
          <p:nvPr/>
        </p:nvGrpSpPr>
        <p:grpSpPr>
          <a:xfrm>
            <a:off x="-9525" y="5153393"/>
            <a:ext cx="2495551" cy="307777"/>
            <a:chOff x="-9525" y="5115293"/>
            <a:chExt cx="2495551" cy="307777"/>
          </a:xfrm>
        </p:grpSpPr>
        <p:sp>
          <p:nvSpPr>
            <p:cNvPr id="42038" name="Freeform 54"/>
            <p:cNvSpPr>
              <a:spLocks/>
            </p:cNvSpPr>
            <p:nvPr/>
          </p:nvSpPr>
          <p:spPr bwMode="auto">
            <a:xfrm flipH="1" flipV="1">
              <a:off x="-9525" y="5405438"/>
              <a:ext cx="1031063" cy="6862"/>
            </a:xfrm>
            <a:custGeom>
              <a:avLst/>
              <a:gdLst>
                <a:gd name="T0" fmla="*/ 1643063 w 1650"/>
                <a:gd name="T1" fmla="*/ 42862 h 10"/>
                <a:gd name="T2" fmla="*/ 0 w 1650"/>
                <a:gd name="T3" fmla="*/ 0 h 10"/>
                <a:gd name="T4" fmla="*/ 0 60000 65536"/>
                <a:gd name="T5" fmla="*/ 0 60000 65536"/>
                <a:gd name="T6" fmla="*/ 0 w 1650"/>
                <a:gd name="T7" fmla="*/ 0 h 10"/>
                <a:gd name="T8" fmla="*/ 1650 w 1650"/>
                <a:gd name="T9" fmla="*/ 10 h 1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50" h="10">
                  <a:moveTo>
                    <a:pt x="1650" y="10"/>
                  </a:moveTo>
                  <a:cubicBezTo>
                    <a:pt x="1375" y="8"/>
                    <a:pt x="275" y="2"/>
                    <a:pt x="0" y="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 type="none"/>
              <a:tailEnd type="arrow" w="lg" len="lg"/>
            </a:ln>
          </p:spPr>
          <p:txBody>
            <a:bodyPr>
              <a:prstTxWarp prst="textNoShape">
                <a:avLst/>
              </a:prstTxWarp>
              <a:flatTx/>
            </a:bodyPr>
            <a:lstStyle/>
            <a:p>
              <a:endParaRPr lang="fr-FR" dirty="0"/>
            </a:p>
          </p:txBody>
        </p:sp>
        <p:sp>
          <p:nvSpPr>
            <p:cNvPr id="42056" name="Text Box 72"/>
            <p:cNvSpPr txBox="1">
              <a:spLocks noChangeArrowheads="1"/>
            </p:cNvSpPr>
            <p:nvPr/>
          </p:nvSpPr>
          <p:spPr bwMode="auto">
            <a:xfrm>
              <a:off x="-6350" y="5115293"/>
              <a:ext cx="249237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fr-FR" sz="1400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Trebuchet MS"/>
                  <a:cs typeface="Trebuchet MS"/>
                </a:rPr>
                <a:t>10 Km/h</a:t>
              </a:r>
            </a:p>
          </p:txBody>
        </p:sp>
      </p:grpSp>
      <p:sp>
        <p:nvSpPr>
          <p:cNvPr id="36" name="Bulle rectangulaire à coins arrondis 35"/>
          <p:cNvSpPr/>
          <p:nvPr/>
        </p:nvSpPr>
        <p:spPr bwMode="auto">
          <a:xfrm>
            <a:off x="3680258" y="3581400"/>
            <a:ext cx="1910489" cy="340519"/>
          </a:xfrm>
          <a:prstGeom prst="wedgeRoundRectCallout">
            <a:avLst>
              <a:gd name="adj1" fmla="val -56520"/>
              <a:gd name="adj2" fmla="val 198383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fr-FR" sz="1400" dirty="0">
                <a:latin typeface="Trebuchet MS"/>
                <a:cs typeface="Trebuchet MS"/>
              </a:rPr>
              <a:t>Diminution de la </a:t>
            </a:r>
            <a:r>
              <a:rPr lang="fr-FR" sz="1400" dirty="0" err="1">
                <a:latin typeface="Trebuchet MS"/>
                <a:cs typeface="Trebuchet MS"/>
              </a:rPr>
              <a:t>Vp</a:t>
            </a:r>
            <a:r>
              <a:rPr lang="fr-FR" sz="1400" dirty="0">
                <a:latin typeface="Trebuchet MS"/>
                <a:cs typeface="Trebuchet MS"/>
              </a:rPr>
              <a:t> !</a:t>
            </a:r>
          </a:p>
        </p:txBody>
      </p:sp>
      <p:grpSp>
        <p:nvGrpSpPr>
          <p:cNvPr id="40" name="Grouper 39"/>
          <p:cNvGrpSpPr/>
          <p:nvPr/>
        </p:nvGrpSpPr>
        <p:grpSpPr>
          <a:xfrm>
            <a:off x="-6350" y="3963918"/>
            <a:ext cx="2501900" cy="317570"/>
            <a:chOff x="-6350" y="4040118"/>
            <a:chExt cx="2501900" cy="317570"/>
          </a:xfrm>
        </p:grpSpPr>
        <p:sp>
          <p:nvSpPr>
            <p:cNvPr id="42037" name="Freeform 53"/>
            <p:cNvSpPr>
              <a:spLocks/>
            </p:cNvSpPr>
            <p:nvPr/>
          </p:nvSpPr>
          <p:spPr bwMode="auto">
            <a:xfrm flipH="1">
              <a:off x="-6350" y="4341813"/>
              <a:ext cx="2187375" cy="15875"/>
            </a:xfrm>
            <a:custGeom>
              <a:avLst/>
              <a:gdLst>
                <a:gd name="T0" fmla="*/ 2619375 w 1650"/>
                <a:gd name="T1" fmla="*/ 15875 h 10"/>
                <a:gd name="T2" fmla="*/ 0 w 1650"/>
                <a:gd name="T3" fmla="*/ 0 h 10"/>
                <a:gd name="T4" fmla="*/ 0 60000 65536"/>
                <a:gd name="T5" fmla="*/ 0 60000 65536"/>
                <a:gd name="T6" fmla="*/ 0 w 1650"/>
                <a:gd name="T7" fmla="*/ 0 h 10"/>
                <a:gd name="T8" fmla="*/ 1650 w 1650"/>
                <a:gd name="T9" fmla="*/ 10 h 1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50" h="10">
                  <a:moveTo>
                    <a:pt x="1650" y="10"/>
                  </a:moveTo>
                  <a:cubicBezTo>
                    <a:pt x="1375" y="8"/>
                    <a:pt x="275" y="2"/>
                    <a:pt x="0" y="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 type="none"/>
              <a:tailEnd type="arrow" w="lg" len="lg"/>
            </a:ln>
          </p:spPr>
          <p:txBody>
            <a:bodyPr>
              <a:prstTxWarp prst="textNoShape">
                <a:avLst/>
              </a:prstTxWarp>
              <a:flatTx/>
            </a:bodyPr>
            <a:lstStyle/>
            <a:p>
              <a:endParaRPr lang="fr-FR" dirty="0"/>
            </a:p>
          </p:txBody>
        </p:sp>
        <p:sp>
          <p:nvSpPr>
            <p:cNvPr id="37" name="Text Box 70"/>
            <p:cNvSpPr txBox="1">
              <a:spLocks noChangeArrowheads="1"/>
            </p:cNvSpPr>
            <p:nvPr/>
          </p:nvSpPr>
          <p:spPr bwMode="auto">
            <a:xfrm>
              <a:off x="3175" y="4040118"/>
              <a:ext cx="249237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fr-FR" sz="1400" dirty="0" smtClean="0">
                  <a:effectLst>
                    <a:outerShdw blurRad="38100" dist="38100" dir="2700000" algn="tl">
                      <a:srgbClr val="DDDDDD"/>
                    </a:outerShdw>
                  </a:effectLst>
                  <a:latin typeface="Trebuchet MS"/>
                  <a:cs typeface="Trebuchet MS"/>
                </a:rPr>
                <a:t>30 </a:t>
              </a:r>
              <a:r>
                <a:rPr lang="fr-FR" sz="1400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Trebuchet MS"/>
                  <a:cs typeface="Trebuchet MS"/>
                </a:rPr>
                <a:t>Km/h</a:t>
              </a:r>
            </a:p>
          </p:txBody>
        </p:sp>
      </p:grpSp>
      <p:grpSp>
        <p:nvGrpSpPr>
          <p:cNvPr id="43" name="Grouper 42"/>
          <p:cNvGrpSpPr/>
          <p:nvPr/>
        </p:nvGrpSpPr>
        <p:grpSpPr>
          <a:xfrm>
            <a:off x="-42711" y="5692580"/>
            <a:ext cx="2492376" cy="319795"/>
            <a:chOff x="-42711" y="5590980"/>
            <a:chExt cx="2492376" cy="319795"/>
          </a:xfrm>
        </p:grpSpPr>
        <p:sp>
          <p:nvSpPr>
            <p:cNvPr id="42036" name="Freeform 52"/>
            <p:cNvSpPr>
              <a:spLocks/>
            </p:cNvSpPr>
            <p:nvPr/>
          </p:nvSpPr>
          <p:spPr bwMode="auto">
            <a:xfrm flipH="1" flipV="1">
              <a:off x="-9525" y="5903913"/>
              <a:ext cx="707213" cy="6862"/>
            </a:xfrm>
            <a:custGeom>
              <a:avLst/>
              <a:gdLst>
                <a:gd name="T0" fmla="*/ 1319213 w 1650"/>
                <a:gd name="T1" fmla="*/ 42862 h 10"/>
                <a:gd name="T2" fmla="*/ 0 w 1650"/>
                <a:gd name="T3" fmla="*/ 0 h 10"/>
                <a:gd name="T4" fmla="*/ 0 60000 65536"/>
                <a:gd name="T5" fmla="*/ 0 60000 65536"/>
                <a:gd name="T6" fmla="*/ 0 w 1650"/>
                <a:gd name="T7" fmla="*/ 0 h 10"/>
                <a:gd name="T8" fmla="*/ 1650 w 1650"/>
                <a:gd name="T9" fmla="*/ 10 h 1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50" h="10">
                  <a:moveTo>
                    <a:pt x="1650" y="10"/>
                  </a:moveTo>
                  <a:cubicBezTo>
                    <a:pt x="1375" y="8"/>
                    <a:pt x="275" y="2"/>
                    <a:pt x="0" y="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 type="none"/>
              <a:tailEnd type="arrow" w="lg" len="lg"/>
            </a:ln>
          </p:spPr>
          <p:txBody>
            <a:bodyPr>
              <a:prstTxWarp prst="textNoShape">
                <a:avLst/>
              </a:prstTxWarp>
              <a:flatTx/>
            </a:bodyPr>
            <a:lstStyle/>
            <a:p>
              <a:endParaRPr lang="fr-FR" dirty="0"/>
            </a:p>
          </p:txBody>
        </p:sp>
        <p:sp>
          <p:nvSpPr>
            <p:cNvPr id="38" name="Text Box 72"/>
            <p:cNvSpPr txBox="1">
              <a:spLocks noChangeArrowheads="1"/>
            </p:cNvSpPr>
            <p:nvPr/>
          </p:nvSpPr>
          <p:spPr bwMode="auto">
            <a:xfrm>
              <a:off x="-42711" y="5590980"/>
              <a:ext cx="249237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fr-FR" sz="1400" dirty="0" smtClean="0">
                  <a:effectLst>
                    <a:outerShdw blurRad="38100" dist="38100" dir="2700000" algn="tl">
                      <a:srgbClr val="DDDDDD"/>
                    </a:outerShdw>
                  </a:effectLst>
                  <a:latin typeface="Trebuchet MS"/>
                  <a:cs typeface="Trebuchet MS"/>
                </a:rPr>
                <a:t>5 </a:t>
              </a:r>
              <a:r>
                <a:rPr lang="fr-FR" sz="1400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Trebuchet MS"/>
                  <a:cs typeface="Trebuchet MS"/>
                </a:rPr>
                <a:t>Km/h</a:t>
              </a:r>
            </a:p>
          </p:txBody>
        </p:sp>
      </p:grpSp>
      <p:grpSp>
        <p:nvGrpSpPr>
          <p:cNvPr id="44" name="Group 7"/>
          <p:cNvGrpSpPr>
            <a:grpSpLocks/>
          </p:cNvGrpSpPr>
          <p:nvPr/>
        </p:nvGrpSpPr>
        <p:grpSpPr bwMode="auto">
          <a:xfrm rot="-5400000">
            <a:off x="782415" y="6103758"/>
            <a:ext cx="351247" cy="741312"/>
            <a:chOff x="93" y="3183"/>
            <a:chExt cx="380" cy="586"/>
          </a:xfrm>
        </p:grpSpPr>
        <p:sp>
          <p:nvSpPr>
            <p:cNvPr id="45" name="Oval 8"/>
            <p:cNvSpPr>
              <a:spLocks noChangeArrowheads="1"/>
            </p:cNvSpPr>
            <p:nvPr/>
          </p:nvSpPr>
          <p:spPr bwMode="auto">
            <a:xfrm>
              <a:off x="219" y="3338"/>
              <a:ext cx="131" cy="29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Line 9"/>
            <p:cNvSpPr>
              <a:spLocks noChangeShapeType="1"/>
            </p:cNvSpPr>
            <p:nvPr/>
          </p:nvSpPr>
          <p:spPr bwMode="auto">
            <a:xfrm>
              <a:off x="291" y="3183"/>
              <a:ext cx="0" cy="58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Line 10"/>
            <p:cNvSpPr>
              <a:spLocks noChangeShapeType="1"/>
            </p:cNvSpPr>
            <p:nvPr/>
          </p:nvSpPr>
          <p:spPr bwMode="auto">
            <a:xfrm flipV="1">
              <a:off x="93" y="3383"/>
              <a:ext cx="380" cy="2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2032" name="Freeform 48"/>
          <p:cNvSpPr>
            <a:spLocks/>
          </p:cNvSpPr>
          <p:nvPr/>
        </p:nvSpPr>
        <p:spPr bwMode="auto">
          <a:xfrm rot="-3180538">
            <a:off x="1627982" y="3298031"/>
            <a:ext cx="5499100" cy="3805237"/>
          </a:xfrm>
          <a:custGeom>
            <a:avLst/>
            <a:gdLst>
              <a:gd name="T0" fmla="*/ 5499100 w 1770"/>
              <a:gd name="T1" fmla="*/ 3785314 h 955"/>
              <a:gd name="T2" fmla="*/ 5486673 w 1770"/>
              <a:gd name="T3" fmla="*/ 3805237 h 955"/>
              <a:gd name="T4" fmla="*/ 0 w 1770"/>
              <a:gd name="T5" fmla="*/ 0 h 955"/>
              <a:gd name="T6" fmla="*/ 0 60000 65536"/>
              <a:gd name="T7" fmla="*/ 0 60000 65536"/>
              <a:gd name="T8" fmla="*/ 0 60000 65536"/>
              <a:gd name="T9" fmla="*/ 0 w 1770"/>
              <a:gd name="T10" fmla="*/ 0 h 955"/>
              <a:gd name="T11" fmla="*/ 1770 w 1770"/>
              <a:gd name="T12" fmla="*/ 955 h 9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0" h="955">
                <a:moveTo>
                  <a:pt x="1770" y="950"/>
                </a:moveTo>
                <a:lnTo>
                  <a:pt x="1766" y="955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lg" len="lg"/>
          </a:ln>
          <a:scene3d>
            <a:camera prst="legacyObliqueTopRight">
              <a:rot lat="20999996" lon="20099996" rev="0"/>
            </a:camera>
            <a:lightRig rig="soft" dir="r">
              <a:rot lat="0" lon="0" rev="21060000"/>
            </a:lightRig>
          </a:scene3d>
          <a:sp3d extrusionH="430200" contourW="12700" prstMaterial="clear">
            <a:bevelT w="13500" h="13500" prst="angle"/>
            <a:bevelB w="13500" h="13500" prst="angle"/>
            <a:extrusionClr>
              <a:schemeClr val="accent1"/>
            </a:extrusionClr>
            <a:contourClr>
              <a:schemeClr val="bg1"/>
            </a:contourClr>
          </a:sp3d>
        </p:spPr>
        <p:txBody>
          <a:bodyPr>
            <a:prstTxWarp prst="textNoShape">
              <a:avLst/>
            </a:prstTxWarp>
            <a:flatTx/>
          </a:bodyPr>
          <a:lstStyle/>
          <a:p>
            <a:endParaRPr lang="fr-FR" dirty="0"/>
          </a:p>
        </p:txBody>
      </p:sp>
      <p:pic>
        <p:nvPicPr>
          <p:cNvPr id="42031" name="Picture 4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8000" contrast="12000"/>
          </a:blip>
          <a:srcRect/>
          <a:stretch>
            <a:fillRect/>
          </a:stretch>
        </p:blipFill>
        <p:spPr bwMode="auto">
          <a:xfrm rot="-1343288">
            <a:off x="7550150" y="3376613"/>
            <a:ext cx="13938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Text Box 38"/>
          <p:cNvSpPr txBox="1">
            <a:spLocks noChangeArrowheads="1"/>
          </p:cNvSpPr>
          <p:nvPr/>
        </p:nvSpPr>
        <p:spPr bwMode="auto">
          <a:xfrm>
            <a:off x="1937543" y="1177772"/>
            <a:ext cx="5370513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dirty="0" smtClean="0">
                <a:latin typeface="Trebuchet MS" charset="0"/>
                <a:ea typeface="Trebuchet MS" charset="0"/>
                <a:cs typeface="Trebuchet MS" charset="0"/>
              </a:rPr>
              <a:t>Prévention de l’effet de gradient :</a:t>
            </a:r>
          </a:p>
          <a:p>
            <a:pPr algn="ctr">
              <a:spcBef>
                <a:spcPct val="50000"/>
              </a:spcBef>
            </a:pPr>
            <a:r>
              <a:rPr lang="fr-FR" sz="1600" dirty="0" smtClean="0">
                <a:latin typeface="Trebuchet MS" charset="0"/>
                <a:ea typeface="Trebuchet MS" charset="0"/>
                <a:cs typeface="Trebuchet MS" charset="0"/>
              </a:rPr>
              <a:t>Majoration de la vitesse indiquée en courte finale.</a:t>
            </a:r>
            <a:endParaRPr lang="fr-FR" sz="1600" dirty="0">
              <a:latin typeface="Trebuchet MS" charset="0"/>
              <a:ea typeface="Trebuchet MS" charset="0"/>
              <a:cs typeface="Trebuchet M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42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764 0.37917 C -0.48108 0.3625 -0.42413 0.28796 -0.37917 0.24745 C -0.33385 0.20764 -0.29983 0.18333 -0.23663 0.1419 C -0.17344 0.10069 -0.04965 0.0294 -0.00017 0 " pathEditMode="relative" rAng="0" ptsTypes="faaf">
                                      <p:cBhvr>
                                        <p:cTn id="51" dur="3000" spd="-100000" fill="hold"/>
                                        <p:tgtEl>
                                          <p:spTgt spid="42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65" y="-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52" grpId="0" animBg="1"/>
      <p:bldP spid="42053" grpId="0" animBg="1"/>
      <p:bldP spid="42032" grpId="0" animBg="1"/>
      <p:bldP spid="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10" name="AutoShape 82"/>
          <p:cNvSpPr>
            <a:spLocks noChangeArrowheads="1"/>
          </p:cNvSpPr>
          <p:nvPr/>
        </p:nvSpPr>
        <p:spPr bwMode="auto">
          <a:xfrm rot="-7514852">
            <a:off x="5475288" y="2601912"/>
            <a:ext cx="1716088" cy="4716463"/>
          </a:xfrm>
          <a:prstGeom prst="triangle">
            <a:avLst>
              <a:gd name="adj" fmla="val 52894"/>
            </a:avLst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6826317" y="725136"/>
            <a:ext cx="1971675" cy="1919288"/>
            <a:chOff x="217" y="1856"/>
            <a:chExt cx="1242" cy="1209"/>
          </a:xfrm>
        </p:grpSpPr>
        <p:grpSp>
          <p:nvGrpSpPr>
            <p:cNvPr id="72745" name="Group 74"/>
            <p:cNvGrpSpPr>
              <a:grpSpLocks/>
            </p:cNvGrpSpPr>
            <p:nvPr/>
          </p:nvGrpSpPr>
          <p:grpSpPr bwMode="auto">
            <a:xfrm>
              <a:off x="217" y="1856"/>
              <a:ext cx="1242" cy="1209"/>
              <a:chOff x="344" y="237"/>
              <a:chExt cx="2748" cy="2675"/>
            </a:xfrm>
          </p:grpSpPr>
          <p:pic>
            <p:nvPicPr>
              <p:cNvPr id="72747" name="Picture 7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32" y="710"/>
                <a:ext cx="1859" cy="177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72748" name="AutoShape 76"/>
              <p:cNvSpPr>
                <a:spLocks noChangeArrowheads="1"/>
              </p:cNvSpPr>
              <p:nvPr/>
            </p:nvSpPr>
            <p:spPr bwMode="auto">
              <a:xfrm>
                <a:off x="344" y="237"/>
                <a:ext cx="2748" cy="2675"/>
              </a:xfrm>
              <a:custGeom>
                <a:avLst/>
                <a:gdLst>
                  <a:gd name="T0" fmla="*/ 175 w 21600"/>
                  <a:gd name="T1" fmla="*/ 0 h 21600"/>
                  <a:gd name="T2" fmla="*/ 51 w 21600"/>
                  <a:gd name="T3" fmla="*/ 49 h 21600"/>
                  <a:gd name="T4" fmla="*/ 0 w 21600"/>
                  <a:gd name="T5" fmla="*/ 166 h 21600"/>
                  <a:gd name="T6" fmla="*/ 51 w 21600"/>
                  <a:gd name="T7" fmla="*/ 283 h 21600"/>
                  <a:gd name="T8" fmla="*/ 175 w 21600"/>
                  <a:gd name="T9" fmla="*/ 331 h 21600"/>
                  <a:gd name="T10" fmla="*/ 298 w 21600"/>
                  <a:gd name="T11" fmla="*/ 283 h 21600"/>
                  <a:gd name="T12" fmla="*/ 350 w 21600"/>
                  <a:gd name="T13" fmla="*/ 166 h 21600"/>
                  <a:gd name="T14" fmla="*/ 298 w 21600"/>
                  <a:gd name="T15" fmla="*/ 49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0 w 21600"/>
                  <a:gd name="T25" fmla="*/ 3165 h 21600"/>
                  <a:gd name="T26" fmla="*/ 18440 w 21600"/>
                  <a:gd name="T27" fmla="*/ 1843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3962" y="10800"/>
                    </a:moveTo>
                    <a:cubicBezTo>
                      <a:pt x="3962" y="14577"/>
                      <a:pt x="7023" y="17638"/>
                      <a:pt x="10800" y="17638"/>
                    </a:cubicBezTo>
                    <a:cubicBezTo>
                      <a:pt x="14577" y="17638"/>
                      <a:pt x="17638" y="14577"/>
                      <a:pt x="17638" y="10800"/>
                    </a:cubicBezTo>
                    <a:cubicBezTo>
                      <a:pt x="17638" y="7023"/>
                      <a:pt x="14577" y="3962"/>
                      <a:pt x="10800" y="3962"/>
                    </a:cubicBezTo>
                    <a:cubicBezTo>
                      <a:pt x="7023" y="3962"/>
                      <a:pt x="3962" y="7023"/>
                      <a:pt x="3962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sp>
          <p:nvSpPr>
            <p:cNvPr id="72746" name="Line 77"/>
            <p:cNvSpPr>
              <a:spLocks noChangeShapeType="1"/>
            </p:cNvSpPr>
            <p:nvPr/>
          </p:nvSpPr>
          <p:spPr bwMode="auto">
            <a:xfrm>
              <a:off x="841" y="2492"/>
              <a:ext cx="311" cy="12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oval" w="sm" len="sm"/>
              <a:tailEnd type="triangle" w="sm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72708" name="Group 4"/>
          <p:cNvGrpSpPr>
            <a:grpSpLocks/>
          </p:cNvGrpSpPr>
          <p:nvPr/>
        </p:nvGrpSpPr>
        <p:grpSpPr bwMode="auto">
          <a:xfrm>
            <a:off x="119804" y="6315375"/>
            <a:ext cx="5873007" cy="166370"/>
            <a:chOff x="3456" y="3961"/>
            <a:chExt cx="2304" cy="92"/>
          </a:xfrm>
        </p:grpSpPr>
        <p:sp>
          <p:nvSpPr>
            <p:cNvPr id="72743" name="Line 5"/>
            <p:cNvSpPr>
              <a:spLocks noChangeShapeType="1"/>
            </p:cNvSpPr>
            <p:nvPr/>
          </p:nvSpPr>
          <p:spPr bwMode="auto">
            <a:xfrm>
              <a:off x="3524" y="4053"/>
              <a:ext cx="22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scene3d>
              <a:camera prst="legacyObliqueTopLeft"/>
              <a:lightRig rig="legacyFlat4" dir="b"/>
            </a:scene3d>
            <a:sp3d extrusionH="887400" prstMaterial="legacyPlastic">
              <a:bevelT w="13500" h="13500" prst="angle"/>
              <a:bevelB w="13500" h="13500" prst="angle"/>
              <a:extrusionClr>
                <a:schemeClr val="bg1">
                  <a:lumMod val="50000"/>
                </a:schemeClr>
              </a:extrusionClr>
            </a:sp3d>
          </p:spPr>
          <p:txBody>
            <a:bodyPr>
              <a:prstTxWarp prst="textNoShape">
                <a:avLst/>
              </a:prstTxWarp>
              <a:flatTx/>
            </a:bodyPr>
            <a:lstStyle/>
            <a:p>
              <a:endParaRPr lang="fr-FR" dirty="0"/>
            </a:p>
          </p:txBody>
        </p:sp>
        <p:sp>
          <p:nvSpPr>
            <p:cNvPr id="72744" name="Line 6"/>
            <p:cNvSpPr>
              <a:spLocks noChangeShapeType="1"/>
            </p:cNvSpPr>
            <p:nvPr/>
          </p:nvSpPr>
          <p:spPr bwMode="auto">
            <a:xfrm>
              <a:off x="3456" y="3961"/>
              <a:ext cx="2225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lg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2560638" y="228600"/>
            <a:ext cx="4049713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fr-FR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/>
                <a:cs typeface="Trebuchet MS"/>
              </a:rPr>
              <a:t>Pentes de finale</a:t>
            </a:r>
          </a:p>
        </p:txBody>
      </p:sp>
      <p:grpSp>
        <p:nvGrpSpPr>
          <p:cNvPr id="72710" name="Group 7"/>
          <p:cNvGrpSpPr>
            <a:grpSpLocks/>
          </p:cNvGrpSpPr>
          <p:nvPr/>
        </p:nvGrpSpPr>
        <p:grpSpPr bwMode="auto">
          <a:xfrm rot="-5400000">
            <a:off x="4162196" y="5952944"/>
            <a:ext cx="351247" cy="741312"/>
            <a:chOff x="93" y="3183"/>
            <a:chExt cx="380" cy="586"/>
          </a:xfrm>
        </p:grpSpPr>
        <p:sp>
          <p:nvSpPr>
            <p:cNvPr id="72740" name="Oval 8"/>
            <p:cNvSpPr>
              <a:spLocks noChangeArrowheads="1"/>
            </p:cNvSpPr>
            <p:nvPr/>
          </p:nvSpPr>
          <p:spPr bwMode="auto">
            <a:xfrm>
              <a:off x="219" y="3338"/>
              <a:ext cx="131" cy="29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2741" name="Line 9"/>
            <p:cNvSpPr>
              <a:spLocks noChangeShapeType="1"/>
            </p:cNvSpPr>
            <p:nvPr/>
          </p:nvSpPr>
          <p:spPr bwMode="auto">
            <a:xfrm>
              <a:off x="291" y="3183"/>
              <a:ext cx="0" cy="58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2742" name="Line 10"/>
            <p:cNvSpPr>
              <a:spLocks noChangeShapeType="1"/>
            </p:cNvSpPr>
            <p:nvPr/>
          </p:nvSpPr>
          <p:spPr bwMode="auto">
            <a:xfrm flipV="1">
              <a:off x="93" y="3383"/>
              <a:ext cx="380" cy="2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8139" name="Freeform 11"/>
          <p:cNvSpPr>
            <a:spLocks/>
          </p:cNvSpPr>
          <p:nvPr/>
        </p:nvSpPr>
        <p:spPr bwMode="auto">
          <a:xfrm rot="-4504115">
            <a:off x="4734719" y="4323556"/>
            <a:ext cx="2216150" cy="2116138"/>
          </a:xfrm>
          <a:custGeom>
            <a:avLst/>
            <a:gdLst>
              <a:gd name="T0" fmla="*/ 2216150 w 1770"/>
              <a:gd name="T1" fmla="*/ 2105059 h 955"/>
              <a:gd name="T2" fmla="*/ 2211142 w 1770"/>
              <a:gd name="T3" fmla="*/ 2116138 h 955"/>
              <a:gd name="T4" fmla="*/ 0 w 1770"/>
              <a:gd name="T5" fmla="*/ 0 h 955"/>
              <a:gd name="T6" fmla="*/ 0 60000 65536"/>
              <a:gd name="T7" fmla="*/ 0 60000 65536"/>
              <a:gd name="T8" fmla="*/ 0 60000 65536"/>
              <a:gd name="T9" fmla="*/ 0 w 1770"/>
              <a:gd name="T10" fmla="*/ 0 h 955"/>
              <a:gd name="T11" fmla="*/ 1770 w 1770"/>
              <a:gd name="T12" fmla="*/ 955 h 9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0" h="955">
                <a:moveTo>
                  <a:pt x="1770" y="950"/>
                </a:moveTo>
                <a:lnTo>
                  <a:pt x="1766" y="955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lg" len="lg"/>
          </a:ln>
          <a:scene3d>
            <a:camera prst="legacyObliqueTopRight">
              <a:rot lat="20999996" lon="19799996" rev="0"/>
            </a:camera>
            <a:lightRig rig="legacyFlat3" dir="r"/>
          </a:scene3d>
          <a:sp3d extrusionH="430200" prstMaterial="legacyMatte">
            <a:bevelT w="13500" h="13500" prst="angle"/>
            <a:bevelB w="13500" h="13500" prst="angle"/>
            <a:extrusionClr>
              <a:srgbClr val="0099FF"/>
            </a:extrusionClr>
          </a:sp3d>
        </p:spPr>
        <p:txBody>
          <a:bodyPr>
            <a:prstTxWarp prst="textNoShape">
              <a:avLst/>
            </a:prstTxWarp>
            <a:flatTx/>
          </a:bodyPr>
          <a:lstStyle/>
          <a:p>
            <a:endParaRPr lang="fr-FR"/>
          </a:p>
        </p:txBody>
      </p:sp>
      <p:pic>
        <p:nvPicPr>
          <p:cNvPr id="48170" name="Picture 4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8000" contrast="12000"/>
          </a:blip>
          <a:srcRect/>
          <a:stretch>
            <a:fillRect/>
          </a:stretch>
        </p:blipFill>
        <p:spPr bwMode="auto">
          <a:xfrm rot="-1833087">
            <a:off x="6973888" y="3870325"/>
            <a:ext cx="13938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47"/>
          <p:cNvGrpSpPr>
            <a:grpSpLocks/>
          </p:cNvGrpSpPr>
          <p:nvPr/>
        </p:nvGrpSpPr>
        <p:grpSpPr bwMode="auto">
          <a:xfrm>
            <a:off x="3705225" y="3271838"/>
            <a:ext cx="4405313" cy="3336925"/>
            <a:chOff x="2334" y="2061"/>
            <a:chExt cx="2775" cy="2102"/>
          </a:xfrm>
        </p:grpSpPr>
        <p:sp>
          <p:nvSpPr>
            <p:cNvPr id="72738" name="Freeform 39"/>
            <p:cNvSpPr>
              <a:spLocks/>
            </p:cNvSpPr>
            <p:nvPr/>
          </p:nvSpPr>
          <p:spPr bwMode="auto">
            <a:xfrm rot="-4504115">
              <a:off x="2267" y="2296"/>
              <a:ext cx="1934" cy="1800"/>
            </a:xfrm>
            <a:custGeom>
              <a:avLst/>
              <a:gdLst>
                <a:gd name="T0" fmla="*/ 1934 w 1770"/>
                <a:gd name="T1" fmla="*/ 1791 h 955"/>
                <a:gd name="T2" fmla="*/ 1930 w 1770"/>
                <a:gd name="T3" fmla="*/ 1800 h 955"/>
                <a:gd name="T4" fmla="*/ 0 w 1770"/>
                <a:gd name="T5" fmla="*/ 0 h 955"/>
                <a:gd name="T6" fmla="*/ 0 60000 65536"/>
                <a:gd name="T7" fmla="*/ 0 60000 65536"/>
                <a:gd name="T8" fmla="*/ 0 60000 65536"/>
                <a:gd name="T9" fmla="*/ 0 w 1770"/>
                <a:gd name="T10" fmla="*/ 0 h 955"/>
                <a:gd name="T11" fmla="*/ 1770 w 1770"/>
                <a:gd name="T12" fmla="*/ 955 h 9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70" h="955">
                  <a:moveTo>
                    <a:pt x="1770" y="950"/>
                  </a:moveTo>
                  <a:lnTo>
                    <a:pt x="1766" y="955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lg" len="lg"/>
            </a:ln>
            <a:scene3d>
              <a:camera prst="legacyObliqueTopRight">
                <a:rot lat="20999996" lon="19799996" rev="0"/>
              </a:camera>
              <a:lightRig rig="legacyFlat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99FF"/>
              </a:extrusionClr>
            </a:sp3d>
          </p:spPr>
          <p:txBody>
            <a:bodyPr>
              <a:prstTxWarp prst="textNoShape">
                <a:avLst/>
              </a:prstTxWarp>
              <a:flatTx/>
            </a:bodyPr>
            <a:lstStyle/>
            <a:p>
              <a:endParaRPr lang="fr-FR"/>
            </a:p>
          </p:txBody>
        </p:sp>
        <p:pic>
          <p:nvPicPr>
            <p:cNvPr id="72739" name="Picture 4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lum bright="-18000" contrast="12000"/>
            </a:blip>
            <a:srcRect/>
            <a:stretch>
              <a:fillRect/>
            </a:stretch>
          </p:blipFill>
          <p:spPr bwMode="auto">
            <a:xfrm rot="-1833087">
              <a:off x="4231" y="2061"/>
              <a:ext cx="878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46"/>
          <p:cNvGrpSpPr>
            <a:grpSpLocks/>
          </p:cNvGrpSpPr>
          <p:nvPr/>
        </p:nvGrpSpPr>
        <p:grpSpPr bwMode="auto">
          <a:xfrm>
            <a:off x="5900738" y="4537075"/>
            <a:ext cx="2647950" cy="1828800"/>
            <a:chOff x="3717" y="2858"/>
            <a:chExt cx="1668" cy="1152"/>
          </a:xfrm>
        </p:grpSpPr>
        <p:sp>
          <p:nvSpPr>
            <p:cNvPr id="72736" name="Freeform 38"/>
            <p:cNvSpPr>
              <a:spLocks/>
            </p:cNvSpPr>
            <p:nvPr/>
          </p:nvSpPr>
          <p:spPr bwMode="auto">
            <a:xfrm rot="-4504115">
              <a:off x="3691" y="3160"/>
              <a:ext cx="876" cy="823"/>
            </a:xfrm>
            <a:custGeom>
              <a:avLst/>
              <a:gdLst>
                <a:gd name="T0" fmla="*/ 876 w 1770"/>
                <a:gd name="T1" fmla="*/ 819 h 955"/>
                <a:gd name="T2" fmla="*/ 874 w 1770"/>
                <a:gd name="T3" fmla="*/ 823 h 955"/>
                <a:gd name="T4" fmla="*/ 0 w 1770"/>
                <a:gd name="T5" fmla="*/ 0 h 955"/>
                <a:gd name="T6" fmla="*/ 0 60000 65536"/>
                <a:gd name="T7" fmla="*/ 0 60000 65536"/>
                <a:gd name="T8" fmla="*/ 0 60000 65536"/>
                <a:gd name="T9" fmla="*/ 0 w 1770"/>
                <a:gd name="T10" fmla="*/ 0 h 955"/>
                <a:gd name="T11" fmla="*/ 1770 w 1770"/>
                <a:gd name="T12" fmla="*/ 955 h 9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70" h="955">
                  <a:moveTo>
                    <a:pt x="1770" y="950"/>
                  </a:moveTo>
                  <a:lnTo>
                    <a:pt x="1766" y="955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lg" len="lg"/>
            </a:ln>
            <a:scene3d>
              <a:camera prst="legacyObliqueTopRight">
                <a:rot lat="20999996" lon="19799996" rev="0"/>
              </a:camera>
              <a:lightRig rig="legacyFlat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99FF"/>
              </a:extrusionClr>
            </a:sp3d>
          </p:spPr>
          <p:txBody>
            <a:bodyPr>
              <a:prstTxWarp prst="textNoShape">
                <a:avLst/>
              </a:prstTxWarp>
              <a:flatTx/>
            </a:bodyPr>
            <a:lstStyle/>
            <a:p>
              <a:endParaRPr lang="fr-FR"/>
            </a:p>
          </p:txBody>
        </p:sp>
        <p:pic>
          <p:nvPicPr>
            <p:cNvPr id="72737" name="Picture 4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lum bright="-18000" contrast="12000"/>
            </a:blip>
            <a:srcRect/>
            <a:stretch>
              <a:fillRect/>
            </a:stretch>
          </p:blipFill>
          <p:spPr bwMode="auto">
            <a:xfrm rot="-1833087">
              <a:off x="4507" y="2858"/>
              <a:ext cx="878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8168" name="Freeform 40"/>
          <p:cNvSpPr>
            <a:spLocks/>
          </p:cNvSpPr>
          <p:nvPr/>
        </p:nvSpPr>
        <p:spPr bwMode="auto">
          <a:xfrm rot="-3880188">
            <a:off x="4832350" y="4621213"/>
            <a:ext cx="2154237" cy="2128838"/>
          </a:xfrm>
          <a:custGeom>
            <a:avLst/>
            <a:gdLst>
              <a:gd name="T0" fmla="*/ 2154237 w 1770"/>
              <a:gd name="T1" fmla="*/ 2117692 h 955"/>
              <a:gd name="T2" fmla="*/ 2149369 w 1770"/>
              <a:gd name="T3" fmla="*/ 2128838 h 955"/>
              <a:gd name="T4" fmla="*/ 0 w 1770"/>
              <a:gd name="T5" fmla="*/ 0 h 955"/>
              <a:gd name="T6" fmla="*/ 0 60000 65536"/>
              <a:gd name="T7" fmla="*/ 0 60000 65536"/>
              <a:gd name="T8" fmla="*/ 0 60000 65536"/>
              <a:gd name="T9" fmla="*/ 0 w 1770"/>
              <a:gd name="T10" fmla="*/ 0 h 955"/>
              <a:gd name="T11" fmla="*/ 1770 w 1770"/>
              <a:gd name="T12" fmla="*/ 955 h 9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0" h="955">
                <a:moveTo>
                  <a:pt x="1770" y="950"/>
                </a:moveTo>
                <a:lnTo>
                  <a:pt x="1766" y="955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lg" len="lg"/>
          </a:ln>
          <a:scene3d>
            <a:camera prst="legacyObliqueTopRight">
              <a:rot lat="20999996" lon="19799996" rev="0"/>
            </a:camera>
            <a:lightRig rig="legacyFlat3" dir="r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>
            <a:prstTxWarp prst="textNoShape">
              <a:avLst/>
            </a:prstTxWarp>
            <a:flatTx/>
          </a:bodyPr>
          <a:lstStyle/>
          <a:p>
            <a:endParaRPr lang="fr-FR"/>
          </a:p>
        </p:txBody>
      </p:sp>
      <p:pic>
        <p:nvPicPr>
          <p:cNvPr id="48176" name="Picture 4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8000" contrast="12000"/>
          </a:blip>
          <a:srcRect/>
          <a:stretch>
            <a:fillRect/>
          </a:stretch>
        </p:blipFill>
        <p:spPr bwMode="auto">
          <a:xfrm rot="-1153336">
            <a:off x="7223654" y="4539191"/>
            <a:ext cx="13938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69" name="Freeform 41"/>
          <p:cNvSpPr>
            <a:spLocks/>
          </p:cNvSpPr>
          <p:nvPr/>
        </p:nvSpPr>
        <p:spPr bwMode="auto">
          <a:xfrm rot="-5151414">
            <a:off x="4416425" y="3963988"/>
            <a:ext cx="2454275" cy="2193925"/>
          </a:xfrm>
          <a:custGeom>
            <a:avLst/>
            <a:gdLst>
              <a:gd name="T0" fmla="*/ 2454275 w 1770"/>
              <a:gd name="T1" fmla="*/ 2182438 h 955"/>
              <a:gd name="T2" fmla="*/ 2448729 w 1770"/>
              <a:gd name="T3" fmla="*/ 2193925 h 955"/>
              <a:gd name="T4" fmla="*/ 0 w 1770"/>
              <a:gd name="T5" fmla="*/ 0 h 955"/>
              <a:gd name="T6" fmla="*/ 0 60000 65536"/>
              <a:gd name="T7" fmla="*/ 0 60000 65536"/>
              <a:gd name="T8" fmla="*/ 0 60000 65536"/>
              <a:gd name="T9" fmla="*/ 0 w 1770"/>
              <a:gd name="T10" fmla="*/ 0 h 955"/>
              <a:gd name="T11" fmla="*/ 1770 w 1770"/>
              <a:gd name="T12" fmla="*/ 955 h 9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0" h="955">
                <a:moveTo>
                  <a:pt x="1770" y="950"/>
                </a:moveTo>
                <a:lnTo>
                  <a:pt x="1766" y="955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lg" len="lg"/>
          </a:ln>
          <a:scene3d>
            <a:camera prst="legacyObliqueTopRight">
              <a:rot lat="20999996" lon="19799996" rev="0"/>
            </a:camera>
            <a:lightRig rig="legacyFlat3" dir="r">
              <a:rot lat="0" lon="0" rev="2460000"/>
            </a:lightRig>
          </a:scene3d>
          <a:sp3d extrusionH="430200" prstMaterial="legacyMatte">
            <a:bevelT w="13500" h="13500" prst="angle"/>
            <a:bevelB w="13500" h="13500" prst="angle"/>
            <a:extrusionClr>
              <a:srgbClr val="339933"/>
            </a:extrusionClr>
          </a:sp3d>
        </p:spPr>
        <p:txBody>
          <a:bodyPr>
            <a:prstTxWarp prst="textNoShape">
              <a:avLst/>
            </a:prstTxWarp>
            <a:flatTx/>
          </a:bodyPr>
          <a:lstStyle/>
          <a:p>
            <a:endParaRPr lang="fr-FR" dirty="0"/>
          </a:p>
        </p:txBody>
      </p:sp>
      <p:pic>
        <p:nvPicPr>
          <p:cNvPr id="48178" name="Picture 5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8000" contrast="12000"/>
          </a:blip>
          <a:srcRect/>
          <a:stretch>
            <a:fillRect/>
          </a:stretch>
        </p:blipFill>
        <p:spPr bwMode="auto">
          <a:xfrm rot="2695303">
            <a:off x="6989233" y="2670703"/>
            <a:ext cx="533400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86" name="Oval 58"/>
          <p:cNvSpPr>
            <a:spLocks noChangeArrowheads="1"/>
          </p:cNvSpPr>
          <p:nvPr/>
        </p:nvSpPr>
        <p:spPr bwMode="auto">
          <a:xfrm>
            <a:off x="7966075" y="1728788"/>
            <a:ext cx="452438" cy="417512"/>
          </a:xfrm>
          <a:prstGeom prst="ellipse">
            <a:avLst/>
          </a:prstGeom>
          <a:noFill/>
          <a:ln w="19050" cmpd="sng">
            <a:solidFill>
              <a:srgbClr val="33CC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grpSp>
        <p:nvGrpSpPr>
          <p:cNvPr id="8" name="Group 78"/>
          <p:cNvGrpSpPr>
            <a:grpSpLocks/>
          </p:cNvGrpSpPr>
          <p:nvPr/>
        </p:nvGrpSpPr>
        <p:grpSpPr bwMode="auto">
          <a:xfrm>
            <a:off x="5389563" y="1728787"/>
            <a:ext cx="1971675" cy="1919287"/>
            <a:chOff x="3100" y="1309"/>
            <a:chExt cx="1242" cy="1209"/>
          </a:xfrm>
        </p:grpSpPr>
        <p:grpSp>
          <p:nvGrpSpPr>
            <p:cNvPr id="72732" name="Group 60"/>
            <p:cNvGrpSpPr>
              <a:grpSpLocks/>
            </p:cNvGrpSpPr>
            <p:nvPr/>
          </p:nvGrpSpPr>
          <p:grpSpPr bwMode="auto">
            <a:xfrm>
              <a:off x="3100" y="1309"/>
              <a:ext cx="1242" cy="1209"/>
              <a:chOff x="344" y="237"/>
              <a:chExt cx="2748" cy="2675"/>
            </a:xfrm>
          </p:grpSpPr>
          <p:pic>
            <p:nvPicPr>
              <p:cNvPr id="72734" name="Picture 6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32" y="710"/>
                <a:ext cx="1859" cy="177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72735" name="AutoShape 62"/>
              <p:cNvSpPr>
                <a:spLocks noChangeArrowheads="1"/>
              </p:cNvSpPr>
              <p:nvPr/>
            </p:nvSpPr>
            <p:spPr bwMode="auto">
              <a:xfrm>
                <a:off x="344" y="237"/>
                <a:ext cx="2748" cy="2675"/>
              </a:xfrm>
              <a:custGeom>
                <a:avLst/>
                <a:gdLst>
                  <a:gd name="T0" fmla="*/ 175 w 21600"/>
                  <a:gd name="T1" fmla="*/ 0 h 21600"/>
                  <a:gd name="T2" fmla="*/ 51 w 21600"/>
                  <a:gd name="T3" fmla="*/ 49 h 21600"/>
                  <a:gd name="T4" fmla="*/ 0 w 21600"/>
                  <a:gd name="T5" fmla="*/ 166 h 21600"/>
                  <a:gd name="T6" fmla="*/ 51 w 21600"/>
                  <a:gd name="T7" fmla="*/ 283 h 21600"/>
                  <a:gd name="T8" fmla="*/ 175 w 21600"/>
                  <a:gd name="T9" fmla="*/ 331 h 21600"/>
                  <a:gd name="T10" fmla="*/ 298 w 21600"/>
                  <a:gd name="T11" fmla="*/ 283 h 21600"/>
                  <a:gd name="T12" fmla="*/ 350 w 21600"/>
                  <a:gd name="T13" fmla="*/ 166 h 21600"/>
                  <a:gd name="T14" fmla="*/ 298 w 21600"/>
                  <a:gd name="T15" fmla="*/ 49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0 w 21600"/>
                  <a:gd name="T25" fmla="*/ 3165 h 21600"/>
                  <a:gd name="T26" fmla="*/ 18440 w 21600"/>
                  <a:gd name="T27" fmla="*/ 1843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3962" y="10800"/>
                    </a:moveTo>
                    <a:cubicBezTo>
                      <a:pt x="3962" y="14577"/>
                      <a:pt x="7023" y="17638"/>
                      <a:pt x="10800" y="17638"/>
                    </a:cubicBezTo>
                    <a:cubicBezTo>
                      <a:pt x="14577" y="17638"/>
                      <a:pt x="17638" y="14577"/>
                      <a:pt x="17638" y="10800"/>
                    </a:cubicBezTo>
                    <a:cubicBezTo>
                      <a:pt x="17638" y="7023"/>
                      <a:pt x="14577" y="3962"/>
                      <a:pt x="10800" y="3962"/>
                    </a:cubicBezTo>
                    <a:cubicBezTo>
                      <a:pt x="7023" y="3962"/>
                      <a:pt x="3962" y="7023"/>
                      <a:pt x="3962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sp>
          <p:nvSpPr>
            <p:cNvPr id="72733" name="Line 63"/>
            <p:cNvSpPr>
              <a:spLocks noChangeShapeType="1"/>
            </p:cNvSpPr>
            <p:nvPr/>
          </p:nvSpPr>
          <p:spPr bwMode="auto">
            <a:xfrm>
              <a:off x="3724" y="1945"/>
              <a:ext cx="311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oval" w="sm" len="sm"/>
              <a:tailEnd type="triangle" w="sm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8192" name="Oval 64"/>
          <p:cNvSpPr>
            <a:spLocks noChangeArrowheads="1"/>
          </p:cNvSpPr>
          <p:nvPr/>
        </p:nvSpPr>
        <p:spPr bwMode="auto">
          <a:xfrm>
            <a:off x="6610351" y="2528887"/>
            <a:ext cx="452437" cy="417512"/>
          </a:xfrm>
          <a:prstGeom prst="ellipse">
            <a:avLst/>
          </a:prstGeom>
          <a:noFill/>
          <a:ln w="19050" cmpd="sng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grpSp>
        <p:nvGrpSpPr>
          <p:cNvPr id="10" name="Group 71"/>
          <p:cNvGrpSpPr>
            <a:grpSpLocks/>
          </p:cNvGrpSpPr>
          <p:nvPr/>
        </p:nvGrpSpPr>
        <p:grpSpPr bwMode="auto">
          <a:xfrm>
            <a:off x="4027488" y="2688431"/>
            <a:ext cx="1971675" cy="1919287"/>
            <a:chOff x="1948" y="2117"/>
            <a:chExt cx="1242" cy="1209"/>
          </a:xfrm>
        </p:grpSpPr>
        <p:grpSp>
          <p:nvGrpSpPr>
            <p:cNvPr id="72728" name="Group 66"/>
            <p:cNvGrpSpPr>
              <a:grpSpLocks/>
            </p:cNvGrpSpPr>
            <p:nvPr/>
          </p:nvGrpSpPr>
          <p:grpSpPr bwMode="auto">
            <a:xfrm>
              <a:off x="1948" y="2117"/>
              <a:ext cx="1242" cy="1209"/>
              <a:chOff x="344" y="237"/>
              <a:chExt cx="2748" cy="2675"/>
            </a:xfrm>
          </p:grpSpPr>
          <p:pic>
            <p:nvPicPr>
              <p:cNvPr id="72730" name="Picture 67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32" y="710"/>
                <a:ext cx="1859" cy="177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72731" name="AutoShape 68"/>
              <p:cNvSpPr>
                <a:spLocks noChangeArrowheads="1"/>
              </p:cNvSpPr>
              <p:nvPr/>
            </p:nvSpPr>
            <p:spPr bwMode="auto">
              <a:xfrm>
                <a:off x="344" y="237"/>
                <a:ext cx="2748" cy="2675"/>
              </a:xfrm>
              <a:custGeom>
                <a:avLst/>
                <a:gdLst>
                  <a:gd name="T0" fmla="*/ 175 w 21600"/>
                  <a:gd name="T1" fmla="*/ 0 h 21600"/>
                  <a:gd name="T2" fmla="*/ 51 w 21600"/>
                  <a:gd name="T3" fmla="*/ 49 h 21600"/>
                  <a:gd name="T4" fmla="*/ 0 w 21600"/>
                  <a:gd name="T5" fmla="*/ 166 h 21600"/>
                  <a:gd name="T6" fmla="*/ 51 w 21600"/>
                  <a:gd name="T7" fmla="*/ 283 h 21600"/>
                  <a:gd name="T8" fmla="*/ 175 w 21600"/>
                  <a:gd name="T9" fmla="*/ 331 h 21600"/>
                  <a:gd name="T10" fmla="*/ 298 w 21600"/>
                  <a:gd name="T11" fmla="*/ 283 h 21600"/>
                  <a:gd name="T12" fmla="*/ 350 w 21600"/>
                  <a:gd name="T13" fmla="*/ 166 h 21600"/>
                  <a:gd name="T14" fmla="*/ 298 w 21600"/>
                  <a:gd name="T15" fmla="*/ 49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0 w 21600"/>
                  <a:gd name="T25" fmla="*/ 3165 h 21600"/>
                  <a:gd name="T26" fmla="*/ 18440 w 21600"/>
                  <a:gd name="T27" fmla="*/ 1843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3962" y="10800"/>
                    </a:moveTo>
                    <a:cubicBezTo>
                      <a:pt x="3962" y="14577"/>
                      <a:pt x="7023" y="17638"/>
                      <a:pt x="10800" y="17638"/>
                    </a:cubicBezTo>
                    <a:cubicBezTo>
                      <a:pt x="14577" y="17638"/>
                      <a:pt x="17638" y="14577"/>
                      <a:pt x="17638" y="10800"/>
                    </a:cubicBezTo>
                    <a:cubicBezTo>
                      <a:pt x="17638" y="7023"/>
                      <a:pt x="14577" y="3962"/>
                      <a:pt x="10800" y="3962"/>
                    </a:cubicBezTo>
                    <a:cubicBezTo>
                      <a:pt x="7023" y="3962"/>
                      <a:pt x="3962" y="7023"/>
                      <a:pt x="3962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sp>
          <p:nvSpPr>
            <p:cNvPr id="72729" name="Line 69"/>
            <p:cNvSpPr>
              <a:spLocks noChangeShapeType="1"/>
            </p:cNvSpPr>
            <p:nvPr/>
          </p:nvSpPr>
          <p:spPr bwMode="auto">
            <a:xfrm>
              <a:off x="2572" y="2753"/>
              <a:ext cx="202" cy="2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oval" w="sm" len="sm"/>
              <a:tailEnd type="triangle" w="sm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8198" name="Oval 70"/>
          <p:cNvSpPr>
            <a:spLocks noChangeArrowheads="1"/>
          </p:cNvSpPr>
          <p:nvPr/>
        </p:nvSpPr>
        <p:spPr bwMode="auto">
          <a:xfrm>
            <a:off x="5076826" y="3806031"/>
            <a:ext cx="452437" cy="417512"/>
          </a:xfrm>
          <a:prstGeom prst="ellipse">
            <a:avLst/>
          </a:prstGeom>
          <a:noFill/>
          <a:ln w="19050" cmpd="sng">
            <a:solidFill>
              <a:srgbClr val="00FF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48207" name="Text Box 79"/>
          <p:cNvSpPr txBox="1">
            <a:spLocks noChangeArrowheads="1"/>
          </p:cNvSpPr>
          <p:nvPr/>
        </p:nvSpPr>
        <p:spPr bwMode="auto">
          <a:xfrm>
            <a:off x="3657600" y="1581150"/>
            <a:ext cx="34575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r-FR" sz="1400" b="1" dirty="0">
                <a:solidFill>
                  <a:srgbClr val="3399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cs typeface="Trebuchet MS"/>
              </a:rPr>
              <a:t>Pente idéale</a:t>
            </a:r>
          </a:p>
        </p:txBody>
      </p:sp>
      <p:sp>
        <p:nvSpPr>
          <p:cNvPr id="48208" name="Text Box 80"/>
          <p:cNvSpPr txBox="1">
            <a:spLocks noChangeArrowheads="1"/>
          </p:cNvSpPr>
          <p:nvPr/>
        </p:nvSpPr>
        <p:spPr bwMode="auto">
          <a:xfrm>
            <a:off x="1855788" y="2427287"/>
            <a:ext cx="38941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r-FR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cs typeface="Trebuchet MS"/>
              </a:rPr>
              <a:t>Pente de finesse max.</a:t>
            </a:r>
          </a:p>
        </p:txBody>
      </p:sp>
      <p:sp>
        <p:nvSpPr>
          <p:cNvPr id="48209" name="Text Box 81"/>
          <p:cNvSpPr txBox="1">
            <a:spLocks noChangeArrowheads="1"/>
          </p:cNvSpPr>
          <p:nvPr/>
        </p:nvSpPr>
        <p:spPr bwMode="auto">
          <a:xfrm>
            <a:off x="1857375" y="3401218"/>
            <a:ext cx="25114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r-FR" sz="1400" b="1" dirty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cs typeface="Trebuchet MS"/>
              </a:rPr>
              <a:t>Pente max</a:t>
            </a:r>
            <a:r>
              <a:rPr lang="fr-FR" sz="1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cs typeface="Trebuchet MS"/>
              </a:rPr>
              <a:t>. moteur réduit</a:t>
            </a:r>
            <a:endParaRPr lang="fr-FR" sz="1400" b="1" dirty="0">
              <a:solidFill>
                <a:srgbClr val="008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rebuchet MS"/>
              <a:cs typeface="Trebuchet MS"/>
            </a:endParaRPr>
          </a:p>
        </p:txBody>
      </p:sp>
      <p:sp>
        <p:nvSpPr>
          <p:cNvPr id="48211" name="Text Box 83"/>
          <p:cNvSpPr txBox="1">
            <a:spLocks noChangeArrowheads="1"/>
          </p:cNvSpPr>
          <p:nvPr/>
        </p:nvSpPr>
        <p:spPr bwMode="auto">
          <a:xfrm>
            <a:off x="865188" y="5375275"/>
            <a:ext cx="38941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r-FR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cs typeface="Trebuchet MS"/>
              </a:rPr>
              <a:t>Pinceau de tolérance</a:t>
            </a:r>
          </a:p>
        </p:txBody>
      </p:sp>
      <p:sp>
        <p:nvSpPr>
          <p:cNvPr id="46" name="Text Box 93"/>
          <p:cNvSpPr txBox="1">
            <a:spLocks noChangeArrowheads="1"/>
          </p:cNvSpPr>
          <p:nvPr/>
        </p:nvSpPr>
        <p:spPr bwMode="auto">
          <a:xfrm rot="19523561">
            <a:off x="4284360" y="4686606"/>
            <a:ext cx="15235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cs typeface="Trebuchet MS"/>
              </a:rPr>
              <a:t>Trop long !</a:t>
            </a:r>
          </a:p>
        </p:txBody>
      </p:sp>
      <p:sp>
        <p:nvSpPr>
          <p:cNvPr id="47" name="Text Box 93"/>
          <p:cNvSpPr txBox="1">
            <a:spLocks noChangeArrowheads="1"/>
          </p:cNvSpPr>
          <p:nvPr/>
        </p:nvSpPr>
        <p:spPr bwMode="auto">
          <a:xfrm rot="19558100">
            <a:off x="5714300" y="5294092"/>
            <a:ext cx="151876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 charset="0"/>
                <a:ea typeface="Trebuchet MS" charset="0"/>
                <a:cs typeface="Trebuchet MS" charset="0"/>
              </a:rPr>
              <a:t>Trop court 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48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8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8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48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4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10" grpId="0" animBg="1"/>
      <p:bldP spid="48139" grpId="2" animBg="1"/>
      <p:bldP spid="48168" grpId="1" animBg="1"/>
      <p:bldP spid="48168" grpId="2" animBg="1"/>
      <p:bldP spid="48169" grpId="0" animBg="1"/>
      <p:bldP spid="48192" grpId="0" animBg="1"/>
      <p:bldP spid="48198" grpId="0" animBg="1"/>
      <p:bldP spid="48208" grpId="0"/>
      <p:bldP spid="48209" grpId="0"/>
      <p:bldP spid="48211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2689093" y="252413"/>
            <a:ext cx="3765814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fr-FR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/>
                <a:cs typeface="Trebuchet MS"/>
              </a:rPr>
              <a:t>Phase d’arrondi</a:t>
            </a:r>
            <a:endParaRPr lang="fr-FR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rebuchet MS"/>
              <a:cs typeface="Trebuchet MS"/>
            </a:endParaRPr>
          </a:p>
        </p:txBody>
      </p:sp>
      <p:grpSp>
        <p:nvGrpSpPr>
          <p:cNvPr id="68612" name="Group 14"/>
          <p:cNvGrpSpPr>
            <a:grpSpLocks/>
          </p:cNvGrpSpPr>
          <p:nvPr/>
        </p:nvGrpSpPr>
        <p:grpSpPr bwMode="auto">
          <a:xfrm>
            <a:off x="929569" y="5518091"/>
            <a:ext cx="5867910" cy="193496"/>
            <a:chOff x="3458" y="3946"/>
            <a:chExt cx="2302" cy="107"/>
          </a:xfrm>
        </p:grpSpPr>
        <p:sp>
          <p:nvSpPr>
            <p:cNvPr id="68631" name="Line 15"/>
            <p:cNvSpPr>
              <a:spLocks noChangeShapeType="1"/>
            </p:cNvSpPr>
            <p:nvPr/>
          </p:nvSpPr>
          <p:spPr bwMode="auto">
            <a:xfrm>
              <a:off x="3524" y="4053"/>
              <a:ext cx="22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scene3d>
              <a:camera prst="legacyObliqueTopLeft"/>
              <a:lightRig rig="legacyFlat4" dir="b"/>
            </a:scene3d>
            <a:sp3d extrusionH="887400" prstMaterial="legacyPlastic">
              <a:bevelT w="13500" h="13500" prst="angle"/>
              <a:bevelB w="13500" h="13500" prst="angle"/>
              <a:extrusionClr>
                <a:schemeClr val="bg1">
                  <a:lumMod val="50000"/>
                </a:schemeClr>
              </a:extrusionClr>
            </a:sp3d>
          </p:spPr>
          <p:txBody>
            <a:bodyPr>
              <a:prstTxWarp prst="textNoShape">
                <a:avLst/>
              </a:prstTxWarp>
              <a:flatTx/>
            </a:bodyPr>
            <a:lstStyle/>
            <a:p>
              <a:endParaRPr lang="fr-FR" dirty="0"/>
            </a:p>
          </p:txBody>
        </p:sp>
        <p:sp>
          <p:nvSpPr>
            <p:cNvPr id="68632" name="Line 16"/>
            <p:cNvSpPr>
              <a:spLocks noChangeShapeType="1"/>
            </p:cNvSpPr>
            <p:nvPr/>
          </p:nvSpPr>
          <p:spPr bwMode="auto">
            <a:xfrm>
              <a:off x="3458" y="3946"/>
              <a:ext cx="2225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lgDash"/>
              <a:round/>
              <a:headEnd/>
              <a:tailEnd/>
            </a:ln>
            <a:sp3d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68613" name="Group 17"/>
          <p:cNvGrpSpPr>
            <a:grpSpLocks noChangeAspect="1"/>
          </p:cNvGrpSpPr>
          <p:nvPr/>
        </p:nvGrpSpPr>
        <p:grpSpPr bwMode="auto">
          <a:xfrm rot="-5400000">
            <a:off x="4048499" y="5176708"/>
            <a:ext cx="500970" cy="705312"/>
            <a:chOff x="93" y="3183"/>
            <a:chExt cx="380" cy="586"/>
          </a:xfrm>
        </p:grpSpPr>
        <p:sp>
          <p:nvSpPr>
            <p:cNvPr id="68628" name="Oval 18"/>
            <p:cNvSpPr>
              <a:spLocks noChangeArrowheads="1"/>
            </p:cNvSpPr>
            <p:nvPr/>
          </p:nvSpPr>
          <p:spPr bwMode="auto">
            <a:xfrm>
              <a:off x="219" y="3338"/>
              <a:ext cx="131" cy="29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629" name="Line 19"/>
            <p:cNvSpPr>
              <a:spLocks noChangeShapeType="1"/>
            </p:cNvSpPr>
            <p:nvPr/>
          </p:nvSpPr>
          <p:spPr bwMode="auto">
            <a:xfrm>
              <a:off x="291" y="3183"/>
              <a:ext cx="0" cy="58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630" name="Line 20"/>
            <p:cNvSpPr>
              <a:spLocks noChangeShapeType="1"/>
            </p:cNvSpPr>
            <p:nvPr/>
          </p:nvSpPr>
          <p:spPr bwMode="auto">
            <a:xfrm flipV="1">
              <a:off x="93" y="3383"/>
              <a:ext cx="380" cy="2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68614" name="Freeform 21"/>
          <p:cNvSpPr>
            <a:spLocks/>
          </p:cNvSpPr>
          <p:nvPr/>
        </p:nvSpPr>
        <p:spPr bwMode="auto">
          <a:xfrm rot="-5400000">
            <a:off x="5849659" y="2315106"/>
            <a:ext cx="1712413" cy="2762250"/>
          </a:xfrm>
          <a:custGeom>
            <a:avLst/>
            <a:gdLst>
              <a:gd name="T0" fmla="*/ 2792413 w 1770"/>
              <a:gd name="T1" fmla="*/ 2747788 h 955"/>
              <a:gd name="T2" fmla="*/ 2786102 w 1770"/>
              <a:gd name="T3" fmla="*/ 2762250 h 955"/>
              <a:gd name="T4" fmla="*/ 0 w 1770"/>
              <a:gd name="T5" fmla="*/ 0 h 955"/>
              <a:gd name="T6" fmla="*/ 0 60000 65536"/>
              <a:gd name="T7" fmla="*/ 0 60000 65536"/>
              <a:gd name="T8" fmla="*/ 0 60000 65536"/>
              <a:gd name="T9" fmla="*/ 0 w 1770"/>
              <a:gd name="T10" fmla="*/ 0 h 955"/>
              <a:gd name="T11" fmla="*/ 1770 w 1770"/>
              <a:gd name="T12" fmla="*/ 955 h 9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0" h="955">
                <a:moveTo>
                  <a:pt x="1770" y="950"/>
                </a:moveTo>
                <a:lnTo>
                  <a:pt x="1766" y="955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lg" len="lg"/>
          </a:ln>
          <a:scene3d>
            <a:camera prst="legacyObliqueTopRight">
              <a:rot lat="20999996" lon="19799996" rev="0"/>
            </a:camera>
            <a:lightRig rig="legacyFlat3" dir="r"/>
          </a:scene3d>
          <a:sp3d extrusionH="430200" prstMaterial="legacyMatte">
            <a:bevelT w="13500" h="13500" prst="angle"/>
            <a:bevelB w="13500" h="13500" prst="angle"/>
            <a:extrusionClr>
              <a:srgbClr val="0099FF"/>
            </a:extrusionClr>
          </a:sp3d>
        </p:spPr>
        <p:txBody>
          <a:bodyPr>
            <a:prstTxWarp prst="textNoShape">
              <a:avLst/>
            </a:prstTxWarp>
            <a:flatTx/>
          </a:bodyPr>
          <a:lstStyle/>
          <a:p>
            <a:endParaRPr lang="fr-FR" dirty="0"/>
          </a:p>
        </p:txBody>
      </p:sp>
      <p:grpSp>
        <p:nvGrpSpPr>
          <p:cNvPr id="4" name="Group 76"/>
          <p:cNvGrpSpPr>
            <a:grpSpLocks/>
          </p:cNvGrpSpPr>
          <p:nvPr/>
        </p:nvGrpSpPr>
        <p:grpSpPr bwMode="auto">
          <a:xfrm rot="19662211" flipH="1">
            <a:off x="3994407" y="3366859"/>
            <a:ext cx="417715" cy="966862"/>
            <a:chOff x="511" y="814"/>
            <a:chExt cx="506" cy="993"/>
          </a:xfrm>
        </p:grpSpPr>
        <p:grpSp>
          <p:nvGrpSpPr>
            <p:cNvPr id="68619" name="Group 67"/>
            <p:cNvGrpSpPr>
              <a:grpSpLocks/>
            </p:cNvGrpSpPr>
            <p:nvPr/>
          </p:nvGrpSpPr>
          <p:grpSpPr bwMode="auto">
            <a:xfrm rot="-2269546">
              <a:off x="612" y="934"/>
              <a:ext cx="125" cy="873"/>
              <a:chOff x="1335" y="1351"/>
              <a:chExt cx="351" cy="1858"/>
            </a:xfrm>
          </p:grpSpPr>
          <p:sp>
            <p:nvSpPr>
              <p:cNvPr id="68625" name="AutoShape 68"/>
              <p:cNvSpPr>
                <a:spLocks noChangeArrowheads="1"/>
              </p:cNvSpPr>
              <p:nvPr/>
            </p:nvSpPr>
            <p:spPr bwMode="auto">
              <a:xfrm>
                <a:off x="1389" y="1914"/>
                <a:ext cx="257" cy="1295"/>
              </a:xfrm>
              <a:prstGeom prst="can">
                <a:avLst>
                  <a:gd name="adj" fmla="val 24891"/>
                </a:avLst>
              </a:prstGeom>
              <a:solidFill>
                <a:srgbClr val="FFA347">
                  <a:alpha val="51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8626" name="AutoShape 69"/>
              <p:cNvSpPr>
                <a:spLocks noChangeArrowheads="1"/>
              </p:cNvSpPr>
              <p:nvPr/>
            </p:nvSpPr>
            <p:spPr bwMode="auto">
              <a:xfrm>
                <a:off x="1335" y="1351"/>
                <a:ext cx="351" cy="626"/>
              </a:xfrm>
              <a:prstGeom prst="can">
                <a:avLst>
                  <a:gd name="adj" fmla="val 18801"/>
                </a:avLst>
              </a:prstGeom>
              <a:solidFill>
                <a:schemeClr val="accent6">
                  <a:alpha val="46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8627" name="Oval 70"/>
              <p:cNvSpPr>
                <a:spLocks noChangeArrowheads="1"/>
              </p:cNvSpPr>
              <p:nvPr/>
            </p:nvSpPr>
            <p:spPr bwMode="auto">
              <a:xfrm>
                <a:off x="1469" y="3083"/>
                <a:ext cx="91" cy="91"/>
              </a:xfrm>
              <a:prstGeom prst="ellipse">
                <a:avLst/>
              </a:prstGeom>
              <a:solidFill>
                <a:schemeClr val="tx1">
                  <a:alpha val="30196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68620" name="Group 71"/>
            <p:cNvGrpSpPr>
              <a:grpSpLocks/>
            </p:cNvGrpSpPr>
            <p:nvPr/>
          </p:nvGrpSpPr>
          <p:grpSpPr bwMode="auto">
            <a:xfrm rot="247810">
              <a:off x="892" y="851"/>
              <a:ext cx="125" cy="873"/>
              <a:chOff x="1335" y="1351"/>
              <a:chExt cx="351" cy="1858"/>
            </a:xfrm>
          </p:grpSpPr>
          <p:sp>
            <p:nvSpPr>
              <p:cNvPr id="68622" name="AutoShape 72"/>
              <p:cNvSpPr>
                <a:spLocks noChangeArrowheads="1"/>
              </p:cNvSpPr>
              <p:nvPr/>
            </p:nvSpPr>
            <p:spPr bwMode="auto">
              <a:xfrm>
                <a:off x="1389" y="1914"/>
                <a:ext cx="257" cy="1295"/>
              </a:xfrm>
              <a:prstGeom prst="can">
                <a:avLst>
                  <a:gd name="adj" fmla="val 24891"/>
                </a:avLst>
              </a:prstGeom>
              <a:gradFill rotWithShape="1">
                <a:gsLst>
                  <a:gs pos="0">
                    <a:schemeClr val="bg2"/>
                  </a:gs>
                  <a:gs pos="100000">
                    <a:srgbClr val="5F5F5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8623" name="AutoShape 73"/>
              <p:cNvSpPr>
                <a:spLocks noChangeArrowheads="1"/>
              </p:cNvSpPr>
              <p:nvPr/>
            </p:nvSpPr>
            <p:spPr bwMode="auto">
              <a:xfrm>
                <a:off x="1335" y="1351"/>
                <a:ext cx="351" cy="626"/>
              </a:xfrm>
              <a:prstGeom prst="can">
                <a:avLst>
                  <a:gd name="adj" fmla="val 18801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8624" name="Oval 74"/>
              <p:cNvSpPr>
                <a:spLocks noChangeArrowheads="1"/>
              </p:cNvSpPr>
              <p:nvPr/>
            </p:nvSpPr>
            <p:spPr bwMode="auto">
              <a:xfrm>
                <a:off x="1469" y="3083"/>
                <a:ext cx="91" cy="9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68621" name="Arc 75"/>
            <p:cNvSpPr>
              <a:spLocks/>
            </p:cNvSpPr>
            <p:nvPr/>
          </p:nvSpPr>
          <p:spPr bwMode="auto">
            <a:xfrm rot="780169" flipH="1">
              <a:off x="511" y="814"/>
              <a:ext cx="393" cy="281"/>
            </a:xfrm>
            <a:custGeom>
              <a:avLst/>
              <a:gdLst>
                <a:gd name="T0" fmla="*/ 0 w 21600"/>
                <a:gd name="T1" fmla="*/ 0 h 21505"/>
                <a:gd name="T2" fmla="*/ 5 w 21600"/>
                <a:gd name="T3" fmla="*/ 5 h 21505"/>
                <a:gd name="T4" fmla="*/ 0 w 21600"/>
                <a:gd name="T5" fmla="*/ 5 h 2150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05"/>
                <a:gd name="T11" fmla="*/ 21600 w 21600"/>
                <a:gd name="T12" fmla="*/ 21505 h 215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05" fill="none" extrusionOk="0">
                  <a:moveTo>
                    <a:pt x="2022" y="-1"/>
                  </a:moveTo>
                  <a:cubicBezTo>
                    <a:pt x="13119" y="1043"/>
                    <a:pt x="21600" y="10358"/>
                    <a:pt x="21600" y="21505"/>
                  </a:cubicBezTo>
                </a:path>
                <a:path w="21600" h="21505" stroke="0" extrusionOk="0">
                  <a:moveTo>
                    <a:pt x="2022" y="-1"/>
                  </a:moveTo>
                  <a:cubicBezTo>
                    <a:pt x="13119" y="1043"/>
                    <a:pt x="21600" y="10358"/>
                    <a:pt x="21600" y="21505"/>
                  </a:cubicBezTo>
                  <a:lnTo>
                    <a:pt x="0" y="21505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triangle" w="med" len="med"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algn="ctr"/>
              <a:endParaRPr lang="fr-FR"/>
            </a:p>
          </p:txBody>
        </p:sp>
      </p:grpSp>
      <p:sp>
        <p:nvSpPr>
          <p:cNvPr id="44109" name="Text Box 77"/>
          <p:cNvSpPr txBox="1">
            <a:spLocks noChangeArrowheads="1"/>
          </p:cNvSpPr>
          <p:nvPr/>
        </p:nvSpPr>
        <p:spPr bwMode="auto">
          <a:xfrm>
            <a:off x="2613025" y="1273175"/>
            <a:ext cx="5016500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400" dirty="0">
                <a:solidFill>
                  <a:srgbClr val="C0504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cs typeface="Trebuchet MS"/>
              </a:rPr>
              <a:t>L’amplitude du déplacement</a:t>
            </a:r>
            <a:r>
              <a:rPr lang="fr-FR" sz="1400" dirty="0" smtClean="0">
                <a:solidFill>
                  <a:srgbClr val="C0504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cs typeface="Trebuchet MS"/>
              </a:rPr>
              <a:t> du manche varie </a:t>
            </a:r>
            <a:r>
              <a:rPr lang="fr-FR" sz="1400" dirty="0">
                <a:solidFill>
                  <a:srgbClr val="C0504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cs typeface="Trebuchet MS"/>
              </a:rPr>
              <a:t>selon :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fr-FR" sz="1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cs typeface="Trebuchet MS"/>
              </a:rPr>
              <a:t> La vitesse de l’ULM.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fr-FR" sz="1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cs typeface="Trebuchet MS"/>
              </a:rPr>
              <a:t> La finesse de l’ULM.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fr-FR" sz="1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cs typeface="Trebuchet MS"/>
              </a:rPr>
              <a:t> La force du </a:t>
            </a:r>
            <a:r>
              <a:rPr lang="fr-FR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cs typeface="Trebuchet MS"/>
              </a:rPr>
              <a:t>vent.</a:t>
            </a:r>
          </a:p>
        </p:txBody>
      </p:sp>
      <p:sp>
        <p:nvSpPr>
          <p:cNvPr id="44066" name="Freeform 34"/>
          <p:cNvSpPr>
            <a:spLocks/>
          </p:cNvSpPr>
          <p:nvPr/>
        </p:nvSpPr>
        <p:spPr bwMode="auto">
          <a:xfrm>
            <a:off x="3417690" y="4832114"/>
            <a:ext cx="1741950" cy="337371"/>
          </a:xfrm>
          <a:custGeom>
            <a:avLst/>
            <a:gdLst>
              <a:gd name="T0" fmla="*/ 1885950 w 1188"/>
              <a:gd name="T1" fmla="*/ 0 h 530"/>
              <a:gd name="T2" fmla="*/ 1524000 w 1188"/>
              <a:gd name="T3" fmla="*/ 392113 h 530"/>
              <a:gd name="T4" fmla="*/ 957263 w 1188"/>
              <a:gd name="T5" fmla="*/ 755650 h 530"/>
              <a:gd name="T6" fmla="*/ 0 w 1188"/>
              <a:gd name="T7" fmla="*/ 841375 h 530"/>
              <a:gd name="T8" fmla="*/ 0 60000 65536"/>
              <a:gd name="T9" fmla="*/ 0 60000 65536"/>
              <a:gd name="T10" fmla="*/ 0 60000 65536"/>
              <a:gd name="T11" fmla="*/ 0 60000 65536"/>
              <a:gd name="T12" fmla="*/ 0 w 1188"/>
              <a:gd name="T13" fmla="*/ 0 h 530"/>
              <a:gd name="T14" fmla="*/ 1188 w 1188"/>
              <a:gd name="T15" fmla="*/ 530 h 5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88" h="530">
                <a:moveTo>
                  <a:pt x="1188" y="0"/>
                </a:moveTo>
                <a:lnTo>
                  <a:pt x="960" y="247"/>
                </a:lnTo>
                <a:cubicBezTo>
                  <a:pt x="862" y="326"/>
                  <a:pt x="763" y="429"/>
                  <a:pt x="603" y="476"/>
                </a:cubicBezTo>
                <a:cubicBezTo>
                  <a:pt x="443" y="523"/>
                  <a:pt x="126" y="519"/>
                  <a:pt x="0" y="53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lg" len="lg"/>
          </a:ln>
          <a:scene3d>
            <a:camera prst="legacyObliqueTopRight">
              <a:rot lat="21002279" lon="19797691" rev="202"/>
            </a:camera>
            <a:lightRig rig="threePt" dir="r">
              <a:rot lat="0" lon="0" rev="300000"/>
            </a:lightRig>
          </a:scene3d>
          <a:sp3d extrusionH="430200" prstMaterial="legacyMatte">
            <a:bevelT w="13500" h="13500" prst="angle"/>
            <a:bevelB w="13500" h="13500" prst="angle"/>
            <a:extrusionClr>
              <a:schemeClr val="accent6"/>
            </a:extrusionClr>
          </a:sp3d>
        </p:spPr>
        <p:txBody>
          <a:bodyPr>
            <a:prstTxWarp prst="textNoShape">
              <a:avLst/>
            </a:prstTxWarp>
            <a:flatTx/>
          </a:bodyPr>
          <a:lstStyle/>
          <a:p>
            <a:endParaRPr lang="fr-FR" dirty="0"/>
          </a:p>
        </p:txBody>
      </p:sp>
      <p:pic>
        <p:nvPicPr>
          <p:cNvPr id="44069" name="Picture 3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8000" contrast="12000"/>
          </a:blip>
          <a:srcRect/>
          <a:stretch>
            <a:fillRect/>
          </a:stretch>
        </p:blipFill>
        <p:spPr bwMode="auto">
          <a:xfrm rot="239665">
            <a:off x="2900165" y="4676537"/>
            <a:ext cx="13938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8000" contrast="12000"/>
          </a:blip>
          <a:srcRect/>
          <a:stretch>
            <a:fillRect/>
          </a:stretch>
        </p:blipFill>
        <p:spPr bwMode="auto">
          <a:xfrm rot="19403383">
            <a:off x="7511103" y="2043517"/>
            <a:ext cx="13938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Connecteur droit 2"/>
          <p:cNvCxnSpPr/>
          <p:nvPr/>
        </p:nvCxnSpPr>
        <p:spPr>
          <a:xfrm>
            <a:off x="5261240" y="4704838"/>
            <a:ext cx="3035677" cy="0"/>
          </a:xfrm>
          <a:prstGeom prst="line">
            <a:avLst/>
          </a:prstGeom>
          <a:ln w="12700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V="1">
            <a:off x="3529522" y="5232984"/>
            <a:ext cx="4787999" cy="0"/>
          </a:xfrm>
          <a:prstGeom prst="line">
            <a:avLst/>
          </a:prstGeom>
          <a:ln w="12700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 Box 87"/>
          <p:cNvSpPr txBox="1">
            <a:spLocks noChangeArrowheads="1"/>
          </p:cNvSpPr>
          <p:nvPr/>
        </p:nvSpPr>
        <p:spPr bwMode="auto">
          <a:xfrm>
            <a:off x="5739929" y="4825528"/>
            <a:ext cx="1472738" cy="307777"/>
          </a:xfrm>
          <a:prstGeom prst="rect">
            <a:avLst/>
          </a:prstGeom>
          <a:ln>
            <a:noFill/>
            <a:headEnd/>
            <a:tailEnd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400" dirty="0">
                <a:solidFill>
                  <a:schemeClr val="accent2"/>
                </a:solidFill>
                <a:latin typeface="Trebuchet MS"/>
                <a:cs typeface="Trebuchet MS"/>
              </a:rPr>
              <a:t>Phase d’arrondi</a:t>
            </a:r>
          </a:p>
        </p:txBody>
      </p:sp>
      <p:sp>
        <p:nvSpPr>
          <p:cNvPr id="32" name="Text Box 87"/>
          <p:cNvSpPr txBox="1">
            <a:spLocks noChangeArrowheads="1"/>
          </p:cNvSpPr>
          <p:nvPr/>
        </p:nvSpPr>
        <p:spPr bwMode="auto">
          <a:xfrm>
            <a:off x="6441678" y="4397061"/>
            <a:ext cx="2375693" cy="27699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200" i="1" dirty="0" smtClean="0">
                <a:latin typeface="Trebuchet MS" charset="0"/>
                <a:ea typeface="Trebuchet MS" charset="0"/>
                <a:cs typeface="Trebuchet MS" charset="0"/>
              </a:rPr>
              <a:t>Début de Phase</a:t>
            </a:r>
            <a:endParaRPr lang="fr-FR" sz="1200" i="1" dirty="0"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33" name="Text Box 87"/>
          <p:cNvSpPr txBox="1">
            <a:spLocks noChangeArrowheads="1"/>
          </p:cNvSpPr>
          <p:nvPr/>
        </p:nvSpPr>
        <p:spPr bwMode="auto">
          <a:xfrm>
            <a:off x="6301697" y="5246683"/>
            <a:ext cx="2375693" cy="27699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200" i="1" dirty="0" smtClean="0">
                <a:latin typeface="Trebuchet MS" charset="0"/>
                <a:ea typeface="Trebuchet MS" charset="0"/>
                <a:cs typeface="Trebuchet MS" charset="0"/>
              </a:rPr>
              <a:t>Fin de Phase</a:t>
            </a:r>
            <a:endParaRPr lang="fr-FR" sz="1200" i="1" dirty="0">
              <a:latin typeface="Trebuchet MS" charset="0"/>
              <a:ea typeface="Trebuchet MS" charset="0"/>
              <a:cs typeface="Trebuchet MS" charset="0"/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7489544" y="4704838"/>
            <a:ext cx="0" cy="541845"/>
          </a:xfrm>
          <a:prstGeom prst="straightConnector1">
            <a:avLst/>
          </a:prstGeom>
          <a:ln w="19050" cmpd="sng">
            <a:solidFill>
              <a:srgbClr val="C0504D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184 0.30023 C -0.33108 0.28935 -0.3316 0.29282 -0.27483 0.24305 C -0.21788 0.19305 -0.04601 0.04004 5.55556E-7 4.44444E-6 " pathEditMode="relative" rAng="0" ptsTypes="faf">
                                      <p:cBhvr>
                                        <p:cTn id="6" dur="30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83" y="-150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30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44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4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4" grpId="0" animBg="1"/>
      <p:bldP spid="44066" grpId="0" animBg="1"/>
      <p:bldP spid="31" grpId="0" animBg="1"/>
      <p:bldP spid="32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2070874" y="245765"/>
            <a:ext cx="5028119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fr-FR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/>
                <a:cs typeface="Trebuchet MS"/>
              </a:rPr>
              <a:t>Palier de décélération</a:t>
            </a:r>
          </a:p>
        </p:txBody>
      </p:sp>
      <p:grpSp>
        <p:nvGrpSpPr>
          <p:cNvPr id="70659" name="Group 4"/>
          <p:cNvGrpSpPr>
            <a:grpSpLocks/>
          </p:cNvGrpSpPr>
          <p:nvPr/>
        </p:nvGrpSpPr>
        <p:grpSpPr bwMode="auto">
          <a:xfrm>
            <a:off x="339119" y="4343464"/>
            <a:ext cx="8481022" cy="168178"/>
            <a:chOff x="3483" y="3960"/>
            <a:chExt cx="2277" cy="93"/>
          </a:xfrm>
        </p:grpSpPr>
        <p:sp>
          <p:nvSpPr>
            <p:cNvPr id="70685" name="Line 5"/>
            <p:cNvSpPr>
              <a:spLocks noChangeShapeType="1"/>
            </p:cNvSpPr>
            <p:nvPr/>
          </p:nvSpPr>
          <p:spPr bwMode="auto">
            <a:xfrm>
              <a:off x="3524" y="4053"/>
              <a:ext cx="22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scene3d>
              <a:camera prst="legacyObliqueTopLeft"/>
              <a:lightRig rig="legacyFlat4" dir="b"/>
            </a:scene3d>
            <a:sp3d extrusionH="887400" prstMaterial="legacyPlastic">
              <a:bevelT w="13500" h="13500" prst="angle"/>
              <a:bevelB w="13500" h="13500" prst="angle"/>
              <a:extrusionClr>
                <a:schemeClr val="bg1">
                  <a:lumMod val="50000"/>
                </a:schemeClr>
              </a:extrusionClr>
            </a:sp3d>
          </p:spPr>
          <p:txBody>
            <a:bodyPr>
              <a:prstTxWarp prst="textNoShape">
                <a:avLst/>
              </a:prstTxWarp>
              <a:flatTx/>
            </a:bodyPr>
            <a:lstStyle/>
            <a:p>
              <a:endParaRPr lang="fr-FR" dirty="0"/>
            </a:p>
          </p:txBody>
        </p:sp>
        <p:sp>
          <p:nvSpPr>
            <p:cNvPr id="70686" name="Line 6"/>
            <p:cNvSpPr>
              <a:spLocks noChangeShapeType="1"/>
            </p:cNvSpPr>
            <p:nvPr/>
          </p:nvSpPr>
          <p:spPr bwMode="auto">
            <a:xfrm>
              <a:off x="3483" y="3960"/>
              <a:ext cx="2225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lgDash"/>
              <a:round/>
              <a:headEnd/>
              <a:tailEnd/>
            </a:ln>
            <a:sp3d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pic>
        <p:nvPicPr>
          <p:cNvPr id="46095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8000" contrast="12000"/>
          </a:blip>
          <a:srcRect/>
          <a:stretch>
            <a:fillRect/>
          </a:stretch>
        </p:blipFill>
        <p:spPr bwMode="auto">
          <a:xfrm rot="239665">
            <a:off x="6956425" y="3654426"/>
            <a:ext cx="13938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27" name="Picture 4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8000" contrast="12000"/>
          </a:blip>
          <a:srcRect/>
          <a:stretch>
            <a:fillRect/>
          </a:stretch>
        </p:blipFill>
        <p:spPr bwMode="auto">
          <a:xfrm rot="600000">
            <a:off x="5805487" y="3654426"/>
            <a:ext cx="13938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28" name="Picture 4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8000" contrast="12000"/>
          </a:blip>
          <a:srcRect/>
          <a:stretch>
            <a:fillRect/>
          </a:stretch>
        </p:blipFill>
        <p:spPr bwMode="auto">
          <a:xfrm rot="900000">
            <a:off x="4583112" y="3651251"/>
            <a:ext cx="13938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6400800" y="3357563"/>
            <a:ext cx="752475" cy="280988"/>
            <a:chOff x="1072" y="1562"/>
            <a:chExt cx="1511" cy="260"/>
          </a:xfrm>
        </p:grpSpPr>
        <p:sp>
          <p:nvSpPr>
            <p:cNvPr id="70683" name="AutoShape 52"/>
            <p:cNvSpPr>
              <a:spLocks noChangeArrowheads="1"/>
            </p:cNvSpPr>
            <p:nvPr/>
          </p:nvSpPr>
          <p:spPr bwMode="auto">
            <a:xfrm>
              <a:off x="1072" y="1562"/>
              <a:ext cx="1511" cy="260"/>
            </a:xfrm>
            <a:prstGeom prst="rt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70684" name="Line 53"/>
            <p:cNvSpPr>
              <a:spLocks noChangeShapeType="1"/>
            </p:cNvSpPr>
            <p:nvPr/>
          </p:nvSpPr>
          <p:spPr bwMode="auto">
            <a:xfrm>
              <a:off x="1072" y="1562"/>
              <a:ext cx="1402" cy="2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6136" name="Line 56"/>
          <p:cNvSpPr>
            <a:spLocks noChangeShapeType="1"/>
          </p:cNvSpPr>
          <p:nvPr/>
        </p:nvSpPr>
        <p:spPr bwMode="auto">
          <a:xfrm>
            <a:off x="6413500" y="3644901"/>
            <a:ext cx="752475" cy="0"/>
          </a:xfrm>
          <a:prstGeom prst="line">
            <a:avLst/>
          </a:prstGeom>
          <a:noFill/>
          <a:ln w="28575" cap="flat" cmpd="sng" algn="ctr">
            <a:solidFill>
              <a:srgbClr val="1F497D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 dirty="0"/>
          </a:p>
        </p:txBody>
      </p: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5429250" y="3265488"/>
            <a:ext cx="571500" cy="319088"/>
            <a:chOff x="1072" y="1562"/>
            <a:chExt cx="1511" cy="260"/>
          </a:xfrm>
        </p:grpSpPr>
        <p:sp>
          <p:nvSpPr>
            <p:cNvPr id="70681" name="AutoShape 60"/>
            <p:cNvSpPr>
              <a:spLocks noChangeArrowheads="1"/>
            </p:cNvSpPr>
            <p:nvPr/>
          </p:nvSpPr>
          <p:spPr bwMode="auto">
            <a:xfrm>
              <a:off x="1072" y="1562"/>
              <a:ext cx="1511" cy="260"/>
            </a:xfrm>
            <a:prstGeom prst="rtTriangle">
              <a:avLst/>
            </a:prstGeom>
            <a:solidFill>
              <a:srgbClr val="D99694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70682" name="Line 61"/>
            <p:cNvSpPr>
              <a:spLocks noChangeShapeType="1"/>
            </p:cNvSpPr>
            <p:nvPr/>
          </p:nvSpPr>
          <p:spPr bwMode="auto">
            <a:xfrm>
              <a:off x="1072" y="1562"/>
              <a:ext cx="1402" cy="2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6142" name="Line 62"/>
          <p:cNvSpPr>
            <a:spLocks noChangeShapeType="1"/>
          </p:cNvSpPr>
          <p:nvPr/>
        </p:nvSpPr>
        <p:spPr bwMode="auto">
          <a:xfrm>
            <a:off x="5435600" y="3590926"/>
            <a:ext cx="571500" cy="0"/>
          </a:xfrm>
          <a:prstGeom prst="line">
            <a:avLst/>
          </a:prstGeom>
          <a:noFill/>
          <a:ln w="28575" cap="flat" cmpd="sng" algn="ctr">
            <a:solidFill>
              <a:srgbClr val="1F497D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 dirty="0"/>
          </a:p>
        </p:txBody>
      </p:sp>
      <p:grpSp>
        <p:nvGrpSpPr>
          <p:cNvPr id="5" name="Group 63"/>
          <p:cNvGrpSpPr>
            <a:grpSpLocks/>
          </p:cNvGrpSpPr>
          <p:nvPr/>
        </p:nvGrpSpPr>
        <p:grpSpPr bwMode="auto">
          <a:xfrm>
            <a:off x="4351337" y="3259138"/>
            <a:ext cx="463550" cy="288925"/>
            <a:chOff x="1072" y="1562"/>
            <a:chExt cx="1511" cy="260"/>
          </a:xfrm>
        </p:grpSpPr>
        <p:sp>
          <p:nvSpPr>
            <p:cNvPr id="70679" name="AutoShape 64"/>
            <p:cNvSpPr>
              <a:spLocks noChangeArrowheads="1"/>
            </p:cNvSpPr>
            <p:nvPr/>
          </p:nvSpPr>
          <p:spPr bwMode="auto">
            <a:xfrm>
              <a:off x="1072" y="1562"/>
              <a:ext cx="1511" cy="260"/>
            </a:xfrm>
            <a:prstGeom prst="rtTriangle">
              <a:avLst/>
            </a:prstGeom>
            <a:solidFill>
              <a:srgbClr val="D99694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70680" name="Line 65"/>
            <p:cNvSpPr>
              <a:spLocks noChangeShapeType="1"/>
            </p:cNvSpPr>
            <p:nvPr/>
          </p:nvSpPr>
          <p:spPr bwMode="auto">
            <a:xfrm>
              <a:off x="1072" y="1562"/>
              <a:ext cx="1402" cy="2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6146" name="Line 66"/>
          <p:cNvSpPr>
            <a:spLocks noChangeShapeType="1"/>
          </p:cNvSpPr>
          <p:nvPr/>
        </p:nvSpPr>
        <p:spPr bwMode="auto">
          <a:xfrm>
            <a:off x="4351337" y="3548063"/>
            <a:ext cx="468313" cy="0"/>
          </a:xfrm>
          <a:prstGeom prst="line">
            <a:avLst/>
          </a:prstGeom>
          <a:noFill/>
          <a:ln w="28575" cap="flat" cmpd="sng" algn="ctr">
            <a:solidFill>
              <a:srgbClr val="1F497D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 dirty="0"/>
          </a:p>
        </p:txBody>
      </p:sp>
      <p:grpSp>
        <p:nvGrpSpPr>
          <p:cNvPr id="6" name="Group 67"/>
          <p:cNvGrpSpPr>
            <a:grpSpLocks/>
          </p:cNvGrpSpPr>
          <p:nvPr/>
        </p:nvGrpSpPr>
        <p:grpSpPr bwMode="auto">
          <a:xfrm>
            <a:off x="3425825" y="3225801"/>
            <a:ext cx="295275" cy="263525"/>
            <a:chOff x="1072" y="1562"/>
            <a:chExt cx="1511" cy="260"/>
          </a:xfrm>
          <a:solidFill>
            <a:srgbClr val="FFA347"/>
          </a:solidFill>
        </p:grpSpPr>
        <p:sp>
          <p:nvSpPr>
            <p:cNvPr id="70677" name="AutoShape 68"/>
            <p:cNvSpPr>
              <a:spLocks noChangeArrowheads="1"/>
            </p:cNvSpPr>
            <p:nvPr/>
          </p:nvSpPr>
          <p:spPr bwMode="auto">
            <a:xfrm>
              <a:off x="1072" y="1562"/>
              <a:ext cx="1511" cy="260"/>
            </a:xfrm>
            <a:prstGeom prst="rtTriangle">
              <a:avLst/>
            </a:prstGeom>
            <a:solidFill>
              <a:srgbClr val="D99694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70678" name="Line 69"/>
            <p:cNvSpPr>
              <a:spLocks noChangeShapeType="1"/>
            </p:cNvSpPr>
            <p:nvPr/>
          </p:nvSpPr>
          <p:spPr bwMode="auto">
            <a:xfrm>
              <a:off x="1072" y="1562"/>
              <a:ext cx="1402" cy="236"/>
            </a:xfrm>
            <a:prstGeom prst="line">
              <a:avLst/>
            </a:prstGeom>
            <a:grp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6150" name="Line 70"/>
          <p:cNvSpPr>
            <a:spLocks noChangeShapeType="1"/>
          </p:cNvSpPr>
          <p:nvPr/>
        </p:nvSpPr>
        <p:spPr bwMode="auto">
          <a:xfrm flipV="1">
            <a:off x="3432175" y="3502026"/>
            <a:ext cx="325437" cy="0"/>
          </a:xfrm>
          <a:prstGeom prst="line">
            <a:avLst/>
          </a:prstGeom>
          <a:noFill/>
          <a:ln w="28575" cap="flat" cmpd="sng" algn="ctr">
            <a:solidFill>
              <a:srgbClr val="1F497D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46151" name="AutoShape 71"/>
          <p:cNvSpPr>
            <a:spLocks noChangeArrowheads="1"/>
          </p:cNvSpPr>
          <p:nvPr/>
        </p:nvSpPr>
        <p:spPr bwMode="auto">
          <a:xfrm>
            <a:off x="3424589" y="4862135"/>
            <a:ext cx="2333308" cy="74914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ts val="480"/>
              </a:spcBef>
              <a:defRPr/>
            </a:pPr>
            <a:r>
              <a:rPr lang="fr-FR" sz="1600" dirty="0" smtClean="0">
                <a:solidFill>
                  <a:srgbClr val="000000"/>
                </a:solidFill>
                <a:latin typeface="Trebuchet MS"/>
                <a:cs typeface="Trebuchet MS"/>
              </a:rPr>
              <a:t>Rappel :</a:t>
            </a:r>
          </a:p>
          <a:p>
            <a:pPr algn="ctr">
              <a:spcBef>
                <a:spcPts val="480"/>
              </a:spcBef>
              <a:defRPr/>
            </a:pPr>
            <a:r>
              <a:rPr lang="fr-FR" sz="1600" dirty="0">
                <a:solidFill>
                  <a:srgbClr val="000000"/>
                </a:solidFill>
                <a:latin typeface="Trebuchet MS"/>
                <a:cs typeface="Trebuchet MS"/>
              </a:rPr>
              <a:t>Rz = ½ </a:t>
            </a:r>
            <a:r>
              <a:rPr lang="fr-FR" sz="16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r </a:t>
            </a:r>
            <a:r>
              <a:rPr lang="fr-FR" sz="1600" dirty="0" smtClean="0">
                <a:solidFill>
                  <a:srgbClr val="000000"/>
                </a:solidFill>
                <a:latin typeface="Trebuchet MS"/>
                <a:cs typeface="Trebuchet MS"/>
              </a:rPr>
              <a:t>. S . </a:t>
            </a:r>
            <a:r>
              <a:rPr lang="fr-FR" dirty="0" smtClean="0">
                <a:solidFill>
                  <a:schemeClr val="tx2"/>
                </a:solidFill>
                <a:latin typeface="Trebuchet MS"/>
                <a:cs typeface="Trebuchet MS"/>
              </a:rPr>
              <a:t>V</a:t>
            </a:r>
            <a:r>
              <a:rPr lang="fr-FR" dirty="0">
                <a:solidFill>
                  <a:schemeClr val="tx2"/>
                </a:solidFill>
                <a:latin typeface="Trebuchet MS"/>
                <a:cs typeface="Trebuchet MS"/>
              </a:rPr>
              <a:t>²</a:t>
            </a:r>
            <a:r>
              <a:rPr lang="fr-FR" dirty="0" smtClean="0">
                <a:solidFill>
                  <a:srgbClr val="000000"/>
                </a:solidFill>
                <a:latin typeface="Trebuchet MS"/>
                <a:cs typeface="Trebuchet MS"/>
              </a:rPr>
              <a:t>. </a:t>
            </a:r>
            <a:r>
              <a:rPr lang="fr-FR" dirty="0" smtClean="0">
                <a:solidFill>
                  <a:schemeClr val="accent2"/>
                </a:solidFill>
                <a:latin typeface="Trebuchet MS"/>
                <a:cs typeface="Trebuchet MS"/>
              </a:rPr>
              <a:t>Cz</a:t>
            </a:r>
            <a:endParaRPr lang="fr-FR" sz="1600" dirty="0">
              <a:solidFill>
                <a:schemeClr val="accent2"/>
              </a:solidFill>
              <a:latin typeface="Trebuchet MS"/>
              <a:cs typeface="Trebuchet MS"/>
            </a:endParaRPr>
          </a:p>
        </p:txBody>
      </p:sp>
      <p:sp>
        <p:nvSpPr>
          <p:cNvPr id="46152" name="AutoShape 72"/>
          <p:cNvSpPr>
            <a:spLocks noChangeArrowheads="1"/>
          </p:cNvSpPr>
          <p:nvPr/>
        </p:nvSpPr>
        <p:spPr bwMode="auto">
          <a:xfrm>
            <a:off x="2509837" y="4156077"/>
            <a:ext cx="487824" cy="251849"/>
          </a:xfrm>
          <a:prstGeom prst="irregularSeal1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6129" name="Picture 4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8000" contrast="12000"/>
          </a:blip>
          <a:srcRect/>
          <a:stretch>
            <a:fillRect/>
          </a:stretch>
        </p:blipFill>
        <p:spPr bwMode="auto">
          <a:xfrm rot="1140000">
            <a:off x="3473450" y="3644901"/>
            <a:ext cx="13938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53" name="Picture 7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8000" contrast="12000"/>
          </a:blip>
          <a:srcRect/>
          <a:stretch>
            <a:fillRect/>
          </a:stretch>
        </p:blipFill>
        <p:spPr bwMode="auto">
          <a:xfrm rot="239665">
            <a:off x="2274887" y="3798888"/>
            <a:ext cx="13938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54" name="Picture 7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8000" contrast="12000"/>
          </a:blip>
          <a:srcRect/>
          <a:stretch>
            <a:fillRect/>
          </a:stretch>
        </p:blipFill>
        <p:spPr bwMode="auto">
          <a:xfrm rot="21328825">
            <a:off x="1520825" y="3798888"/>
            <a:ext cx="13938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ZoneTexte 31"/>
          <p:cNvSpPr txBox="1"/>
          <p:nvPr/>
        </p:nvSpPr>
        <p:spPr>
          <a:xfrm>
            <a:off x="1441788" y="1267760"/>
            <a:ext cx="626042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600" dirty="0" smtClean="0">
                <a:solidFill>
                  <a:srgbClr val="CC0000"/>
                </a:solidFill>
                <a:latin typeface="Trebuchet MS"/>
                <a:cs typeface="Trebuchet MS"/>
              </a:rPr>
              <a:t>But </a:t>
            </a:r>
            <a:r>
              <a:rPr lang="fr-FR" sz="1600" dirty="0" smtClean="0">
                <a:latin typeface="Trebuchet MS"/>
                <a:cs typeface="Trebuchet MS"/>
              </a:rPr>
              <a:t>: dissiper l’énergie cinétique (</a:t>
            </a:r>
            <a:r>
              <a:rPr lang="fr-FR" sz="1600" dirty="0" err="1" smtClean="0">
                <a:latin typeface="Trebuchet MS"/>
                <a:cs typeface="Trebuchet MS"/>
              </a:rPr>
              <a:t>E</a:t>
            </a:r>
            <a:r>
              <a:rPr lang="fr-FR" sz="1600" baseline="-25000" dirty="0" err="1" smtClean="0">
                <a:latin typeface="Trebuchet MS"/>
                <a:cs typeface="Trebuchet MS"/>
              </a:rPr>
              <a:t>c</a:t>
            </a:r>
            <a:r>
              <a:rPr lang="fr-FR" sz="1600" dirty="0" smtClean="0">
                <a:latin typeface="Trebuchet MS"/>
                <a:cs typeface="Trebuchet MS"/>
              </a:rPr>
              <a:t> = ½ M.V²) afin de </a:t>
            </a:r>
            <a:r>
              <a:rPr lang="fr-FR" sz="1600" dirty="0" smtClean="0">
                <a:solidFill>
                  <a:schemeClr val="accent4"/>
                </a:solidFill>
                <a:latin typeface="Trebuchet MS"/>
                <a:cs typeface="Trebuchet MS"/>
              </a:rPr>
              <a:t>t</a:t>
            </a:r>
            <a:r>
              <a:rPr lang="fr-FR" sz="1600" dirty="0" smtClean="0">
                <a:latin typeface="Trebuchet MS"/>
                <a:cs typeface="Trebuchet MS"/>
              </a:rPr>
              <a:t>oucher le sol à une vitesse compatible avec :</a:t>
            </a:r>
          </a:p>
        </p:txBody>
      </p:sp>
      <p:sp>
        <p:nvSpPr>
          <p:cNvPr id="33" name="AutoShape 71"/>
          <p:cNvSpPr>
            <a:spLocks noChangeArrowheads="1"/>
          </p:cNvSpPr>
          <p:nvPr/>
        </p:nvSpPr>
        <p:spPr bwMode="auto">
          <a:xfrm>
            <a:off x="1570273" y="5805724"/>
            <a:ext cx="6018842" cy="71508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ts val="480"/>
              </a:spcBef>
              <a:defRPr/>
            </a:pPr>
            <a:r>
              <a:rPr lang="fr-FR" sz="1600" dirty="0" smtClean="0">
                <a:solidFill>
                  <a:srgbClr val="000000"/>
                </a:solidFill>
                <a:latin typeface="Trebuchet MS"/>
                <a:cs typeface="Trebuchet MS"/>
              </a:rPr>
              <a:t>Pour maintenir le palier :</a:t>
            </a:r>
          </a:p>
          <a:p>
            <a:pPr algn="ctr">
              <a:spcBef>
                <a:spcPts val="480"/>
              </a:spcBef>
              <a:defRPr/>
            </a:pPr>
            <a:r>
              <a:rPr lang="fr-FR" sz="1600" dirty="0">
                <a:solidFill>
                  <a:srgbClr val="000000"/>
                </a:solidFill>
                <a:latin typeface="Trebuchet MS"/>
                <a:cs typeface="Trebuchet MS"/>
              </a:rPr>
              <a:t>J</a:t>
            </a:r>
            <a:r>
              <a:rPr lang="fr-FR" sz="1600" dirty="0" smtClean="0">
                <a:solidFill>
                  <a:srgbClr val="000000"/>
                </a:solidFill>
                <a:latin typeface="Trebuchet MS"/>
                <a:cs typeface="Trebuchet MS"/>
              </a:rPr>
              <a:t>e dois augmenter </a:t>
            </a:r>
            <a:r>
              <a:rPr lang="fr-FR" sz="1600" dirty="0" smtClean="0">
                <a:solidFill>
                  <a:schemeClr val="tx1"/>
                </a:solidFill>
                <a:latin typeface="Trebuchet MS"/>
                <a:cs typeface="Trebuchet MS"/>
              </a:rPr>
              <a:t>l’</a:t>
            </a:r>
            <a:r>
              <a:rPr lang="fr-FR" sz="1600" dirty="0" smtClean="0">
                <a:solidFill>
                  <a:srgbClr val="C0504D"/>
                </a:solidFill>
                <a:latin typeface="Trebuchet MS"/>
                <a:cs typeface="Trebuchet MS"/>
              </a:rPr>
              <a:t>incidence</a:t>
            </a:r>
            <a:r>
              <a:rPr lang="fr-FR" sz="16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fr-FR" sz="1600" dirty="0" smtClean="0">
                <a:solidFill>
                  <a:srgbClr val="000000"/>
                </a:solidFill>
                <a:latin typeface="Trebuchet MS"/>
                <a:cs typeface="Trebuchet MS"/>
              </a:rPr>
              <a:t>lorsque </a:t>
            </a:r>
            <a:r>
              <a:rPr lang="fr-FR" sz="1600" dirty="0">
                <a:solidFill>
                  <a:srgbClr val="000000"/>
                </a:solidFill>
                <a:latin typeface="Trebuchet MS"/>
                <a:cs typeface="Trebuchet MS"/>
              </a:rPr>
              <a:t>la </a:t>
            </a:r>
            <a:r>
              <a:rPr lang="fr-FR" sz="1600" dirty="0">
                <a:solidFill>
                  <a:schemeClr val="tx2"/>
                </a:solidFill>
                <a:latin typeface="Trebuchet MS"/>
                <a:cs typeface="Trebuchet MS"/>
              </a:rPr>
              <a:t>vitesse </a:t>
            </a:r>
            <a:r>
              <a:rPr lang="fr-FR" sz="1600" dirty="0" smtClean="0">
                <a:solidFill>
                  <a:srgbClr val="000000"/>
                </a:solidFill>
                <a:latin typeface="Trebuchet MS"/>
                <a:cs typeface="Trebuchet MS"/>
              </a:rPr>
              <a:t>diminue.</a:t>
            </a:r>
            <a:endParaRPr lang="fr-FR" sz="1600" dirty="0">
              <a:solidFill>
                <a:srgbClr val="C0504D"/>
              </a:solidFill>
              <a:latin typeface="Trebuchet MS"/>
              <a:cs typeface="Trebuchet MS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1441788" y="1973150"/>
            <a:ext cx="6260423" cy="140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spcAft>
                <a:spcPts val="600"/>
              </a:spcAft>
              <a:buFont typeface="Wingdings" charset="2"/>
              <a:buChar char=""/>
            </a:pPr>
            <a:r>
              <a:rPr lang="fr-FR" sz="1600" dirty="0" smtClean="0">
                <a:latin typeface="Trebuchet MS"/>
                <a:cs typeface="Trebuchet MS"/>
              </a:rPr>
              <a:t>avec la résistance structurale du train d’atterrissage. </a:t>
            </a:r>
          </a:p>
          <a:p>
            <a:pPr marL="742950" lvl="1" indent="-285750">
              <a:lnSpc>
                <a:spcPct val="120000"/>
              </a:lnSpc>
              <a:spcAft>
                <a:spcPts val="600"/>
              </a:spcAft>
              <a:buFont typeface="Wingdings" charset="2"/>
              <a:buChar char=""/>
            </a:pPr>
            <a:r>
              <a:rPr lang="fr-FR" sz="1600" dirty="0" smtClean="0">
                <a:latin typeface="Trebuchet MS"/>
                <a:cs typeface="Trebuchet MS"/>
              </a:rPr>
              <a:t>  avec la longueur du terrain.</a:t>
            </a:r>
          </a:p>
          <a:p>
            <a:pPr marL="742950" lvl="1" indent="-285750">
              <a:lnSpc>
                <a:spcPct val="120000"/>
              </a:lnSpc>
              <a:spcAft>
                <a:spcPts val="600"/>
              </a:spcAft>
              <a:buFont typeface="Wingdings" charset="2"/>
              <a:buChar char=""/>
            </a:pPr>
            <a:r>
              <a:rPr lang="fr-FR" sz="1600" dirty="0" smtClean="0">
                <a:latin typeface="Trebuchet MS"/>
                <a:cs typeface="Trebuchet MS"/>
              </a:rPr>
              <a:t>  avec les possibilités de freinage.</a:t>
            </a:r>
          </a:p>
          <a:p>
            <a:endParaRPr lang="fr-FR" sz="1600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6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85185E-6 L -0.1309 -1.85185E-6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6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3 -1.85185E-6 L -0.13403 -1.85185E-6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46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0.00046 L -0.1217 0.00046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46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" y="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093 L -0.13211 0.02245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46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" y="12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5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3.33333E-6 L -0.08455 3.33333E-6 " pathEditMode="relative" rAng="0" ptsTypes="AA">
                                      <p:cBhvr>
                                        <p:cTn id="110" dur="1000" fill="hold"/>
                                        <p:tgtEl>
                                          <p:spTgt spid="46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95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5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-0.13021 3.33333E-6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46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0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36" grpId="0" animBg="1"/>
      <p:bldP spid="46136" grpId="1" animBg="1"/>
      <p:bldP spid="46146" grpId="0" animBg="1"/>
      <p:bldP spid="46146" grpId="1" animBg="1"/>
      <p:bldP spid="46150" grpId="0" animBg="1"/>
      <p:bldP spid="46150" grpId="1" animBg="1"/>
      <p:bldP spid="46151" grpId="0" animBg="1"/>
      <p:bldP spid="46152" grpId="0" animBg="1"/>
      <p:bldP spid="32" grpId="0"/>
      <p:bldP spid="33" grpId="0" animBg="1"/>
      <p:bldP spid="35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74687" y="482193"/>
            <a:ext cx="7794625" cy="54373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363" fontAlgn="auto">
              <a:lnSpc>
                <a:spcPct val="90000"/>
              </a:lnSpc>
              <a:spcAft>
                <a:spcPts val="600"/>
              </a:spcAft>
              <a:defRPr/>
            </a:pPr>
            <a:r>
              <a:rPr lang="fr-FR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cs typeface="Arial" charset="0"/>
              </a:rPr>
              <a:t>L’ATTERRISSAGE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690688" y="1502276"/>
            <a:ext cx="6334964" cy="1905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056" tIns="152352" bIns="38088" anchor="ctr">
            <a:prstTxWarp prst="textNoShape">
              <a:avLst/>
            </a:prstTxWarp>
            <a:spAutoFit/>
          </a:bodyPr>
          <a:lstStyle/>
          <a:p>
            <a:pPr marL="342900" lvl="2" indent="-342900">
              <a:lnSpc>
                <a:spcPct val="12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fr-FR" sz="2000" b="1" cap="small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  Facteurs influant sur l’atterrissage.</a:t>
            </a:r>
          </a:p>
          <a:p>
            <a:pPr marL="342900" lvl="2" indent="-342900">
              <a:lnSpc>
                <a:spcPct val="12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fr-FR" sz="2000" b="1" cap="small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  Les différentes phases de l’atterrissage.</a:t>
            </a:r>
          </a:p>
          <a:p>
            <a:pPr marL="342900" lvl="2" indent="-342900">
              <a:lnSpc>
                <a:spcPct val="12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fr-FR" sz="2000" b="1" cap="small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  L’atterrissage vent de travers.</a:t>
            </a:r>
          </a:p>
        </p:txBody>
      </p:sp>
      <p:sp>
        <p:nvSpPr>
          <p:cNvPr id="5" name="Rectangle à coins arrondis 4"/>
          <p:cNvSpPr/>
          <p:nvPr/>
        </p:nvSpPr>
        <p:spPr bwMode="auto">
          <a:xfrm>
            <a:off x="1797050" y="3023759"/>
            <a:ext cx="5549900" cy="431999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fr-F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464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Line 96"/>
          <p:cNvSpPr>
            <a:spLocks noChangeShapeType="1"/>
          </p:cNvSpPr>
          <p:nvPr/>
        </p:nvSpPr>
        <p:spPr bwMode="auto">
          <a:xfrm>
            <a:off x="2548718" y="3429000"/>
            <a:ext cx="5950757" cy="887413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lgDashDot"/>
            <a:round/>
            <a:headEnd type="none" w="lg" len="lg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14" name="Group 117"/>
          <p:cNvGrpSpPr>
            <a:grpSpLocks/>
          </p:cNvGrpSpPr>
          <p:nvPr/>
        </p:nvGrpSpPr>
        <p:grpSpPr bwMode="auto">
          <a:xfrm>
            <a:off x="308769" y="1346198"/>
            <a:ext cx="8577262" cy="338138"/>
            <a:chOff x="145" y="3034"/>
            <a:chExt cx="5403" cy="213"/>
          </a:xfrm>
          <a:noFill/>
        </p:grpSpPr>
        <p:sp>
          <p:nvSpPr>
            <p:cNvPr id="55409" name="Text Box 113"/>
            <p:cNvSpPr txBox="1">
              <a:spLocks noChangeArrowheads="1"/>
            </p:cNvSpPr>
            <p:nvPr/>
          </p:nvSpPr>
          <p:spPr bwMode="auto">
            <a:xfrm>
              <a:off x="145" y="3034"/>
              <a:ext cx="5403" cy="2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1600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Trebuchet MS"/>
                  <a:cs typeface="Trebuchet MS"/>
                </a:rPr>
                <a:t>Alignement sur l’axe de piste           Action aux palonniers</a:t>
              </a:r>
            </a:p>
          </p:txBody>
        </p:sp>
        <p:sp>
          <p:nvSpPr>
            <p:cNvPr id="74781" name="AutoShape 115"/>
            <p:cNvSpPr>
              <a:spLocks noChangeArrowheads="1"/>
            </p:cNvSpPr>
            <p:nvPr/>
          </p:nvSpPr>
          <p:spPr bwMode="auto">
            <a:xfrm>
              <a:off x="2905" y="3114"/>
              <a:ext cx="329" cy="90"/>
            </a:xfrm>
            <a:prstGeom prst="rightArrow">
              <a:avLst>
                <a:gd name="adj1" fmla="val 50000"/>
                <a:gd name="adj2" fmla="val 50575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sz="1400" dirty="0">
                <a:latin typeface="Trebuchet MS" charset="0"/>
                <a:ea typeface="Trebuchet MS" charset="0"/>
                <a:cs typeface="Trebuchet MS" charset="0"/>
              </a:endParaRPr>
            </a:p>
          </p:txBody>
        </p:sp>
      </p:grp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-12700" y="3689350"/>
            <a:ext cx="3355975" cy="1338263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2030205" y="247650"/>
            <a:ext cx="5118894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fr-FR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/>
                <a:cs typeface="Trebuchet MS"/>
              </a:rPr>
              <a:t>Atterrissage vent de travers</a:t>
            </a:r>
          </a:p>
        </p:txBody>
      </p:sp>
      <p:grpSp>
        <p:nvGrpSpPr>
          <p:cNvPr id="74757" name="Group 43"/>
          <p:cNvGrpSpPr>
            <a:grpSpLocks/>
          </p:cNvGrpSpPr>
          <p:nvPr/>
        </p:nvGrpSpPr>
        <p:grpSpPr bwMode="auto">
          <a:xfrm>
            <a:off x="1719263" y="3751263"/>
            <a:ext cx="492125" cy="1198562"/>
            <a:chOff x="4557" y="1889"/>
            <a:chExt cx="310" cy="755"/>
          </a:xfrm>
        </p:grpSpPr>
        <p:sp>
          <p:nvSpPr>
            <p:cNvPr id="74827" name="Line 9"/>
            <p:cNvSpPr>
              <a:spLocks noChangeShapeType="1"/>
            </p:cNvSpPr>
            <p:nvPr/>
          </p:nvSpPr>
          <p:spPr bwMode="auto">
            <a:xfrm>
              <a:off x="4560" y="2012"/>
              <a:ext cx="29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828" name="Line 10"/>
            <p:cNvSpPr>
              <a:spLocks noChangeShapeType="1"/>
            </p:cNvSpPr>
            <p:nvPr/>
          </p:nvSpPr>
          <p:spPr bwMode="auto">
            <a:xfrm>
              <a:off x="4570" y="2142"/>
              <a:ext cx="29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829" name="Line 11"/>
            <p:cNvSpPr>
              <a:spLocks noChangeShapeType="1"/>
            </p:cNvSpPr>
            <p:nvPr/>
          </p:nvSpPr>
          <p:spPr bwMode="auto">
            <a:xfrm>
              <a:off x="4564" y="2272"/>
              <a:ext cx="29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830" name="Line 12"/>
            <p:cNvSpPr>
              <a:spLocks noChangeShapeType="1"/>
            </p:cNvSpPr>
            <p:nvPr/>
          </p:nvSpPr>
          <p:spPr bwMode="auto">
            <a:xfrm>
              <a:off x="4557" y="2402"/>
              <a:ext cx="29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831" name="Line 13"/>
            <p:cNvSpPr>
              <a:spLocks noChangeShapeType="1"/>
            </p:cNvSpPr>
            <p:nvPr/>
          </p:nvSpPr>
          <p:spPr bwMode="auto">
            <a:xfrm>
              <a:off x="4562" y="2520"/>
              <a:ext cx="29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832" name="Line 14"/>
            <p:cNvSpPr>
              <a:spLocks noChangeShapeType="1"/>
            </p:cNvSpPr>
            <p:nvPr/>
          </p:nvSpPr>
          <p:spPr bwMode="auto">
            <a:xfrm>
              <a:off x="4562" y="1889"/>
              <a:ext cx="29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833" name="Line 15"/>
            <p:cNvSpPr>
              <a:spLocks noChangeShapeType="1"/>
            </p:cNvSpPr>
            <p:nvPr/>
          </p:nvSpPr>
          <p:spPr bwMode="auto">
            <a:xfrm>
              <a:off x="4562" y="2644"/>
              <a:ext cx="29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74758" name="Line 54"/>
          <p:cNvSpPr>
            <a:spLocks noChangeShapeType="1"/>
          </p:cNvSpPr>
          <p:nvPr/>
        </p:nvSpPr>
        <p:spPr bwMode="auto">
          <a:xfrm>
            <a:off x="-68263" y="4351338"/>
            <a:ext cx="3411538" cy="3175"/>
          </a:xfrm>
          <a:prstGeom prst="line">
            <a:avLst/>
          </a:prstGeom>
          <a:noFill/>
          <a:ln w="25400">
            <a:solidFill>
              <a:srgbClr val="FFFFFF"/>
            </a:solidFill>
            <a:prstDash val="dash"/>
            <a:round/>
            <a:headEnd type="none" w="sm" len="sm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4759" name="Text Box 55"/>
          <p:cNvSpPr txBox="1">
            <a:spLocks noChangeArrowheads="1"/>
          </p:cNvSpPr>
          <p:nvPr/>
        </p:nvSpPr>
        <p:spPr bwMode="auto">
          <a:xfrm rot="5400000" flipV="1">
            <a:off x="2211388" y="4157662"/>
            <a:ext cx="1231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 sz="2000">
                <a:solidFill>
                  <a:srgbClr val="FFFFFF"/>
                </a:solidFill>
                <a:latin typeface="Arial Black" charset="0"/>
                <a:ea typeface="Arial Unicode MS" charset="0"/>
                <a:cs typeface="Arial Unicode MS" charset="0"/>
              </a:rPr>
              <a:t>3 6</a:t>
            </a:r>
            <a:endParaRPr lang="fr-FR"/>
          </a:p>
        </p:txBody>
      </p:sp>
      <p:grpSp>
        <p:nvGrpSpPr>
          <p:cNvPr id="3" name="Group 56"/>
          <p:cNvGrpSpPr>
            <a:grpSpLocks/>
          </p:cNvGrpSpPr>
          <p:nvPr/>
        </p:nvGrpSpPr>
        <p:grpSpPr bwMode="auto">
          <a:xfrm rot="16200000" flipV="1">
            <a:off x="1477169" y="5497911"/>
            <a:ext cx="830263" cy="323850"/>
            <a:chOff x="1712" y="1092"/>
            <a:chExt cx="2496" cy="1280"/>
          </a:xfrm>
        </p:grpSpPr>
        <p:sp>
          <p:nvSpPr>
            <p:cNvPr id="74823" name="AutoShape 57"/>
            <p:cNvSpPr>
              <a:spLocks noChangeArrowheads="1"/>
            </p:cNvSpPr>
            <p:nvPr/>
          </p:nvSpPr>
          <p:spPr bwMode="auto">
            <a:xfrm rot="-5400000">
              <a:off x="2144" y="1420"/>
              <a:ext cx="1008" cy="624"/>
            </a:xfrm>
            <a:custGeom>
              <a:avLst/>
              <a:gdLst>
                <a:gd name="T0" fmla="*/ 44 w 21600"/>
                <a:gd name="T1" fmla="*/ 9 h 21600"/>
                <a:gd name="T2" fmla="*/ 24 w 21600"/>
                <a:gd name="T3" fmla="*/ 18 h 21600"/>
                <a:gd name="T4" fmla="*/ 3 w 21600"/>
                <a:gd name="T5" fmla="*/ 9 h 21600"/>
                <a:gd name="T6" fmla="*/ 2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00 w 21600"/>
                <a:gd name="T13" fmla="*/ 3288 h 21600"/>
                <a:gd name="T14" fmla="*/ 18300 w 21600"/>
                <a:gd name="T15" fmla="*/ 1831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000" y="21600"/>
                  </a:lnTo>
                  <a:lnTo>
                    <a:pt x="18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824" name="AutoShape 58"/>
            <p:cNvSpPr>
              <a:spLocks noChangeArrowheads="1"/>
            </p:cNvSpPr>
            <p:nvPr/>
          </p:nvSpPr>
          <p:spPr bwMode="auto">
            <a:xfrm rot="-5400000">
              <a:off x="2912" y="1420"/>
              <a:ext cx="720" cy="624"/>
            </a:xfrm>
            <a:custGeom>
              <a:avLst/>
              <a:gdLst>
                <a:gd name="T0" fmla="*/ 22 w 21600"/>
                <a:gd name="T1" fmla="*/ 9 h 21600"/>
                <a:gd name="T2" fmla="*/ 12 w 21600"/>
                <a:gd name="T3" fmla="*/ 18 h 21600"/>
                <a:gd name="T4" fmla="*/ 2 w 21600"/>
                <a:gd name="T5" fmla="*/ 9 h 21600"/>
                <a:gd name="T6" fmla="*/ 1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900 w 21600"/>
                <a:gd name="T13" fmla="*/ 3912 h 21600"/>
                <a:gd name="T14" fmla="*/ 17700 w 21600"/>
                <a:gd name="T15" fmla="*/ 1768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200" y="21600"/>
                  </a:lnTo>
                  <a:lnTo>
                    <a:pt x="174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825" name="AutoShape 59"/>
            <p:cNvSpPr>
              <a:spLocks noChangeArrowheads="1"/>
            </p:cNvSpPr>
            <p:nvPr/>
          </p:nvSpPr>
          <p:spPr bwMode="auto">
            <a:xfrm rot="-5400000">
              <a:off x="3680" y="1420"/>
              <a:ext cx="432" cy="624"/>
            </a:xfrm>
            <a:custGeom>
              <a:avLst/>
              <a:gdLst>
                <a:gd name="T0" fmla="*/ 7 w 21600"/>
                <a:gd name="T1" fmla="*/ 9 h 21600"/>
                <a:gd name="T2" fmla="*/ 4 w 21600"/>
                <a:gd name="T3" fmla="*/ 18 h 21600"/>
                <a:gd name="T4" fmla="*/ 1 w 21600"/>
                <a:gd name="T5" fmla="*/ 9 h 21600"/>
                <a:gd name="T6" fmla="*/ 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200 w 21600"/>
                <a:gd name="T13" fmla="*/ 5227 h 21600"/>
                <a:gd name="T14" fmla="*/ 16400 w 21600"/>
                <a:gd name="T15" fmla="*/ 1637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840" y="21600"/>
                  </a:lnTo>
                  <a:lnTo>
                    <a:pt x="1476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826" name="AutoShape 60"/>
            <p:cNvSpPr>
              <a:spLocks noChangeArrowheads="1"/>
            </p:cNvSpPr>
            <p:nvPr/>
          </p:nvSpPr>
          <p:spPr bwMode="auto">
            <a:xfrm rot="-5400000">
              <a:off x="1384" y="1420"/>
              <a:ext cx="1280" cy="624"/>
            </a:xfrm>
            <a:custGeom>
              <a:avLst/>
              <a:gdLst>
                <a:gd name="T0" fmla="*/ 72 w 21600"/>
                <a:gd name="T1" fmla="*/ 9 h 21600"/>
                <a:gd name="T2" fmla="*/ 38 w 21600"/>
                <a:gd name="T3" fmla="*/ 18 h 21600"/>
                <a:gd name="T4" fmla="*/ 4 w 21600"/>
                <a:gd name="T5" fmla="*/ 9 h 21600"/>
                <a:gd name="T6" fmla="*/ 38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53 w 21600"/>
                <a:gd name="T13" fmla="*/ 2942 h 21600"/>
                <a:gd name="T14" fmla="*/ 18647 w 21600"/>
                <a:gd name="T15" fmla="*/ 1865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302" y="21600"/>
                  </a:lnTo>
                  <a:lnTo>
                    <a:pt x="1929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55392" name="Line 96"/>
          <p:cNvSpPr>
            <a:spLocks noChangeShapeType="1"/>
          </p:cNvSpPr>
          <p:nvPr/>
        </p:nvSpPr>
        <p:spPr bwMode="auto">
          <a:xfrm flipV="1">
            <a:off x="3343275" y="4341813"/>
            <a:ext cx="5003800" cy="1905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lgDashDot"/>
            <a:round/>
            <a:headEnd type="stealth" w="lg" len="lg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7" name="Group 32"/>
          <p:cNvGrpSpPr>
            <a:grpSpLocks/>
          </p:cNvGrpSpPr>
          <p:nvPr/>
        </p:nvGrpSpPr>
        <p:grpSpPr bwMode="auto">
          <a:xfrm rot="-5400000">
            <a:off x="8166894" y="3867944"/>
            <a:ext cx="944562" cy="946150"/>
            <a:chOff x="1592" y="1904"/>
            <a:chExt cx="1776" cy="1416"/>
          </a:xfrm>
        </p:grpSpPr>
        <p:sp>
          <p:nvSpPr>
            <p:cNvPr id="74806" name="AutoShape 33"/>
            <p:cNvSpPr>
              <a:spLocks noChangeArrowheads="1"/>
            </p:cNvSpPr>
            <p:nvPr/>
          </p:nvSpPr>
          <p:spPr bwMode="auto">
            <a:xfrm>
              <a:off x="1592" y="2200"/>
              <a:ext cx="1776" cy="22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CC00"/>
                </a:gs>
                <a:gs pos="50000">
                  <a:srgbClr val="FFCC66"/>
                </a:gs>
                <a:gs pos="100000">
                  <a:srgbClr val="FFCC0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807" name="AutoShape 34"/>
            <p:cNvSpPr>
              <a:spLocks noChangeArrowheads="1"/>
            </p:cNvSpPr>
            <p:nvPr/>
          </p:nvSpPr>
          <p:spPr bwMode="auto">
            <a:xfrm>
              <a:off x="2336" y="2416"/>
              <a:ext cx="280" cy="664"/>
            </a:xfrm>
            <a:custGeom>
              <a:avLst/>
              <a:gdLst>
                <a:gd name="T0" fmla="*/ 3 w 21600"/>
                <a:gd name="T1" fmla="*/ 10 h 21600"/>
                <a:gd name="T2" fmla="*/ 2 w 21600"/>
                <a:gd name="T3" fmla="*/ 20 h 21600"/>
                <a:gd name="T4" fmla="*/ 1 w 21600"/>
                <a:gd name="T5" fmla="*/ 10 h 21600"/>
                <a:gd name="T6" fmla="*/ 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400 w 21600"/>
                <a:gd name="T13" fmla="*/ 5433 h 21600"/>
                <a:gd name="T14" fmla="*/ 16200 w 21600"/>
                <a:gd name="T15" fmla="*/ 1616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251" y="21600"/>
                  </a:lnTo>
                  <a:lnTo>
                    <a:pt x="14349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CC00"/>
                </a:gs>
                <a:gs pos="50000">
                  <a:srgbClr val="FFCC66"/>
                </a:gs>
                <a:gs pos="100000">
                  <a:srgbClr val="FFCC00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808" name="AutoShape 35"/>
            <p:cNvSpPr>
              <a:spLocks noChangeArrowheads="1"/>
            </p:cNvSpPr>
            <p:nvPr/>
          </p:nvSpPr>
          <p:spPr bwMode="auto">
            <a:xfrm>
              <a:off x="2240" y="3088"/>
              <a:ext cx="472" cy="11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CC00"/>
                </a:gs>
                <a:gs pos="50000">
                  <a:srgbClr val="FFCC66"/>
                </a:gs>
                <a:gs pos="100000">
                  <a:srgbClr val="FFCC0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809" name="AutoShape 36"/>
            <p:cNvSpPr>
              <a:spLocks noChangeArrowheads="1"/>
            </p:cNvSpPr>
            <p:nvPr/>
          </p:nvSpPr>
          <p:spPr bwMode="auto">
            <a:xfrm flipV="1">
              <a:off x="2448" y="3088"/>
              <a:ext cx="56" cy="232"/>
            </a:xfrm>
            <a:prstGeom prst="triangle">
              <a:avLst>
                <a:gd name="adj" fmla="val 46426"/>
              </a:avLst>
            </a:prstGeom>
            <a:gradFill rotWithShape="0">
              <a:gsLst>
                <a:gs pos="0">
                  <a:srgbClr val="FFCC00"/>
                </a:gs>
                <a:gs pos="50000">
                  <a:srgbClr val="FFCC66"/>
                </a:gs>
                <a:gs pos="100000">
                  <a:srgbClr val="FFCC00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810" name="AutoShape 37"/>
            <p:cNvSpPr>
              <a:spLocks noChangeArrowheads="1"/>
            </p:cNvSpPr>
            <p:nvPr/>
          </p:nvSpPr>
          <p:spPr bwMode="auto">
            <a:xfrm>
              <a:off x="1632" y="2440"/>
              <a:ext cx="680" cy="5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CC00"/>
                </a:gs>
                <a:gs pos="50000">
                  <a:srgbClr val="FFCC66"/>
                </a:gs>
                <a:gs pos="100000">
                  <a:srgbClr val="FFCC0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811" name="AutoShape 38"/>
            <p:cNvSpPr>
              <a:spLocks noChangeArrowheads="1"/>
            </p:cNvSpPr>
            <p:nvPr/>
          </p:nvSpPr>
          <p:spPr bwMode="auto">
            <a:xfrm>
              <a:off x="2648" y="2440"/>
              <a:ext cx="680" cy="5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CC00"/>
                </a:gs>
                <a:gs pos="50000">
                  <a:srgbClr val="FFCC66"/>
                </a:gs>
                <a:gs pos="100000">
                  <a:srgbClr val="FFCC0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74812" name="Group 39"/>
            <p:cNvGrpSpPr>
              <a:grpSpLocks/>
            </p:cNvGrpSpPr>
            <p:nvPr/>
          </p:nvGrpSpPr>
          <p:grpSpPr bwMode="auto">
            <a:xfrm>
              <a:off x="2216" y="1904"/>
              <a:ext cx="560" cy="296"/>
              <a:chOff x="2224" y="1904"/>
              <a:chExt cx="560" cy="296"/>
            </a:xfrm>
          </p:grpSpPr>
          <p:sp>
            <p:nvSpPr>
              <p:cNvPr id="74813" name="AutoShape 40"/>
              <p:cNvSpPr>
                <a:spLocks noChangeArrowheads="1"/>
              </p:cNvSpPr>
              <p:nvPr/>
            </p:nvSpPr>
            <p:spPr bwMode="auto">
              <a:xfrm flipV="1">
                <a:off x="2344" y="2032"/>
                <a:ext cx="280" cy="168"/>
              </a:xfrm>
              <a:custGeom>
                <a:avLst/>
                <a:gdLst>
                  <a:gd name="T0" fmla="*/ 3 w 21600"/>
                  <a:gd name="T1" fmla="*/ 1 h 21600"/>
                  <a:gd name="T2" fmla="*/ 2 w 21600"/>
                  <a:gd name="T3" fmla="*/ 1 h 21600"/>
                  <a:gd name="T4" fmla="*/ 0 w 21600"/>
                  <a:gd name="T5" fmla="*/ 1 h 21600"/>
                  <a:gd name="T6" fmla="*/ 2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74 w 21600"/>
                  <a:gd name="T13" fmla="*/ 4500 h 21600"/>
                  <a:gd name="T14" fmla="*/ 17126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CC00"/>
                  </a:gs>
                  <a:gs pos="50000">
                    <a:srgbClr val="FFCC66"/>
                  </a:gs>
                  <a:gs pos="100000">
                    <a:srgbClr val="FFCC0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814" name="AutoShape 41"/>
              <p:cNvSpPr>
                <a:spLocks noChangeArrowheads="1"/>
              </p:cNvSpPr>
              <p:nvPr/>
            </p:nvSpPr>
            <p:spPr bwMode="auto">
              <a:xfrm>
                <a:off x="2424" y="1904"/>
                <a:ext cx="128" cy="96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FFCC00"/>
                  </a:gs>
                  <a:gs pos="50000">
                    <a:srgbClr val="FFCC66"/>
                  </a:gs>
                  <a:gs pos="100000">
                    <a:srgbClr val="FFCC0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815" name="Line 42"/>
              <p:cNvSpPr>
                <a:spLocks noChangeShapeType="1"/>
              </p:cNvSpPr>
              <p:nvPr/>
            </p:nvSpPr>
            <p:spPr bwMode="auto">
              <a:xfrm>
                <a:off x="2224" y="2016"/>
                <a:ext cx="56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9" name="Group 72"/>
          <p:cNvGrpSpPr>
            <a:grpSpLocks/>
          </p:cNvGrpSpPr>
          <p:nvPr/>
        </p:nvGrpSpPr>
        <p:grpSpPr bwMode="auto">
          <a:xfrm rot="-6840461">
            <a:off x="8160544" y="3839369"/>
            <a:ext cx="944562" cy="946150"/>
            <a:chOff x="1592" y="1904"/>
            <a:chExt cx="1776" cy="1416"/>
          </a:xfrm>
        </p:grpSpPr>
        <p:sp>
          <p:nvSpPr>
            <p:cNvPr id="74796" name="AutoShape 73"/>
            <p:cNvSpPr>
              <a:spLocks noChangeArrowheads="1"/>
            </p:cNvSpPr>
            <p:nvPr/>
          </p:nvSpPr>
          <p:spPr bwMode="auto">
            <a:xfrm>
              <a:off x="1592" y="2200"/>
              <a:ext cx="1776" cy="22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CC00"/>
                </a:gs>
                <a:gs pos="50000">
                  <a:srgbClr val="FFCC66"/>
                </a:gs>
                <a:gs pos="100000">
                  <a:srgbClr val="FFCC0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797" name="AutoShape 74"/>
            <p:cNvSpPr>
              <a:spLocks noChangeArrowheads="1"/>
            </p:cNvSpPr>
            <p:nvPr/>
          </p:nvSpPr>
          <p:spPr bwMode="auto">
            <a:xfrm>
              <a:off x="2336" y="2416"/>
              <a:ext cx="280" cy="664"/>
            </a:xfrm>
            <a:custGeom>
              <a:avLst/>
              <a:gdLst>
                <a:gd name="T0" fmla="*/ 3 w 21600"/>
                <a:gd name="T1" fmla="*/ 10 h 21600"/>
                <a:gd name="T2" fmla="*/ 2 w 21600"/>
                <a:gd name="T3" fmla="*/ 20 h 21600"/>
                <a:gd name="T4" fmla="*/ 1 w 21600"/>
                <a:gd name="T5" fmla="*/ 10 h 21600"/>
                <a:gd name="T6" fmla="*/ 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400 w 21600"/>
                <a:gd name="T13" fmla="*/ 5433 h 21600"/>
                <a:gd name="T14" fmla="*/ 16200 w 21600"/>
                <a:gd name="T15" fmla="*/ 1616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251" y="21600"/>
                  </a:lnTo>
                  <a:lnTo>
                    <a:pt x="14349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CC00"/>
                </a:gs>
                <a:gs pos="50000">
                  <a:srgbClr val="FFCC66"/>
                </a:gs>
                <a:gs pos="100000">
                  <a:srgbClr val="FFCC00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798" name="AutoShape 75"/>
            <p:cNvSpPr>
              <a:spLocks noChangeArrowheads="1"/>
            </p:cNvSpPr>
            <p:nvPr/>
          </p:nvSpPr>
          <p:spPr bwMode="auto">
            <a:xfrm>
              <a:off x="2240" y="3088"/>
              <a:ext cx="472" cy="11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CC00"/>
                </a:gs>
                <a:gs pos="50000">
                  <a:srgbClr val="FFCC66"/>
                </a:gs>
                <a:gs pos="100000">
                  <a:srgbClr val="FFCC0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799" name="AutoShape 76"/>
            <p:cNvSpPr>
              <a:spLocks noChangeArrowheads="1"/>
            </p:cNvSpPr>
            <p:nvPr/>
          </p:nvSpPr>
          <p:spPr bwMode="auto">
            <a:xfrm flipV="1">
              <a:off x="2448" y="3088"/>
              <a:ext cx="56" cy="232"/>
            </a:xfrm>
            <a:prstGeom prst="triangle">
              <a:avLst>
                <a:gd name="adj" fmla="val 46426"/>
              </a:avLst>
            </a:prstGeom>
            <a:gradFill rotWithShape="0">
              <a:gsLst>
                <a:gs pos="0">
                  <a:srgbClr val="FFCC00"/>
                </a:gs>
                <a:gs pos="50000">
                  <a:srgbClr val="FFCC66"/>
                </a:gs>
                <a:gs pos="100000">
                  <a:srgbClr val="FFCC00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800" name="AutoShape 77"/>
            <p:cNvSpPr>
              <a:spLocks noChangeArrowheads="1"/>
            </p:cNvSpPr>
            <p:nvPr/>
          </p:nvSpPr>
          <p:spPr bwMode="auto">
            <a:xfrm>
              <a:off x="1632" y="2440"/>
              <a:ext cx="680" cy="5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CC00"/>
                </a:gs>
                <a:gs pos="50000">
                  <a:srgbClr val="FFCC66"/>
                </a:gs>
                <a:gs pos="100000">
                  <a:srgbClr val="FFCC0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801" name="AutoShape 78"/>
            <p:cNvSpPr>
              <a:spLocks noChangeArrowheads="1"/>
            </p:cNvSpPr>
            <p:nvPr/>
          </p:nvSpPr>
          <p:spPr bwMode="auto">
            <a:xfrm>
              <a:off x="2648" y="2440"/>
              <a:ext cx="680" cy="5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CC00"/>
                </a:gs>
                <a:gs pos="50000">
                  <a:srgbClr val="FFCC66"/>
                </a:gs>
                <a:gs pos="100000">
                  <a:srgbClr val="FFCC0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74802" name="Group 79"/>
            <p:cNvGrpSpPr>
              <a:grpSpLocks/>
            </p:cNvGrpSpPr>
            <p:nvPr/>
          </p:nvGrpSpPr>
          <p:grpSpPr bwMode="auto">
            <a:xfrm>
              <a:off x="2216" y="1904"/>
              <a:ext cx="560" cy="296"/>
              <a:chOff x="2224" y="1904"/>
              <a:chExt cx="560" cy="296"/>
            </a:xfrm>
          </p:grpSpPr>
          <p:sp>
            <p:nvSpPr>
              <p:cNvPr id="74803" name="AutoShape 80"/>
              <p:cNvSpPr>
                <a:spLocks noChangeArrowheads="1"/>
              </p:cNvSpPr>
              <p:nvPr/>
            </p:nvSpPr>
            <p:spPr bwMode="auto">
              <a:xfrm flipV="1">
                <a:off x="2344" y="2032"/>
                <a:ext cx="280" cy="168"/>
              </a:xfrm>
              <a:custGeom>
                <a:avLst/>
                <a:gdLst>
                  <a:gd name="T0" fmla="*/ 3 w 21600"/>
                  <a:gd name="T1" fmla="*/ 1 h 21600"/>
                  <a:gd name="T2" fmla="*/ 2 w 21600"/>
                  <a:gd name="T3" fmla="*/ 1 h 21600"/>
                  <a:gd name="T4" fmla="*/ 0 w 21600"/>
                  <a:gd name="T5" fmla="*/ 1 h 21600"/>
                  <a:gd name="T6" fmla="*/ 2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74 w 21600"/>
                  <a:gd name="T13" fmla="*/ 4500 h 21600"/>
                  <a:gd name="T14" fmla="*/ 17126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CC00"/>
                  </a:gs>
                  <a:gs pos="50000">
                    <a:srgbClr val="FFCC66"/>
                  </a:gs>
                  <a:gs pos="100000">
                    <a:srgbClr val="FFCC0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804" name="AutoShape 81"/>
              <p:cNvSpPr>
                <a:spLocks noChangeArrowheads="1"/>
              </p:cNvSpPr>
              <p:nvPr/>
            </p:nvSpPr>
            <p:spPr bwMode="auto">
              <a:xfrm>
                <a:off x="2424" y="1904"/>
                <a:ext cx="128" cy="96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FFCC00"/>
                  </a:gs>
                  <a:gs pos="50000">
                    <a:srgbClr val="FFCC66"/>
                  </a:gs>
                  <a:gs pos="100000">
                    <a:srgbClr val="FFCC0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805" name="Line 82"/>
              <p:cNvSpPr>
                <a:spLocks noChangeShapeType="1"/>
              </p:cNvSpPr>
              <p:nvPr/>
            </p:nvSpPr>
            <p:spPr bwMode="auto">
              <a:xfrm>
                <a:off x="2224" y="2016"/>
                <a:ext cx="56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11" name="Group 97"/>
          <p:cNvGrpSpPr>
            <a:grpSpLocks/>
          </p:cNvGrpSpPr>
          <p:nvPr/>
        </p:nvGrpSpPr>
        <p:grpSpPr bwMode="auto">
          <a:xfrm>
            <a:off x="1858963" y="5757467"/>
            <a:ext cx="830263" cy="323850"/>
            <a:chOff x="1712" y="1092"/>
            <a:chExt cx="2496" cy="1280"/>
          </a:xfrm>
        </p:grpSpPr>
        <p:sp>
          <p:nvSpPr>
            <p:cNvPr id="74792" name="AutoShape 98"/>
            <p:cNvSpPr>
              <a:spLocks noChangeArrowheads="1"/>
            </p:cNvSpPr>
            <p:nvPr/>
          </p:nvSpPr>
          <p:spPr bwMode="auto">
            <a:xfrm rot="-5400000">
              <a:off x="2144" y="1420"/>
              <a:ext cx="1008" cy="624"/>
            </a:xfrm>
            <a:custGeom>
              <a:avLst/>
              <a:gdLst>
                <a:gd name="T0" fmla="*/ 44 w 21600"/>
                <a:gd name="T1" fmla="*/ 9 h 21600"/>
                <a:gd name="T2" fmla="*/ 24 w 21600"/>
                <a:gd name="T3" fmla="*/ 18 h 21600"/>
                <a:gd name="T4" fmla="*/ 3 w 21600"/>
                <a:gd name="T5" fmla="*/ 9 h 21600"/>
                <a:gd name="T6" fmla="*/ 2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00 w 21600"/>
                <a:gd name="T13" fmla="*/ 3288 h 21600"/>
                <a:gd name="T14" fmla="*/ 18300 w 21600"/>
                <a:gd name="T15" fmla="*/ 1831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000" y="21600"/>
                  </a:lnTo>
                  <a:lnTo>
                    <a:pt x="18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793" name="AutoShape 99"/>
            <p:cNvSpPr>
              <a:spLocks noChangeArrowheads="1"/>
            </p:cNvSpPr>
            <p:nvPr/>
          </p:nvSpPr>
          <p:spPr bwMode="auto">
            <a:xfrm rot="-5400000">
              <a:off x="2912" y="1420"/>
              <a:ext cx="720" cy="624"/>
            </a:xfrm>
            <a:custGeom>
              <a:avLst/>
              <a:gdLst>
                <a:gd name="T0" fmla="*/ 22 w 21600"/>
                <a:gd name="T1" fmla="*/ 9 h 21600"/>
                <a:gd name="T2" fmla="*/ 12 w 21600"/>
                <a:gd name="T3" fmla="*/ 18 h 21600"/>
                <a:gd name="T4" fmla="*/ 2 w 21600"/>
                <a:gd name="T5" fmla="*/ 9 h 21600"/>
                <a:gd name="T6" fmla="*/ 1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900 w 21600"/>
                <a:gd name="T13" fmla="*/ 3912 h 21600"/>
                <a:gd name="T14" fmla="*/ 17700 w 21600"/>
                <a:gd name="T15" fmla="*/ 1768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200" y="21600"/>
                  </a:lnTo>
                  <a:lnTo>
                    <a:pt x="174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794" name="AutoShape 100"/>
            <p:cNvSpPr>
              <a:spLocks noChangeArrowheads="1"/>
            </p:cNvSpPr>
            <p:nvPr/>
          </p:nvSpPr>
          <p:spPr bwMode="auto">
            <a:xfrm rot="-5400000">
              <a:off x="3680" y="1420"/>
              <a:ext cx="432" cy="624"/>
            </a:xfrm>
            <a:custGeom>
              <a:avLst/>
              <a:gdLst>
                <a:gd name="T0" fmla="*/ 7 w 21600"/>
                <a:gd name="T1" fmla="*/ 9 h 21600"/>
                <a:gd name="T2" fmla="*/ 4 w 21600"/>
                <a:gd name="T3" fmla="*/ 18 h 21600"/>
                <a:gd name="T4" fmla="*/ 1 w 21600"/>
                <a:gd name="T5" fmla="*/ 9 h 21600"/>
                <a:gd name="T6" fmla="*/ 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200 w 21600"/>
                <a:gd name="T13" fmla="*/ 5227 h 21600"/>
                <a:gd name="T14" fmla="*/ 16400 w 21600"/>
                <a:gd name="T15" fmla="*/ 1637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840" y="21600"/>
                  </a:lnTo>
                  <a:lnTo>
                    <a:pt x="1476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795" name="AutoShape 101"/>
            <p:cNvSpPr>
              <a:spLocks noChangeArrowheads="1"/>
            </p:cNvSpPr>
            <p:nvPr/>
          </p:nvSpPr>
          <p:spPr bwMode="auto">
            <a:xfrm rot="-5400000">
              <a:off x="1384" y="1420"/>
              <a:ext cx="1280" cy="624"/>
            </a:xfrm>
            <a:custGeom>
              <a:avLst/>
              <a:gdLst>
                <a:gd name="T0" fmla="*/ 72 w 21600"/>
                <a:gd name="T1" fmla="*/ 9 h 21600"/>
                <a:gd name="T2" fmla="*/ 38 w 21600"/>
                <a:gd name="T3" fmla="*/ 18 h 21600"/>
                <a:gd name="T4" fmla="*/ 4 w 21600"/>
                <a:gd name="T5" fmla="*/ 9 h 21600"/>
                <a:gd name="T6" fmla="*/ 38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53 w 21600"/>
                <a:gd name="T13" fmla="*/ 2942 h 21600"/>
                <a:gd name="T14" fmla="*/ 18647 w 21600"/>
                <a:gd name="T15" fmla="*/ 1865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302" y="21600"/>
                  </a:lnTo>
                  <a:lnTo>
                    <a:pt x="1929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2" name="Group 102"/>
          <p:cNvGrpSpPr>
            <a:grpSpLocks/>
          </p:cNvGrpSpPr>
          <p:nvPr/>
        </p:nvGrpSpPr>
        <p:grpSpPr bwMode="auto">
          <a:xfrm rot="-5400000">
            <a:off x="1683543" y="3882232"/>
            <a:ext cx="944563" cy="946150"/>
            <a:chOff x="1592" y="1904"/>
            <a:chExt cx="1776" cy="1416"/>
          </a:xfrm>
        </p:grpSpPr>
        <p:sp>
          <p:nvSpPr>
            <p:cNvPr id="74782" name="AutoShape 103"/>
            <p:cNvSpPr>
              <a:spLocks noChangeArrowheads="1"/>
            </p:cNvSpPr>
            <p:nvPr/>
          </p:nvSpPr>
          <p:spPr bwMode="auto">
            <a:xfrm>
              <a:off x="1592" y="2200"/>
              <a:ext cx="1776" cy="22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CC00"/>
                </a:gs>
                <a:gs pos="50000">
                  <a:srgbClr val="FFCC66"/>
                </a:gs>
                <a:gs pos="100000">
                  <a:srgbClr val="FFCC0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783" name="AutoShape 104"/>
            <p:cNvSpPr>
              <a:spLocks noChangeArrowheads="1"/>
            </p:cNvSpPr>
            <p:nvPr/>
          </p:nvSpPr>
          <p:spPr bwMode="auto">
            <a:xfrm>
              <a:off x="2336" y="2416"/>
              <a:ext cx="280" cy="664"/>
            </a:xfrm>
            <a:custGeom>
              <a:avLst/>
              <a:gdLst>
                <a:gd name="T0" fmla="*/ 3 w 21600"/>
                <a:gd name="T1" fmla="*/ 10 h 21600"/>
                <a:gd name="T2" fmla="*/ 2 w 21600"/>
                <a:gd name="T3" fmla="*/ 20 h 21600"/>
                <a:gd name="T4" fmla="*/ 1 w 21600"/>
                <a:gd name="T5" fmla="*/ 10 h 21600"/>
                <a:gd name="T6" fmla="*/ 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400 w 21600"/>
                <a:gd name="T13" fmla="*/ 5433 h 21600"/>
                <a:gd name="T14" fmla="*/ 16200 w 21600"/>
                <a:gd name="T15" fmla="*/ 1616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251" y="21600"/>
                  </a:lnTo>
                  <a:lnTo>
                    <a:pt x="14349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CC00"/>
                </a:gs>
                <a:gs pos="50000">
                  <a:srgbClr val="FFCC66"/>
                </a:gs>
                <a:gs pos="100000">
                  <a:srgbClr val="FFCC00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784" name="AutoShape 105"/>
            <p:cNvSpPr>
              <a:spLocks noChangeArrowheads="1"/>
            </p:cNvSpPr>
            <p:nvPr/>
          </p:nvSpPr>
          <p:spPr bwMode="auto">
            <a:xfrm>
              <a:off x="2240" y="3088"/>
              <a:ext cx="472" cy="11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CC00"/>
                </a:gs>
                <a:gs pos="50000">
                  <a:srgbClr val="FFCC66"/>
                </a:gs>
                <a:gs pos="100000">
                  <a:srgbClr val="FFCC0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785" name="AutoShape 106"/>
            <p:cNvSpPr>
              <a:spLocks noChangeArrowheads="1"/>
            </p:cNvSpPr>
            <p:nvPr/>
          </p:nvSpPr>
          <p:spPr bwMode="auto">
            <a:xfrm flipV="1">
              <a:off x="2448" y="3088"/>
              <a:ext cx="56" cy="232"/>
            </a:xfrm>
            <a:prstGeom prst="triangle">
              <a:avLst>
                <a:gd name="adj" fmla="val 46426"/>
              </a:avLst>
            </a:prstGeom>
            <a:gradFill rotWithShape="0">
              <a:gsLst>
                <a:gs pos="0">
                  <a:srgbClr val="FFCC00"/>
                </a:gs>
                <a:gs pos="50000">
                  <a:srgbClr val="FFCC66"/>
                </a:gs>
                <a:gs pos="100000">
                  <a:srgbClr val="FFCC00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786" name="AutoShape 107"/>
            <p:cNvSpPr>
              <a:spLocks noChangeArrowheads="1"/>
            </p:cNvSpPr>
            <p:nvPr/>
          </p:nvSpPr>
          <p:spPr bwMode="auto">
            <a:xfrm>
              <a:off x="1632" y="2440"/>
              <a:ext cx="680" cy="5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CC00"/>
                </a:gs>
                <a:gs pos="50000">
                  <a:srgbClr val="FFCC66"/>
                </a:gs>
                <a:gs pos="100000">
                  <a:srgbClr val="FFCC0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787" name="AutoShape 108"/>
            <p:cNvSpPr>
              <a:spLocks noChangeArrowheads="1"/>
            </p:cNvSpPr>
            <p:nvPr/>
          </p:nvSpPr>
          <p:spPr bwMode="auto">
            <a:xfrm>
              <a:off x="2648" y="2440"/>
              <a:ext cx="680" cy="5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CC00"/>
                </a:gs>
                <a:gs pos="50000">
                  <a:srgbClr val="FFCC66"/>
                </a:gs>
                <a:gs pos="100000">
                  <a:srgbClr val="FFCC0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74788" name="Group 109"/>
            <p:cNvGrpSpPr>
              <a:grpSpLocks/>
            </p:cNvGrpSpPr>
            <p:nvPr/>
          </p:nvGrpSpPr>
          <p:grpSpPr bwMode="auto">
            <a:xfrm>
              <a:off x="2216" y="1904"/>
              <a:ext cx="560" cy="296"/>
              <a:chOff x="2224" y="1904"/>
              <a:chExt cx="560" cy="296"/>
            </a:xfrm>
          </p:grpSpPr>
          <p:sp>
            <p:nvSpPr>
              <p:cNvPr id="74789" name="AutoShape 110"/>
              <p:cNvSpPr>
                <a:spLocks noChangeArrowheads="1"/>
              </p:cNvSpPr>
              <p:nvPr/>
            </p:nvSpPr>
            <p:spPr bwMode="auto">
              <a:xfrm flipV="1">
                <a:off x="2344" y="2032"/>
                <a:ext cx="280" cy="168"/>
              </a:xfrm>
              <a:custGeom>
                <a:avLst/>
                <a:gdLst>
                  <a:gd name="T0" fmla="*/ 3 w 21600"/>
                  <a:gd name="T1" fmla="*/ 1 h 21600"/>
                  <a:gd name="T2" fmla="*/ 2 w 21600"/>
                  <a:gd name="T3" fmla="*/ 1 h 21600"/>
                  <a:gd name="T4" fmla="*/ 0 w 21600"/>
                  <a:gd name="T5" fmla="*/ 1 h 21600"/>
                  <a:gd name="T6" fmla="*/ 2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74 w 21600"/>
                  <a:gd name="T13" fmla="*/ 4500 h 21600"/>
                  <a:gd name="T14" fmla="*/ 17126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CC00"/>
                  </a:gs>
                  <a:gs pos="50000">
                    <a:srgbClr val="FFCC66"/>
                  </a:gs>
                  <a:gs pos="100000">
                    <a:srgbClr val="FFCC0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790" name="AutoShape 111"/>
              <p:cNvSpPr>
                <a:spLocks noChangeArrowheads="1"/>
              </p:cNvSpPr>
              <p:nvPr/>
            </p:nvSpPr>
            <p:spPr bwMode="auto">
              <a:xfrm>
                <a:off x="2424" y="1904"/>
                <a:ext cx="128" cy="96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FFCC00"/>
                  </a:gs>
                  <a:gs pos="50000">
                    <a:srgbClr val="FFCC66"/>
                  </a:gs>
                  <a:gs pos="100000">
                    <a:srgbClr val="FFCC0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791" name="Line 112"/>
              <p:cNvSpPr>
                <a:spLocks noChangeShapeType="1"/>
              </p:cNvSpPr>
              <p:nvPr/>
            </p:nvSpPr>
            <p:spPr bwMode="auto">
              <a:xfrm>
                <a:off x="2224" y="2016"/>
                <a:ext cx="56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15" name="Group 122"/>
          <p:cNvGrpSpPr>
            <a:grpSpLocks/>
          </p:cNvGrpSpPr>
          <p:nvPr/>
        </p:nvGrpSpPr>
        <p:grpSpPr bwMode="auto">
          <a:xfrm>
            <a:off x="290512" y="1807368"/>
            <a:ext cx="8577263" cy="338138"/>
            <a:chOff x="142" y="3283"/>
            <a:chExt cx="5403" cy="213"/>
          </a:xfrm>
          <a:noFill/>
        </p:grpSpPr>
        <p:sp>
          <p:nvSpPr>
            <p:cNvPr id="55410" name="Text Box 114"/>
            <p:cNvSpPr txBox="1">
              <a:spLocks noChangeArrowheads="1"/>
            </p:cNvSpPr>
            <p:nvPr/>
          </p:nvSpPr>
          <p:spPr bwMode="auto">
            <a:xfrm>
              <a:off x="142" y="3283"/>
              <a:ext cx="5403" cy="2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1600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Trebuchet MS"/>
                  <a:cs typeface="Trebuchet MS"/>
                </a:rPr>
                <a:t>Contrôle de </a:t>
              </a:r>
              <a:r>
                <a:rPr lang="fr-FR" sz="1600" dirty="0" smtClean="0">
                  <a:effectLst>
                    <a:outerShdw blurRad="38100" dist="38100" dir="2700000" algn="tl">
                      <a:srgbClr val="DDDDDD"/>
                    </a:outerShdw>
                  </a:effectLst>
                  <a:latin typeface="Trebuchet MS"/>
                  <a:cs typeface="Trebuchet MS"/>
                </a:rPr>
                <a:t>l’inclinaison au touché et au roulage           </a:t>
              </a:r>
              <a:r>
                <a:rPr lang="fr-FR" sz="1600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Trebuchet MS"/>
                  <a:cs typeface="Trebuchet MS"/>
                </a:rPr>
                <a:t>Action au manche </a:t>
              </a:r>
              <a:r>
                <a:rPr lang="fr-FR" sz="1600" dirty="0" smtClean="0">
                  <a:effectLst>
                    <a:outerShdw blurRad="38100" dist="38100" dir="2700000" algn="tl">
                      <a:srgbClr val="DDDDDD"/>
                    </a:outerShdw>
                  </a:effectLst>
                  <a:latin typeface="Trebuchet MS"/>
                  <a:cs typeface="Trebuchet MS"/>
                </a:rPr>
                <a:t>(côté au </a:t>
              </a:r>
              <a:r>
                <a:rPr lang="fr-FR" sz="1600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Trebuchet MS"/>
                  <a:cs typeface="Trebuchet MS"/>
                </a:rPr>
                <a:t>vent)</a:t>
              </a:r>
            </a:p>
          </p:txBody>
        </p:sp>
        <p:sp>
          <p:nvSpPr>
            <p:cNvPr id="74779" name="AutoShape 116"/>
            <p:cNvSpPr>
              <a:spLocks noChangeArrowheads="1"/>
            </p:cNvSpPr>
            <p:nvPr/>
          </p:nvSpPr>
          <p:spPr bwMode="auto">
            <a:xfrm>
              <a:off x="3148" y="3354"/>
              <a:ext cx="329" cy="90"/>
            </a:xfrm>
            <a:prstGeom prst="rightArrow">
              <a:avLst>
                <a:gd name="adj1" fmla="val 50000"/>
                <a:gd name="adj2" fmla="val 50575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sz="1400" dirty="0">
                <a:latin typeface="Trebuchet MS" charset="0"/>
                <a:ea typeface="Trebuchet MS" charset="0"/>
                <a:cs typeface="Trebuchet MS" charset="0"/>
              </a:endParaRPr>
            </a:p>
          </p:txBody>
        </p:sp>
      </p:grpSp>
      <p:grpSp>
        <p:nvGrpSpPr>
          <p:cNvPr id="17" name="Group 136"/>
          <p:cNvGrpSpPr>
            <a:grpSpLocks/>
          </p:cNvGrpSpPr>
          <p:nvPr/>
        </p:nvGrpSpPr>
        <p:grpSpPr bwMode="auto">
          <a:xfrm>
            <a:off x="1627188" y="3001963"/>
            <a:ext cx="806450" cy="657225"/>
            <a:chOff x="9285" y="4829"/>
            <a:chExt cx="475" cy="426"/>
          </a:xfrm>
        </p:grpSpPr>
        <p:sp>
          <p:nvSpPr>
            <p:cNvPr id="74774" name="AutoShape 137"/>
            <p:cNvSpPr>
              <a:spLocks noChangeArrowheads="1"/>
            </p:cNvSpPr>
            <p:nvPr/>
          </p:nvSpPr>
          <p:spPr bwMode="auto">
            <a:xfrm>
              <a:off x="9310" y="4829"/>
              <a:ext cx="425" cy="384"/>
            </a:xfrm>
            <a:prstGeom prst="triangle">
              <a:avLst>
                <a:gd name="adj" fmla="val 50000"/>
              </a:avLst>
            </a:prstGeom>
            <a:solidFill>
              <a:srgbClr val="F5F53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939325">
                  <a:alpha val="74997"/>
                </a:srgbClr>
              </a:prst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775" name="Text Box 138"/>
            <p:cNvSpPr txBox="1">
              <a:spLocks noChangeArrowheads="1"/>
            </p:cNvSpPr>
            <p:nvPr/>
          </p:nvSpPr>
          <p:spPr bwMode="auto">
            <a:xfrm>
              <a:off x="9285" y="4839"/>
              <a:ext cx="475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3600" b="1">
                  <a:solidFill>
                    <a:srgbClr val="FF3300"/>
                  </a:solidFill>
                </a:rPr>
                <a:t>!</a:t>
              </a:r>
              <a:endParaRPr lang="fr-FR" sz="4400"/>
            </a:p>
          </p:txBody>
        </p:sp>
      </p:grpSp>
      <p:sp>
        <p:nvSpPr>
          <p:cNvPr id="80" name="ZoneTexte 79"/>
          <p:cNvSpPr txBox="1"/>
          <p:nvPr/>
        </p:nvSpPr>
        <p:spPr>
          <a:xfrm>
            <a:off x="4559300" y="5244705"/>
            <a:ext cx="3962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CC0000"/>
                </a:solidFill>
              </a:rPr>
              <a:t>Sans correction de dérive !</a:t>
            </a:r>
            <a:endParaRPr lang="fr-FR" dirty="0">
              <a:solidFill>
                <a:srgbClr val="CC0000"/>
              </a:solidFill>
            </a:endParaRPr>
          </a:p>
        </p:txBody>
      </p:sp>
      <p:sp>
        <p:nvSpPr>
          <p:cNvPr id="81" name="ZoneTexte 80"/>
          <p:cNvSpPr txBox="1"/>
          <p:nvPr/>
        </p:nvSpPr>
        <p:spPr>
          <a:xfrm>
            <a:off x="4571718" y="5239704"/>
            <a:ext cx="3962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8000"/>
                </a:solidFill>
              </a:rPr>
              <a:t>Avec correction de dérive !</a:t>
            </a:r>
            <a:endParaRPr lang="fr-FR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1000"/>
                                        <p:tgtEl>
                                          <p:spTgt spid="55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0.67639 -0.133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" y="-6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833 L -0.70833 0.00833 " pathEditMode="relative" rAng="0" ptsTypes="AA">
                                      <p:cBhvr>
                                        <p:cTn id="3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55392" grpId="0" animBg="1"/>
      <p:bldP spid="80" grpId="0"/>
      <p:bldP spid="80" grpId="1"/>
      <p:bldP spid="8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74687" y="482193"/>
            <a:ext cx="7794625" cy="54373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363" fontAlgn="auto">
              <a:lnSpc>
                <a:spcPct val="90000"/>
              </a:lnSpc>
              <a:spcAft>
                <a:spcPts val="600"/>
              </a:spcAft>
              <a:defRPr/>
            </a:pPr>
            <a:r>
              <a:rPr lang="fr-FR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cs typeface="Arial" charset="0"/>
              </a:rPr>
              <a:t>L’ATTERRISSAGE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690688" y="1502276"/>
            <a:ext cx="6334964" cy="1905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056" tIns="152352" bIns="38088" anchor="ctr">
            <a:prstTxWarp prst="textNoShape">
              <a:avLst/>
            </a:prstTxWarp>
            <a:spAutoFit/>
          </a:bodyPr>
          <a:lstStyle/>
          <a:p>
            <a:pPr marL="342900" lvl="2" indent="-342900">
              <a:lnSpc>
                <a:spcPct val="12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fr-FR" sz="2000" b="1" cap="small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  Facteurs influant sur l’atterrissage.</a:t>
            </a:r>
          </a:p>
          <a:p>
            <a:pPr marL="342900" lvl="2" indent="-342900">
              <a:lnSpc>
                <a:spcPct val="12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fr-FR" sz="2000" b="1" cap="small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  Les différentes phases de l’atterrissage.</a:t>
            </a:r>
          </a:p>
          <a:p>
            <a:pPr marL="342900" lvl="2" indent="-342900">
              <a:lnSpc>
                <a:spcPct val="12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fr-FR" sz="2000" b="1" cap="small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  L’atterrissage vent de travers.</a:t>
            </a:r>
          </a:p>
        </p:txBody>
      </p:sp>
      <p:sp>
        <p:nvSpPr>
          <p:cNvPr id="5" name="Rectangle à coins arrondis 4"/>
          <p:cNvSpPr/>
          <p:nvPr/>
        </p:nvSpPr>
        <p:spPr bwMode="auto">
          <a:xfrm>
            <a:off x="1854200" y="1677559"/>
            <a:ext cx="5041899" cy="431999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fr-F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652961" y="283865"/>
            <a:ext cx="5838077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fr-FR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facteurs influant sur l’atterrissage</a:t>
            </a:r>
          </a:p>
        </p:txBody>
      </p:sp>
      <p:sp>
        <p:nvSpPr>
          <p:cNvPr id="5" name="Text Box 77"/>
          <p:cNvSpPr txBox="1">
            <a:spLocks noChangeArrowheads="1"/>
          </p:cNvSpPr>
          <p:nvPr/>
        </p:nvSpPr>
        <p:spPr bwMode="auto">
          <a:xfrm>
            <a:off x="1168400" y="1010349"/>
            <a:ext cx="7645400" cy="512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fr-FR" b="1" dirty="0">
                <a:solidFill>
                  <a:schemeClr val="accent2"/>
                </a:solidFill>
                <a:latin typeface="Candara"/>
                <a:cs typeface="Candara"/>
              </a:rPr>
              <a:t>1 – L’environnement.</a:t>
            </a:r>
          </a:p>
          <a:p>
            <a:pPr marL="742950" lvl="1" indent="-285750">
              <a:spcBef>
                <a:spcPts val="0"/>
              </a:spcBef>
              <a:buFont typeface="Wingdings" charset="2"/>
              <a:buChar char=""/>
              <a:defRPr/>
            </a:pPr>
            <a:r>
              <a:rPr lang="fr-FR" sz="1600" dirty="0" smtClean="0">
                <a:solidFill>
                  <a:srgbClr val="000000"/>
                </a:solidFill>
                <a:latin typeface="Candara"/>
                <a:cs typeface="Candara"/>
              </a:rPr>
              <a:t>Densité </a:t>
            </a:r>
            <a:r>
              <a:rPr lang="fr-FR" sz="1600" dirty="0">
                <a:solidFill>
                  <a:srgbClr val="000000"/>
                </a:solidFill>
                <a:latin typeface="Candara"/>
                <a:cs typeface="Candara"/>
              </a:rPr>
              <a:t>de la masse d’air</a:t>
            </a:r>
            <a:r>
              <a:rPr lang="fr-FR" sz="1600" dirty="0" smtClean="0">
                <a:solidFill>
                  <a:srgbClr val="000000"/>
                </a:solidFill>
                <a:latin typeface="Candara"/>
                <a:cs typeface="Candara"/>
              </a:rPr>
              <a:t>.</a:t>
            </a:r>
          </a:p>
          <a:p>
            <a:pPr marL="1200150" lvl="2" indent="-285750">
              <a:spcBef>
                <a:spcPts val="0"/>
              </a:spcBef>
              <a:buFont typeface="Wingdings" charset="2"/>
              <a:buChar char="§"/>
              <a:defRPr/>
            </a:pPr>
            <a:r>
              <a:rPr lang="fr-FR" sz="1400" i="1" dirty="0" smtClean="0">
                <a:solidFill>
                  <a:srgbClr val="000000"/>
                </a:solidFill>
                <a:latin typeface="Candara"/>
                <a:cs typeface="Candara"/>
              </a:rPr>
              <a:t>La densité de l’air diminue quand l’altitude ou la température augmente.</a:t>
            </a:r>
          </a:p>
          <a:p>
            <a:pPr marL="742950" lvl="1" indent="-285750">
              <a:spcBef>
                <a:spcPts val="600"/>
              </a:spcBef>
              <a:buFont typeface="Wingdings" charset="2"/>
              <a:buChar char=""/>
              <a:defRPr/>
            </a:pPr>
            <a:r>
              <a:rPr lang="fr-FR" sz="1600" dirty="0">
                <a:solidFill>
                  <a:srgbClr val="000000"/>
                </a:solidFill>
                <a:latin typeface="Candara"/>
                <a:cs typeface="Candara"/>
              </a:rPr>
              <a:t>Force et direction du vent.</a:t>
            </a:r>
          </a:p>
          <a:p>
            <a:pPr marL="1200150" lvl="2" indent="-285750">
              <a:spcBef>
                <a:spcPts val="0"/>
              </a:spcBef>
              <a:buFont typeface="Wingdings" charset="2"/>
              <a:buChar char="§"/>
              <a:defRPr/>
            </a:pPr>
            <a:r>
              <a:rPr lang="fr-FR" sz="1400" i="1" dirty="0" smtClean="0">
                <a:solidFill>
                  <a:srgbClr val="000000"/>
                </a:solidFill>
                <a:latin typeface="Candara"/>
                <a:cs typeface="Candara"/>
              </a:rPr>
              <a:t>Le vent de face diminue la distance d’atterrissage.</a:t>
            </a:r>
            <a:endParaRPr lang="fr-FR" sz="1400" i="1" dirty="0">
              <a:solidFill>
                <a:srgbClr val="000000"/>
              </a:solidFill>
              <a:latin typeface="Candara"/>
              <a:cs typeface="Candara"/>
            </a:endParaRPr>
          </a:p>
          <a:p>
            <a:pPr>
              <a:spcBef>
                <a:spcPts val="600"/>
              </a:spcBef>
              <a:defRPr/>
            </a:pPr>
            <a:r>
              <a:rPr lang="fr-FR" b="1" dirty="0" smtClean="0">
                <a:solidFill>
                  <a:srgbClr val="C0504D"/>
                </a:solidFill>
                <a:latin typeface="Candara"/>
                <a:cs typeface="Candara"/>
              </a:rPr>
              <a:t>2 </a:t>
            </a:r>
            <a:r>
              <a:rPr lang="fr-FR" b="1" dirty="0">
                <a:solidFill>
                  <a:srgbClr val="C0504D"/>
                </a:solidFill>
                <a:latin typeface="Candara"/>
                <a:cs typeface="Candara"/>
              </a:rPr>
              <a:t>– Le terrain.</a:t>
            </a:r>
          </a:p>
          <a:p>
            <a:pPr marL="742950" lvl="1" indent="-285750">
              <a:spcBef>
                <a:spcPts val="0"/>
              </a:spcBef>
              <a:buFont typeface="Wingdings" charset="2"/>
              <a:buChar char=""/>
              <a:defRPr/>
            </a:pPr>
            <a:r>
              <a:rPr lang="fr-FR" sz="1600" dirty="0">
                <a:solidFill>
                  <a:srgbClr val="000000"/>
                </a:solidFill>
                <a:latin typeface="Candara"/>
                <a:cs typeface="Candara"/>
              </a:rPr>
              <a:t>  Longueur disponible</a:t>
            </a:r>
            <a:r>
              <a:rPr lang="fr-FR" sz="1600" dirty="0" smtClean="0">
                <a:solidFill>
                  <a:srgbClr val="000000"/>
                </a:solidFill>
                <a:latin typeface="Candara"/>
                <a:cs typeface="Candara"/>
              </a:rPr>
              <a:t>.</a:t>
            </a:r>
          </a:p>
          <a:p>
            <a:pPr marL="1200150" lvl="2" indent="-285750">
              <a:spcBef>
                <a:spcPts val="0"/>
              </a:spcBef>
              <a:buFont typeface="Wingdings" charset="2"/>
              <a:buChar char="§"/>
              <a:defRPr/>
            </a:pPr>
            <a:r>
              <a:rPr lang="fr-FR" sz="1400" i="1" dirty="0" smtClean="0">
                <a:solidFill>
                  <a:srgbClr val="000000"/>
                </a:solidFill>
                <a:latin typeface="Candara"/>
                <a:cs typeface="Candara"/>
              </a:rPr>
              <a:t>Penser </a:t>
            </a:r>
            <a:r>
              <a:rPr lang="fr-FR" sz="1400" i="1" dirty="0">
                <a:solidFill>
                  <a:srgbClr val="000000"/>
                </a:solidFill>
                <a:latin typeface="Candara"/>
                <a:cs typeface="Candara"/>
              </a:rPr>
              <a:t>la distance de freinage </a:t>
            </a:r>
            <a:r>
              <a:rPr lang="fr-FR" sz="1400" i="1" dirty="0" smtClean="0">
                <a:solidFill>
                  <a:srgbClr val="000000"/>
                </a:solidFill>
                <a:latin typeface="Candara"/>
                <a:cs typeface="Candara"/>
              </a:rPr>
              <a:t>(sur piste </a:t>
            </a:r>
            <a:r>
              <a:rPr lang="fr-FR" sz="1400" i="1" dirty="0">
                <a:solidFill>
                  <a:srgbClr val="000000"/>
                </a:solidFill>
                <a:latin typeface="Candara"/>
                <a:cs typeface="Candara"/>
              </a:rPr>
              <a:t>mouillée </a:t>
            </a:r>
            <a:r>
              <a:rPr lang="fr-FR" sz="1400" i="1" dirty="0" smtClean="0">
                <a:solidFill>
                  <a:srgbClr val="000000"/>
                </a:solidFill>
                <a:latin typeface="Candara"/>
                <a:cs typeface="Candara"/>
              </a:rPr>
              <a:t>notamment)</a:t>
            </a:r>
            <a:r>
              <a:rPr lang="fr-FR" sz="1400" i="1" dirty="0">
                <a:solidFill>
                  <a:srgbClr val="000000"/>
                </a:solidFill>
                <a:latin typeface="Candara"/>
                <a:cs typeface="Candara"/>
              </a:rPr>
              <a:t>.</a:t>
            </a:r>
          </a:p>
          <a:p>
            <a:pPr marL="742950" lvl="1" indent="-285750">
              <a:spcBef>
                <a:spcPts val="600"/>
              </a:spcBef>
              <a:buFont typeface="Wingdings" charset="2"/>
              <a:buChar char=""/>
              <a:defRPr/>
            </a:pPr>
            <a:r>
              <a:rPr lang="fr-FR" sz="1600" dirty="0">
                <a:solidFill>
                  <a:srgbClr val="000000"/>
                </a:solidFill>
                <a:latin typeface="Candara"/>
                <a:cs typeface="Candara"/>
              </a:rPr>
              <a:t>  Nature du sol et état de surface</a:t>
            </a:r>
            <a:r>
              <a:rPr lang="fr-FR" sz="1600" dirty="0" smtClean="0">
                <a:solidFill>
                  <a:srgbClr val="000000"/>
                </a:solidFill>
                <a:latin typeface="Candara"/>
                <a:cs typeface="Candara"/>
              </a:rPr>
              <a:t>.</a:t>
            </a:r>
          </a:p>
          <a:p>
            <a:pPr marL="1200150" lvl="2" indent="-285750">
              <a:spcBef>
                <a:spcPts val="0"/>
              </a:spcBef>
              <a:buFont typeface="Wingdings" charset="2"/>
              <a:buChar char="§"/>
              <a:defRPr/>
            </a:pPr>
            <a:r>
              <a:rPr lang="fr-FR" sz="1400" i="1" dirty="0">
                <a:solidFill>
                  <a:srgbClr val="000000"/>
                </a:solidFill>
                <a:latin typeface="Candara"/>
                <a:cs typeface="Candara"/>
              </a:rPr>
              <a:t>Une piste </a:t>
            </a:r>
            <a:r>
              <a:rPr lang="fr-FR" sz="1400" i="1" dirty="0" smtClean="0">
                <a:solidFill>
                  <a:srgbClr val="000000"/>
                </a:solidFill>
                <a:latin typeface="Candara"/>
                <a:cs typeface="Candara"/>
              </a:rPr>
              <a:t>en herbe </a:t>
            </a:r>
            <a:r>
              <a:rPr lang="fr-FR" sz="1400" i="1" dirty="0">
                <a:solidFill>
                  <a:srgbClr val="000000"/>
                </a:solidFill>
                <a:latin typeface="Candara"/>
                <a:cs typeface="Candara"/>
              </a:rPr>
              <a:t>diminue la distance de roulage.</a:t>
            </a:r>
          </a:p>
          <a:p>
            <a:pPr marL="742950" lvl="1" indent="-285750">
              <a:spcBef>
                <a:spcPts val="600"/>
              </a:spcBef>
              <a:buFont typeface="Wingdings" charset="2"/>
              <a:buChar char=""/>
              <a:defRPr/>
            </a:pPr>
            <a:r>
              <a:rPr lang="fr-FR" sz="1600" dirty="0">
                <a:solidFill>
                  <a:srgbClr val="000000"/>
                </a:solidFill>
                <a:latin typeface="Candara"/>
                <a:cs typeface="Candara"/>
              </a:rPr>
              <a:t>Pente.</a:t>
            </a:r>
          </a:p>
          <a:p>
            <a:pPr marL="1200150" lvl="2" indent="-285750">
              <a:spcBef>
                <a:spcPts val="0"/>
              </a:spcBef>
              <a:buFont typeface="Wingdings" charset="2"/>
              <a:buChar char="§"/>
              <a:defRPr/>
            </a:pPr>
            <a:r>
              <a:rPr lang="fr-FR" sz="1400" i="1" dirty="0">
                <a:solidFill>
                  <a:srgbClr val="000000"/>
                </a:solidFill>
                <a:latin typeface="Candara"/>
                <a:cs typeface="Candara"/>
              </a:rPr>
              <a:t>Une piste </a:t>
            </a:r>
            <a:r>
              <a:rPr lang="fr-FR" sz="1400" i="1" dirty="0" smtClean="0">
                <a:solidFill>
                  <a:srgbClr val="000000"/>
                </a:solidFill>
                <a:latin typeface="Candara"/>
                <a:cs typeface="Candara"/>
              </a:rPr>
              <a:t>montante </a:t>
            </a:r>
            <a:r>
              <a:rPr lang="fr-FR" sz="1400" i="1" dirty="0">
                <a:solidFill>
                  <a:srgbClr val="000000"/>
                </a:solidFill>
                <a:latin typeface="Candara"/>
                <a:cs typeface="Candara"/>
              </a:rPr>
              <a:t>diminue la distance de roulage.</a:t>
            </a:r>
          </a:p>
          <a:p>
            <a:pPr>
              <a:spcBef>
                <a:spcPts val="0"/>
              </a:spcBef>
              <a:defRPr/>
            </a:pPr>
            <a:r>
              <a:rPr lang="fr-FR" b="1" dirty="0" smtClean="0">
                <a:solidFill>
                  <a:srgbClr val="C0504D"/>
                </a:solidFill>
                <a:latin typeface="Candara"/>
                <a:cs typeface="Candara"/>
              </a:rPr>
              <a:t>3 </a:t>
            </a:r>
            <a:r>
              <a:rPr lang="fr-FR" b="1" dirty="0">
                <a:solidFill>
                  <a:srgbClr val="C0504D"/>
                </a:solidFill>
                <a:latin typeface="Candara"/>
                <a:cs typeface="Candara"/>
              </a:rPr>
              <a:t>– Machine.</a:t>
            </a:r>
          </a:p>
          <a:p>
            <a:pPr marL="742950" lvl="1" indent="-285750">
              <a:spcBef>
                <a:spcPts val="0"/>
              </a:spcBef>
              <a:buFont typeface="Wingdings" charset="2"/>
              <a:buChar char=""/>
              <a:defRPr/>
            </a:pPr>
            <a:r>
              <a:rPr lang="fr-FR" sz="1600" dirty="0" smtClean="0">
                <a:solidFill>
                  <a:srgbClr val="000000"/>
                </a:solidFill>
                <a:latin typeface="Candara"/>
                <a:cs typeface="Candara"/>
              </a:rPr>
              <a:t>Charge </a:t>
            </a:r>
            <a:r>
              <a:rPr lang="fr-FR" sz="1600" dirty="0">
                <a:solidFill>
                  <a:srgbClr val="000000"/>
                </a:solidFill>
                <a:latin typeface="Candara"/>
                <a:cs typeface="Candara"/>
              </a:rPr>
              <a:t>alaire (rapport masse/surface)</a:t>
            </a:r>
            <a:r>
              <a:rPr lang="fr-FR" sz="1600" dirty="0" smtClean="0">
                <a:solidFill>
                  <a:srgbClr val="000000"/>
                </a:solidFill>
                <a:latin typeface="Candara"/>
                <a:cs typeface="Candara"/>
              </a:rPr>
              <a:t>.</a:t>
            </a:r>
          </a:p>
          <a:p>
            <a:pPr marL="1200150" lvl="2" indent="-285750">
              <a:spcBef>
                <a:spcPts val="0"/>
              </a:spcBef>
              <a:buFont typeface="Wingdings" charset="2"/>
              <a:buChar char="§"/>
              <a:defRPr/>
            </a:pPr>
            <a:r>
              <a:rPr lang="fr-FR" sz="1400" i="1" dirty="0">
                <a:solidFill>
                  <a:srgbClr val="000000"/>
                </a:solidFill>
                <a:latin typeface="Candara"/>
                <a:cs typeface="Candara"/>
              </a:rPr>
              <a:t>Une </a:t>
            </a:r>
            <a:r>
              <a:rPr lang="fr-FR" sz="1400" i="1" dirty="0" smtClean="0">
                <a:solidFill>
                  <a:srgbClr val="000000"/>
                </a:solidFill>
                <a:latin typeface="Candara"/>
                <a:cs typeface="Candara"/>
              </a:rPr>
              <a:t>faible charge alaire </a:t>
            </a:r>
            <a:r>
              <a:rPr lang="fr-FR" sz="1400" i="1" dirty="0">
                <a:solidFill>
                  <a:srgbClr val="000000"/>
                </a:solidFill>
                <a:latin typeface="Candara"/>
                <a:cs typeface="Candara"/>
              </a:rPr>
              <a:t>diminue la distance de roulage</a:t>
            </a:r>
            <a:r>
              <a:rPr lang="fr-FR" sz="1400" i="1" dirty="0" smtClean="0">
                <a:solidFill>
                  <a:srgbClr val="000000"/>
                </a:solidFill>
                <a:latin typeface="Candara"/>
                <a:cs typeface="Candara"/>
              </a:rPr>
              <a:t>.</a:t>
            </a:r>
            <a:endParaRPr lang="fr-FR" sz="1600" dirty="0">
              <a:solidFill>
                <a:srgbClr val="000000"/>
              </a:solidFill>
              <a:latin typeface="Candara"/>
              <a:cs typeface="Candara"/>
            </a:endParaRPr>
          </a:p>
          <a:p>
            <a:pPr marL="742950" lvl="1" indent="-285750">
              <a:spcBef>
                <a:spcPts val="600"/>
              </a:spcBef>
              <a:buFont typeface="Wingdings" charset="2"/>
              <a:buChar char=""/>
              <a:defRPr/>
            </a:pPr>
            <a:r>
              <a:rPr lang="fr-FR" sz="1600" dirty="0">
                <a:solidFill>
                  <a:srgbClr val="000000"/>
                </a:solidFill>
                <a:latin typeface="Candara"/>
                <a:cs typeface="Candara"/>
              </a:rPr>
              <a:t> </a:t>
            </a:r>
            <a:r>
              <a:rPr lang="fr-FR" sz="1600" dirty="0" smtClean="0">
                <a:solidFill>
                  <a:srgbClr val="000000"/>
                </a:solidFill>
                <a:latin typeface="Candara"/>
                <a:cs typeface="Candara"/>
              </a:rPr>
              <a:t>Centrage.</a:t>
            </a:r>
            <a:endParaRPr lang="fr-FR" sz="1400" i="1" dirty="0">
              <a:solidFill>
                <a:srgbClr val="000000"/>
              </a:solidFill>
              <a:latin typeface="Candara"/>
              <a:cs typeface="Candara"/>
            </a:endParaRPr>
          </a:p>
          <a:p>
            <a:pPr marL="1200150" lvl="2" indent="-285750">
              <a:spcBef>
                <a:spcPts val="0"/>
              </a:spcBef>
              <a:buFont typeface="Wingdings" charset="2"/>
              <a:buChar char="§"/>
              <a:defRPr/>
            </a:pPr>
            <a:r>
              <a:rPr lang="fr-FR" sz="1400" i="1" dirty="0" smtClean="0">
                <a:solidFill>
                  <a:srgbClr val="000000"/>
                </a:solidFill>
                <a:latin typeface="Candara"/>
                <a:cs typeface="Candara"/>
              </a:rPr>
              <a:t>Un centrage trop avant augmente </a:t>
            </a:r>
            <a:r>
              <a:rPr lang="fr-FR" sz="1400" i="1" dirty="0">
                <a:solidFill>
                  <a:srgbClr val="000000"/>
                </a:solidFill>
                <a:latin typeface="Candara"/>
                <a:cs typeface="Candara"/>
              </a:rPr>
              <a:t>la distance </a:t>
            </a:r>
            <a:r>
              <a:rPr lang="fr-FR" sz="1400" i="1" dirty="0" smtClean="0">
                <a:solidFill>
                  <a:srgbClr val="000000"/>
                </a:solidFill>
                <a:latin typeface="Candara"/>
                <a:cs typeface="Candara"/>
              </a:rPr>
              <a:t>d’atterrissage.</a:t>
            </a:r>
            <a:endParaRPr lang="fr-FR" sz="1600" dirty="0">
              <a:solidFill>
                <a:srgbClr val="000000"/>
              </a:solidFill>
              <a:latin typeface="Candara"/>
              <a:cs typeface="Candara"/>
            </a:endParaRPr>
          </a:p>
          <a:p>
            <a:pPr marL="742950" lvl="1" indent="-285750">
              <a:spcBef>
                <a:spcPct val="50000"/>
              </a:spcBef>
              <a:buFont typeface="Wingdings" charset="2"/>
              <a:buChar char=""/>
              <a:defRPr/>
            </a:pPr>
            <a:r>
              <a:rPr lang="fr-FR" sz="1600" dirty="0">
                <a:solidFill>
                  <a:srgbClr val="000000"/>
                </a:solidFill>
                <a:latin typeface="Candara"/>
                <a:cs typeface="Candara"/>
              </a:rPr>
              <a:t>  Finesse. </a:t>
            </a:r>
            <a:endParaRPr lang="fr-FR" sz="1600" dirty="0" smtClean="0">
              <a:solidFill>
                <a:srgbClr val="000000"/>
              </a:solidFill>
              <a:latin typeface="Candara"/>
              <a:cs typeface="Candara"/>
            </a:endParaRPr>
          </a:p>
          <a:p>
            <a:pPr marL="1200150" lvl="2" indent="-285750">
              <a:spcBef>
                <a:spcPts val="0"/>
              </a:spcBef>
              <a:buFont typeface="Wingdings" charset="2"/>
              <a:buChar char="§"/>
              <a:defRPr/>
            </a:pPr>
            <a:r>
              <a:rPr lang="fr-FR" sz="1400" i="1" dirty="0" smtClean="0">
                <a:solidFill>
                  <a:srgbClr val="000000"/>
                </a:solidFill>
                <a:latin typeface="Candara"/>
                <a:cs typeface="Candara"/>
              </a:rPr>
              <a:t>Les dispositifs hypersustentateurs diminuent la distance d’atterrissage.</a:t>
            </a:r>
            <a:endParaRPr lang="fr-FR" sz="1400" i="1" dirty="0">
              <a:solidFill>
                <a:srgbClr val="000000"/>
              </a:solidFill>
              <a:latin typeface="Candara"/>
              <a:cs typeface="Candar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74687" y="482193"/>
            <a:ext cx="7794625" cy="54373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363" fontAlgn="auto">
              <a:lnSpc>
                <a:spcPct val="90000"/>
              </a:lnSpc>
              <a:spcAft>
                <a:spcPts val="600"/>
              </a:spcAft>
              <a:defRPr/>
            </a:pPr>
            <a:r>
              <a:rPr lang="fr-FR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cs typeface="Arial" charset="0"/>
              </a:rPr>
              <a:t>L’ATTERRISSAGE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690688" y="1502276"/>
            <a:ext cx="6334964" cy="1905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056" tIns="152352" bIns="38088" anchor="ctr">
            <a:prstTxWarp prst="textNoShape">
              <a:avLst/>
            </a:prstTxWarp>
            <a:spAutoFit/>
          </a:bodyPr>
          <a:lstStyle/>
          <a:p>
            <a:pPr marL="342900" lvl="2" indent="-342900">
              <a:lnSpc>
                <a:spcPct val="12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fr-FR" sz="2000" b="1" cap="small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  Facteurs influant sur l’atterrissage.</a:t>
            </a:r>
          </a:p>
          <a:p>
            <a:pPr marL="342900" lvl="2" indent="-342900">
              <a:lnSpc>
                <a:spcPct val="12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fr-FR" sz="2000" b="1" cap="small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  Les différentes phases de l’atterrissage.</a:t>
            </a:r>
          </a:p>
          <a:p>
            <a:pPr marL="342900" lvl="2" indent="-342900">
              <a:lnSpc>
                <a:spcPct val="12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fr-FR" sz="2000" b="1" cap="small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  L’atterrissage vent de travers.</a:t>
            </a:r>
          </a:p>
        </p:txBody>
      </p:sp>
      <p:sp>
        <p:nvSpPr>
          <p:cNvPr id="5" name="Rectangle à coins arrondis 4"/>
          <p:cNvSpPr/>
          <p:nvPr/>
        </p:nvSpPr>
        <p:spPr bwMode="auto">
          <a:xfrm>
            <a:off x="1854200" y="2312559"/>
            <a:ext cx="5549900" cy="431999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fr-F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163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2"/>
          <p:cNvGrpSpPr>
            <a:grpSpLocks/>
          </p:cNvGrpSpPr>
          <p:nvPr/>
        </p:nvGrpSpPr>
        <p:grpSpPr bwMode="auto">
          <a:xfrm rot="21540000">
            <a:off x="892168" y="5024437"/>
            <a:ext cx="5992813" cy="207963"/>
            <a:chOff x="3409" y="3938"/>
            <a:chExt cx="2351" cy="115"/>
          </a:xfrm>
        </p:grpSpPr>
        <p:sp>
          <p:nvSpPr>
            <p:cNvPr id="58384" name="Line 3"/>
            <p:cNvSpPr>
              <a:spLocks noChangeShapeType="1"/>
            </p:cNvSpPr>
            <p:nvPr/>
          </p:nvSpPr>
          <p:spPr bwMode="auto">
            <a:xfrm>
              <a:off x="3524" y="4053"/>
              <a:ext cx="22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scene3d>
              <a:camera prst="legacyObliqueTopLeft"/>
              <a:lightRig rig="legacyFlat4" dir="b"/>
            </a:scene3d>
            <a:sp3d extrusionH="887400" prstMaterial="legacyPlastic">
              <a:bevelT w="13500" h="13500" prst="angle"/>
              <a:bevelB w="13500" h="13500" prst="angle"/>
              <a:extrusionClr>
                <a:schemeClr val="tx1">
                  <a:lumMod val="50000"/>
                  <a:lumOff val="50000"/>
                </a:schemeClr>
              </a:extrusionClr>
            </a:sp3d>
          </p:spPr>
          <p:txBody>
            <a:bodyPr>
              <a:prstTxWarp prst="textNoShape">
                <a:avLst/>
              </a:prstTxWarp>
              <a:flatTx/>
            </a:bodyPr>
            <a:lstStyle/>
            <a:p>
              <a:endParaRPr lang="fr-FR" sz="1400"/>
            </a:p>
          </p:txBody>
        </p:sp>
        <p:sp>
          <p:nvSpPr>
            <p:cNvPr id="58385" name="Line 4"/>
            <p:cNvSpPr>
              <a:spLocks noChangeShapeType="1"/>
            </p:cNvSpPr>
            <p:nvPr/>
          </p:nvSpPr>
          <p:spPr bwMode="auto">
            <a:xfrm>
              <a:off x="3409" y="3938"/>
              <a:ext cx="2225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prstDash val="lg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</p:grpSp>
      <p:sp>
        <p:nvSpPr>
          <p:cNvPr id="50181" name="Freeform 5"/>
          <p:cNvSpPr>
            <a:spLocks/>
          </p:cNvSpPr>
          <p:nvPr/>
        </p:nvSpPr>
        <p:spPr bwMode="auto">
          <a:xfrm rot="240000">
            <a:off x="1162043" y="4967287"/>
            <a:ext cx="1222375" cy="42863"/>
          </a:xfrm>
          <a:custGeom>
            <a:avLst/>
            <a:gdLst>
              <a:gd name="T0" fmla="*/ 1222375 w 1192"/>
              <a:gd name="T1" fmla="*/ 42863 h 19"/>
              <a:gd name="T2" fmla="*/ 4102 w 1192"/>
              <a:gd name="T3" fmla="*/ 0 h 19"/>
              <a:gd name="T4" fmla="*/ 0 w 1192"/>
              <a:gd name="T5" fmla="*/ 11280 h 19"/>
              <a:gd name="T6" fmla="*/ 0 60000 65536"/>
              <a:gd name="T7" fmla="*/ 0 60000 65536"/>
              <a:gd name="T8" fmla="*/ 0 60000 65536"/>
              <a:gd name="T9" fmla="*/ 0 w 1192"/>
              <a:gd name="T10" fmla="*/ 0 h 19"/>
              <a:gd name="T11" fmla="*/ 1192 w 1192"/>
              <a:gd name="T12" fmla="*/ 19 h 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92" h="19">
                <a:moveTo>
                  <a:pt x="1192" y="19"/>
                </a:moveTo>
                <a:lnTo>
                  <a:pt x="4" y="0"/>
                </a:lnTo>
                <a:lnTo>
                  <a:pt x="0" y="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lg" len="lg"/>
          </a:ln>
          <a:scene3d>
            <a:camera prst="legacyObliqueTopRight">
              <a:rot lat="21299996" lon="19799996" rev="0"/>
            </a:camera>
            <a:lightRig rig="legacyFlat3" dir="r"/>
          </a:scene3d>
          <a:sp3d extrusionH="430200" prstMaterial="legacyMatte">
            <a:bevelT w="13500" h="13500" prst="angle"/>
            <a:bevelB w="13500" h="13500" prst="angle"/>
            <a:extrusionClr>
              <a:srgbClr val="339933"/>
            </a:extrusionClr>
          </a:sp3d>
        </p:spPr>
        <p:txBody>
          <a:bodyPr>
            <a:prstTxWarp prst="textNoShape">
              <a:avLst/>
            </a:prstTxWarp>
            <a:flatTx/>
          </a:bodyPr>
          <a:lstStyle/>
          <a:p>
            <a:endParaRPr lang="fr-FR" sz="1400"/>
          </a:p>
        </p:txBody>
      </p:sp>
      <p:sp>
        <p:nvSpPr>
          <p:cNvPr id="50182" name="Freeform 6"/>
          <p:cNvSpPr>
            <a:spLocks/>
          </p:cNvSpPr>
          <p:nvPr/>
        </p:nvSpPr>
        <p:spPr bwMode="auto">
          <a:xfrm>
            <a:off x="2384418" y="4875212"/>
            <a:ext cx="2116138" cy="15875"/>
          </a:xfrm>
          <a:custGeom>
            <a:avLst/>
            <a:gdLst>
              <a:gd name="T0" fmla="*/ 2116138 w 1650"/>
              <a:gd name="T1" fmla="*/ 15875 h 10"/>
              <a:gd name="T2" fmla="*/ 0 w 1650"/>
              <a:gd name="T3" fmla="*/ 0 h 10"/>
              <a:gd name="T4" fmla="*/ 0 60000 65536"/>
              <a:gd name="T5" fmla="*/ 0 60000 65536"/>
              <a:gd name="T6" fmla="*/ 0 w 1650"/>
              <a:gd name="T7" fmla="*/ 0 h 10"/>
              <a:gd name="T8" fmla="*/ 1650 w 1650"/>
              <a:gd name="T9" fmla="*/ 10 h 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50" h="10">
                <a:moveTo>
                  <a:pt x="1650" y="10"/>
                </a:moveTo>
                <a:cubicBezTo>
                  <a:pt x="1375" y="8"/>
                  <a:pt x="275" y="2"/>
                  <a:pt x="0" y="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lg" len="lg"/>
          </a:ln>
          <a:scene3d>
            <a:camera prst="legacyObliqueTopRight">
              <a:rot lat="21299996" lon="20399996" rev="0"/>
            </a:camera>
            <a:lightRig rig="balanced" dir="r">
              <a:rot lat="0" lon="0" rev="1740000"/>
            </a:lightRig>
          </a:scene3d>
          <a:sp3d extrusionH="430200">
            <a:bevelT w="13500" h="13500" prst="angle"/>
            <a:bevelB w="13500" h="13500" prst="angle"/>
            <a:extrusionClr>
              <a:srgbClr val="CC0000"/>
            </a:extrusionClr>
          </a:sp3d>
        </p:spPr>
        <p:txBody>
          <a:bodyPr>
            <a:prstTxWarp prst="textNoShape">
              <a:avLst/>
            </a:prstTxWarp>
            <a:flatTx/>
          </a:bodyPr>
          <a:lstStyle/>
          <a:p>
            <a:endParaRPr lang="fr-FR" sz="1400" dirty="0"/>
          </a:p>
        </p:txBody>
      </p:sp>
      <p:sp>
        <p:nvSpPr>
          <p:cNvPr id="50183" name="Freeform 7"/>
          <p:cNvSpPr>
            <a:spLocks/>
          </p:cNvSpPr>
          <p:nvPr/>
        </p:nvSpPr>
        <p:spPr bwMode="auto">
          <a:xfrm>
            <a:off x="4622793" y="4364037"/>
            <a:ext cx="1450975" cy="322263"/>
          </a:xfrm>
          <a:custGeom>
            <a:avLst/>
            <a:gdLst>
              <a:gd name="T0" fmla="*/ 1885950 w 1188"/>
              <a:gd name="T1" fmla="*/ 0 h 530"/>
              <a:gd name="T2" fmla="*/ 1524000 w 1188"/>
              <a:gd name="T3" fmla="*/ 392113 h 530"/>
              <a:gd name="T4" fmla="*/ 957263 w 1188"/>
              <a:gd name="T5" fmla="*/ 755650 h 530"/>
              <a:gd name="T6" fmla="*/ 0 w 1188"/>
              <a:gd name="T7" fmla="*/ 841375 h 530"/>
              <a:gd name="T8" fmla="*/ 0 60000 65536"/>
              <a:gd name="T9" fmla="*/ 0 60000 65536"/>
              <a:gd name="T10" fmla="*/ 0 60000 65536"/>
              <a:gd name="T11" fmla="*/ 0 60000 65536"/>
              <a:gd name="T12" fmla="*/ 0 w 1188"/>
              <a:gd name="T13" fmla="*/ 0 h 530"/>
              <a:gd name="T14" fmla="*/ 1188 w 1188"/>
              <a:gd name="T15" fmla="*/ 530 h 5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88" h="530">
                <a:moveTo>
                  <a:pt x="1188" y="0"/>
                </a:moveTo>
                <a:lnTo>
                  <a:pt x="960" y="247"/>
                </a:lnTo>
                <a:cubicBezTo>
                  <a:pt x="862" y="326"/>
                  <a:pt x="763" y="429"/>
                  <a:pt x="603" y="476"/>
                </a:cubicBezTo>
                <a:cubicBezTo>
                  <a:pt x="443" y="523"/>
                  <a:pt x="126" y="519"/>
                  <a:pt x="0" y="53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lg" len="lg"/>
          </a:ln>
          <a:scene3d>
            <a:camera prst="legacyObliqueTopRight">
              <a:rot lat="21299996" lon="20099996" rev="0"/>
            </a:camera>
            <a:lightRig rig="legacyFlat3" dir="r"/>
          </a:scene3d>
          <a:sp3d extrusionH="430200" prstMaterial="legacyMatte">
            <a:bevelT w="13500" h="13500" prst="angle"/>
            <a:bevelB w="13500" h="13500" prst="angle"/>
            <a:extrusionClr>
              <a:schemeClr val="accent6">
                <a:lumMod val="75000"/>
              </a:schemeClr>
            </a:extrusionClr>
          </a:sp3d>
        </p:spPr>
        <p:txBody>
          <a:bodyPr>
            <a:prstTxWarp prst="textNoShape">
              <a:avLst/>
            </a:prstTxWarp>
            <a:flatTx/>
          </a:bodyPr>
          <a:lstStyle/>
          <a:p>
            <a:endParaRPr lang="fr-FR" sz="1400"/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1990704" y="220365"/>
            <a:ext cx="5176834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fr-FR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/>
                <a:cs typeface="Trebuchet MS"/>
              </a:rPr>
              <a:t>Les différentes </a:t>
            </a:r>
            <a:r>
              <a:rPr lang="fr-FR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/>
                <a:cs typeface="Trebuchet MS"/>
              </a:rPr>
              <a:t>phases</a:t>
            </a:r>
          </a:p>
        </p:txBody>
      </p:sp>
      <p:grpSp>
        <p:nvGrpSpPr>
          <p:cNvPr id="58375" name="Group 9"/>
          <p:cNvGrpSpPr>
            <a:grpSpLocks/>
          </p:cNvGrpSpPr>
          <p:nvPr/>
        </p:nvGrpSpPr>
        <p:grpSpPr bwMode="auto">
          <a:xfrm rot="-5400000">
            <a:off x="4958727" y="4760446"/>
            <a:ext cx="301120" cy="525312"/>
            <a:chOff x="93" y="3183"/>
            <a:chExt cx="380" cy="586"/>
          </a:xfrm>
        </p:grpSpPr>
        <p:sp>
          <p:nvSpPr>
            <p:cNvPr id="58381" name="Oval 10"/>
            <p:cNvSpPr>
              <a:spLocks noChangeArrowheads="1"/>
            </p:cNvSpPr>
            <p:nvPr/>
          </p:nvSpPr>
          <p:spPr bwMode="auto">
            <a:xfrm>
              <a:off x="219" y="3338"/>
              <a:ext cx="131" cy="29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58382" name="Line 11"/>
            <p:cNvSpPr>
              <a:spLocks noChangeShapeType="1"/>
            </p:cNvSpPr>
            <p:nvPr/>
          </p:nvSpPr>
          <p:spPr bwMode="auto">
            <a:xfrm>
              <a:off x="291" y="3183"/>
              <a:ext cx="0" cy="58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58383" name="Line 12"/>
            <p:cNvSpPr>
              <a:spLocks noChangeShapeType="1"/>
            </p:cNvSpPr>
            <p:nvPr/>
          </p:nvSpPr>
          <p:spPr bwMode="auto">
            <a:xfrm flipV="1">
              <a:off x="93" y="3383"/>
              <a:ext cx="380" cy="2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</p:grpSp>
      <p:sp>
        <p:nvSpPr>
          <p:cNvPr id="50189" name="Freeform 13"/>
          <p:cNvSpPr>
            <a:spLocks/>
          </p:cNvSpPr>
          <p:nvPr/>
        </p:nvSpPr>
        <p:spPr bwMode="auto">
          <a:xfrm rot="-5400000">
            <a:off x="6646856" y="2457449"/>
            <a:ext cx="1274763" cy="2116137"/>
          </a:xfrm>
          <a:custGeom>
            <a:avLst/>
            <a:gdLst>
              <a:gd name="T0" fmla="*/ 2216150 w 1770"/>
              <a:gd name="T1" fmla="*/ 2105058 h 955"/>
              <a:gd name="T2" fmla="*/ 2211142 w 1770"/>
              <a:gd name="T3" fmla="*/ 2116137 h 955"/>
              <a:gd name="T4" fmla="*/ 0 w 1770"/>
              <a:gd name="T5" fmla="*/ 0 h 955"/>
              <a:gd name="T6" fmla="*/ 0 60000 65536"/>
              <a:gd name="T7" fmla="*/ 0 60000 65536"/>
              <a:gd name="T8" fmla="*/ 0 60000 65536"/>
              <a:gd name="T9" fmla="*/ 0 w 1770"/>
              <a:gd name="T10" fmla="*/ 0 h 955"/>
              <a:gd name="T11" fmla="*/ 1770 w 1770"/>
              <a:gd name="T12" fmla="*/ 955 h 9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0" h="955">
                <a:moveTo>
                  <a:pt x="1770" y="950"/>
                </a:moveTo>
                <a:lnTo>
                  <a:pt x="1766" y="955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lg" len="lg"/>
          </a:ln>
          <a:scene3d>
            <a:camera prst="legacyObliqueTopRight">
              <a:rot lat="21002297" lon="20104601" rev="21547171"/>
            </a:camera>
            <a:lightRig rig="legacyFlat3" dir="r"/>
          </a:scene3d>
          <a:sp3d extrusionH="430200" prstMaterial="legacyMatte">
            <a:bevelT w="13500" h="13500" prst="angle"/>
            <a:bevelB w="13500" h="13500" prst="angle"/>
            <a:extrusionClr>
              <a:srgbClr val="0099FF"/>
            </a:extrusionClr>
          </a:sp3d>
        </p:spPr>
        <p:txBody>
          <a:bodyPr>
            <a:prstTxWarp prst="textNoShape">
              <a:avLst/>
            </a:prstTxWarp>
            <a:flatTx/>
          </a:bodyPr>
          <a:lstStyle/>
          <a:p>
            <a:endParaRPr lang="fr-FR" sz="1400"/>
          </a:p>
        </p:txBody>
      </p:sp>
      <p:sp>
        <p:nvSpPr>
          <p:cNvPr id="50190" name="WordArt 14"/>
          <p:cNvSpPr>
            <a:spLocks noChangeArrowheads="1" noChangeShapeType="1" noTextEdit="1"/>
          </p:cNvSpPr>
          <p:nvPr/>
        </p:nvSpPr>
        <p:spPr bwMode="auto">
          <a:xfrm>
            <a:off x="6386506" y="1962150"/>
            <a:ext cx="1187450" cy="322262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  <a:scene3d>
              <a:camera prst="legacyPerspectiveTopRight">
                <a:rot lat="0" lon="21299996" rev="0"/>
              </a:camera>
              <a:lightRig rig="legacyNormal3" dir="r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endParaRPr lang="fr-FR" kern="10" cap="small" dirty="0">
              <a:ln w="9525">
                <a:round/>
                <a:headEnd/>
                <a:tailEnd/>
              </a:ln>
              <a:solidFill>
                <a:srgbClr val="3366FF"/>
              </a:solidFill>
              <a:latin typeface="Trebuchet MS"/>
              <a:ea typeface="Times New Roman"/>
              <a:cs typeface="Trebuchet MS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386506" y="2878136"/>
            <a:ext cx="1009643" cy="369332"/>
          </a:xfrm>
          <a:prstGeom prst="rect">
            <a:avLst/>
          </a:prstGeom>
          <a:noFill/>
          <a:effectLst>
            <a:outerShdw blurRad="38100" dist="127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96D9"/>
                </a:solidFill>
                <a:latin typeface="Trebuchet MS"/>
                <a:cs typeface="Trebuchet MS"/>
              </a:rPr>
              <a:t>Finale</a:t>
            </a:r>
            <a:endParaRPr lang="fr-FR" b="1" dirty="0">
              <a:solidFill>
                <a:srgbClr val="0096D9"/>
              </a:solidFill>
              <a:latin typeface="Trebuchet MS"/>
              <a:cs typeface="Trebuchet MS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841868" y="3791505"/>
            <a:ext cx="1009643" cy="369332"/>
          </a:xfrm>
          <a:prstGeom prst="rect">
            <a:avLst/>
          </a:prstGeom>
          <a:noFill/>
          <a:effectLst>
            <a:outerShdw blurRad="38100" dist="127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  <a:latin typeface="Trebuchet MS"/>
                <a:cs typeface="Trebuchet MS"/>
              </a:rPr>
              <a:t>Arrondi</a:t>
            </a:r>
            <a:endParaRPr lang="fr-FR" b="1" dirty="0">
              <a:solidFill>
                <a:schemeClr val="accent6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801189" y="4160837"/>
            <a:ext cx="1796204" cy="369332"/>
          </a:xfrm>
          <a:prstGeom prst="rect">
            <a:avLst/>
          </a:prstGeom>
          <a:noFill/>
          <a:effectLst>
            <a:outerShdw blurRad="38100" dist="127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CC0000"/>
                </a:solidFill>
                <a:latin typeface="Trebuchet MS"/>
                <a:cs typeface="Trebuchet MS"/>
              </a:rPr>
              <a:t>Décélération  </a:t>
            </a:r>
            <a:endParaRPr lang="fr-FR" b="1" dirty="0">
              <a:solidFill>
                <a:srgbClr val="CC0000"/>
              </a:solidFill>
              <a:latin typeface="Trebuchet MS"/>
              <a:cs typeface="Trebuchet MS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920736" y="4359870"/>
            <a:ext cx="1222382" cy="369332"/>
          </a:xfrm>
          <a:prstGeom prst="rect">
            <a:avLst/>
          </a:prstGeom>
          <a:noFill/>
          <a:effectLst>
            <a:outerShdw blurRad="38100" dist="127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8000"/>
                </a:solidFill>
                <a:latin typeface="Trebuchet MS"/>
                <a:cs typeface="Trebuchet MS"/>
              </a:rPr>
              <a:t>roulage</a:t>
            </a:r>
            <a:endParaRPr lang="fr-FR" b="1" dirty="0">
              <a:solidFill>
                <a:srgbClr val="008000"/>
              </a:solidFill>
              <a:latin typeface="Trebuchet MS"/>
              <a:cs typeface="Trebuchet MS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949436" y="4238704"/>
            <a:ext cx="857264" cy="369332"/>
          </a:xfrm>
          <a:prstGeom prst="rect">
            <a:avLst/>
          </a:prstGeom>
          <a:noFill/>
          <a:effectLst>
            <a:outerShdw blurRad="38100" dist="127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1F497D"/>
                </a:solidFill>
                <a:latin typeface="Trebuchet MS"/>
                <a:cs typeface="Trebuchet MS"/>
              </a:rPr>
              <a:t>Posé</a:t>
            </a:r>
            <a:endParaRPr lang="fr-FR" b="1" dirty="0">
              <a:solidFill>
                <a:srgbClr val="1F497D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 animBg="1"/>
      <p:bldP spid="50182" grpId="0" animBg="1"/>
      <p:bldP spid="50183" grpId="0" animBg="1"/>
      <p:bldP spid="50189" grpId="0" animBg="1"/>
      <p:bldP spid="19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PubChord"/>
          <p:cNvSpPr>
            <a:spLocks noEditPoints="1" noChangeArrowheads="1"/>
          </p:cNvSpPr>
          <p:nvPr/>
        </p:nvSpPr>
        <p:spPr bwMode="auto">
          <a:xfrm rot="8049240">
            <a:off x="2457558" y="3155647"/>
            <a:ext cx="4197350" cy="4305300"/>
          </a:xfrm>
          <a:custGeom>
            <a:avLst/>
            <a:gdLst>
              <a:gd name="T0" fmla="*/ 614640 w 21600"/>
              <a:gd name="T1" fmla="*/ 630447 h 21600"/>
              <a:gd name="T2" fmla="*/ 2098481 w 21600"/>
              <a:gd name="T3" fmla="*/ 2152451 h 21600"/>
              <a:gd name="T4" fmla="*/ 3582516 w 21600"/>
              <a:gd name="T5" fmla="*/ 3674653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3163" y="3163"/>
                </a:moveTo>
                <a:cubicBezTo>
                  <a:pt x="1137" y="5188"/>
                  <a:pt x="-1" y="7935"/>
                  <a:pt x="-1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3664" y="21600"/>
                  <a:pt x="16411" y="20462"/>
                  <a:pt x="18436" y="1843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fr-FR" dirty="0"/>
          </a:p>
        </p:txBody>
      </p:sp>
      <p:grpSp>
        <p:nvGrpSpPr>
          <p:cNvPr id="3" name="Grouper 2"/>
          <p:cNvGrpSpPr/>
          <p:nvPr/>
        </p:nvGrpSpPr>
        <p:grpSpPr>
          <a:xfrm>
            <a:off x="1973307" y="3285725"/>
            <a:ext cx="5391944" cy="1914925"/>
            <a:chOff x="1998708" y="2041125"/>
            <a:chExt cx="5391944" cy="1914925"/>
          </a:xfrm>
        </p:grpSpPr>
        <p:grpSp>
          <p:nvGrpSpPr>
            <p:cNvPr id="2" name="Group 82"/>
            <p:cNvGrpSpPr>
              <a:grpSpLocks/>
            </p:cNvGrpSpPr>
            <p:nvPr/>
          </p:nvGrpSpPr>
          <p:grpSpPr bwMode="auto">
            <a:xfrm>
              <a:off x="2901950" y="2452688"/>
              <a:ext cx="3355975" cy="1503362"/>
              <a:chOff x="1909" y="915"/>
              <a:chExt cx="2114" cy="947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60436" name="AutoShape 10"/>
              <p:cNvSpPr>
                <a:spLocks noChangeArrowheads="1"/>
              </p:cNvSpPr>
              <p:nvPr/>
            </p:nvSpPr>
            <p:spPr bwMode="auto">
              <a:xfrm flipV="1">
                <a:off x="1909" y="915"/>
                <a:ext cx="2114" cy="947"/>
              </a:xfrm>
              <a:custGeom>
                <a:avLst/>
                <a:gdLst>
                  <a:gd name="T0" fmla="*/ 172 w 21600"/>
                  <a:gd name="T1" fmla="*/ 21 h 21600"/>
                  <a:gd name="T2" fmla="*/ 103 w 21600"/>
                  <a:gd name="T3" fmla="*/ 42 h 21600"/>
                  <a:gd name="T4" fmla="*/ 35 w 21600"/>
                  <a:gd name="T5" fmla="*/ 21 h 21600"/>
                  <a:gd name="T6" fmla="*/ 10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426 w 21600"/>
                  <a:gd name="T13" fmla="*/ 5429 h 21600"/>
                  <a:gd name="T14" fmla="*/ 16174 w 21600"/>
                  <a:gd name="T15" fmla="*/ 1617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7254" y="21600"/>
                    </a:lnTo>
                    <a:lnTo>
                      <a:pt x="1434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635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0437" name="Line 11"/>
              <p:cNvSpPr>
                <a:spLocks noChangeShapeType="1"/>
              </p:cNvSpPr>
              <p:nvPr/>
            </p:nvSpPr>
            <p:spPr bwMode="auto">
              <a:xfrm rot="5400000">
                <a:off x="2475" y="1391"/>
                <a:ext cx="941" cy="2"/>
              </a:xfrm>
              <a:prstGeom prst="line">
                <a:avLst/>
              </a:prstGeom>
              <a:grpFill/>
              <a:ln w="25400">
                <a:solidFill>
                  <a:schemeClr val="bg1"/>
                </a:solidFill>
                <a:prstDash val="dash"/>
                <a:round/>
                <a:headEnd type="none" w="sm" len="sm"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60438" name="Group 20"/>
              <p:cNvGrpSpPr>
                <a:grpSpLocks/>
              </p:cNvGrpSpPr>
              <p:nvPr/>
            </p:nvGrpSpPr>
            <p:grpSpPr bwMode="auto">
              <a:xfrm rot="5400000">
                <a:off x="2821" y="1151"/>
                <a:ext cx="248" cy="352"/>
                <a:chOff x="1064" y="2376"/>
                <a:chExt cx="240" cy="232"/>
              </a:xfrm>
              <a:grpFill/>
            </p:grpSpPr>
            <p:sp>
              <p:nvSpPr>
                <p:cNvPr id="60439" name="Oval 21"/>
                <p:cNvSpPr>
                  <a:spLocks noChangeArrowheads="1"/>
                </p:cNvSpPr>
                <p:nvPr/>
              </p:nvSpPr>
              <p:spPr bwMode="auto">
                <a:xfrm>
                  <a:off x="1133" y="2447"/>
                  <a:ext cx="93" cy="90"/>
                </a:xfrm>
                <a:prstGeom prst="ellipse">
                  <a:avLst/>
                </a:prstGeom>
                <a:grp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60440" name="Line 22"/>
                <p:cNvSpPr>
                  <a:spLocks noChangeShapeType="1"/>
                </p:cNvSpPr>
                <p:nvPr/>
              </p:nvSpPr>
              <p:spPr bwMode="auto">
                <a:xfrm>
                  <a:off x="1183" y="2376"/>
                  <a:ext cx="0" cy="232"/>
                </a:xfrm>
                <a:prstGeom prst="line">
                  <a:avLst/>
                </a:prstGeom>
                <a:grp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60441" name="Line 23"/>
                <p:cNvSpPr>
                  <a:spLocks noChangeShapeType="1"/>
                </p:cNvSpPr>
                <p:nvPr/>
              </p:nvSpPr>
              <p:spPr bwMode="auto">
                <a:xfrm rot="5400000">
                  <a:off x="1184" y="2368"/>
                  <a:ext cx="0" cy="240"/>
                </a:xfrm>
                <a:prstGeom prst="line">
                  <a:avLst/>
                </a:prstGeom>
                <a:grp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  <p:grpSp>
          <p:nvGrpSpPr>
            <p:cNvPr id="27" name="Group 62"/>
            <p:cNvGrpSpPr>
              <a:grpSpLocks/>
            </p:cNvGrpSpPr>
            <p:nvPr/>
          </p:nvGrpSpPr>
          <p:grpSpPr bwMode="auto">
            <a:xfrm>
              <a:off x="1998708" y="2041125"/>
              <a:ext cx="5391944" cy="264321"/>
              <a:chOff x="0" y="1570"/>
              <a:chExt cx="5760" cy="147"/>
            </a:xfrm>
          </p:grpSpPr>
          <p:grpSp>
            <p:nvGrpSpPr>
              <p:cNvPr id="28" name="Group 63"/>
              <p:cNvGrpSpPr>
                <a:grpSpLocks/>
              </p:cNvGrpSpPr>
              <p:nvPr/>
            </p:nvGrpSpPr>
            <p:grpSpPr bwMode="auto">
              <a:xfrm>
                <a:off x="0" y="1570"/>
                <a:ext cx="3493" cy="147"/>
                <a:chOff x="1066" y="3062"/>
                <a:chExt cx="3493" cy="147"/>
              </a:xfrm>
            </p:grpSpPr>
            <p:sp>
              <p:nvSpPr>
                <p:cNvPr id="32" name="Freeform 64"/>
                <p:cNvSpPr>
                  <a:spLocks/>
                </p:cNvSpPr>
                <p:nvPr/>
              </p:nvSpPr>
              <p:spPr bwMode="auto">
                <a:xfrm>
                  <a:off x="1066" y="3062"/>
                  <a:ext cx="3493" cy="147"/>
                </a:xfrm>
                <a:custGeom>
                  <a:avLst/>
                  <a:gdLst>
                    <a:gd name="T0" fmla="*/ 0 w 3312"/>
                    <a:gd name="T1" fmla="*/ 215 h 215"/>
                    <a:gd name="T2" fmla="*/ 3312 w 3312"/>
                    <a:gd name="T3" fmla="*/ 215 h 215"/>
                    <a:gd name="T4" fmla="*/ 3107 w 3312"/>
                    <a:gd name="T5" fmla="*/ 151 h 215"/>
                    <a:gd name="T6" fmla="*/ 2953 w 3312"/>
                    <a:gd name="T7" fmla="*/ 172 h 215"/>
                    <a:gd name="T8" fmla="*/ 2842 w 3312"/>
                    <a:gd name="T9" fmla="*/ 129 h 215"/>
                    <a:gd name="T10" fmla="*/ 2705 w 3312"/>
                    <a:gd name="T11" fmla="*/ 129 h 215"/>
                    <a:gd name="T12" fmla="*/ 2507 w 3312"/>
                    <a:gd name="T13" fmla="*/ 80 h 215"/>
                    <a:gd name="T14" fmla="*/ 2346 w 3312"/>
                    <a:gd name="T15" fmla="*/ 64 h 215"/>
                    <a:gd name="T16" fmla="*/ 2236 w 3312"/>
                    <a:gd name="T17" fmla="*/ 129 h 215"/>
                    <a:gd name="T18" fmla="*/ 2098 w 3312"/>
                    <a:gd name="T19" fmla="*/ 86 h 215"/>
                    <a:gd name="T20" fmla="*/ 1849 w 3312"/>
                    <a:gd name="T21" fmla="*/ 86 h 215"/>
                    <a:gd name="T22" fmla="*/ 1766 w 3312"/>
                    <a:gd name="T23" fmla="*/ 21 h 215"/>
                    <a:gd name="T24" fmla="*/ 1573 w 3312"/>
                    <a:gd name="T25" fmla="*/ 86 h 215"/>
                    <a:gd name="T26" fmla="*/ 1325 w 3312"/>
                    <a:gd name="T27" fmla="*/ 108 h 215"/>
                    <a:gd name="T28" fmla="*/ 1297 w 3312"/>
                    <a:gd name="T29" fmla="*/ 86 h 215"/>
                    <a:gd name="T30" fmla="*/ 1076 w 3312"/>
                    <a:gd name="T31" fmla="*/ 0 h 215"/>
                    <a:gd name="T32" fmla="*/ 718 w 3312"/>
                    <a:gd name="T33" fmla="*/ 86 h 215"/>
                    <a:gd name="T34" fmla="*/ 580 w 3312"/>
                    <a:gd name="T35" fmla="*/ 64 h 215"/>
                    <a:gd name="T36" fmla="*/ 524 w 3312"/>
                    <a:gd name="T37" fmla="*/ 86 h 215"/>
                    <a:gd name="T38" fmla="*/ 304 w 3312"/>
                    <a:gd name="T39" fmla="*/ 64 h 215"/>
                    <a:gd name="T40" fmla="*/ 83 w 3312"/>
                    <a:gd name="T41" fmla="*/ 150 h 215"/>
                    <a:gd name="T42" fmla="*/ 28 w 3312"/>
                    <a:gd name="T43" fmla="*/ 172 h 215"/>
                    <a:gd name="T44" fmla="*/ 0 w 3312"/>
                    <a:gd name="T45" fmla="*/ 215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312" h="215">
                      <a:moveTo>
                        <a:pt x="0" y="215"/>
                      </a:moveTo>
                      <a:lnTo>
                        <a:pt x="3312" y="215"/>
                      </a:lnTo>
                      <a:lnTo>
                        <a:pt x="3107" y="151"/>
                      </a:lnTo>
                      <a:cubicBezTo>
                        <a:pt x="3047" y="144"/>
                        <a:pt x="2997" y="176"/>
                        <a:pt x="2953" y="172"/>
                      </a:cubicBezTo>
                      <a:cubicBezTo>
                        <a:pt x="2917" y="172"/>
                        <a:pt x="2884" y="136"/>
                        <a:pt x="2842" y="129"/>
                      </a:cubicBezTo>
                      <a:cubicBezTo>
                        <a:pt x="2801" y="122"/>
                        <a:pt x="2760" y="150"/>
                        <a:pt x="2705" y="129"/>
                      </a:cubicBezTo>
                      <a:cubicBezTo>
                        <a:pt x="2649" y="121"/>
                        <a:pt x="2567" y="91"/>
                        <a:pt x="2507" y="80"/>
                      </a:cubicBezTo>
                      <a:cubicBezTo>
                        <a:pt x="2448" y="69"/>
                        <a:pt x="2392" y="43"/>
                        <a:pt x="2346" y="64"/>
                      </a:cubicBezTo>
                      <a:lnTo>
                        <a:pt x="2236" y="129"/>
                      </a:lnTo>
                      <a:lnTo>
                        <a:pt x="2098" y="86"/>
                      </a:lnTo>
                      <a:cubicBezTo>
                        <a:pt x="2033" y="79"/>
                        <a:pt x="1905" y="97"/>
                        <a:pt x="1849" y="86"/>
                      </a:cubicBezTo>
                      <a:cubicBezTo>
                        <a:pt x="1794" y="75"/>
                        <a:pt x="1812" y="21"/>
                        <a:pt x="1766" y="21"/>
                      </a:cubicBezTo>
                      <a:cubicBezTo>
                        <a:pt x="1720" y="21"/>
                        <a:pt x="1647" y="72"/>
                        <a:pt x="1573" y="86"/>
                      </a:cubicBezTo>
                      <a:cubicBezTo>
                        <a:pt x="1500" y="100"/>
                        <a:pt x="1371" y="108"/>
                        <a:pt x="1325" y="108"/>
                      </a:cubicBezTo>
                      <a:lnTo>
                        <a:pt x="1297" y="86"/>
                      </a:lnTo>
                      <a:lnTo>
                        <a:pt x="1076" y="0"/>
                      </a:lnTo>
                      <a:lnTo>
                        <a:pt x="718" y="86"/>
                      </a:lnTo>
                      <a:lnTo>
                        <a:pt x="580" y="64"/>
                      </a:lnTo>
                      <a:cubicBezTo>
                        <a:pt x="548" y="64"/>
                        <a:pt x="571" y="86"/>
                        <a:pt x="524" y="86"/>
                      </a:cubicBezTo>
                      <a:cubicBezTo>
                        <a:pt x="478" y="86"/>
                        <a:pt x="377" y="54"/>
                        <a:pt x="304" y="64"/>
                      </a:cubicBezTo>
                      <a:lnTo>
                        <a:pt x="83" y="150"/>
                      </a:lnTo>
                      <a:cubicBezTo>
                        <a:pt x="38" y="168"/>
                        <a:pt x="42" y="161"/>
                        <a:pt x="28" y="172"/>
                      </a:cubicBezTo>
                      <a:cubicBezTo>
                        <a:pt x="14" y="183"/>
                        <a:pt x="6" y="206"/>
                        <a:pt x="0" y="215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6600">
                        <a:alpha val="80000"/>
                      </a:srgbClr>
                    </a:gs>
                    <a:gs pos="100000">
                      <a:srgbClr val="996633">
                        <a:alpha val="70000"/>
                      </a:srgbClr>
                    </a:gs>
                  </a:gsLst>
                  <a:lin ang="5400000" scaled="1"/>
                </a:gra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3" name="Freeform 65"/>
                <p:cNvSpPr>
                  <a:spLocks/>
                </p:cNvSpPr>
                <p:nvPr/>
              </p:nvSpPr>
              <p:spPr bwMode="auto">
                <a:xfrm>
                  <a:off x="1678" y="3136"/>
                  <a:ext cx="1368" cy="73"/>
                </a:xfrm>
                <a:custGeom>
                  <a:avLst/>
                  <a:gdLst>
                    <a:gd name="T0" fmla="*/ 0 w 2132"/>
                    <a:gd name="T1" fmla="*/ 226 h 226"/>
                    <a:gd name="T2" fmla="*/ 2132 w 2132"/>
                    <a:gd name="T3" fmla="*/ 226 h 226"/>
                    <a:gd name="T4" fmla="*/ 1588 w 2132"/>
                    <a:gd name="T5" fmla="*/ 90 h 226"/>
                    <a:gd name="T6" fmla="*/ 1315 w 2132"/>
                    <a:gd name="T7" fmla="*/ 136 h 226"/>
                    <a:gd name="T8" fmla="*/ 862 w 2132"/>
                    <a:gd name="T9" fmla="*/ 136 h 226"/>
                    <a:gd name="T10" fmla="*/ 635 w 2132"/>
                    <a:gd name="T11" fmla="*/ 0 h 226"/>
                    <a:gd name="T12" fmla="*/ 272 w 2132"/>
                    <a:gd name="T13" fmla="*/ 136 h 226"/>
                    <a:gd name="T14" fmla="*/ 181 w 2132"/>
                    <a:gd name="T15" fmla="*/ 90 h 226"/>
                    <a:gd name="T16" fmla="*/ 0 w 2132"/>
                    <a:gd name="T17" fmla="*/ 226 h 2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32" h="226">
                      <a:moveTo>
                        <a:pt x="0" y="226"/>
                      </a:moveTo>
                      <a:lnTo>
                        <a:pt x="2132" y="226"/>
                      </a:lnTo>
                      <a:lnTo>
                        <a:pt x="1588" y="90"/>
                      </a:lnTo>
                      <a:lnTo>
                        <a:pt x="1315" y="136"/>
                      </a:lnTo>
                      <a:cubicBezTo>
                        <a:pt x="1194" y="144"/>
                        <a:pt x="975" y="159"/>
                        <a:pt x="862" y="136"/>
                      </a:cubicBezTo>
                      <a:cubicBezTo>
                        <a:pt x="749" y="113"/>
                        <a:pt x="733" y="0"/>
                        <a:pt x="635" y="0"/>
                      </a:cubicBezTo>
                      <a:cubicBezTo>
                        <a:pt x="537" y="0"/>
                        <a:pt x="347" y="121"/>
                        <a:pt x="272" y="136"/>
                      </a:cubicBezTo>
                      <a:cubicBezTo>
                        <a:pt x="197" y="151"/>
                        <a:pt x="226" y="75"/>
                        <a:pt x="181" y="90"/>
                      </a:cubicBezTo>
                      <a:lnTo>
                        <a:pt x="0" y="22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6600">
                        <a:alpha val="70000"/>
                      </a:srgbClr>
                    </a:gs>
                    <a:gs pos="100000">
                      <a:srgbClr val="996633">
                        <a:alpha val="70000"/>
                      </a:srgbClr>
                    </a:gs>
                  </a:gsLst>
                  <a:lin ang="5400000" scaled="1"/>
                </a:gra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29" name="Group 66"/>
              <p:cNvGrpSpPr>
                <a:grpSpLocks/>
              </p:cNvGrpSpPr>
              <p:nvPr/>
            </p:nvGrpSpPr>
            <p:grpSpPr bwMode="auto">
              <a:xfrm>
                <a:off x="2267" y="1570"/>
                <a:ext cx="3493" cy="147"/>
                <a:chOff x="1066" y="3062"/>
                <a:chExt cx="3493" cy="147"/>
              </a:xfrm>
            </p:grpSpPr>
            <p:sp>
              <p:nvSpPr>
                <p:cNvPr id="30" name="Freeform 67"/>
                <p:cNvSpPr>
                  <a:spLocks/>
                </p:cNvSpPr>
                <p:nvPr/>
              </p:nvSpPr>
              <p:spPr bwMode="auto">
                <a:xfrm>
                  <a:off x="1066" y="3062"/>
                  <a:ext cx="3493" cy="147"/>
                </a:xfrm>
                <a:custGeom>
                  <a:avLst/>
                  <a:gdLst>
                    <a:gd name="T0" fmla="*/ 0 w 3312"/>
                    <a:gd name="T1" fmla="*/ 215 h 215"/>
                    <a:gd name="T2" fmla="*/ 3312 w 3312"/>
                    <a:gd name="T3" fmla="*/ 215 h 215"/>
                    <a:gd name="T4" fmla="*/ 3107 w 3312"/>
                    <a:gd name="T5" fmla="*/ 151 h 215"/>
                    <a:gd name="T6" fmla="*/ 2953 w 3312"/>
                    <a:gd name="T7" fmla="*/ 172 h 215"/>
                    <a:gd name="T8" fmla="*/ 2842 w 3312"/>
                    <a:gd name="T9" fmla="*/ 129 h 215"/>
                    <a:gd name="T10" fmla="*/ 2705 w 3312"/>
                    <a:gd name="T11" fmla="*/ 129 h 215"/>
                    <a:gd name="T12" fmla="*/ 2507 w 3312"/>
                    <a:gd name="T13" fmla="*/ 80 h 215"/>
                    <a:gd name="T14" fmla="*/ 2346 w 3312"/>
                    <a:gd name="T15" fmla="*/ 64 h 215"/>
                    <a:gd name="T16" fmla="*/ 2236 w 3312"/>
                    <a:gd name="T17" fmla="*/ 129 h 215"/>
                    <a:gd name="T18" fmla="*/ 2098 w 3312"/>
                    <a:gd name="T19" fmla="*/ 86 h 215"/>
                    <a:gd name="T20" fmla="*/ 1849 w 3312"/>
                    <a:gd name="T21" fmla="*/ 86 h 215"/>
                    <a:gd name="T22" fmla="*/ 1766 w 3312"/>
                    <a:gd name="T23" fmla="*/ 21 h 215"/>
                    <a:gd name="T24" fmla="*/ 1573 w 3312"/>
                    <a:gd name="T25" fmla="*/ 86 h 215"/>
                    <a:gd name="T26" fmla="*/ 1325 w 3312"/>
                    <a:gd name="T27" fmla="*/ 108 h 215"/>
                    <a:gd name="T28" fmla="*/ 1297 w 3312"/>
                    <a:gd name="T29" fmla="*/ 86 h 215"/>
                    <a:gd name="T30" fmla="*/ 1076 w 3312"/>
                    <a:gd name="T31" fmla="*/ 0 h 215"/>
                    <a:gd name="T32" fmla="*/ 718 w 3312"/>
                    <a:gd name="T33" fmla="*/ 86 h 215"/>
                    <a:gd name="T34" fmla="*/ 580 w 3312"/>
                    <a:gd name="T35" fmla="*/ 64 h 215"/>
                    <a:gd name="T36" fmla="*/ 524 w 3312"/>
                    <a:gd name="T37" fmla="*/ 86 h 215"/>
                    <a:gd name="T38" fmla="*/ 304 w 3312"/>
                    <a:gd name="T39" fmla="*/ 64 h 215"/>
                    <a:gd name="T40" fmla="*/ 83 w 3312"/>
                    <a:gd name="T41" fmla="*/ 150 h 215"/>
                    <a:gd name="T42" fmla="*/ 28 w 3312"/>
                    <a:gd name="T43" fmla="*/ 172 h 215"/>
                    <a:gd name="T44" fmla="*/ 0 w 3312"/>
                    <a:gd name="T45" fmla="*/ 215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312" h="215">
                      <a:moveTo>
                        <a:pt x="0" y="215"/>
                      </a:moveTo>
                      <a:lnTo>
                        <a:pt x="3312" y="215"/>
                      </a:lnTo>
                      <a:lnTo>
                        <a:pt x="3107" y="151"/>
                      </a:lnTo>
                      <a:cubicBezTo>
                        <a:pt x="3047" y="144"/>
                        <a:pt x="2997" y="176"/>
                        <a:pt x="2953" y="172"/>
                      </a:cubicBezTo>
                      <a:cubicBezTo>
                        <a:pt x="2917" y="172"/>
                        <a:pt x="2884" y="136"/>
                        <a:pt x="2842" y="129"/>
                      </a:cubicBezTo>
                      <a:cubicBezTo>
                        <a:pt x="2801" y="122"/>
                        <a:pt x="2760" y="150"/>
                        <a:pt x="2705" y="129"/>
                      </a:cubicBezTo>
                      <a:cubicBezTo>
                        <a:pt x="2649" y="121"/>
                        <a:pt x="2567" y="91"/>
                        <a:pt x="2507" y="80"/>
                      </a:cubicBezTo>
                      <a:cubicBezTo>
                        <a:pt x="2448" y="69"/>
                        <a:pt x="2392" y="43"/>
                        <a:pt x="2346" y="64"/>
                      </a:cubicBezTo>
                      <a:lnTo>
                        <a:pt x="2236" y="129"/>
                      </a:lnTo>
                      <a:lnTo>
                        <a:pt x="2098" y="86"/>
                      </a:lnTo>
                      <a:cubicBezTo>
                        <a:pt x="2033" y="79"/>
                        <a:pt x="1905" y="97"/>
                        <a:pt x="1849" y="86"/>
                      </a:cubicBezTo>
                      <a:cubicBezTo>
                        <a:pt x="1794" y="75"/>
                        <a:pt x="1812" y="21"/>
                        <a:pt x="1766" y="21"/>
                      </a:cubicBezTo>
                      <a:cubicBezTo>
                        <a:pt x="1720" y="21"/>
                        <a:pt x="1647" y="72"/>
                        <a:pt x="1573" y="86"/>
                      </a:cubicBezTo>
                      <a:cubicBezTo>
                        <a:pt x="1500" y="100"/>
                        <a:pt x="1371" y="108"/>
                        <a:pt x="1325" y="108"/>
                      </a:cubicBezTo>
                      <a:lnTo>
                        <a:pt x="1297" y="86"/>
                      </a:lnTo>
                      <a:lnTo>
                        <a:pt x="1076" y="0"/>
                      </a:lnTo>
                      <a:lnTo>
                        <a:pt x="718" y="86"/>
                      </a:lnTo>
                      <a:lnTo>
                        <a:pt x="580" y="64"/>
                      </a:lnTo>
                      <a:cubicBezTo>
                        <a:pt x="548" y="64"/>
                        <a:pt x="571" y="86"/>
                        <a:pt x="524" y="86"/>
                      </a:cubicBezTo>
                      <a:cubicBezTo>
                        <a:pt x="478" y="86"/>
                        <a:pt x="377" y="54"/>
                        <a:pt x="304" y="64"/>
                      </a:cubicBezTo>
                      <a:lnTo>
                        <a:pt x="83" y="150"/>
                      </a:lnTo>
                      <a:cubicBezTo>
                        <a:pt x="38" y="168"/>
                        <a:pt x="42" y="161"/>
                        <a:pt x="28" y="172"/>
                      </a:cubicBezTo>
                      <a:cubicBezTo>
                        <a:pt x="14" y="183"/>
                        <a:pt x="6" y="206"/>
                        <a:pt x="0" y="215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6600">
                        <a:alpha val="80000"/>
                      </a:srgbClr>
                    </a:gs>
                    <a:gs pos="100000">
                      <a:srgbClr val="996633">
                        <a:alpha val="70000"/>
                      </a:srgbClr>
                    </a:gs>
                  </a:gsLst>
                  <a:lin ang="5400000" scaled="1"/>
                </a:gra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 dirty="0"/>
                </a:p>
              </p:txBody>
            </p:sp>
            <p:sp>
              <p:nvSpPr>
                <p:cNvPr id="31" name="Freeform 68"/>
                <p:cNvSpPr>
                  <a:spLocks/>
                </p:cNvSpPr>
                <p:nvPr/>
              </p:nvSpPr>
              <p:spPr bwMode="auto">
                <a:xfrm>
                  <a:off x="1678" y="3136"/>
                  <a:ext cx="1368" cy="73"/>
                </a:xfrm>
                <a:custGeom>
                  <a:avLst/>
                  <a:gdLst>
                    <a:gd name="T0" fmla="*/ 0 w 2132"/>
                    <a:gd name="T1" fmla="*/ 226 h 226"/>
                    <a:gd name="T2" fmla="*/ 2132 w 2132"/>
                    <a:gd name="T3" fmla="*/ 226 h 226"/>
                    <a:gd name="T4" fmla="*/ 1588 w 2132"/>
                    <a:gd name="T5" fmla="*/ 90 h 226"/>
                    <a:gd name="T6" fmla="*/ 1315 w 2132"/>
                    <a:gd name="T7" fmla="*/ 136 h 226"/>
                    <a:gd name="T8" fmla="*/ 862 w 2132"/>
                    <a:gd name="T9" fmla="*/ 136 h 226"/>
                    <a:gd name="T10" fmla="*/ 635 w 2132"/>
                    <a:gd name="T11" fmla="*/ 0 h 226"/>
                    <a:gd name="T12" fmla="*/ 272 w 2132"/>
                    <a:gd name="T13" fmla="*/ 136 h 226"/>
                    <a:gd name="T14" fmla="*/ 181 w 2132"/>
                    <a:gd name="T15" fmla="*/ 90 h 226"/>
                    <a:gd name="T16" fmla="*/ 0 w 2132"/>
                    <a:gd name="T17" fmla="*/ 226 h 2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32" h="226">
                      <a:moveTo>
                        <a:pt x="0" y="226"/>
                      </a:moveTo>
                      <a:lnTo>
                        <a:pt x="2132" y="226"/>
                      </a:lnTo>
                      <a:lnTo>
                        <a:pt x="1588" y="90"/>
                      </a:lnTo>
                      <a:lnTo>
                        <a:pt x="1315" y="136"/>
                      </a:lnTo>
                      <a:cubicBezTo>
                        <a:pt x="1194" y="144"/>
                        <a:pt x="975" y="159"/>
                        <a:pt x="862" y="136"/>
                      </a:cubicBezTo>
                      <a:cubicBezTo>
                        <a:pt x="749" y="113"/>
                        <a:pt x="733" y="0"/>
                        <a:pt x="635" y="0"/>
                      </a:cubicBezTo>
                      <a:cubicBezTo>
                        <a:pt x="537" y="0"/>
                        <a:pt x="347" y="121"/>
                        <a:pt x="272" y="136"/>
                      </a:cubicBezTo>
                      <a:cubicBezTo>
                        <a:pt x="197" y="151"/>
                        <a:pt x="226" y="75"/>
                        <a:pt x="181" y="90"/>
                      </a:cubicBezTo>
                      <a:lnTo>
                        <a:pt x="0" y="22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6600">
                        <a:alpha val="70000"/>
                      </a:srgbClr>
                    </a:gs>
                    <a:gs pos="100000">
                      <a:srgbClr val="996633">
                        <a:alpha val="70000"/>
                      </a:srgbClr>
                    </a:gs>
                  </a:gsLst>
                  <a:lin ang="5400000" scaled="1"/>
                </a:gra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 dirty="0"/>
                </a:p>
              </p:txBody>
            </p:sp>
          </p:grpSp>
        </p:grpSp>
      </p:grp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060291" y="241300"/>
            <a:ext cx="5023418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fr-FR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/>
                <a:cs typeface="Trebuchet MS"/>
              </a:rPr>
              <a:t>Gestion de la finale</a:t>
            </a:r>
          </a:p>
        </p:txBody>
      </p:sp>
      <p:sp>
        <p:nvSpPr>
          <p:cNvPr id="60425" name="Rectangle 65"/>
          <p:cNvSpPr>
            <a:spLocks noChangeArrowheads="1"/>
          </p:cNvSpPr>
          <p:nvPr/>
        </p:nvSpPr>
        <p:spPr bwMode="auto">
          <a:xfrm>
            <a:off x="2425700" y="5321300"/>
            <a:ext cx="4292600" cy="1282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0422" name="Text Box 87"/>
          <p:cNvSpPr txBox="1">
            <a:spLocks noChangeArrowheads="1"/>
          </p:cNvSpPr>
          <p:nvPr/>
        </p:nvSpPr>
        <p:spPr bwMode="auto">
          <a:xfrm>
            <a:off x="2425700" y="1126292"/>
            <a:ext cx="4344762" cy="3385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dirty="0" smtClean="0">
                <a:latin typeface="Trebuchet MS" charset="0"/>
                <a:ea typeface="Trebuchet MS" charset="0"/>
                <a:cs typeface="Trebuchet MS" charset="0"/>
              </a:rPr>
              <a:t>1. Visualisation </a:t>
            </a:r>
            <a:r>
              <a:rPr lang="fr-FR" sz="1600" dirty="0">
                <a:latin typeface="Trebuchet MS" charset="0"/>
                <a:ea typeface="Trebuchet MS" charset="0"/>
                <a:cs typeface="Trebuchet MS" charset="0"/>
              </a:rPr>
              <a:t>du point d’aboutissement</a:t>
            </a:r>
          </a:p>
        </p:txBody>
      </p:sp>
      <p:grpSp>
        <p:nvGrpSpPr>
          <p:cNvPr id="48" name="Grouper 47"/>
          <p:cNvGrpSpPr>
            <a:grpSpLocks noChangeAspect="1"/>
          </p:cNvGrpSpPr>
          <p:nvPr/>
        </p:nvGrpSpPr>
        <p:grpSpPr>
          <a:xfrm>
            <a:off x="2837651" y="3630489"/>
            <a:ext cx="3635999" cy="1291312"/>
            <a:chOff x="1998708" y="2041125"/>
            <a:chExt cx="5391944" cy="1914925"/>
          </a:xfrm>
        </p:grpSpPr>
        <p:grpSp>
          <p:nvGrpSpPr>
            <p:cNvPr id="49" name="Group 82"/>
            <p:cNvGrpSpPr>
              <a:grpSpLocks/>
            </p:cNvGrpSpPr>
            <p:nvPr/>
          </p:nvGrpSpPr>
          <p:grpSpPr bwMode="auto">
            <a:xfrm>
              <a:off x="2901950" y="2452688"/>
              <a:ext cx="3355975" cy="1503362"/>
              <a:chOff x="1909" y="915"/>
              <a:chExt cx="2114" cy="947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57" name="AutoShape 10"/>
              <p:cNvSpPr>
                <a:spLocks noChangeArrowheads="1"/>
              </p:cNvSpPr>
              <p:nvPr/>
            </p:nvSpPr>
            <p:spPr bwMode="auto">
              <a:xfrm flipV="1">
                <a:off x="1909" y="915"/>
                <a:ext cx="2114" cy="947"/>
              </a:xfrm>
              <a:custGeom>
                <a:avLst/>
                <a:gdLst>
                  <a:gd name="T0" fmla="*/ 172 w 21600"/>
                  <a:gd name="T1" fmla="*/ 21 h 21600"/>
                  <a:gd name="T2" fmla="*/ 103 w 21600"/>
                  <a:gd name="T3" fmla="*/ 42 h 21600"/>
                  <a:gd name="T4" fmla="*/ 35 w 21600"/>
                  <a:gd name="T5" fmla="*/ 21 h 21600"/>
                  <a:gd name="T6" fmla="*/ 10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426 w 21600"/>
                  <a:gd name="T13" fmla="*/ 5429 h 21600"/>
                  <a:gd name="T14" fmla="*/ 16174 w 21600"/>
                  <a:gd name="T15" fmla="*/ 1617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7254" y="21600"/>
                    </a:lnTo>
                    <a:lnTo>
                      <a:pt x="1434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635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8" name="Line 11"/>
              <p:cNvSpPr>
                <a:spLocks noChangeShapeType="1"/>
              </p:cNvSpPr>
              <p:nvPr/>
            </p:nvSpPr>
            <p:spPr bwMode="auto">
              <a:xfrm rot="5400000">
                <a:off x="2475" y="1391"/>
                <a:ext cx="941" cy="2"/>
              </a:xfrm>
              <a:prstGeom prst="line">
                <a:avLst/>
              </a:prstGeom>
              <a:grpFill/>
              <a:ln w="25400">
                <a:solidFill>
                  <a:schemeClr val="bg1"/>
                </a:solidFill>
                <a:prstDash val="dash"/>
                <a:round/>
                <a:headEnd type="none" w="sm" len="sm"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59" name="Group 20"/>
              <p:cNvGrpSpPr>
                <a:grpSpLocks/>
              </p:cNvGrpSpPr>
              <p:nvPr/>
            </p:nvGrpSpPr>
            <p:grpSpPr bwMode="auto">
              <a:xfrm rot="5400000">
                <a:off x="2821" y="1151"/>
                <a:ext cx="248" cy="352"/>
                <a:chOff x="1064" y="2376"/>
                <a:chExt cx="240" cy="232"/>
              </a:xfrm>
              <a:grpFill/>
            </p:grpSpPr>
            <p:sp>
              <p:nvSpPr>
                <p:cNvPr id="60" name="Oval 21"/>
                <p:cNvSpPr>
                  <a:spLocks noChangeArrowheads="1"/>
                </p:cNvSpPr>
                <p:nvPr/>
              </p:nvSpPr>
              <p:spPr bwMode="auto">
                <a:xfrm>
                  <a:off x="1133" y="2447"/>
                  <a:ext cx="93" cy="90"/>
                </a:xfrm>
                <a:prstGeom prst="ellipse">
                  <a:avLst/>
                </a:prstGeom>
                <a:grp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61" name="Line 22"/>
                <p:cNvSpPr>
                  <a:spLocks noChangeShapeType="1"/>
                </p:cNvSpPr>
                <p:nvPr/>
              </p:nvSpPr>
              <p:spPr bwMode="auto">
                <a:xfrm>
                  <a:off x="1183" y="2376"/>
                  <a:ext cx="0" cy="232"/>
                </a:xfrm>
                <a:prstGeom prst="line">
                  <a:avLst/>
                </a:prstGeom>
                <a:grp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62" name="Line 23"/>
                <p:cNvSpPr>
                  <a:spLocks noChangeShapeType="1"/>
                </p:cNvSpPr>
                <p:nvPr/>
              </p:nvSpPr>
              <p:spPr bwMode="auto">
                <a:xfrm rot="5400000">
                  <a:off x="1184" y="2368"/>
                  <a:ext cx="0" cy="240"/>
                </a:xfrm>
                <a:prstGeom prst="line">
                  <a:avLst/>
                </a:prstGeom>
                <a:grp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  <p:grpSp>
          <p:nvGrpSpPr>
            <p:cNvPr id="50" name="Group 62"/>
            <p:cNvGrpSpPr>
              <a:grpSpLocks/>
            </p:cNvGrpSpPr>
            <p:nvPr/>
          </p:nvGrpSpPr>
          <p:grpSpPr bwMode="auto">
            <a:xfrm>
              <a:off x="1998708" y="2041125"/>
              <a:ext cx="5391944" cy="264321"/>
              <a:chOff x="0" y="1570"/>
              <a:chExt cx="5760" cy="147"/>
            </a:xfrm>
          </p:grpSpPr>
          <p:grpSp>
            <p:nvGrpSpPr>
              <p:cNvPr id="51" name="Group 63"/>
              <p:cNvGrpSpPr>
                <a:grpSpLocks/>
              </p:cNvGrpSpPr>
              <p:nvPr/>
            </p:nvGrpSpPr>
            <p:grpSpPr bwMode="auto">
              <a:xfrm>
                <a:off x="0" y="1570"/>
                <a:ext cx="3493" cy="147"/>
                <a:chOff x="1066" y="3062"/>
                <a:chExt cx="3493" cy="147"/>
              </a:xfrm>
            </p:grpSpPr>
            <p:sp>
              <p:nvSpPr>
                <p:cNvPr id="55" name="Freeform 64"/>
                <p:cNvSpPr>
                  <a:spLocks/>
                </p:cNvSpPr>
                <p:nvPr/>
              </p:nvSpPr>
              <p:spPr bwMode="auto">
                <a:xfrm>
                  <a:off x="1066" y="3062"/>
                  <a:ext cx="3493" cy="147"/>
                </a:xfrm>
                <a:custGeom>
                  <a:avLst/>
                  <a:gdLst>
                    <a:gd name="T0" fmla="*/ 0 w 3312"/>
                    <a:gd name="T1" fmla="*/ 215 h 215"/>
                    <a:gd name="T2" fmla="*/ 3312 w 3312"/>
                    <a:gd name="T3" fmla="*/ 215 h 215"/>
                    <a:gd name="T4" fmla="*/ 3107 w 3312"/>
                    <a:gd name="T5" fmla="*/ 151 h 215"/>
                    <a:gd name="T6" fmla="*/ 2953 w 3312"/>
                    <a:gd name="T7" fmla="*/ 172 h 215"/>
                    <a:gd name="T8" fmla="*/ 2842 w 3312"/>
                    <a:gd name="T9" fmla="*/ 129 h 215"/>
                    <a:gd name="T10" fmla="*/ 2705 w 3312"/>
                    <a:gd name="T11" fmla="*/ 129 h 215"/>
                    <a:gd name="T12" fmla="*/ 2507 w 3312"/>
                    <a:gd name="T13" fmla="*/ 80 h 215"/>
                    <a:gd name="T14" fmla="*/ 2346 w 3312"/>
                    <a:gd name="T15" fmla="*/ 64 h 215"/>
                    <a:gd name="T16" fmla="*/ 2236 w 3312"/>
                    <a:gd name="T17" fmla="*/ 129 h 215"/>
                    <a:gd name="T18" fmla="*/ 2098 w 3312"/>
                    <a:gd name="T19" fmla="*/ 86 h 215"/>
                    <a:gd name="T20" fmla="*/ 1849 w 3312"/>
                    <a:gd name="T21" fmla="*/ 86 h 215"/>
                    <a:gd name="T22" fmla="*/ 1766 w 3312"/>
                    <a:gd name="T23" fmla="*/ 21 h 215"/>
                    <a:gd name="T24" fmla="*/ 1573 w 3312"/>
                    <a:gd name="T25" fmla="*/ 86 h 215"/>
                    <a:gd name="T26" fmla="*/ 1325 w 3312"/>
                    <a:gd name="T27" fmla="*/ 108 h 215"/>
                    <a:gd name="T28" fmla="*/ 1297 w 3312"/>
                    <a:gd name="T29" fmla="*/ 86 h 215"/>
                    <a:gd name="T30" fmla="*/ 1076 w 3312"/>
                    <a:gd name="T31" fmla="*/ 0 h 215"/>
                    <a:gd name="T32" fmla="*/ 718 w 3312"/>
                    <a:gd name="T33" fmla="*/ 86 h 215"/>
                    <a:gd name="T34" fmla="*/ 580 w 3312"/>
                    <a:gd name="T35" fmla="*/ 64 h 215"/>
                    <a:gd name="T36" fmla="*/ 524 w 3312"/>
                    <a:gd name="T37" fmla="*/ 86 h 215"/>
                    <a:gd name="T38" fmla="*/ 304 w 3312"/>
                    <a:gd name="T39" fmla="*/ 64 h 215"/>
                    <a:gd name="T40" fmla="*/ 83 w 3312"/>
                    <a:gd name="T41" fmla="*/ 150 h 215"/>
                    <a:gd name="T42" fmla="*/ 28 w 3312"/>
                    <a:gd name="T43" fmla="*/ 172 h 215"/>
                    <a:gd name="T44" fmla="*/ 0 w 3312"/>
                    <a:gd name="T45" fmla="*/ 215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312" h="215">
                      <a:moveTo>
                        <a:pt x="0" y="215"/>
                      </a:moveTo>
                      <a:lnTo>
                        <a:pt x="3312" y="215"/>
                      </a:lnTo>
                      <a:lnTo>
                        <a:pt x="3107" y="151"/>
                      </a:lnTo>
                      <a:cubicBezTo>
                        <a:pt x="3047" y="144"/>
                        <a:pt x="2997" y="176"/>
                        <a:pt x="2953" y="172"/>
                      </a:cubicBezTo>
                      <a:cubicBezTo>
                        <a:pt x="2917" y="172"/>
                        <a:pt x="2884" y="136"/>
                        <a:pt x="2842" y="129"/>
                      </a:cubicBezTo>
                      <a:cubicBezTo>
                        <a:pt x="2801" y="122"/>
                        <a:pt x="2760" y="150"/>
                        <a:pt x="2705" y="129"/>
                      </a:cubicBezTo>
                      <a:cubicBezTo>
                        <a:pt x="2649" y="121"/>
                        <a:pt x="2567" y="91"/>
                        <a:pt x="2507" y="80"/>
                      </a:cubicBezTo>
                      <a:cubicBezTo>
                        <a:pt x="2448" y="69"/>
                        <a:pt x="2392" y="43"/>
                        <a:pt x="2346" y="64"/>
                      </a:cubicBezTo>
                      <a:lnTo>
                        <a:pt x="2236" y="129"/>
                      </a:lnTo>
                      <a:lnTo>
                        <a:pt x="2098" y="86"/>
                      </a:lnTo>
                      <a:cubicBezTo>
                        <a:pt x="2033" y="79"/>
                        <a:pt x="1905" y="97"/>
                        <a:pt x="1849" y="86"/>
                      </a:cubicBezTo>
                      <a:cubicBezTo>
                        <a:pt x="1794" y="75"/>
                        <a:pt x="1812" y="21"/>
                        <a:pt x="1766" y="21"/>
                      </a:cubicBezTo>
                      <a:cubicBezTo>
                        <a:pt x="1720" y="21"/>
                        <a:pt x="1647" y="72"/>
                        <a:pt x="1573" y="86"/>
                      </a:cubicBezTo>
                      <a:cubicBezTo>
                        <a:pt x="1500" y="100"/>
                        <a:pt x="1371" y="108"/>
                        <a:pt x="1325" y="108"/>
                      </a:cubicBezTo>
                      <a:lnTo>
                        <a:pt x="1297" y="86"/>
                      </a:lnTo>
                      <a:lnTo>
                        <a:pt x="1076" y="0"/>
                      </a:lnTo>
                      <a:lnTo>
                        <a:pt x="718" y="86"/>
                      </a:lnTo>
                      <a:lnTo>
                        <a:pt x="580" y="64"/>
                      </a:lnTo>
                      <a:cubicBezTo>
                        <a:pt x="548" y="64"/>
                        <a:pt x="571" y="86"/>
                        <a:pt x="524" y="86"/>
                      </a:cubicBezTo>
                      <a:cubicBezTo>
                        <a:pt x="478" y="86"/>
                        <a:pt x="377" y="54"/>
                        <a:pt x="304" y="64"/>
                      </a:cubicBezTo>
                      <a:lnTo>
                        <a:pt x="83" y="150"/>
                      </a:lnTo>
                      <a:cubicBezTo>
                        <a:pt x="38" y="168"/>
                        <a:pt x="42" y="161"/>
                        <a:pt x="28" y="172"/>
                      </a:cubicBezTo>
                      <a:cubicBezTo>
                        <a:pt x="14" y="183"/>
                        <a:pt x="6" y="206"/>
                        <a:pt x="0" y="215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6600">
                        <a:alpha val="80000"/>
                      </a:srgbClr>
                    </a:gs>
                    <a:gs pos="100000">
                      <a:srgbClr val="996633">
                        <a:alpha val="70000"/>
                      </a:srgbClr>
                    </a:gs>
                  </a:gsLst>
                  <a:lin ang="5400000" scaled="1"/>
                </a:gra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" name="Freeform 65"/>
                <p:cNvSpPr>
                  <a:spLocks/>
                </p:cNvSpPr>
                <p:nvPr/>
              </p:nvSpPr>
              <p:spPr bwMode="auto">
                <a:xfrm>
                  <a:off x="1678" y="3136"/>
                  <a:ext cx="1368" cy="73"/>
                </a:xfrm>
                <a:custGeom>
                  <a:avLst/>
                  <a:gdLst>
                    <a:gd name="T0" fmla="*/ 0 w 2132"/>
                    <a:gd name="T1" fmla="*/ 226 h 226"/>
                    <a:gd name="T2" fmla="*/ 2132 w 2132"/>
                    <a:gd name="T3" fmla="*/ 226 h 226"/>
                    <a:gd name="T4" fmla="*/ 1588 w 2132"/>
                    <a:gd name="T5" fmla="*/ 90 h 226"/>
                    <a:gd name="T6" fmla="*/ 1315 w 2132"/>
                    <a:gd name="T7" fmla="*/ 136 h 226"/>
                    <a:gd name="T8" fmla="*/ 862 w 2132"/>
                    <a:gd name="T9" fmla="*/ 136 h 226"/>
                    <a:gd name="T10" fmla="*/ 635 w 2132"/>
                    <a:gd name="T11" fmla="*/ 0 h 226"/>
                    <a:gd name="T12" fmla="*/ 272 w 2132"/>
                    <a:gd name="T13" fmla="*/ 136 h 226"/>
                    <a:gd name="T14" fmla="*/ 181 w 2132"/>
                    <a:gd name="T15" fmla="*/ 90 h 226"/>
                    <a:gd name="T16" fmla="*/ 0 w 2132"/>
                    <a:gd name="T17" fmla="*/ 226 h 2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32" h="226">
                      <a:moveTo>
                        <a:pt x="0" y="226"/>
                      </a:moveTo>
                      <a:lnTo>
                        <a:pt x="2132" y="226"/>
                      </a:lnTo>
                      <a:lnTo>
                        <a:pt x="1588" y="90"/>
                      </a:lnTo>
                      <a:lnTo>
                        <a:pt x="1315" y="136"/>
                      </a:lnTo>
                      <a:cubicBezTo>
                        <a:pt x="1194" y="144"/>
                        <a:pt x="975" y="159"/>
                        <a:pt x="862" y="136"/>
                      </a:cubicBezTo>
                      <a:cubicBezTo>
                        <a:pt x="749" y="113"/>
                        <a:pt x="733" y="0"/>
                        <a:pt x="635" y="0"/>
                      </a:cubicBezTo>
                      <a:cubicBezTo>
                        <a:pt x="537" y="0"/>
                        <a:pt x="347" y="121"/>
                        <a:pt x="272" y="136"/>
                      </a:cubicBezTo>
                      <a:cubicBezTo>
                        <a:pt x="197" y="151"/>
                        <a:pt x="226" y="75"/>
                        <a:pt x="181" y="90"/>
                      </a:cubicBezTo>
                      <a:lnTo>
                        <a:pt x="0" y="22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6600">
                        <a:alpha val="70000"/>
                      </a:srgbClr>
                    </a:gs>
                    <a:gs pos="100000">
                      <a:srgbClr val="996633">
                        <a:alpha val="70000"/>
                      </a:srgbClr>
                    </a:gs>
                  </a:gsLst>
                  <a:lin ang="5400000" scaled="1"/>
                </a:gra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52" name="Group 66"/>
              <p:cNvGrpSpPr>
                <a:grpSpLocks/>
              </p:cNvGrpSpPr>
              <p:nvPr/>
            </p:nvGrpSpPr>
            <p:grpSpPr bwMode="auto">
              <a:xfrm>
                <a:off x="2267" y="1570"/>
                <a:ext cx="3493" cy="147"/>
                <a:chOff x="1066" y="3062"/>
                <a:chExt cx="3493" cy="147"/>
              </a:xfrm>
            </p:grpSpPr>
            <p:sp>
              <p:nvSpPr>
                <p:cNvPr id="53" name="Freeform 67"/>
                <p:cNvSpPr>
                  <a:spLocks/>
                </p:cNvSpPr>
                <p:nvPr/>
              </p:nvSpPr>
              <p:spPr bwMode="auto">
                <a:xfrm>
                  <a:off x="1066" y="3062"/>
                  <a:ext cx="3493" cy="147"/>
                </a:xfrm>
                <a:custGeom>
                  <a:avLst/>
                  <a:gdLst>
                    <a:gd name="T0" fmla="*/ 0 w 3312"/>
                    <a:gd name="T1" fmla="*/ 215 h 215"/>
                    <a:gd name="T2" fmla="*/ 3312 w 3312"/>
                    <a:gd name="T3" fmla="*/ 215 h 215"/>
                    <a:gd name="T4" fmla="*/ 3107 w 3312"/>
                    <a:gd name="T5" fmla="*/ 151 h 215"/>
                    <a:gd name="T6" fmla="*/ 2953 w 3312"/>
                    <a:gd name="T7" fmla="*/ 172 h 215"/>
                    <a:gd name="T8" fmla="*/ 2842 w 3312"/>
                    <a:gd name="T9" fmla="*/ 129 h 215"/>
                    <a:gd name="T10" fmla="*/ 2705 w 3312"/>
                    <a:gd name="T11" fmla="*/ 129 h 215"/>
                    <a:gd name="T12" fmla="*/ 2507 w 3312"/>
                    <a:gd name="T13" fmla="*/ 80 h 215"/>
                    <a:gd name="T14" fmla="*/ 2346 w 3312"/>
                    <a:gd name="T15" fmla="*/ 64 h 215"/>
                    <a:gd name="T16" fmla="*/ 2236 w 3312"/>
                    <a:gd name="T17" fmla="*/ 129 h 215"/>
                    <a:gd name="T18" fmla="*/ 2098 w 3312"/>
                    <a:gd name="T19" fmla="*/ 86 h 215"/>
                    <a:gd name="T20" fmla="*/ 1849 w 3312"/>
                    <a:gd name="T21" fmla="*/ 86 h 215"/>
                    <a:gd name="T22" fmla="*/ 1766 w 3312"/>
                    <a:gd name="T23" fmla="*/ 21 h 215"/>
                    <a:gd name="T24" fmla="*/ 1573 w 3312"/>
                    <a:gd name="T25" fmla="*/ 86 h 215"/>
                    <a:gd name="T26" fmla="*/ 1325 w 3312"/>
                    <a:gd name="T27" fmla="*/ 108 h 215"/>
                    <a:gd name="T28" fmla="*/ 1297 w 3312"/>
                    <a:gd name="T29" fmla="*/ 86 h 215"/>
                    <a:gd name="T30" fmla="*/ 1076 w 3312"/>
                    <a:gd name="T31" fmla="*/ 0 h 215"/>
                    <a:gd name="T32" fmla="*/ 718 w 3312"/>
                    <a:gd name="T33" fmla="*/ 86 h 215"/>
                    <a:gd name="T34" fmla="*/ 580 w 3312"/>
                    <a:gd name="T35" fmla="*/ 64 h 215"/>
                    <a:gd name="T36" fmla="*/ 524 w 3312"/>
                    <a:gd name="T37" fmla="*/ 86 h 215"/>
                    <a:gd name="T38" fmla="*/ 304 w 3312"/>
                    <a:gd name="T39" fmla="*/ 64 h 215"/>
                    <a:gd name="T40" fmla="*/ 83 w 3312"/>
                    <a:gd name="T41" fmla="*/ 150 h 215"/>
                    <a:gd name="T42" fmla="*/ 28 w 3312"/>
                    <a:gd name="T43" fmla="*/ 172 h 215"/>
                    <a:gd name="T44" fmla="*/ 0 w 3312"/>
                    <a:gd name="T45" fmla="*/ 215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312" h="215">
                      <a:moveTo>
                        <a:pt x="0" y="215"/>
                      </a:moveTo>
                      <a:lnTo>
                        <a:pt x="3312" y="215"/>
                      </a:lnTo>
                      <a:lnTo>
                        <a:pt x="3107" y="151"/>
                      </a:lnTo>
                      <a:cubicBezTo>
                        <a:pt x="3047" y="144"/>
                        <a:pt x="2997" y="176"/>
                        <a:pt x="2953" y="172"/>
                      </a:cubicBezTo>
                      <a:cubicBezTo>
                        <a:pt x="2917" y="172"/>
                        <a:pt x="2884" y="136"/>
                        <a:pt x="2842" y="129"/>
                      </a:cubicBezTo>
                      <a:cubicBezTo>
                        <a:pt x="2801" y="122"/>
                        <a:pt x="2760" y="150"/>
                        <a:pt x="2705" y="129"/>
                      </a:cubicBezTo>
                      <a:cubicBezTo>
                        <a:pt x="2649" y="121"/>
                        <a:pt x="2567" y="91"/>
                        <a:pt x="2507" y="80"/>
                      </a:cubicBezTo>
                      <a:cubicBezTo>
                        <a:pt x="2448" y="69"/>
                        <a:pt x="2392" y="43"/>
                        <a:pt x="2346" y="64"/>
                      </a:cubicBezTo>
                      <a:lnTo>
                        <a:pt x="2236" y="129"/>
                      </a:lnTo>
                      <a:lnTo>
                        <a:pt x="2098" y="86"/>
                      </a:lnTo>
                      <a:cubicBezTo>
                        <a:pt x="2033" y="79"/>
                        <a:pt x="1905" y="97"/>
                        <a:pt x="1849" y="86"/>
                      </a:cubicBezTo>
                      <a:cubicBezTo>
                        <a:pt x="1794" y="75"/>
                        <a:pt x="1812" y="21"/>
                        <a:pt x="1766" y="21"/>
                      </a:cubicBezTo>
                      <a:cubicBezTo>
                        <a:pt x="1720" y="21"/>
                        <a:pt x="1647" y="72"/>
                        <a:pt x="1573" y="86"/>
                      </a:cubicBezTo>
                      <a:cubicBezTo>
                        <a:pt x="1500" y="100"/>
                        <a:pt x="1371" y="108"/>
                        <a:pt x="1325" y="108"/>
                      </a:cubicBezTo>
                      <a:lnTo>
                        <a:pt x="1297" y="86"/>
                      </a:lnTo>
                      <a:lnTo>
                        <a:pt x="1076" y="0"/>
                      </a:lnTo>
                      <a:lnTo>
                        <a:pt x="718" y="86"/>
                      </a:lnTo>
                      <a:lnTo>
                        <a:pt x="580" y="64"/>
                      </a:lnTo>
                      <a:cubicBezTo>
                        <a:pt x="548" y="64"/>
                        <a:pt x="571" y="86"/>
                        <a:pt x="524" y="86"/>
                      </a:cubicBezTo>
                      <a:cubicBezTo>
                        <a:pt x="478" y="86"/>
                        <a:pt x="377" y="54"/>
                        <a:pt x="304" y="64"/>
                      </a:cubicBezTo>
                      <a:lnTo>
                        <a:pt x="83" y="150"/>
                      </a:lnTo>
                      <a:cubicBezTo>
                        <a:pt x="38" y="168"/>
                        <a:pt x="42" y="161"/>
                        <a:pt x="28" y="172"/>
                      </a:cubicBezTo>
                      <a:cubicBezTo>
                        <a:pt x="14" y="183"/>
                        <a:pt x="6" y="206"/>
                        <a:pt x="0" y="215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6600">
                        <a:alpha val="80000"/>
                      </a:srgbClr>
                    </a:gs>
                    <a:gs pos="100000">
                      <a:srgbClr val="996633">
                        <a:alpha val="70000"/>
                      </a:srgbClr>
                    </a:gs>
                  </a:gsLst>
                  <a:lin ang="5400000" scaled="1"/>
                </a:gra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 dirty="0"/>
                </a:p>
              </p:txBody>
            </p:sp>
            <p:sp>
              <p:nvSpPr>
                <p:cNvPr id="54" name="Freeform 68"/>
                <p:cNvSpPr>
                  <a:spLocks/>
                </p:cNvSpPr>
                <p:nvPr/>
              </p:nvSpPr>
              <p:spPr bwMode="auto">
                <a:xfrm>
                  <a:off x="1678" y="3136"/>
                  <a:ext cx="1368" cy="73"/>
                </a:xfrm>
                <a:custGeom>
                  <a:avLst/>
                  <a:gdLst>
                    <a:gd name="T0" fmla="*/ 0 w 2132"/>
                    <a:gd name="T1" fmla="*/ 226 h 226"/>
                    <a:gd name="T2" fmla="*/ 2132 w 2132"/>
                    <a:gd name="T3" fmla="*/ 226 h 226"/>
                    <a:gd name="T4" fmla="*/ 1588 w 2132"/>
                    <a:gd name="T5" fmla="*/ 90 h 226"/>
                    <a:gd name="T6" fmla="*/ 1315 w 2132"/>
                    <a:gd name="T7" fmla="*/ 136 h 226"/>
                    <a:gd name="T8" fmla="*/ 862 w 2132"/>
                    <a:gd name="T9" fmla="*/ 136 h 226"/>
                    <a:gd name="T10" fmla="*/ 635 w 2132"/>
                    <a:gd name="T11" fmla="*/ 0 h 226"/>
                    <a:gd name="T12" fmla="*/ 272 w 2132"/>
                    <a:gd name="T13" fmla="*/ 136 h 226"/>
                    <a:gd name="T14" fmla="*/ 181 w 2132"/>
                    <a:gd name="T15" fmla="*/ 90 h 226"/>
                    <a:gd name="T16" fmla="*/ 0 w 2132"/>
                    <a:gd name="T17" fmla="*/ 226 h 2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32" h="226">
                      <a:moveTo>
                        <a:pt x="0" y="226"/>
                      </a:moveTo>
                      <a:lnTo>
                        <a:pt x="2132" y="226"/>
                      </a:lnTo>
                      <a:lnTo>
                        <a:pt x="1588" y="90"/>
                      </a:lnTo>
                      <a:lnTo>
                        <a:pt x="1315" y="136"/>
                      </a:lnTo>
                      <a:cubicBezTo>
                        <a:pt x="1194" y="144"/>
                        <a:pt x="975" y="159"/>
                        <a:pt x="862" y="136"/>
                      </a:cubicBezTo>
                      <a:cubicBezTo>
                        <a:pt x="749" y="113"/>
                        <a:pt x="733" y="0"/>
                        <a:pt x="635" y="0"/>
                      </a:cubicBezTo>
                      <a:cubicBezTo>
                        <a:pt x="537" y="0"/>
                        <a:pt x="347" y="121"/>
                        <a:pt x="272" y="136"/>
                      </a:cubicBezTo>
                      <a:cubicBezTo>
                        <a:pt x="197" y="151"/>
                        <a:pt x="226" y="75"/>
                        <a:pt x="181" y="90"/>
                      </a:cubicBezTo>
                      <a:lnTo>
                        <a:pt x="0" y="22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6600">
                        <a:alpha val="70000"/>
                      </a:srgbClr>
                    </a:gs>
                    <a:gs pos="100000">
                      <a:srgbClr val="996633">
                        <a:alpha val="70000"/>
                      </a:srgbClr>
                    </a:gs>
                  </a:gsLst>
                  <a:lin ang="5400000" scaled="1"/>
                </a:gra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 dirty="0"/>
                </a:p>
              </p:txBody>
            </p:sp>
          </p:grpSp>
        </p:grpSp>
      </p:grpSp>
      <p:sp>
        <p:nvSpPr>
          <p:cNvPr id="25" name="Ellipse 24"/>
          <p:cNvSpPr/>
          <p:nvPr/>
        </p:nvSpPr>
        <p:spPr>
          <a:xfrm>
            <a:off x="4364038" y="4156075"/>
            <a:ext cx="374650" cy="366713"/>
          </a:xfrm>
          <a:prstGeom prst="ellipse">
            <a:avLst/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63" name="Text Box 23"/>
          <p:cNvSpPr txBox="1">
            <a:spLocks noChangeArrowheads="1"/>
          </p:cNvSpPr>
          <p:nvPr/>
        </p:nvSpPr>
        <p:spPr bwMode="auto">
          <a:xfrm>
            <a:off x="2425700" y="1542218"/>
            <a:ext cx="4344762" cy="3385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dirty="0" smtClean="0">
                <a:latin typeface="Trebuchet MS" charset="0"/>
                <a:ea typeface="Trebuchet MS" charset="0"/>
                <a:cs typeface="Trebuchet MS" charset="0"/>
              </a:rPr>
              <a:t>2. Fixité </a:t>
            </a:r>
            <a:r>
              <a:rPr lang="fr-FR" sz="1600" dirty="0">
                <a:latin typeface="Trebuchet MS" charset="0"/>
                <a:ea typeface="Trebuchet MS" charset="0"/>
                <a:cs typeface="Trebuchet MS" charset="0"/>
              </a:rPr>
              <a:t>du point d’aboutissement</a:t>
            </a:r>
          </a:p>
        </p:txBody>
      </p:sp>
      <p:sp>
        <p:nvSpPr>
          <p:cNvPr id="65" name="Text Box 93"/>
          <p:cNvSpPr txBox="1">
            <a:spLocks noChangeArrowheads="1"/>
          </p:cNvSpPr>
          <p:nvPr/>
        </p:nvSpPr>
        <p:spPr bwMode="auto">
          <a:xfrm>
            <a:off x="1834357" y="5604877"/>
            <a:ext cx="55006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cs typeface="Trebuchet MS"/>
              </a:rPr>
              <a:t>Plan d’approche correct !</a:t>
            </a:r>
            <a:endParaRPr lang="fr-FR" sz="1600" b="1" i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2" grpId="0" animBg="1"/>
      <p:bldP spid="25" grpId="0" animBg="1"/>
      <p:bldP spid="63" grpId="0" animBg="1"/>
      <p:bldP spid="65" grpId="0"/>
      <p:bldP spid="6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PubChord"/>
          <p:cNvSpPr>
            <a:spLocks noEditPoints="1" noChangeArrowheads="1"/>
          </p:cNvSpPr>
          <p:nvPr/>
        </p:nvSpPr>
        <p:spPr bwMode="auto">
          <a:xfrm rot="8049240">
            <a:off x="2457558" y="3155647"/>
            <a:ext cx="4197350" cy="4305300"/>
          </a:xfrm>
          <a:custGeom>
            <a:avLst/>
            <a:gdLst>
              <a:gd name="T0" fmla="*/ 614640 w 21600"/>
              <a:gd name="T1" fmla="*/ 630447 h 21600"/>
              <a:gd name="T2" fmla="*/ 2098481 w 21600"/>
              <a:gd name="T3" fmla="*/ 2152451 h 21600"/>
              <a:gd name="T4" fmla="*/ 3582516 w 21600"/>
              <a:gd name="T5" fmla="*/ 3674653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3163" y="3163"/>
                </a:moveTo>
                <a:cubicBezTo>
                  <a:pt x="1137" y="5188"/>
                  <a:pt x="-1" y="7935"/>
                  <a:pt x="-1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3664" y="21600"/>
                  <a:pt x="16411" y="20462"/>
                  <a:pt x="18436" y="1843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fr-FR" dirty="0"/>
          </a:p>
        </p:txBody>
      </p:sp>
      <p:grpSp>
        <p:nvGrpSpPr>
          <p:cNvPr id="3" name="Grouper 2"/>
          <p:cNvGrpSpPr/>
          <p:nvPr/>
        </p:nvGrpSpPr>
        <p:grpSpPr>
          <a:xfrm>
            <a:off x="1998708" y="3285725"/>
            <a:ext cx="5391944" cy="1914925"/>
            <a:chOff x="1998708" y="2041125"/>
            <a:chExt cx="5391944" cy="1914925"/>
          </a:xfrm>
        </p:grpSpPr>
        <p:grpSp>
          <p:nvGrpSpPr>
            <p:cNvPr id="2" name="Group 82"/>
            <p:cNvGrpSpPr>
              <a:grpSpLocks/>
            </p:cNvGrpSpPr>
            <p:nvPr/>
          </p:nvGrpSpPr>
          <p:grpSpPr bwMode="auto">
            <a:xfrm>
              <a:off x="2901950" y="2452688"/>
              <a:ext cx="3355975" cy="1503362"/>
              <a:chOff x="1909" y="915"/>
              <a:chExt cx="2114" cy="947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60436" name="AutoShape 10"/>
              <p:cNvSpPr>
                <a:spLocks noChangeArrowheads="1"/>
              </p:cNvSpPr>
              <p:nvPr/>
            </p:nvSpPr>
            <p:spPr bwMode="auto">
              <a:xfrm flipV="1">
                <a:off x="1909" y="915"/>
                <a:ext cx="2114" cy="947"/>
              </a:xfrm>
              <a:custGeom>
                <a:avLst/>
                <a:gdLst>
                  <a:gd name="T0" fmla="*/ 172 w 21600"/>
                  <a:gd name="T1" fmla="*/ 21 h 21600"/>
                  <a:gd name="T2" fmla="*/ 103 w 21600"/>
                  <a:gd name="T3" fmla="*/ 42 h 21600"/>
                  <a:gd name="T4" fmla="*/ 35 w 21600"/>
                  <a:gd name="T5" fmla="*/ 21 h 21600"/>
                  <a:gd name="T6" fmla="*/ 10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426 w 21600"/>
                  <a:gd name="T13" fmla="*/ 5429 h 21600"/>
                  <a:gd name="T14" fmla="*/ 16174 w 21600"/>
                  <a:gd name="T15" fmla="*/ 1617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7254" y="21600"/>
                    </a:lnTo>
                    <a:lnTo>
                      <a:pt x="1434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635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0437" name="Line 11"/>
              <p:cNvSpPr>
                <a:spLocks noChangeShapeType="1"/>
              </p:cNvSpPr>
              <p:nvPr/>
            </p:nvSpPr>
            <p:spPr bwMode="auto">
              <a:xfrm rot="5400000">
                <a:off x="2475" y="1391"/>
                <a:ext cx="941" cy="2"/>
              </a:xfrm>
              <a:prstGeom prst="line">
                <a:avLst/>
              </a:prstGeom>
              <a:grpFill/>
              <a:ln w="25400">
                <a:solidFill>
                  <a:schemeClr val="bg1"/>
                </a:solidFill>
                <a:prstDash val="dash"/>
                <a:round/>
                <a:headEnd type="none" w="sm" len="sm"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60438" name="Group 20"/>
              <p:cNvGrpSpPr>
                <a:grpSpLocks/>
              </p:cNvGrpSpPr>
              <p:nvPr/>
            </p:nvGrpSpPr>
            <p:grpSpPr bwMode="auto">
              <a:xfrm rot="5400000">
                <a:off x="2821" y="1151"/>
                <a:ext cx="248" cy="352"/>
                <a:chOff x="1064" y="2376"/>
                <a:chExt cx="240" cy="232"/>
              </a:xfrm>
              <a:grpFill/>
            </p:grpSpPr>
            <p:sp>
              <p:nvSpPr>
                <p:cNvPr id="60439" name="Oval 21"/>
                <p:cNvSpPr>
                  <a:spLocks noChangeArrowheads="1"/>
                </p:cNvSpPr>
                <p:nvPr/>
              </p:nvSpPr>
              <p:spPr bwMode="auto">
                <a:xfrm>
                  <a:off x="1133" y="2447"/>
                  <a:ext cx="93" cy="90"/>
                </a:xfrm>
                <a:prstGeom prst="ellipse">
                  <a:avLst/>
                </a:prstGeom>
                <a:grp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60440" name="Line 22"/>
                <p:cNvSpPr>
                  <a:spLocks noChangeShapeType="1"/>
                </p:cNvSpPr>
                <p:nvPr/>
              </p:nvSpPr>
              <p:spPr bwMode="auto">
                <a:xfrm>
                  <a:off x="1183" y="2376"/>
                  <a:ext cx="0" cy="232"/>
                </a:xfrm>
                <a:prstGeom prst="line">
                  <a:avLst/>
                </a:prstGeom>
                <a:grp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60441" name="Line 23"/>
                <p:cNvSpPr>
                  <a:spLocks noChangeShapeType="1"/>
                </p:cNvSpPr>
                <p:nvPr/>
              </p:nvSpPr>
              <p:spPr bwMode="auto">
                <a:xfrm rot="5400000">
                  <a:off x="1184" y="2368"/>
                  <a:ext cx="0" cy="240"/>
                </a:xfrm>
                <a:prstGeom prst="line">
                  <a:avLst/>
                </a:prstGeom>
                <a:grp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  <p:grpSp>
          <p:nvGrpSpPr>
            <p:cNvPr id="27" name="Group 62"/>
            <p:cNvGrpSpPr>
              <a:grpSpLocks/>
            </p:cNvGrpSpPr>
            <p:nvPr/>
          </p:nvGrpSpPr>
          <p:grpSpPr bwMode="auto">
            <a:xfrm>
              <a:off x="1998708" y="2041125"/>
              <a:ext cx="5391944" cy="264321"/>
              <a:chOff x="0" y="1570"/>
              <a:chExt cx="5760" cy="147"/>
            </a:xfrm>
          </p:grpSpPr>
          <p:grpSp>
            <p:nvGrpSpPr>
              <p:cNvPr id="28" name="Group 63"/>
              <p:cNvGrpSpPr>
                <a:grpSpLocks/>
              </p:cNvGrpSpPr>
              <p:nvPr/>
            </p:nvGrpSpPr>
            <p:grpSpPr bwMode="auto">
              <a:xfrm>
                <a:off x="0" y="1570"/>
                <a:ext cx="3493" cy="147"/>
                <a:chOff x="1066" y="3062"/>
                <a:chExt cx="3493" cy="147"/>
              </a:xfrm>
            </p:grpSpPr>
            <p:sp>
              <p:nvSpPr>
                <p:cNvPr id="32" name="Freeform 64"/>
                <p:cNvSpPr>
                  <a:spLocks/>
                </p:cNvSpPr>
                <p:nvPr/>
              </p:nvSpPr>
              <p:spPr bwMode="auto">
                <a:xfrm>
                  <a:off x="1066" y="3062"/>
                  <a:ext cx="3493" cy="147"/>
                </a:xfrm>
                <a:custGeom>
                  <a:avLst/>
                  <a:gdLst>
                    <a:gd name="T0" fmla="*/ 0 w 3312"/>
                    <a:gd name="T1" fmla="*/ 215 h 215"/>
                    <a:gd name="T2" fmla="*/ 3312 w 3312"/>
                    <a:gd name="T3" fmla="*/ 215 h 215"/>
                    <a:gd name="T4" fmla="*/ 3107 w 3312"/>
                    <a:gd name="T5" fmla="*/ 151 h 215"/>
                    <a:gd name="T6" fmla="*/ 2953 w 3312"/>
                    <a:gd name="T7" fmla="*/ 172 h 215"/>
                    <a:gd name="T8" fmla="*/ 2842 w 3312"/>
                    <a:gd name="T9" fmla="*/ 129 h 215"/>
                    <a:gd name="T10" fmla="*/ 2705 w 3312"/>
                    <a:gd name="T11" fmla="*/ 129 h 215"/>
                    <a:gd name="T12" fmla="*/ 2507 w 3312"/>
                    <a:gd name="T13" fmla="*/ 80 h 215"/>
                    <a:gd name="T14" fmla="*/ 2346 w 3312"/>
                    <a:gd name="T15" fmla="*/ 64 h 215"/>
                    <a:gd name="T16" fmla="*/ 2236 w 3312"/>
                    <a:gd name="T17" fmla="*/ 129 h 215"/>
                    <a:gd name="T18" fmla="*/ 2098 w 3312"/>
                    <a:gd name="T19" fmla="*/ 86 h 215"/>
                    <a:gd name="T20" fmla="*/ 1849 w 3312"/>
                    <a:gd name="T21" fmla="*/ 86 h 215"/>
                    <a:gd name="T22" fmla="*/ 1766 w 3312"/>
                    <a:gd name="T23" fmla="*/ 21 h 215"/>
                    <a:gd name="T24" fmla="*/ 1573 w 3312"/>
                    <a:gd name="T25" fmla="*/ 86 h 215"/>
                    <a:gd name="T26" fmla="*/ 1325 w 3312"/>
                    <a:gd name="T27" fmla="*/ 108 h 215"/>
                    <a:gd name="T28" fmla="*/ 1297 w 3312"/>
                    <a:gd name="T29" fmla="*/ 86 h 215"/>
                    <a:gd name="T30" fmla="*/ 1076 w 3312"/>
                    <a:gd name="T31" fmla="*/ 0 h 215"/>
                    <a:gd name="T32" fmla="*/ 718 w 3312"/>
                    <a:gd name="T33" fmla="*/ 86 h 215"/>
                    <a:gd name="T34" fmla="*/ 580 w 3312"/>
                    <a:gd name="T35" fmla="*/ 64 h 215"/>
                    <a:gd name="T36" fmla="*/ 524 w 3312"/>
                    <a:gd name="T37" fmla="*/ 86 h 215"/>
                    <a:gd name="T38" fmla="*/ 304 w 3312"/>
                    <a:gd name="T39" fmla="*/ 64 h 215"/>
                    <a:gd name="T40" fmla="*/ 83 w 3312"/>
                    <a:gd name="T41" fmla="*/ 150 h 215"/>
                    <a:gd name="T42" fmla="*/ 28 w 3312"/>
                    <a:gd name="T43" fmla="*/ 172 h 215"/>
                    <a:gd name="T44" fmla="*/ 0 w 3312"/>
                    <a:gd name="T45" fmla="*/ 215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312" h="215">
                      <a:moveTo>
                        <a:pt x="0" y="215"/>
                      </a:moveTo>
                      <a:lnTo>
                        <a:pt x="3312" y="215"/>
                      </a:lnTo>
                      <a:lnTo>
                        <a:pt x="3107" y="151"/>
                      </a:lnTo>
                      <a:cubicBezTo>
                        <a:pt x="3047" y="144"/>
                        <a:pt x="2997" y="176"/>
                        <a:pt x="2953" y="172"/>
                      </a:cubicBezTo>
                      <a:cubicBezTo>
                        <a:pt x="2917" y="172"/>
                        <a:pt x="2884" y="136"/>
                        <a:pt x="2842" y="129"/>
                      </a:cubicBezTo>
                      <a:cubicBezTo>
                        <a:pt x="2801" y="122"/>
                        <a:pt x="2760" y="150"/>
                        <a:pt x="2705" y="129"/>
                      </a:cubicBezTo>
                      <a:cubicBezTo>
                        <a:pt x="2649" y="121"/>
                        <a:pt x="2567" y="91"/>
                        <a:pt x="2507" y="80"/>
                      </a:cubicBezTo>
                      <a:cubicBezTo>
                        <a:pt x="2448" y="69"/>
                        <a:pt x="2392" y="43"/>
                        <a:pt x="2346" y="64"/>
                      </a:cubicBezTo>
                      <a:lnTo>
                        <a:pt x="2236" y="129"/>
                      </a:lnTo>
                      <a:lnTo>
                        <a:pt x="2098" y="86"/>
                      </a:lnTo>
                      <a:cubicBezTo>
                        <a:pt x="2033" y="79"/>
                        <a:pt x="1905" y="97"/>
                        <a:pt x="1849" y="86"/>
                      </a:cubicBezTo>
                      <a:cubicBezTo>
                        <a:pt x="1794" y="75"/>
                        <a:pt x="1812" y="21"/>
                        <a:pt x="1766" y="21"/>
                      </a:cubicBezTo>
                      <a:cubicBezTo>
                        <a:pt x="1720" y="21"/>
                        <a:pt x="1647" y="72"/>
                        <a:pt x="1573" y="86"/>
                      </a:cubicBezTo>
                      <a:cubicBezTo>
                        <a:pt x="1500" y="100"/>
                        <a:pt x="1371" y="108"/>
                        <a:pt x="1325" y="108"/>
                      </a:cubicBezTo>
                      <a:lnTo>
                        <a:pt x="1297" y="86"/>
                      </a:lnTo>
                      <a:lnTo>
                        <a:pt x="1076" y="0"/>
                      </a:lnTo>
                      <a:lnTo>
                        <a:pt x="718" y="86"/>
                      </a:lnTo>
                      <a:lnTo>
                        <a:pt x="580" y="64"/>
                      </a:lnTo>
                      <a:cubicBezTo>
                        <a:pt x="548" y="64"/>
                        <a:pt x="571" y="86"/>
                        <a:pt x="524" y="86"/>
                      </a:cubicBezTo>
                      <a:cubicBezTo>
                        <a:pt x="478" y="86"/>
                        <a:pt x="377" y="54"/>
                        <a:pt x="304" y="64"/>
                      </a:cubicBezTo>
                      <a:lnTo>
                        <a:pt x="83" y="150"/>
                      </a:lnTo>
                      <a:cubicBezTo>
                        <a:pt x="38" y="168"/>
                        <a:pt x="42" y="161"/>
                        <a:pt x="28" y="172"/>
                      </a:cubicBezTo>
                      <a:cubicBezTo>
                        <a:pt x="14" y="183"/>
                        <a:pt x="6" y="206"/>
                        <a:pt x="0" y="215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6600">
                        <a:alpha val="80000"/>
                      </a:srgbClr>
                    </a:gs>
                    <a:gs pos="100000">
                      <a:srgbClr val="996633">
                        <a:alpha val="70000"/>
                      </a:srgbClr>
                    </a:gs>
                  </a:gsLst>
                  <a:lin ang="5400000" scaled="1"/>
                </a:gra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3" name="Freeform 65"/>
                <p:cNvSpPr>
                  <a:spLocks/>
                </p:cNvSpPr>
                <p:nvPr/>
              </p:nvSpPr>
              <p:spPr bwMode="auto">
                <a:xfrm>
                  <a:off x="1678" y="3136"/>
                  <a:ext cx="1368" cy="73"/>
                </a:xfrm>
                <a:custGeom>
                  <a:avLst/>
                  <a:gdLst>
                    <a:gd name="T0" fmla="*/ 0 w 2132"/>
                    <a:gd name="T1" fmla="*/ 226 h 226"/>
                    <a:gd name="T2" fmla="*/ 2132 w 2132"/>
                    <a:gd name="T3" fmla="*/ 226 h 226"/>
                    <a:gd name="T4" fmla="*/ 1588 w 2132"/>
                    <a:gd name="T5" fmla="*/ 90 h 226"/>
                    <a:gd name="T6" fmla="*/ 1315 w 2132"/>
                    <a:gd name="T7" fmla="*/ 136 h 226"/>
                    <a:gd name="T8" fmla="*/ 862 w 2132"/>
                    <a:gd name="T9" fmla="*/ 136 h 226"/>
                    <a:gd name="T10" fmla="*/ 635 w 2132"/>
                    <a:gd name="T11" fmla="*/ 0 h 226"/>
                    <a:gd name="T12" fmla="*/ 272 w 2132"/>
                    <a:gd name="T13" fmla="*/ 136 h 226"/>
                    <a:gd name="T14" fmla="*/ 181 w 2132"/>
                    <a:gd name="T15" fmla="*/ 90 h 226"/>
                    <a:gd name="T16" fmla="*/ 0 w 2132"/>
                    <a:gd name="T17" fmla="*/ 226 h 2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32" h="226">
                      <a:moveTo>
                        <a:pt x="0" y="226"/>
                      </a:moveTo>
                      <a:lnTo>
                        <a:pt x="2132" y="226"/>
                      </a:lnTo>
                      <a:lnTo>
                        <a:pt x="1588" y="90"/>
                      </a:lnTo>
                      <a:lnTo>
                        <a:pt x="1315" y="136"/>
                      </a:lnTo>
                      <a:cubicBezTo>
                        <a:pt x="1194" y="144"/>
                        <a:pt x="975" y="159"/>
                        <a:pt x="862" y="136"/>
                      </a:cubicBezTo>
                      <a:cubicBezTo>
                        <a:pt x="749" y="113"/>
                        <a:pt x="733" y="0"/>
                        <a:pt x="635" y="0"/>
                      </a:cubicBezTo>
                      <a:cubicBezTo>
                        <a:pt x="537" y="0"/>
                        <a:pt x="347" y="121"/>
                        <a:pt x="272" y="136"/>
                      </a:cubicBezTo>
                      <a:cubicBezTo>
                        <a:pt x="197" y="151"/>
                        <a:pt x="226" y="75"/>
                        <a:pt x="181" y="90"/>
                      </a:cubicBezTo>
                      <a:lnTo>
                        <a:pt x="0" y="22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6600">
                        <a:alpha val="70000"/>
                      </a:srgbClr>
                    </a:gs>
                    <a:gs pos="100000">
                      <a:srgbClr val="996633">
                        <a:alpha val="70000"/>
                      </a:srgbClr>
                    </a:gs>
                  </a:gsLst>
                  <a:lin ang="5400000" scaled="1"/>
                </a:gra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29" name="Group 66"/>
              <p:cNvGrpSpPr>
                <a:grpSpLocks/>
              </p:cNvGrpSpPr>
              <p:nvPr/>
            </p:nvGrpSpPr>
            <p:grpSpPr bwMode="auto">
              <a:xfrm>
                <a:off x="2267" y="1570"/>
                <a:ext cx="3493" cy="147"/>
                <a:chOff x="1066" y="3062"/>
                <a:chExt cx="3493" cy="147"/>
              </a:xfrm>
            </p:grpSpPr>
            <p:sp>
              <p:nvSpPr>
                <p:cNvPr id="30" name="Freeform 67"/>
                <p:cNvSpPr>
                  <a:spLocks/>
                </p:cNvSpPr>
                <p:nvPr/>
              </p:nvSpPr>
              <p:spPr bwMode="auto">
                <a:xfrm>
                  <a:off x="1066" y="3062"/>
                  <a:ext cx="3493" cy="147"/>
                </a:xfrm>
                <a:custGeom>
                  <a:avLst/>
                  <a:gdLst>
                    <a:gd name="T0" fmla="*/ 0 w 3312"/>
                    <a:gd name="T1" fmla="*/ 215 h 215"/>
                    <a:gd name="T2" fmla="*/ 3312 w 3312"/>
                    <a:gd name="T3" fmla="*/ 215 h 215"/>
                    <a:gd name="T4" fmla="*/ 3107 w 3312"/>
                    <a:gd name="T5" fmla="*/ 151 h 215"/>
                    <a:gd name="T6" fmla="*/ 2953 w 3312"/>
                    <a:gd name="T7" fmla="*/ 172 h 215"/>
                    <a:gd name="T8" fmla="*/ 2842 w 3312"/>
                    <a:gd name="T9" fmla="*/ 129 h 215"/>
                    <a:gd name="T10" fmla="*/ 2705 w 3312"/>
                    <a:gd name="T11" fmla="*/ 129 h 215"/>
                    <a:gd name="T12" fmla="*/ 2507 w 3312"/>
                    <a:gd name="T13" fmla="*/ 80 h 215"/>
                    <a:gd name="T14" fmla="*/ 2346 w 3312"/>
                    <a:gd name="T15" fmla="*/ 64 h 215"/>
                    <a:gd name="T16" fmla="*/ 2236 w 3312"/>
                    <a:gd name="T17" fmla="*/ 129 h 215"/>
                    <a:gd name="T18" fmla="*/ 2098 w 3312"/>
                    <a:gd name="T19" fmla="*/ 86 h 215"/>
                    <a:gd name="T20" fmla="*/ 1849 w 3312"/>
                    <a:gd name="T21" fmla="*/ 86 h 215"/>
                    <a:gd name="T22" fmla="*/ 1766 w 3312"/>
                    <a:gd name="T23" fmla="*/ 21 h 215"/>
                    <a:gd name="T24" fmla="*/ 1573 w 3312"/>
                    <a:gd name="T25" fmla="*/ 86 h 215"/>
                    <a:gd name="T26" fmla="*/ 1325 w 3312"/>
                    <a:gd name="T27" fmla="*/ 108 h 215"/>
                    <a:gd name="T28" fmla="*/ 1297 w 3312"/>
                    <a:gd name="T29" fmla="*/ 86 h 215"/>
                    <a:gd name="T30" fmla="*/ 1076 w 3312"/>
                    <a:gd name="T31" fmla="*/ 0 h 215"/>
                    <a:gd name="T32" fmla="*/ 718 w 3312"/>
                    <a:gd name="T33" fmla="*/ 86 h 215"/>
                    <a:gd name="T34" fmla="*/ 580 w 3312"/>
                    <a:gd name="T35" fmla="*/ 64 h 215"/>
                    <a:gd name="T36" fmla="*/ 524 w 3312"/>
                    <a:gd name="T37" fmla="*/ 86 h 215"/>
                    <a:gd name="T38" fmla="*/ 304 w 3312"/>
                    <a:gd name="T39" fmla="*/ 64 h 215"/>
                    <a:gd name="T40" fmla="*/ 83 w 3312"/>
                    <a:gd name="T41" fmla="*/ 150 h 215"/>
                    <a:gd name="T42" fmla="*/ 28 w 3312"/>
                    <a:gd name="T43" fmla="*/ 172 h 215"/>
                    <a:gd name="T44" fmla="*/ 0 w 3312"/>
                    <a:gd name="T45" fmla="*/ 215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312" h="215">
                      <a:moveTo>
                        <a:pt x="0" y="215"/>
                      </a:moveTo>
                      <a:lnTo>
                        <a:pt x="3312" y="215"/>
                      </a:lnTo>
                      <a:lnTo>
                        <a:pt x="3107" y="151"/>
                      </a:lnTo>
                      <a:cubicBezTo>
                        <a:pt x="3047" y="144"/>
                        <a:pt x="2997" y="176"/>
                        <a:pt x="2953" y="172"/>
                      </a:cubicBezTo>
                      <a:cubicBezTo>
                        <a:pt x="2917" y="172"/>
                        <a:pt x="2884" y="136"/>
                        <a:pt x="2842" y="129"/>
                      </a:cubicBezTo>
                      <a:cubicBezTo>
                        <a:pt x="2801" y="122"/>
                        <a:pt x="2760" y="150"/>
                        <a:pt x="2705" y="129"/>
                      </a:cubicBezTo>
                      <a:cubicBezTo>
                        <a:pt x="2649" y="121"/>
                        <a:pt x="2567" y="91"/>
                        <a:pt x="2507" y="80"/>
                      </a:cubicBezTo>
                      <a:cubicBezTo>
                        <a:pt x="2448" y="69"/>
                        <a:pt x="2392" y="43"/>
                        <a:pt x="2346" y="64"/>
                      </a:cubicBezTo>
                      <a:lnTo>
                        <a:pt x="2236" y="129"/>
                      </a:lnTo>
                      <a:lnTo>
                        <a:pt x="2098" y="86"/>
                      </a:lnTo>
                      <a:cubicBezTo>
                        <a:pt x="2033" y="79"/>
                        <a:pt x="1905" y="97"/>
                        <a:pt x="1849" y="86"/>
                      </a:cubicBezTo>
                      <a:cubicBezTo>
                        <a:pt x="1794" y="75"/>
                        <a:pt x="1812" y="21"/>
                        <a:pt x="1766" y="21"/>
                      </a:cubicBezTo>
                      <a:cubicBezTo>
                        <a:pt x="1720" y="21"/>
                        <a:pt x="1647" y="72"/>
                        <a:pt x="1573" y="86"/>
                      </a:cubicBezTo>
                      <a:cubicBezTo>
                        <a:pt x="1500" y="100"/>
                        <a:pt x="1371" y="108"/>
                        <a:pt x="1325" y="108"/>
                      </a:cubicBezTo>
                      <a:lnTo>
                        <a:pt x="1297" y="86"/>
                      </a:lnTo>
                      <a:lnTo>
                        <a:pt x="1076" y="0"/>
                      </a:lnTo>
                      <a:lnTo>
                        <a:pt x="718" y="86"/>
                      </a:lnTo>
                      <a:lnTo>
                        <a:pt x="580" y="64"/>
                      </a:lnTo>
                      <a:cubicBezTo>
                        <a:pt x="548" y="64"/>
                        <a:pt x="571" y="86"/>
                        <a:pt x="524" y="86"/>
                      </a:cubicBezTo>
                      <a:cubicBezTo>
                        <a:pt x="478" y="86"/>
                        <a:pt x="377" y="54"/>
                        <a:pt x="304" y="64"/>
                      </a:cubicBezTo>
                      <a:lnTo>
                        <a:pt x="83" y="150"/>
                      </a:lnTo>
                      <a:cubicBezTo>
                        <a:pt x="38" y="168"/>
                        <a:pt x="42" y="161"/>
                        <a:pt x="28" y="172"/>
                      </a:cubicBezTo>
                      <a:cubicBezTo>
                        <a:pt x="14" y="183"/>
                        <a:pt x="6" y="206"/>
                        <a:pt x="0" y="215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6600">
                        <a:alpha val="80000"/>
                      </a:srgbClr>
                    </a:gs>
                    <a:gs pos="100000">
                      <a:srgbClr val="996633">
                        <a:alpha val="70000"/>
                      </a:srgbClr>
                    </a:gs>
                  </a:gsLst>
                  <a:lin ang="5400000" scaled="1"/>
                </a:gra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 dirty="0"/>
                </a:p>
              </p:txBody>
            </p:sp>
            <p:sp>
              <p:nvSpPr>
                <p:cNvPr id="31" name="Freeform 68"/>
                <p:cNvSpPr>
                  <a:spLocks/>
                </p:cNvSpPr>
                <p:nvPr/>
              </p:nvSpPr>
              <p:spPr bwMode="auto">
                <a:xfrm>
                  <a:off x="1678" y="3136"/>
                  <a:ext cx="1368" cy="73"/>
                </a:xfrm>
                <a:custGeom>
                  <a:avLst/>
                  <a:gdLst>
                    <a:gd name="T0" fmla="*/ 0 w 2132"/>
                    <a:gd name="T1" fmla="*/ 226 h 226"/>
                    <a:gd name="T2" fmla="*/ 2132 w 2132"/>
                    <a:gd name="T3" fmla="*/ 226 h 226"/>
                    <a:gd name="T4" fmla="*/ 1588 w 2132"/>
                    <a:gd name="T5" fmla="*/ 90 h 226"/>
                    <a:gd name="T6" fmla="*/ 1315 w 2132"/>
                    <a:gd name="T7" fmla="*/ 136 h 226"/>
                    <a:gd name="T8" fmla="*/ 862 w 2132"/>
                    <a:gd name="T9" fmla="*/ 136 h 226"/>
                    <a:gd name="T10" fmla="*/ 635 w 2132"/>
                    <a:gd name="T11" fmla="*/ 0 h 226"/>
                    <a:gd name="T12" fmla="*/ 272 w 2132"/>
                    <a:gd name="T13" fmla="*/ 136 h 226"/>
                    <a:gd name="T14" fmla="*/ 181 w 2132"/>
                    <a:gd name="T15" fmla="*/ 90 h 226"/>
                    <a:gd name="T16" fmla="*/ 0 w 2132"/>
                    <a:gd name="T17" fmla="*/ 226 h 2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32" h="226">
                      <a:moveTo>
                        <a:pt x="0" y="226"/>
                      </a:moveTo>
                      <a:lnTo>
                        <a:pt x="2132" y="226"/>
                      </a:lnTo>
                      <a:lnTo>
                        <a:pt x="1588" y="90"/>
                      </a:lnTo>
                      <a:lnTo>
                        <a:pt x="1315" y="136"/>
                      </a:lnTo>
                      <a:cubicBezTo>
                        <a:pt x="1194" y="144"/>
                        <a:pt x="975" y="159"/>
                        <a:pt x="862" y="136"/>
                      </a:cubicBezTo>
                      <a:cubicBezTo>
                        <a:pt x="749" y="113"/>
                        <a:pt x="733" y="0"/>
                        <a:pt x="635" y="0"/>
                      </a:cubicBezTo>
                      <a:cubicBezTo>
                        <a:pt x="537" y="0"/>
                        <a:pt x="347" y="121"/>
                        <a:pt x="272" y="136"/>
                      </a:cubicBezTo>
                      <a:cubicBezTo>
                        <a:pt x="197" y="151"/>
                        <a:pt x="226" y="75"/>
                        <a:pt x="181" y="90"/>
                      </a:cubicBezTo>
                      <a:lnTo>
                        <a:pt x="0" y="22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6600">
                        <a:alpha val="70000"/>
                      </a:srgbClr>
                    </a:gs>
                    <a:gs pos="100000">
                      <a:srgbClr val="996633">
                        <a:alpha val="70000"/>
                      </a:srgbClr>
                    </a:gs>
                  </a:gsLst>
                  <a:lin ang="5400000" scaled="1"/>
                </a:gra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 dirty="0"/>
                </a:p>
              </p:txBody>
            </p:sp>
          </p:grpSp>
        </p:grpSp>
      </p:grp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060291" y="241300"/>
            <a:ext cx="5023418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fr-FR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/>
                <a:cs typeface="Trebuchet MS"/>
              </a:rPr>
              <a:t>Gestion de la finale</a:t>
            </a:r>
          </a:p>
        </p:txBody>
      </p:sp>
      <p:sp>
        <p:nvSpPr>
          <p:cNvPr id="60425" name="Rectangle 65"/>
          <p:cNvSpPr>
            <a:spLocks noChangeArrowheads="1"/>
          </p:cNvSpPr>
          <p:nvPr/>
        </p:nvSpPr>
        <p:spPr bwMode="auto">
          <a:xfrm>
            <a:off x="2425700" y="5321300"/>
            <a:ext cx="4292600" cy="1282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0422" name="Text Box 87"/>
          <p:cNvSpPr txBox="1">
            <a:spLocks noChangeArrowheads="1"/>
          </p:cNvSpPr>
          <p:nvPr/>
        </p:nvSpPr>
        <p:spPr bwMode="auto">
          <a:xfrm>
            <a:off x="2425700" y="1126292"/>
            <a:ext cx="4344762" cy="3385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dirty="0" smtClean="0">
                <a:latin typeface="Trebuchet MS" charset="0"/>
                <a:ea typeface="Trebuchet MS" charset="0"/>
                <a:cs typeface="Trebuchet MS" charset="0"/>
              </a:rPr>
              <a:t>1. Visualisation </a:t>
            </a:r>
            <a:r>
              <a:rPr lang="fr-FR" sz="1600" dirty="0">
                <a:latin typeface="Trebuchet MS" charset="0"/>
                <a:ea typeface="Trebuchet MS" charset="0"/>
                <a:cs typeface="Trebuchet MS" charset="0"/>
              </a:rPr>
              <a:t>du point d’aboutissement</a:t>
            </a:r>
          </a:p>
        </p:txBody>
      </p:sp>
      <p:sp>
        <p:nvSpPr>
          <p:cNvPr id="27741" name="Text Box 93"/>
          <p:cNvSpPr txBox="1">
            <a:spLocks noChangeArrowheads="1"/>
          </p:cNvSpPr>
          <p:nvPr/>
        </p:nvSpPr>
        <p:spPr bwMode="auto">
          <a:xfrm>
            <a:off x="1834357" y="5604877"/>
            <a:ext cx="55006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cs typeface="Trebuchet MS"/>
              </a:rPr>
              <a:t>Trop long !</a:t>
            </a:r>
          </a:p>
        </p:txBody>
      </p:sp>
      <p:sp>
        <p:nvSpPr>
          <p:cNvPr id="25" name="Ellipse 24"/>
          <p:cNvSpPr/>
          <p:nvPr/>
        </p:nvSpPr>
        <p:spPr>
          <a:xfrm>
            <a:off x="4364038" y="4156075"/>
            <a:ext cx="374650" cy="366713"/>
          </a:xfrm>
          <a:prstGeom prst="ellipse">
            <a:avLst/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2425700" y="1542218"/>
            <a:ext cx="4344762" cy="3385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dirty="0" smtClean="0">
                <a:latin typeface="Trebuchet MS" charset="0"/>
                <a:ea typeface="Trebuchet MS" charset="0"/>
                <a:cs typeface="Trebuchet MS" charset="0"/>
              </a:rPr>
              <a:t>2. Fixité </a:t>
            </a:r>
            <a:r>
              <a:rPr lang="fr-FR" sz="1600" dirty="0">
                <a:latin typeface="Trebuchet MS" charset="0"/>
                <a:ea typeface="Trebuchet MS" charset="0"/>
                <a:cs typeface="Trebuchet MS" charset="0"/>
              </a:rPr>
              <a:t>du point d’aboutissement</a:t>
            </a:r>
          </a:p>
        </p:txBody>
      </p:sp>
    </p:spTree>
    <p:extLst>
      <p:ext uri="{BB962C8B-B14F-4D97-AF65-F5344CB8AC3E}">
        <p14:creationId xmlns:p14="http://schemas.microsoft.com/office/powerpoint/2010/main" val="1608652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1.94444E-6 0.09259 " pathEditMode="relative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7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41" grpId="0"/>
      <p:bldP spid="2774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PubChord"/>
          <p:cNvSpPr>
            <a:spLocks noEditPoints="1" noChangeArrowheads="1"/>
          </p:cNvSpPr>
          <p:nvPr/>
        </p:nvSpPr>
        <p:spPr bwMode="auto">
          <a:xfrm rot="8049240">
            <a:off x="2457558" y="3155647"/>
            <a:ext cx="4197350" cy="4305300"/>
          </a:xfrm>
          <a:custGeom>
            <a:avLst/>
            <a:gdLst>
              <a:gd name="T0" fmla="*/ 614640 w 21600"/>
              <a:gd name="T1" fmla="*/ 630447 h 21600"/>
              <a:gd name="T2" fmla="*/ 2098481 w 21600"/>
              <a:gd name="T3" fmla="*/ 2152451 h 21600"/>
              <a:gd name="T4" fmla="*/ 3582516 w 21600"/>
              <a:gd name="T5" fmla="*/ 3674653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3163" y="3163"/>
                </a:moveTo>
                <a:cubicBezTo>
                  <a:pt x="1137" y="5188"/>
                  <a:pt x="-1" y="7935"/>
                  <a:pt x="-1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3664" y="21600"/>
                  <a:pt x="16411" y="20462"/>
                  <a:pt x="18436" y="1843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fr-FR" dirty="0"/>
          </a:p>
        </p:txBody>
      </p:sp>
      <p:grpSp>
        <p:nvGrpSpPr>
          <p:cNvPr id="3" name="Grouper 2"/>
          <p:cNvGrpSpPr/>
          <p:nvPr/>
        </p:nvGrpSpPr>
        <p:grpSpPr>
          <a:xfrm>
            <a:off x="1998708" y="3285725"/>
            <a:ext cx="5391944" cy="1914925"/>
            <a:chOff x="1998708" y="2041125"/>
            <a:chExt cx="5391944" cy="1914925"/>
          </a:xfrm>
        </p:grpSpPr>
        <p:grpSp>
          <p:nvGrpSpPr>
            <p:cNvPr id="2" name="Group 82"/>
            <p:cNvGrpSpPr>
              <a:grpSpLocks/>
            </p:cNvGrpSpPr>
            <p:nvPr/>
          </p:nvGrpSpPr>
          <p:grpSpPr bwMode="auto">
            <a:xfrm>
              <a:off x="2901950" y="2452688"/>
              <a:ext cx="3355975" cy="1503362"/>
              <a:chOff x="1909" y="915"/>
              <a:chExt cx="2114" cy="947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60436" name="AutoShape 10"/>
              <p:cNvSpPr>
                <a:spLocks noChangeArrowheads="1"/>
              </p:cNvSpPr>
              <p:nvPr/>
            </p:nvSpPr>
            <p:spPr bwMode="auto">
              <a:xfrm flipV="1">
                <a:off x="1909" y="915"/>
                <a:ext cx="2114" cy="947"/>
              </a:xfrm>
              <a:custGeom>
                <a:avLst/>
                <a:gdLst>
                  <a:gd name="T0" fmla="*/ 172 w 21600"/>
                  <a:gd name="T1" fmla="*/ 21 h 21600"/>
                  <a:gd name="T2" fmla="*/ 103 w 21600"/>
                  <a:gd name="T3" fmla="*/ 42 h 21600"/>
                  <a:gd name="T4" fmla="*/ 35 w 21600"/>
                  <a:gd name="T5" fmla="*/ 21 h 21600"/>
                  <a:gd name="T6" fmla="*/ 10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426 w 21600"/>
                  <a:gd name="T13" fmla="*/ 5429 h 21600"/>
                  <a:gd name="T14" fmla="*/ 16174 w 21600"/>
                  <a:gd name="T15" fmla="*/ 1617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7254" y="21600"/>
                    </a:lnTo>
                    <a:lnTo>
                      <a:pt x="1434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635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0437" name="Line 11"/>
              <p:cNvSpPr>
                <a:spLocks noChangeShapeType="1"/>
              </p:cNvSpPr>
              <p:nvPr/>
            </p:nvSpPr>
            <p:spPr bwMode="auto">
              <a:xfrm rot="5400000">
                <a:off x="2475" y="1391"/>
                <a:ext cx="941" cy="2"/>
              </a:xfrm>
              <a:prstGeom prst="line">
                <a:avLst/>
              </a:prstGeom>
              <a:grpFill/>
              <a:ln w="25400">
                <a:solidFill>
                  <a:schemeClr val="bg1"/>
                </a:solidFill>
                <a:prstDash val="dash"/>
                <a:round/>
                <a:headEnd type="none" w="sm" len="sm"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60438" name="Group 20"/>
              <p:cNvGrpSpPr>
                <a:grpSpLocks/>
              </p:cNvGrpSpPr>
              <p:nvPr/>
            </p:nvGrpSpPr>
            <p:grpSpPr bwMode="auto">
              <a:xfrm rot="5400000">
                <a:off x="2821" y="1151"/>
                <a:ext cx="248" cy="352"/>
                <a:chOff x="1064" y="2376"/>
                <a:chExt cx="240" cy="232"/>
              </a:xfrm>
              <a:grpFill/>
            </p:grpSpPr>
            <p:sp>
              <p:nvSpPr>
                <p:cNvPr id="60439" name="Oval 21"/>
                <p:cNvSpPr>
                  <a:spLocks noChangeArrowheads="1"/>
                </p:cNvSpPr>
                <p:nvPr/>
              </p:nvSpPr>
              <p:spPr bwMode="auto">
                <a:xfrm>
                  <a:off x="1133" y="2447"/>
                  <a:ext cx="93" cy="90"/>
                </a:xfrm>
                <a:prstGeom prst="ellipse">
                  <a:avLst/>
                </a:prstGeom>
                <a:grp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60440" name="Line 22"/>
                <p:cNvSpPr>
                  <a:spLocks noChangeShapeType="1"/>
                </p:cNvSpPr>
                <p:nvPr/>
              </p:nvSpPr>
              <p:spPr bwMode="auto">
                <a:xfrm>
                  <a:off x="1183" y="2376"/>
                  <a:ext cx="0" cy="232"/>
                </a:xfrm>
                <a:prstGeom prst="line">
                  <a:avLst/>
                </a:prstGeom>
                <a:grp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60441" name="Line 23"/>
                <p:cNvSpPr>
                  <a:spLocks noChangeShapeType="1"/>
                </p:cNvSpPr>
                <p:nvPr/>
              </p:nvSpPr>
              <p:spPr bwMode="auto">
                <a:xfrm rot="5400000">
                  <a:off x="1184" y="2368"/>
                  <a:ext cx="0" cy="240"/>
                </a:xfrm>
                <a:prstGeom prst="line">
                  <a:avLst/>
                </a:prstGeom>
                <a:grp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  <p:grpSp>
          <p:nvGrpSpPr>
            <p:cNvPr id="27" name="Group 62"/>
            <p:cNvGrpSpPr>
              <a:grpSpLocks/>
            </p:cNvGrpSpPr>
            <p:nvPr/>
          </p:nvGrpSpPr>
          <p:grpSpPr bwMode="auto">
            <a:xfrm>
              <a:off x="1998708" y="2041125"/>
              <a:ext cx="5391944" cy="264321"/>
              <a:chOff x="0" y="1570"/>
              <a:chExt cx="5760" cy="147"/>
            </a:xfrm>
          </p:grpSpPr>
          <p:grpSp>
            <p:nvGrpSpPr>
              <p:cNvPr id="28" name="Group 63"/>
              <p:cNvGrpSpPr>
                <a:grpSpLocks/>
              </p:cNvGrpSpPr>
              <p:nvPr/>
            </p:nvGrpSpPr>
            <p:grpSpPr bwMode="auto">
              <a:xfrm>
                <a:off x="0" y="1570"/>
                <a:ext cx="3493" cy="147"/>
                <a:chOff x="1066" y="3062"/>
                <a:chExt cx="3493" cy="147"/>
              </a:xfrm>
            </p:grpSpPr>
            <p:sp>
              <p:nvSpPr>
                <p:cNvPr id="32" name="Freeform 64"/>
                <p:cNvSpPr>
                  <a:spLocks/>
                </p:cNvSpPr>
                <p:nvPr/>
              </p:nvSpPr>
              <p:spPr bwMode="auto">
                <a:xfrm>
                  <a:off x="1066" y="3062"/>
                  <a:ext cx="3493" cy="147"/>
                </a:xfrm>
                <a:custGeom>
                  <a:avLst/>
                  <a:gdLst>
                    <a:gd name="T0" fmla="*/ 0 w 3312"/>
                    <a:gd name="T1" fmla="*/ 215 h 215"/>
                    <a:gd name="T2" fmla="*/ 3312 w 3312"/>
                    <a:gd name="T3" fmla="*/ 215 h 215"/>
                    <a:gd name="T4" fmla="*/ 3107 w 3312"/>
                    <a:gd name="T5" fmla="*/ 151 h 215"/>
                    <a:gd name="T6" fmla="*/ 2953 w 3312"/>
                    <a:gd name="T7" fmla="*/ 172 h 215"/>
                    <a:gd name="T8" fmla="*/ 2842 w 3312"/>
                    <a:gd name="T9" fmla="*/ 129 h 215"/>
                    <a:gd name="T10" fmla="*/ 2705 w 3312"/>
                    <a:gd name="T11" fmla="*/ 129 h 215"/>
                    <a:gd name="T12" fmla="*/ 2507 w 3312"/>
                    <a:gd name="T13" fmla="*/ 80 h 215"/>
                    <a:gd name="T14" fmla="*/ 2346 w 3312"/>
                    <a:gd name="T15" fmla="*/ 64 h 215"/>
                    <a:gd name="T16" fmla="*/ 2236 w 3312"/>
                    <a:gd name="T17" fmla="*/ 129 h 215"/>
                    <a:gd name="T18" fmla="*/ 2098 w 3312"/>
                    <a:gd name="T19" fmla="*/ 86 h 215"/>
                    <a:gd name="T20" fmla="*/ 1849 w 3312"/>
                    <a:gd name="T21" fmla="*/ 86 h 215"/>
                    <a:gd name="T22" fmla="*/ 1766 w 3312"/>
                    <a:gd name="T23" fmla="*/ 21 h 215"/>
                    <a:gd name="T24" fmla="*/ 1573 w 3312"/>
                    <a:gd name="T25" fmla="*/ 86 h 215"/>
                    <a:gd name="T26" fmla="*/ 1325 w 3312"/>
                    <a:gd name="T27" fmla="*/ 108 h 215"/>
                    <a:gd name="T28" fmla="*/ 1297 w 3312"/>
                    <a:gd name="T29" fmla="*/ 86 h 215"/>
                    <a:gd name="T30" fmla="*/ 1076 w 3312"/>
                    <a:gd name="T31" fmla="*/ 0 h 215"/>
                    <a:gd name="T32" fmla="*/ 718 w 3312"/>
                    <a:gd name="T33" fmla="*/ 86 h 215"/>
                    <a:gd name="T34" fmla="*/ 580 w 3312"/>
                    <a:gd name="T35" fmla="*/ 64 h 215"/>
                    <a:gd name="T36" fmla="*/ 524 w 3312"/>
                    <a:gd name="T37" fmla="*/ 86 h 215"/>
                    <a:gd name="T38" fmla="*/ 304 w 3312"/>
                    <a:gd name="T39" fmla="*/ 64 h 215"/>
                    <a:gd name="T40" fmla="*/ 83 w 3312"/>
                    <a:gd name="T41" fmla="*/ 150 h 215"/>
                    <a:gd name="T42" fmla="*/ 28 w 3312"/>
                    <a:gd name="T43" fmla="*/ 172 h 215"/>
                    <a:gd name="T44" fmla="*/ 0 w 3312"/>
                    <a:gd name="T45" fmla="*/ 215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312" h="215">
                      <a:moveTo>
                        <a:pt x="0" y="215"/>
                      </a:moveTo>
                      <a:lnTo>
                        <a:pt x="3312" y="215"/>
                      </a:lnTo>
                      <a:lnTo>
                        <a:pt x="3107" y="151"/>
                      </a:lnTo>
                      <a:cubicBezTo>
                        <a:pt x="3047" y="144"/>
                        <a:pt x="2997" y="176"/>
                        <a:pt x="2953" y="172"/>
                      </a:cubicBezTo>
                      <a:cubicBezTo>
                        <a:pt x="2917" y="172"/>
                        <a:pt x="2884" y="136"/>
                        <a:pt x="2842" y="129"/>
                      </a:cubicBezTo>
                      <a:cubicBezTo>
                        <a:pt x="2801" y="122"/>
                        <a:pt x="2760" y="150"/>
                        <a:pt x="2705" y="129"/>
                      </a:cubicBezTo>
                      <a:cubicBezTo>
                        <a:pt x="2649" y="121"/>
                        <a:pt x="2567" y="91"/>
                        <a:pt x="2507" y="80"/>
                      </a:cubicBezTo>
                      <a:cubicBezTo>
                        <a:pt x="2448" y="69"/>
                        <a:pt x="2392" y="43"/>
                        <a:pt x="2346" y="64"/>
                      </a:cubicBezTo>
                      <a:lnTo>
                        <a:pt x="2236" y="129"/>
                      </a:lnTo>
                      <a:lnTo>
                        <a:pt x="2098" y="86"/>
                      </a:lnTo>
                      <a:cubicBezTo>
                        <a:pt x="2033" y="79"/>
                        <a:pt x="1905" y="97"/>
                        <a:pt x="1849" y="86"/>
                      </a:cubicBezTo>
                      <a:cubicBezTo>
                        <a:pt x="1794" y="75"/>
                        <a:pt x="1812" y="21"/>
                        <a:pt x="1766" y="21"/>
                      </a:cubicBezTo>
                      <a:cubicBezTo>
                        <a:pt x="1720" y="21"/>
                        <a:pt x="1647" y="72"/>
                        <a:pt x="1573" y="86"/>
                      </a:cubicBezTo>
                      <a:cubicBezTo>
                        <a:pt x="1500" y="100"/>
                        <a:pt x="1371" y="108"/>
                        <a:pt x="1325" y="108"/>
                      </a:cubicBezTo>
                      <a:lnTo>
                        <a:pt x="1297" y="86"/>
                      </a:lnTo>
                      <a:lnTo>
                        <a:pt x="1076" y="0"/>
                      </a:lnTo>
                      <a:lnTo>
                        <a:pt x="718" y="86"/>
                      </a:lnTo>
                      <a:lnTo>
                        <a:pt x="580" y="64"/>
                      </a:lnTo>
                      <a:cubicBezTo>
                        <a:pt x="548" y="64"/>
                        <a:pt x="571" y="86"/>
                        <a:pt x="524" y="86"/>
                      </a:cubicBezTo>
                      <a:cubicBezTo>
                        <a:pt x="478" y="86"/>
                        <a:pt x="377" y="54"/>
                        <a:pt x="304" y="64"/>
                      </a:cubicBezTo>
                      <a:lnTo>
                        <a:pt x="83" y="150"/>
                      </a:lnTo>
                      <a:cubicBezTo>
                        <a:pt x="38" y="168"/>
                        <a:pt x="42" y="161"/>
                        <a:pt x="28" y="172"/>
                      </a:cubicBezTo>
                      <a:cubicBezTo>
                        <a:pt x="14" y="183"/>
                        <a:pt x="6" y="206"/>
                        <a:pt x="0" y="215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6600">
                        <a:alpha val="80000"/>
                      </a:srgbClr>
                    </a:gs>
                    <a:gs pos="100000">
                      <a:srgbClr val="996633">
                        <a:alpha val="70000"/>
                      </a:srgbClr>
                    </a:gs>
                  </a:gsLst>
                  <a:lin ang="5400000" scaled="1"/>
                </a:gra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3" name="Freeform 65"/>
                <p:cNvSpPr>
                  <a:spLocks/>
                </p:cNvSpPr>
                <p:nvPr/>
              </p:nvSpPr>
              <p:spPr bwMode="auto">
                <a:xfrm>
                  <a:off x="1678" y="3136"/>
                  <a:ext cx="1368" cy="73"/>
                </a:xfrm>
                <a:custGeom>
                  <a:avLst/>
                  <a:gdLst>
                    <a:gd name="T0" fmla="*/ 0 w 2132"/>
                    <a:gd name="T1" fmla="*/ 226 h 226"/>
                    <a:gd name="T2" fmla="*/ 2132 w 2132"/>
                    <a:gd name="T3" fmla="*/ 226 h 226"/>
                    <a:gd name="T4" fmla="*/ 1588 w 2132"/>
                    <a:gd name="T5" fmla="*/ 90 h 226"/>
                    <a:gd name="T6" fmla="*/ 1315 w 2132"/>
                    <a:gd name="T7" fmla="*/ 136 h 226"/>
                    <a:gd name="T8" fmla="*/ 862 w 2132"/>
                    <a:gd name="T9" fmla="*/ 136 h 226"/>
                    <a:gd name="T10" fmla="*/ 635 w 2132"/>
                    <a:gd name="T11" fmla="*/ 0 h 226"/>
                    <a:gd name="T12" fmla="*/ 272 w 2132"/>
                    <a:gd name="T13" fmla="*/ 136 h 226"/>
                    <a:gd name="T14" fmla="*/ 181 w 2132"/>
                    <a:gd name="T15" fmla="*/ 90 h 226"/>
                    <a:gd name="T16" fmla="*/ 0 w 2132"/>
                    <a:gd name="T17" fmla="*/ 226 h 2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32" h="226">
                      <a:moveTo>
                        <a:pt x="0" y="226"/>
                      </a:moveTo>
                      <a:lnTo>
                        <a:pt x="2132" y="226"/>
                      </a:lnTo>
                      <a:lnTo>
                        <a:pt x="1588" y="90"/>
                      </a:lnTo>
                      <a:lnTo>
                        <a:pt x="1315" y="136"/>
                      </a:lnTo>
                      <a:cubicBezTo>
                        <a:pt x="1194" y="144"/>
                        <a:pt x="975" y="159"/>
                        <a:pt x="862" y="136"/>
                      </a:cubicBezTo>
                      <a:cubicBezTo>
                        <a:pt x="749" y="113"/>
                        <a:pt x="733" y="0"/>
                        <a:pt x="635" y="0"/>
                      </a:cubicBezTo>
                      <a:cubicBezTo>
                        <a:pt x="537" y="0"/>
                        <a:pt x="347" y="121"/>
                        <a:pt x="272" y="136"/>
                      </a:cubicBezTo>
                      <a:cubicBezTo>
                        <a:pt x="197" y="151"/>
                        <a:pt x="226" y="75"/>
                        <a:pt x="181" y="90"/>
                      </a:cubicBezTo>
                      <a:lnTo>
                        <a:pt x="0" y="22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6600">
                        <a:alpha val="70000"/>
                      </a:srgbClr>
                    </a:gs>
                    <a:gs pos="100000">
                      <a:srgbClr val="996633">
                        <a:alpha val="70000"/>
                      </a:srgbClr>
                    </a:gs>
                  </a:gsLst>
                  <a:lin ang="5400000" scaled="1"/>
                </a:gra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29" name="Group 66"/>
              <p:cNvGrpSpPr>
                <a:grpSpLocks/>
              </p:cNvGrpSpPr>
              <p:nvPr/>
            </p:nvGrpSpPr>
            <p:grpSpPr bwMode="auto">
              <a:xfrm>
                <a:off x="2267" y="1570"/>
                <a:ext cx="3493" cy="147"/>
                <a:chOff x="1066" y="3062"/>
                <a:chExt cx="3493" cy="147"/>
              </a:xfrm>
            </p:grpSpPr>
            <p:sp>
              <p:nvSpPr>
                <p:cNvPr id="30" name="Freeform 67"/>
                <p:cNvSpPr>
                  <a:spLocks/>
                </p:cNvSpPr>
                <p:nvPr/>
              </p:nvSpPr>
              <p:spPr bwMode="auto">
                <a:xfrm>
                  <a:off x="1066" y="3062"/>
                  <a:ext cx="3493" cy="147"/>
                </a:xfrm>
                <a:custGeom>
                  <a:avLst/>
                  <a:gdLst>
                    <a:gd name="T0" fmla="*/ 0 w 3312"/>
                    <a:gd name="T1" fmla="*/ 215 h 215"/>
                    <a:gd name="T2" fmla="*/ 3312 w 3312"/>
                    <a:gd name="T3" fmla="*/ 215 h 215"/>
                    <a:gd name="T4" fmla="*/ 3107 w 3312"/>
                    <a:gd name="T5" fmla="*/ 151 h 215"/>
                    <a:gd name="T6" fmla="*/ 2953 w 3312"/>
                    <a:gd name="T7" fmla="*/ 172 h 215"/>
                    <a:gd name="T8" fmla="*/ 2842 w 3312"/>
                    <a:gd name="T9" fmla="*/ 129 h 215"/>
                    <a:gd name="T10" fmla="*/ 2705 w 3312"/>
                    <a:gd name="T11" fmla="*/ 129 h 215"/>
                    <a:gd name="T12" fmla="*/ 2507 w 3312"/>
                    <a:gd name="T13" fmla="*/ 80 h 215"/>
                    <a:gd name="T14" fmla="*/ 2346 w 3312"/>
                    <a:gd name="T15" fmla="*/ 64 h 215"/>
                    <a:gd name="T16" fmla="*/ 2236 w 3312"/>
                    <a:gd name="T17" fmla="*/ 129 h 215"/>
                    <a:gd name="T18" fmla="*/ 2098 w 3312"/>
                    <a:gd name="T19" fmla="*/ 86 h 215"/>
                    <a:gd name="T20" fmla="*/ 1849 w 3312"/>
                    <a:gd name="T21" fmla="*/ 86 h 215"/>
                    <a:gd name="T22" fmla="*/ 1766 w 3312"/>
                    <a:gd name="T23" fmla="*/ 21 h 215"/>
                    <a:gd name="T24" fmla="*/ 1573 w 3312"/>
                    <a:gd name="T25" fmla="*/ 86 h 215"/>
                    <a:gd name="T26" fmla="*/ 1325 w 3312"/>
                    <a:gd name="T27" fmla="*/ 108 h 215"/>
                    <a:gd name="T28" fmla="*/ 1297 w 3312"/>
                    <a:gd name="T29" fmla="*/ 86 h 215"/>
                    <a:gd name="T30" fmla="*/ 1076 w 3312"/>
                    <a:gd name="T31" fmla="*/ 0 h 215"/>
                    <a:gd name="T32" fmla="*/ 718 w 3312"/>
                    <a:gd name="T33" fmla="*/ 86 h 215"/>
                    <a:gd name="T34" fmla="*/ 580 w 3312"/>
                    <a:gd name="T35" fmla="*/ 64 h 215"/>
                    <a:gd name="T36" fmla="*/ 524 w 3312"/>
                    <a:gd name="T37" fmla="*/ 86 h 215"/>
                    <a:gd name="T38" fmla="*/ 304 w 3312"/>
                    <a:gd name="T39" fmla="*/ 64 h 215"/>
                    <a:gd name="T40" fmla="*/ 83 w 3312"/>
                    <a:gd name="T41" fmla="*/ 150 h 215"/>
                    <a:gd name="T42" fmla="*/ 28 w 3312"/>
                    <a:gd name="T43" fmla="*/ 172 h 215"/>
                    <a:gd name="T44" fmla="*/ 0 w 3312"/>
                    <a:gd name="T45" fmla="*/ 215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312" h="215">
                      <a:moveTo>
                        <a:pt x="0" y="215"/>
                      </a:moveTo>
                      <a:lnTo>
                        <a:pt x="3312" y="215"/>
                      </a:lnTo>
                      <a:lnTo>
                        <a:pt x="3107" y="151"/>
                      </a:lnTo>
                      <a:cubicBezTo>
                        <a:pt x="3047" y="144"/>
                        <a:pt x="2997" y="176"/>
                        <a:pt x="2953" y="172"/>
                      </a:cubicBezTo>
                      <a:cubicBezTo>
                        <a:pt x="2917" y="172"/>
                        <a:pt x="2884" y="136"/>
                        <a:pt x="2842" y="129"/>
                      </a:cubicBezTo>
                      <a:cubicBezTo>
                        <a:pt x="2801" y="122"/>
                        <a:pt x="2760" y="150"/>
                        <a:pt x="2705" y="129"/>
                      </a:cubicBezTo>
                      <a:cubicBezTo>
                        <a:pt x="2649" y="121"/>
                        <a:pt x="2567" y="91"/>
                        <a:pt x="2507" y="80"/>
                      </a:cubicBezTo>
                      <a:cubicBezTo>
                        <a:pt x="2448" y="69"/>
                        <a:pt x="2392" y="43"/>
                        <a:pt x="2346" y="64"/>
                      </a:cubicBezTo>
                      <a:lnTo>
                        <a:pt x="2236" y="129"/>
                      </a:lnTo>
                      <a:lnTo>
                        <a:pt x="2098" y="86"/>
                      </a:lnTo>
                      <a:cubicBezTo>
                        <a:pt x="2033" y="79"/>
                        <a:pt x="1905" y="97"/>
                        <a:pt x="1849" y="86"/>
                      </a:cubicBezTo>
                      <a:cubicBezTo>
                        <a:pt x="1794" y="75"/>
                        <a:pt x="1812" y="21"/>
                        <a:pt x="1766" y="21"/>
                      </a:cubicBezTo>
                      <a:cubicBezTo>
                        <a:pt x="1720" y="21"/>
                        <a:pt x="1647" y="72"/>
                        <a:pt x="1573" y="86"/>
                      </a:cubicBezTo>
                      <a:cubicBezTo>
                        <a:pt x="1500" y="100"/>
                        <a:pt x="1371" y="108"/>
                        <a:pt x="1325" y="108"/>
                      </a:cubicBezTo>
                      <a:lnTo>
                        <a:pt x="1297" y="86"/>
                      </a:lnTo>
                      <a:lnTo>
                        <a:pt x="1076" y="0"/>
                      </a:lnTo>
                      <a:lnTo>
                        <a:pt x="718" y="86"/>
                      </a:lnTo>
                      <a:lnTo>
                        <a:pt x="580" y="64"/>
                      </a:lnTo>
                      <a:cubicBezTo>
                        <a:pt x="548" y="64"/>
                        <a:pt x="571" y="86"/>
                        <a:pt x="524" y="86"/>
                      </a:cubicBezTo>
                      <a:cubicBezTo>
                        <a:pt x="478" y="86"/>
                        <a:pt x="377" y="54"/>
                        <a:pt x="304" y="64"/>
                      </a:cubicBezTo>
                      <a:lnTo>
                        <a:pt x="83" y="150"/>
                      </a:lnTo>
                      <a:cubicBezTo>
                        <a:pt x="38" y="168"/>
                        <a:pt x="42" y="161"/>
                        <a:pt x="28" y="172"/>
                      </a:cubicBezTo>
                      <a:cubicBezTo>
                        <a:pt x="14" y="183"/>
                        <a:pt x="6" y="206"/>
                        <a:pt x="0" y="215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6600">
                        <a:alpha val="80000"/>
                      </a:srgbClr>
                    </a:gs>
                    <a:gs pos="100000">
                      <a:srgbClr val="996633">
                        <a:alpha val="70000"/>
                      </a:srgbClr>
                    </a:gs>
                  </a:gsLst>
                  <a:lin ang="5400000" scaled="1"/>
                </a:gra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 dirty="0"/>
                </a:p>
              </p:txBody>
            </p:sp>
            <p:sp>
              <p:nvSpPr>
                <p:cNvPr id="31" name="Freeform 68"/>
                <p:cNvSpPr>
                  <a:spLocks/>
                </p:cNvSpPr>
                <p:nvPr/>
              </p:nvSpPr>
              <p:spPr bwMode="auto">
                <a:xfrm>
                  <a:off x="1678" y="3136"/>
                  <a:ext cx="1368" cy="73"/>
                </a:xfrm>
                <a:custGeom>
                  <a:avLst/>
                  <a:gdLst>
                    <a:gd name="T0" fmla="*/ 0 w 2132"/>
                    <a:gd name="T1" fmla="*/ 226 h 226"/>
                    <a:gd name="T2" fmla="*/ 2132 w 2132"/>
                    <a:gd name="T3" fmla="*/ 226 h 226"/>
                    <a:gd name="T4" fmla="*/ 1588 w 2132"/>
                    <a:gd name="T5" fmla="*/ 90 h 226"/>
                    <a:gd name="T6" fmla="*/ 1315 w 2132"/>
                    <a:gd name="T7" fmla="*/ 136 h 226"/>
                    <a:gd name="T8" fmla="*/ 862 w 2132"/>
                    <a:gd name="T9" fmla="*/ 136 h 226"/>
                    <a:gd name="T10" fmla="*/ 635 w 2132"/>
                    <a:gd name="T11" fmla="*/ 0 h 226"/>
                    <a:gd name="T12" fmla="*/ 272 w 2132"/>
                    <a:gd name="T13" fmla="*/ 136 h 226"/>
                    <a:gd name="T14" fmla="*/ 181 w 2132"/>
                    <a:gd name="T15" fmla="*/ 90 h 226"/>
                    <a:gd name="T16" fmla="*/ 0 w 2132"/>
                    <a:gd name="T17" fmla="*/ 226 h 2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32" h="226">
                      <a:moveTo>
                        <a:pt x="0" y="226"/>
                      </a:moveTo>
                      <a:lnTo>
                        <a:pt x="2132" y="226"/>
                      </a:lnTo>
                      <a:lnTo>
                        <a:pt x="1588" y="90"/>
                      </a:lnTo>
                      <a:lnTo>
                        <a:pt x="1315" y="136"/>
                      </a:lnTo>
                      <a:cubicBezTo>
                        <a:pt x="1194" y="144"/>
                        <a:pt x="975" y="159"/>
                        <a:pt x="862" y="136"/>
                      </a:cubicBezTo>
                      <a:cubicBezTo>
                        <a:pt x="749" y="113"/>
                        <a:pt x="733" y="0"/>
                        <a:pt x="635" y="0"/>
                      </a:cubicBezTo>
                      <a:cubicBezTo>
                        <a:pt x="537" y="0"/>
                        <a:pt x="347" y="121"/>
                        <a:pt x="272" y="136"/>
                      </a:cubicBezTo>
                      <a:cubicBezTo>
                        <a:pt x="197" y="151"/>
                        <a:pt x="226" y="75"/>
                        <a:pt x="181" y="90"/>
                      </a:cubicBezTo>
                      <a:lnTo>
                        <a:pt x="0" y="22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6600">
                        <a:alpha val="70000"/>
                      </a:srgbClr>
                    </a:gs>
                    <a:gs pos="100000">
                      <a:srgbClr val="996633">
                        <a:alpha val="70000"/>
                      </a:srgbClr>
                    </a:gs>
                  </a:gsLst>
                  <a:lin ang="5400000" scaled="1"/>
                </a:gra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 dirty="0"/>
                </a:p>
              </p:txBody>
            </p:sp>
          </p:grpSp>
        </p:grpSp>
      </p:grp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060291" y="241300"/>
            <a:ext cx="5023418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fr-FR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/>
                <a:cs typeface="Trebuchet MS"/>
              </a:rPr>
              <a:t>Gestion de la finale</a:t>
            </a:r>
          </a:p>
        </p:txBody>
      </p:sp>
      <p:sp>
        <p:nvSpPr>
          <p:cNvPr id="60425" name="Rectangle 65"/>
          <p:cNvSpPr>
            <a:spLocks noChangeArrowheads="1"/>
          </p:cNvSpPr>
          <p:nvPr/>
        </p:nvSpPr>
        <p:spPr bwMode="auto">
          <a:xfrm>
            <a:off x="2425700" y="5321300"/>
            <a:ext cx="4292600" cy="1282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0422" name="Text Box 87"/>
          <p:cNvSpPr txBox="1">
            <a:spLocks noChangeArrowheads="1"/>
          </p:cNvSpPr>
          <p:nvPr/>
        </p:nvSpPr>
        <p:spPr bwMode="auto">
          <a:xfrm>
            <a:off x="2425700" y="1126292"/>
            <a:ext cx="4344762" cy="3385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dirty="0" smtClean="0">
                <a:latin typeface="Trebuchet MS" charset="0"/>
                <a:ea typeface="Trebuchet MS" charset="0"/>
                <a:cs typeface="Trebuchet MS" charset="0"/>
              </a:rPr>
              <a:t>1. Visualisation </a:t>
            </a:r>
            <a:r>
              <a:rPr lang="fr-FR" sz="1600" dirty="0">
                <a:latin typeface="Trebuchet MS" charset="0"/>
                <a:ea typeface="Trebuchet MS" charset="0"/>
                <a:cs typeface="Trebuchet MS" charset="0"/>
              </a:rPr>
              <a:t>du point d’aboutissement</a:t>
            </a:r>
          </a:p>
        </p:txBody>
      </p:sp>
      <p:sp>
        <p:nvSpPr>
          <p:cNvPr id="27741" name="Text Box 93"/>
          <p:cNvSpPr txBox="1">
            <a:spLocks noChangeArrowheads="1"/>
          </p:cNvSpPr>
          <p:nvPr/>
        </p:nvSpPr>
        <p:spPr bwMode="auto">
          <a:xfrm>
            <a:off x="1834357" y="5604877"/>
            <a:ext cx="55006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cs typeface="Trebuchet MS"/>
              </a:rPr>
              <a:t>Trop </a:t>
            </a:r>
            <a:r>
              <a:rPr lang="fr-FR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cs typeface="Trebuchet MS"/>
              </a:rPr>
              <a:t>court </a:t>
            </a:r>
            <a:r>
              <a:rPr lang="fr-FR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cs typeface="Trebuchet MS"/>
              </a:rPr>
              <a:t>!</a:t>
            </a:r>
          </a:p>
        </p:txBody>
      </p:sp>
      <p:sp>
        <p:nvSpPr>
          <p:cNvPr id="25" name="Ellipse 24"/>
          <p:cNvSpPr/>
          <p:nvPr/>
        </p:nvSpPr>
        <p:spPr>
          <a:xfrm>
            <a:off x="4364038" y="4156075"/>
            <a:ext cx="374650" cy="366713"/>
          </a:xfrm>
          <a:prstGeom prst="ellipse">
            <a:avLst/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2425700" y="1542218"/>
            <a:ext cx="4344762" cy="3385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dirty="0" smtClean="0">
                <a:latin typeface="Trebuchet MS" charset="0"/>
                <a:ea typeface="Trebuchet MS" charset="0"/>
                <a:cs typeface="Trebuchet MS" charset="0"/>
              </a:rPr>
              <a:t>2. Fixité </a:t>
            </a:r>
            <a:r>
              <a:rPr lang="fr-FR" sz="1600" dirty="0">
                <a:latin typeface="Trebuchet MS" charset="0"/>
                <a:ea typeface="Trebuchet MS" charset="0"/>
                <a:cs typeface="Trebuchet MS" charset="0"/>
              </a:rPr>
              <a:t>du point d’aboutissement</a:t>
            </a:r>
          </a:p>
        </p:txBody>
      </p:sp>
    </p:spTree>
    <p:extLst>
      <p:ext uri="{BB962C8B-B14F-4D97-AF65-F5344CB8AC3E}">
        <p14:creationId xmlns:p14="http://schemas.microsoft.com/office/powerpoint/2010/main" val="2583877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926 L 3.33333E-6 4.07407E-6 " pathEditMode="fixed" rAng="0" ptsTypes="AA">
                                      <p:cBhvr>
                                        <p:cTn id="6" dur="2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7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41" grpId="0"/>
      <p:bldP spid="2774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24"/>
          <p:cNvGrpSpPr>
            <a:grpSpLocks/>
          </p:cNvGrpSpPr>
          <p:nvPr/>
        </p:nvGrpSpPr>
        <p:grpSpPr bwMode="auto">
          <a:xfrm>
            <a:off x="3559968" y="1366437"/>
            <a:ext cx="1971675" cy="1919288"/>
            <a:chOff x="217" y="1856"/>
            <a:chExt cx="1242" cy="1209"/>
          </a:xfrm>
        </p:grpSpPr>
        <p:grpSp>
          <p:nvGrpSpPr>
            <p:cNvPr id="35" name="Group 25"/>
            <p:cNvGrpSpPr>
              <a:grpSpLocks/>
            </p:cNvGrpSpPr>
            <p:nvPr/>
          </p:nvGrpSpPr>
          <p:grpSpPr bwMode="auto">
            <a:xfrm>
              <a:off x="217" y="1856"/>
              <a:ext cx="1242" cy="1209"/>
              <a:chOff x="344" y="237"/>
              <a:chExt cx="2748" cy="2675"/>
            </a:xfrm>
          </p:grpSpPr>
          <p:pic>
            <p:nvPicPr>
              <p:cNvPr id="37" name="Picture 26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32" y="710"/>
                <a:ext cx="1859" cy="177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38" name="AutoShape 27"/>
              <p:cNvSpPr>
                <a:spLocks noChangeArrowheads="1"/>
              </p:cNvSpPr>
              <p:nvPr/>
            </p:nvSpPr>
            <p:spPr bwMode="auto">
              <a:xfrm>
                <a:off x="344" y="237"/>
                <a:ext cx="2748" cy="2675"/>
              </a:xfrm>
              <a:custGeom>
                <a:avLst/>
                <a:gdLst>
                  <a:gd name="T0" fmla="*/ 175 w 21600"/>
                  <a:gd name="T1" fmla="*/ 0 h 21600"/>
                  <a:gd name="T2" fmla="*/ 51 w 21600"/>
                  <a:gd name="T3" fmla="*/ 49 h 21600"/>
                  <a:gd name="T4" fmla="*/ 0 w 21600"/>
                  <a:gd name="T5" fmla="*/ 166 h 21600"/>
                  <a:gd name="T6" fmla="*/ 51 w 21600"/>
                  <a:gd name="T7" fmla="*/ 283 h 21600"/>
                  <a:gd name="T8" fmla="*/ 175 w 21600"/>
                  <a:gd name="T9" fmla="*/ 331 h 21600"/>
                  <a:gd name="T10" fmla="*/ 298 w 21600"/>
                  <a:gd name="T11" fmla="*/ 283 h 21600"/>
                  <a:gd name="T12" fmla="*/ 350 w 21600"/>
                  <a:gd name="T13" fmla="*/ 166 h 21600"/>
                  <a:gd name="T14" fmla="*/ 298 w 21600"/>
                  <a:gd name="T15" fmla="*/ 49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0 w 21600"/>
                  <a:gd name="T25" fmla="*/ 3165 h 21600"/>
                  <a:gd name="T26" fmla="*/ 18440 w 21600"/>
                  <a:gd name="T27" fmla="*/ 1843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3962" y="10800"/>
                    </a:moveTo>
                    <a:cubicBezTo>
                      <a:pt x="3962" y="14577"/>
                      <a:pt x="7023" y="17638"/>
                      <a:pt x="10800" y="17638"/>
                    </a:cubicBezTo>
                    <a:cubicBezTo>
                      <a:pt x="14577" y="17638"/>
                      <a:pt x="17638" y="14577"/>
                      <a:pt x="17638" y="10800"/>
                    </a:cubicBezTo>
                    <a:cubicBezTo>
                      <a:pt x="17638" y="7023"/>
                      <a:pt x="14577" y="3962"/>
                      <a:pt x="10800" y="3962"/>
                    </a:cubicBezTo>
                    <a:cubicBezTo>
                      <a:pt x="7023" y="3962"/>
                      <a:pt x="3962" y="7023"/>
                      <a:pt x="3962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sp>
          <p:nvSpPr>
            <p:cNvPr id="36" name="Line 28"/>
            <p:cNvSpPr>
              <a:spLocks noChangeShapeType="1"/>
            </p:cNvSpPr>
            <p:nvPr/>
          </p:nvSpPr>
          <p:spPr bwMode="auto">
            <a:xfrm>
              <a:off x="841" y="2492"/>
              <a:ext cx="311" cy="12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oval" w="sm" len="sm"/>
              <a:tailEnd type="triangle" w="sm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sp>
        <p:nvSpPr>
          <p:cNvPr id="39" name="Oval 39"/>
          <p:cNvSpPr>
            <a:spLocks noChangeAspect="1" noChangeArrowheads="1"/>
          </p:cNvSpPr>
          <p:nvPr/>
        </p:nvSpPr>
        <p:spPr bwMode="auto">
          <a:xfrm>
            <a:off x="4765336" y="2376087"/>
            <a:ext cx="359997" cy="332208"/>
          </a:xfrm>
          <a:prstGeom prst="ellipse">
            <a:avLst/>
          </a:prstGeom>
          <a:noFill/>
          <a:ln w="19050" cmpd="sng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0420" name="PubChord"/>
          <p:cNvSpPr>
            <a:spLocks noEditPoints="1" noChangeArrowheads="1"/>
          </p:cNvSpPr>
          <p:nvPr/>
        </p:nvSpPr>
        <p:spPr bwMode="auto">
          <a:xfrm rot="8049240">
            <a:off x="2457558" y="3155647"/>
            <a:ext cx="4197350" cy="4305300"/>
          </a:xfrm>
          <a:custGeom>
            <a:avLst/>
            <a:gdLst>
              <a:gd name="T0" fmla="*/ 614640 w 21600"/>
              <a:gd name="T1" fmla="*/ 630447 h 21600"/>
              <a:gd name="T2" fmla="*/ 2098481 w 21600"/>
              <a:gd name="T3" fmla="*/ 2152451 h 21600"/>
              <a:gd name="T4" fmla="*/ 3582516 w 21600"/>
              <a:gd name="T5" fmla="*/ 3674653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3163" y="3163"/>
                </a:moveTo>
                <a:cubicBezTo>
                  <a:pt x="1137" y="5188"/>
                  <a:pt x="-1" y="7935"/>
                  <a:pt x="-1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3664" y="21600"/>
                  <a:pt x="16411" y="20462"/>
                  <a:pt x="18436" y="1843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fr-FR" dirty="0"/>
          </a:p>
        </p:txBody>
      </p:sp>
      <p:grpSp>
        <p:nvGrpSpPr>
          <p:cNvPr id="3" name="Grouper 2"/>
          <p:cNvGrpSpPr/>
          <p:nvPr/>
        </p:nvGrpSpPr>
        <p:grpSpPr>
          <a:xfrm>
            <a:off x="1998708" y="3285725"/>
            <a:ext cx="5391944" cy="1914925"/>
            <a:chOff x="1998708" y="2041125"/>
            <a:chExt cx="5391944" cy="1914925"/>
          </a:xfrm>
        </p:grpSpPr>
        <p:grpSp>
          <p:nvGrpSpPr>
            <p:cNvPr id="2" name="Group 82"/>
            <p:cNvGrpSpPr>
              <a:grpSpLocks/>
            </p:cNvGrpSpPr>
            <p:nvPr/>
          </p:nvGrpSpPr>
          <p:grpSpPr bwMode="auto">
            <a:xfrm>
              <a:off x="2901950" y="2452688"/>
              <a:ext cx="3355975" cy="1503362"/>
              <a:chOff x="1909" y="915"/>
              <a:chExt cx="2114" cy="947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60436" name="AutoShape 10"/>
              <p:cNvSpPr>
                <a:spLocks noChangeArrowheads="1"/>
              </p:cNvSpPr>
              <p:nvPr/>
            </p:nvSpPr>
            <p:spPr bwMode="auto">
              <a:xfrm flipV="1">
                <a:off x="1909" y="915"/>
                <a:ext cx="2114" cy="947"/>
              </a:xfrm>
              <a:custGeom>
                <a:avLst/>
                <a:gdLst>
                  <a:gd name="T0" fmla="*/ 172 w 21600"/>
                  <a:gd name="T1" fmla="*/ 21 h 21600"/>
                  <a:gd name="T2" fmla="*/ 103 w 21600"/>
                  <a:gd name="T3" fmla="*/ 42 h 21600"/>
                  <a:gd name="T4" fmla="*/ 35 w 21600"/>
                  <a:gd name="T5" fmla="*/ 21 h 21600"/>
                  <a:gd name="T6" fmla="*/ 10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426 w 21600"/>
                  <a:gd name="T13" fmla="*/ 5429 h 21600"/>
                  <a:gd name="T14" fmla="*/ 16174 w 21600"/>
                  <a:gd name="T15" fmla="*/ 1617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7254" y="21600"/>
                    </a:lnTo>
                    <a:lnTo>
                      <a:pt x="1434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635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0437" name="Line 11"/>
              <p:cNvSpPr>
                <a:spLocks noChangeShapeType="1"/>
              </p:cNvSpPr>
              <p:nvPr/>
            </p:nvSpPr>
            <p:spPr bwMode="auto">
              <a:xfrm rot="5400000">
                <a:off x="2475" y="1391"/>
                <a:ext cx="941" cy="2"/>
              </a:xfrm>
              <a:prstGeom prst="line">
                <a:avLst/>
              </a:prstGeom>
              <a:grpFill/>
              <a:ln w="25400">
                <a:solidFill>
                  <a:schemeClr val="bg1"/>
                </a:solidFill>
                <a:prstDash val="dash"/>
                <a:round/>
                <a:headEnd type="none" w="sm" len="sm"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60438" name="Group 20"/>
              <p:cNvGrpSpPr>
                <a:grpSpLocks/>
              </p:cNvGrpSpPr>
              <p:nvPr/>
            </p:nvGrpSpPr>
            <p:grpSpPr bwMode="auto">
              <a:xfrm rot="5400000">
                <a:off x="2821" y="1151"/>
                <a:ext cx="248" cy="352"/>
                <a:chOff x="1064" y="2376"/>
                <a:chExt cx="240" cy="232"/>
              </a:xfrm>
              <a:grpFill/>
            </p:grpSpPr>
            <p:sp>
              <p:nvSpPr>
                <p:cNvPr id="60439" name="Oval 21"/>
                <p:cNvSpPr>
                  <a:spLocks noChangeArrowheads="1"/>
                </p:cNvSpPr>
                <p:nvPr/>
              </p:nvSpPr>
              <p:spPr bwMode="auto">
                <a:xfrm>
                  <a:off x="1133" y="2447"/>
                  <a:ext cx="93" cy="90"/>
                </a:xfrm>
                <a:prstGeom prst="ellipse">
                  <a:avLst/>
                </a:prstGeom>
                <a:grp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60440" name="Line 22"/>
                <p:cNvSpPr>
                  <a:spLocks noChangeShapeType="1"/>
                </p:cNvSpPr>
                <p:nvPr/>
              </p:nvSpPr>
              <p:spPr bwMode="auto">
                <a:xfrm>
                  <a:off x="1183" y="2376"/>
                  <a:ext cx="0" cy="232"/>
                </a:xfrm>
                <a:prstGeom prst="line">
                  <a:avLst/>
                </a:prstGeom>
                <a:grp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60441" name="Line 23"/>
                <p:cNvSpPr>
                  <a:spLocks noChangeShapeType="1"/>
                </p:cNvSpPr>
                <p:nvPr/>
              </p:nvSpPr>
              <p:spPr bwMode="auto">
                <a:xfrm rot="5400000">
                  <a:off x="1184" y="2368"/>
                  <a:ext cx="0" cy="240"/>
                </a:xfrm>
                <a:prstGeom prst="line">
                  <a:avLst/>
                </a:prstGeom>
                <a:grp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  <p:grpSp>
          <p:nvGrpSpPr>
            <p:cNvPr id="27" name="Group 62"/>
            <p:cNvGrpSpPr>
              <a:grpSpLocks/>
            </p:cNvGrpSpPr>
            <p:nvPr/>
          </p:nvGrpSpPr>
          <p:grpSpPr bwMode="auto">
            <a:xfrm>
              <a:off x="1998708" y="2041125"/>
              <a:ext cx="5391944" cy="264321"/>
              <a:chOff x="0" y="1570"/>
              <a:chExt cx="5760" cy="147"/>
            </a:xfrm>
          </p:grpSpPr>
          <p:grpSp>
            <p:nvGrpSpPr>
              <p:cNvPr id="28" name="Group 63"/>
              <p:cNvGrpSpPr>
                <a:grpSpLocks/>
              </p:cNvGrpSpPr>
              <p:nvPr/>
            </p:nvGrpSpPr>
            <p:grpSpPr bwMode="auto">
              <a:xfrm>
                <a:off x="0" y="1570"/>
                <a:ext cx="3493" cy="147"/>
                <a:chOff x="1066" y="3062"/>
                <a:chExt cx="3493" cy="147"/>
              </a:xfrm>
            </p:grpSpPr>
            <p:sp>
              <p:nvSpPr>
                <p:cNvPr id="32" name="Freeform 64"/>
                <p:cNvSpPr>
                  <a:spLocks/>
                </p:cNvSpPr>
                <p:nvPr/>
              </p:nvSpPr>
              <p:spPr bwMode="auto">
                <a:xfrm>
                  <a:off x="1066" y="3062"/>
                  <a:ext cx="3493" cy="147"/>
                </a:xfrm>
                <a:custGeom>
                  <a:avLst/>
                  <a:gdLst>
                    <a:gd name="T0" fmla="*/ 0 w 3312"/>
                    <a:gd name="T1" fmla="*/ 215 h 215"/>
                    <a:gd name="T2" fmla="*/ 3312 w 3312"/>
                    <a:gd name="T3" fmla="*/ 215 h 215"/>
                    <a:gd name="T4" fmla="*/ 3107 w 3312"/>
                    <a:gd name="T5" fmla="*/ 151 h 215"/>
                    <a:gd name="T6" fmla="*/ 2953 w 3312"/>
                    <a:gd name="T7" fmla="*/ 172 h 215"/>
                    <a:gd name="T8" fmla="*/ 2842 w 3312"/>
                    <a:gd name="T9" fmla="*/ 129 h 215"/>
                    <a:gd name="T10" fmla="*/ 2705 w 3312"/>
                    <a:gd name="T11" fmla="*/ 129 h 215"/>
                    <a:gd name="T12" fmla="*/ 2507 w 3312"/>
                    <a:gd name="T13" fmla="*/ 80 h 215"/>
                    <a:gd name="T14" fmla="*/ 2346 w 3312"/>
                    <a:gd name="T15" fmla="*/ 64 h 215"/>
                    <a:gd name="T16" fmla="*/ 2236 w 3312"/>
                    <a:gd name="T17" fmla="*/ 129 h 215"/>
                    <a:gd name="T18" fmla="*/ 2098 w 3312"/>
                    <a:gd name="T19" fmla="*/ 86 h 215"/>
                    <a:gd name="T20" fmla="*/ 1849 w 3312"/>
                    <a:gd name="T21" fmla="*/ 86 h 215"/>
                    <a:gd name="T22" fmla="*/ 1766 w 3312"/>
                    <a:gd name="T23" fmla="*/ 21 h 215"/>
                    <a:gd name="T24" fmla="*/ 1573 w 3312"/>
                    <a:gd name="T25" fmla="*/ 86 h 215"/>
                    <a:gd name="T26" fmla="*/ 1325 w 3312"/>
                    <a:gd name="T27" fmla="*/ 108 h 215"/>
                    <a:gd name="T28" fmla="*/ 1297 w 3312"/>
                    <a:gd name="T29" fmla="*/ 86 h 215"/>
                    <a:gd name="T30" fmla="*/ 1076 w 3312"/>
                    <a:gd name="T31" fmla="*/ 0 h 215"/>
                    <a:gd name="T32" fmla="*/ 718 w 3312"/>
                    <a:gd name="T33" fmla="*/ 86 h 215"/>
                    <a:gd name="T34" fmla="*/ 580 w 3312"/>
                    <a:gd name="T35" fmla="*/ 64 h 215"/>
                    <a:gd name="T36" fmla="*/ 524 w 3312"/>
                    <a:gd name="T37" fmla="*/ 86 h 215"/>
                    <a:gd name="T38" fmla="*/ 304 w 3312"/>
                    <a:gd name="T39" fmla="*/ 64 h 215"/>
                    <a:gd name="T40" fmla="*/ 83 w 3312"/>
                    <a:gd name="T41" fmla="*/ 150 h 215"/>
                    <a:gd name="T42" fmla="*/ 28 w 3312"/>
                    <a:gd name="T43" fmla="*/ 172 h 215"/>
                    <a:gd name="T44" fmla="*/ 0 w 3312"/>
                    <a:gd name="T45" fmla="*/ 215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312" h="215">
                      <a:moveTo>
                        <a:pt x="0" y="215"/>
                      </a:moveTo>
                      <a:lnTo>
                        <a:pt x="3312" y="215"/>
                      </a:lnTo>
                      <a:lnTo>
                        <a:pt x="3107" y="151"/>
                      </a:lnTo>
                      <a:cubicBezTo>
                        <a:pt x="3047" y="144"/>
                        <a:pt x="2997" y="176"/>
                        <a:pt x="2953" y="172"/>
                      </a:cubicBezTo>
                      <a:cubicBezTo>
                        <a:pt x="2917" y="172"/>
                        <a:pt x="2884" y="136"/>
                        <a:pt x="2842" y="129"/>
                      </a:cubicBezTo>
                      <a:cubicBezTo>
                        <a:pt x="2801" y="122"/>
                        <a:pt x="2760" y="150"/>
                        <a:pt x="2705" y="129"/>
                      </a:cubicBezTo>
                      <a:cubicBezTo>
                        <a:pt x="2649" y="121"/>
                        <a:pt x="2567" y="91"/>
                        <a:pt x="2507" y="80"/>
                      </a:cubicBezTo>
                      <a:cubicBezTo>
                        <a:pt x="2448" y="69"/>
                        <a:pt x="2392" y="43"/>
                        <a:pt x="2346" y="64"/>
                      </a:cubicBezTo>
                      <a:lnTo>
                        <a:pt x="2236" y="129"/>
                      </a:lnTo>
                      <a:lnTo>
                        <a:pt x="2098" y="86"/>
                      </a:lnTo>
                      <a:cubicBezTo>
                        <a:pt x="2033" y="79"/>
                        <a:pt x="1905" y="97"/>
                        <a:pt x="1849" y="86"/>
                      </a:cubicBezTo>
                      <a:cubicBezTo>
                        <a:pt x="1794" y="75"/>
                        <a:pt x="1812" y="21"/>
                        <a:pt x="1766" y="21"/>
                      </a:cubicBezTo>
                      <a:cubicBezTo>
                        <a:pt x="1720" y="21"/>
                        <a:pt x="1647" y="72"/>
                        <a:pt x="1573" y="86"/>
                      </a:cubicBezTo>
                      <a:cubicBezTo>
                        <a:pt x="1500" y="100"/>
                        <a:pt x="1371" y="108"/>
                        <a:pt x="1325" y="108"/>
                      </a:cubicBezTo>
                      <a:lnTo>
                        <a:pt x="1297" y="86"/>
                      </a:lnTo>
                      <a:lnTo>
                        <a:pt x="1076" y="0"/>
                      </a:lnTo>
                      <a:lnTo>
                        <a:pt x="718" y="86"/>
                      </a:lnTo>
                      <a:lnTo>
                        <a:pt x="580" y="64"/>
                      </a:lnTo>
                      <a:cubicBezTo>
                        <a:pt x="548" y="64"/>
                        <a:pt x="571" y="86"/>
                        <a:pt x="524" y="86"/>
                      </a:cubicBezTo>
                      <a:cubicBezTo>
                        <a:pt x="478" y="86"/>
                        <a:pt x="377" y="54"/>
                        <a:pt x="304" y="64"/>
                      </a:cubicBezTo>
                      <a:lnTo>
                        <a:pt x="83" y="150"/>
                      </a:lnTo>
                      <a:cubicBezTo>
                        <a:pt x="38" y="168"/>
                        <a:pt x="42" y="161"/>
                        <a:pt x="28" y="172"/>
                      </a:cubicBezTo>
                      <a:cubicBezTo>
                        <a:pt x="14" y="183"/>
                        <a:pt x="6" y="206"/>
                        <a:pt x="0" y="215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6600">
                        <a:alpha val="80000"/>
                      </a:srgbClr>
                    </a:gs>
                    <a:gs pos="100000">
                      <a:srgbClr val="996633">
                        <a:alpha val="70000"/>
                      </a:srgbClr>
                    </a:gs>
                  </a:gsLst>
                  <a:lin ang="5400000" scaled="1"/>
                </a:gra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3" name="Freeform 65"/>
                <p:cNvSpPr>
                  <a:spLocks/>
                </p:cNvSpPr>
                <p:nvPr/>
              </p:nvSpPr>
              <p:spPr bwMode="auto">
                <a:xfrm>
                  <a:off x="1678" y="3136"/>
                  <a:ext cx="1368" cy="73"/>
                </a:xfrm>
                <a:custGeom>
                  <a:avLst/>
                  <a:gdLst>
                    <a:gd name="T0" fmla="*/ 0 w 2132"/>
                    <a:gd name="T1" fmla="*/ 226 h 226"/>
                    <a:gd name="T2" fmla="*/ 2132 w 2132"/>
                    <a:gd name="T3" fmla="*/ 226 h 226"/>
                    <a:gd name="T4" fmla="*/ 1588 w 2132"/>
                    <a:gd name="T5" fmla="*/ 90 h 226"/>
                    <a:gd name="T6" fmla="*/ 1315 w 2132"/>
                    <a:gd name="T7" fmla="*/ 136 h 226"/>
                    <a:gd name="T8" fmla="*/ 862 w 2132"/>
                    <a:gd name="T9" fmla="*/ 136 h 226"/>
                    <a:gd name="T10" fmla="*/ 635 w 2132"/>
                    <a:gd name="T11" fmla="*/ 0 h 226"/>
                    <a:gd name="T12" fmla="*/ 272 w 2132"/>
                    <a:gd name="T13" fmla="*/ 136 h 226"/>
                    <a:gd name="T14" fmla="*/ 181 w 2132"/>
                    <a:gd name="T15" fmla="*/ 90 h 226"/>
                    <a:gd name="T16" fmla="*/ 0 w 2132"/>
                    <a:gd name="T17" fmla="*/ 226 h 2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32" h="226">
                      <a:moveTo>
                        <a:pt x="0" y="226"/>
                      </a:moveTo>
                      <a:lnTo>
                        <a:pt x="2132" y="226"/>
                      </a:lnTo>
                      <a:lnTo>
                        <a:pt x="1588" y="90"/>
                      </a:lnTo>
                      <a:lnTo>
                        <a:pt x="1315" y="136"/>
                      </a:lnTo>
                      <a:cubicBezTo>
                        <a:pt x="1194" y="144"/>
                        <a:pt x="975" y="159"/>
                        <a:pt x="862" y="136"/>
                      </a:cubicBezTo>
                      <a:cubicBezTo>
                        <a:pt x="749" y="113"/>
                        <a:pt x="733" y="0"/>
                        <a:pt x="635" y="0"/>
                      </a:cubicBezTo>
                      <a:cubicBezTo>
                        <a:pt x="537" y="0"/>
                        <a:pt x="347" y="121"/>
                        <a:pt x="272" y="136"/>
                      </a:cubicBezTo>
                      <a:cubicBezTo>
                        <a:pt x="197" y="151"/>
                        <a:pt x="226" y="75"/>
                        <a:pt x="181" y="90"/>
                      </a:cubicBezTo>
                      <a:lnTo>
                        <a:pt x="0" y="22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6600">
                        <a:alpha val="70000"/>
                      </a:srgbClr>
                    </a:gs>
                    <a:gs pos="100000">
                      <a:srgbClr val="996633">
                        <a:alpha val="70000"/>
                      </a:srgbClr>
                    </a:gs>
                  </a:gsLst>
                  <a:lin ang="5400000" scaled="1"/>
                </a:gra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29" name="Group 66"/>
              <p:cNvGrpSpPr>
                <a:grpSpLocks/>
              </p:cNvGrpSpPr>
              <p:nvPr/>
            </p:nvGrpSpPr>
            <p:grpSpPr bwMode="auto">
              <a:xfrm>
                <a:off x="2267" y="1570"/>
                <a:ext cx="3493" cy="147"/>
                <a:chOff x="1066" y="3062"/>
                <a:chExt cx="3493" cy="147"/>
              </a:xfrm>
            </p:grpSpPr>
            <p:sp>
              <p:nvSpPr>
                <p:cNvPr id="30" name="Freeform 67"/>
                <p:cNvSpPr>
                  <a:spLocks/>
                </p:cNvSpPr>
                <p:nvPr/>
              </p:nvSpPr>
              <p:spPr bwMode="auto">
                <a:xfrm>
                  <a:off x="1066" y="3062"/>
                  <a:ext cx="3493" cy="147"/>
                </a:xfrm>
                <a:custGeom>
                  <a:avLst/>
                  <a:gdLst>
                    <a:gd name="T0" fmla="*/ 0 w 3312"/>
                    <a:gd name="T1" fmla="*/ 215 h 215"/>
                    <a:gd name="T2" fmla="*/ 3312 w 3312"/>
                    <a:gd name="T3" fmla="*/ 215 h 215"/>
                    <a:gd name="T4" fmla="*/ 3107 w 3312"/>
                    <a:gd name="T5" fmla="*/ 151 h 215"/>
                    <a:gd name="T6" fmla="*/ 2953 w 3312"/>
                    <a:gd name="T7" fmla="*/ 172 h 215"/>
                    <a:gd name="T8" fmla="*/ 2842 w 3312"/>
                    <a:gd name="T9" fmla="*/ 129 h 215"/>
                    <a:gd name="T10" fmla="*/ 2705 w 3312"/>
                    <a:gd name="T11" fmla="*/ 129 h 215"/>
                    <a:gd name="T12" fmla="*/ 2507 w 3312"/>
                    <a:gd name="T13" fmla="*/ 80 h 215"/>
                    <a:gd name="T14" fmla="*/ 2346 w 3312"/>
                    <a:gd name="T15" fmla="*/ 64 h 215"/>
                    <a:gd name="T16" fmla="*/ 2236 w 3312"/>
                    <a:gd name="T17" fmla="*/ 129 h 215"/>
                    <a:gd name="T18" fmla="*/ 2098 w 3312"/>
                    <a:gd name="T19" fmla="*/ 86 h 215"/>
                    <a:gd name="T20" fmla="*/ 1849 w 3312"/>
                    <a:gd name="T21" fmla="*/ 86 h 215"/>
                    <a:gd name="T22" fmla="*/ 1766 w 3312"/>
                    <a:gd name="T23" fmla="*/ 21 h 215"/>
                    <a:gd name="T24" fmla="*/ 1573 w 3312"/>
                    <a:gd name="T25" fmla="*/ 86 h 215"/>
                    <a:gd name="T26" fmla="*/ 1325 w 3312"/>
                    <a:gd name="T27" fmla="*/ 108 h 215"/>
                    <a:gd name="T28" fmla="*/ 1297 w 3312"/>
                    <a:gd name="T29" fmla="*/ 86 h 215"/>
                    <a:gd name="T30" fmla="*/ 1076 w 3312"/>
                    <a:gd name="T31" fmla="*/ 0 h 215"/>
                    <a:gd name="T32" fmla="*/ 718 w 3312"/>
                    <a:gd name="T33" fmla="*/ 86 h 215"/>
                    <a:gd name="T34" fmla="*/ 580 w 3312"/>
                    <a:gd name="T35" fmla="*/ 64 h 215"/>
                    <a:gd name="T36" fmla="*/ 524 w 3312"/>
                    <a:gd name="T37" fmla="*/ 86 h 215"/>
                    <a:gd name="T38" fmla="*/ 304 w 3312"/>
                    <a:gd name="T39" fmla="*/ 64 h 215"/>
                    <a:gd name="T40" fmla="*/ 83 w 3312"/>
                    <a:gd name="T41" fmla="*/ 150 h 215"/>
                    <a:gd name="T42" fmla="*/ 28 w 3312"/>
                    <a:gd name="T43" fmla="*/ 172 h 215"/>
                    <a:gd name="T44" fmla="*/ 0 w 3312"/>
                    <a:gd name="T45" fmla="*/ 215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312" h="215">
                      <a:moveTo>
                        <a:pt x="0" y="215"/>
                      </a:moveTo>
                      <a:lnTo>
                        <a:pt x="3312" y="215"/>
                      </a:lnTo>
                      <a:lnTo>
                        <a:pt x="3107" y="151"/>
                      </a:lnTo>
                      <a:cubicBezTo>
                        <a:pt x="3047" y="144"/>
                        <a:pt x="2997" y="176"/>
                        <a:pt x="2953" y="172"/>
                      </a:cubicBezTo>
                      <a:cubicBezTo>
                        <a:pt x="2917" y="172"/>
                        <a:pt x="2884" y="136"/>
                        <a:pt x="2842" y="129"/>
                      </a:cubicBezTo>
                      <a:cubicBezTo>
                        <a:pt x="2801" y="122"/>
                        <a:pt x="2760" y="150"/>
                        <a:pt x="2705" y="129"/>
                      </a:cubicBezTo>
                      <a:cubicBezTo>
                        <a:pt x="2649" y="121"/>
                        <a:pt x="2567" y="91"/>
                        <a:pt x="2507" y="80"/>
                      </a:cubicBezTo>
                      <a:cubicBezTo>
                        <a:pt x="2448" y="69"/>
                        <a:pt x="2392" y="43"/>
                        <a:pt x="2346" y="64"/>
                      </a:cubicBezTo>
                      <a:lnTo>
                        <a:pt x="2236" y="129"/>
                      </a:lnTo>
                      <a:lnTo>
                        <a:pt x="2098" y="86"/>
                      </a:lnTo>
                      <a:cubicBezTo>
                        <a:pt x="2033" y="79"/>
                        <a:pt x="1905" y="97"/>
                        <a:pt x="1849" y="86"/>
                      </a:cubicBezTo>
                      <a:cubicBezTo>
                        <a:pt x="1794" y="75"/>
                        <a:pt x="1812" y="21"/>
                        <a:pt x="1766" y="21"/>
                      </a:cubicBezTo>
                      <a:cubicBezTo>
                        <a:pt x="1720" y="21"/>
                        <a:pt x="1647" y="72"/>
                        <a:pt x="1573" y="86"/>
                      </a:cubicBezTo>
                      <a:cubicBezTo>
                        <a:pt x="1500" y="100"/>
                        <a:pt x="1371" y="108"/>
                        <a:pt x="1325" y="108"/>
                      </a:cubicBezTo>
                      <a:lnTo>
                        <a:pt x="1297" y="86"/>
                      </a:lnTo>
                      <a:lnTo>
                        <a:pt x="1076" y="0"/>
                      </a:lnTo>
                      <a:lnTo>
                        <a:pt x="718" y="86"/>
                      </a:lnTo>
                      <a:lnTo>
                        <a:pt x="580" y="64"/>
                      </a:lnTo>
                      <a:cubicBezTo>
                        <a:pt x="548" y="64"/>
                        <a:pt x="571" y="86"/>
                        <a:pt x="524" y="86"/>
                      </a:cubicBezTo>
                      <a:cubicBezTo>
                        <a:pt x="478" y="86"/>
                        <a:pt x="377" y="54"/>
                        <a:pt x="304" y="64"/>
                      </a:cubicBezTo>
                      <a:lnTo>
                        <a:pt x="83" y="150"/>
                      </a:lnTo>
                      <a:cubicBezTo>
                        <a:pt x="38" y="168"/>
                        <a:pt x="42" y="161"/>
                        <a:pt x="28" y="172"/>
                      </a:cubicBezTo>
                      <a:cubicBezTo>
                        <a:pt x="14" y="183"/>
                        <a:pt x="6" y="206"/>
                        <a:pt x="0" y="215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6600">
                        <a:alpha val="80000"/>
                      </a:srgbClr>
                    </a:gs>
                    <a:gs pos="100000">
                      <a:srgbClr val="996633">
                        <a:alpha val="70000"/>
                      </a:srgbClr>
                    </a:gs>
                  </a:gsLst>
                  <a:lin ang="5400000" scaled="1"/>
                </a:gra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 dirty="0"/>
                </a:p>
              </p:txBody>
            </p:sp>
            <p:sp>
              <p:nvSpPr>
                <p:cNvPr id="31" name="Freeform 68"/>
                <p:cNvSpPr>
                  <a:spLocks/>
                </p:cNvSpPr>
                <p:nvPr/>
              </p:nvSpPr>
              <p:spPr bwMode="auto">
                <a:xfrm>
                  <a:off x="1678" y="3136"/>
                  <a:ext cx="1368" cy="73"/>
                </a:xfrm>
                <a:custGeom>
                  <a:avLst/>
                  <a:gdLst>
                    <a:gd name="T0" fmla="*/ 0 w 2132"/>
                    <a:gd name="T1" fmla="*/ 226 h 226"/>
                    <a:gd name="T2" fmla="*/ 2132 w 2132"/>
                    <a:gd name="T3" fmla="*/ 226 h 226"/>
                    <a:gd name="T4" fmla="*/ 1588 w 2132"/>
                    <a:gd name="T5" fmla="*/ 90 h 226"/>
                    <a:gd name="T6" fmla="*/ 1315 w 2132"/>
                    <a:gd name="T7" fmla="*/ 136 h 226"/>
                    <a:gd name="T8" fmla="*/ 862 w 2132"/>
                    <a:gd name="T9" fmla="*/ 136 h 226"/>
                    <a:gd name="T10" fmla="*/ 635 w 2132"/>
                    <a:gd name="T11" fmla="*/ 0 h 226"/>
                    <a:gd name="T12" fmla="*/ 272 w 2132"/>
                    <a:gd name="T13" fmla="*/ 136 h 226"/>
                    <a:gd name="T14" fmla="*/ 181 w 2132"/>
                    <a:gd name="T15" fmla="*/ 90 h 226"/>
                    <a:gd name="T16" fmla="*/ 0 w 2132"/>
                    <a:gd name="T17" fmla="*/ 226 h 2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32" h="226">
                      <a:moveTo>
                        <a:pt x="0" y="226"/>
                      </a:moveTo>
                      <a:lnTo>
                        <a:pt x="2132" y="226"/>
                      </a:lnTo>
                      <a:lnTo>
                        <a:pt x="1588" y="90"/>
                      </a:lnTo>
                      <a:lnTo>
                        <a:pt x="1315" y="136"/>
                      </a:lnTo>
                      <a:cubicBezTo>
                        <a:pt x="1194" y="144"/>
                        <a:pt x="975" y="159"/>
                        <a:pt x="862" y="136"/>
                      </a:cubicBezTo>
                      <a:cubicBezTo>
                        <a:pt x="749" y="113"/>
                        <a:pt x="733" y="0"/>
                        <a:pt x="635" y="0"/>
                      </a:cubicBezTo>
                      <a:cubicBezTo>
                        <a:pt x="537" y="0"/>
                        <a:pt x="347" y="121"/>
                        <a:pt x="272" y="136"/>
                      </a:cubicBezTo>
                      <a:cubicBezTo>
                        <a:pt x="197" y="151"/>
                        <a:pt x="226" y="75"/>
                        <a:pt x="181" y="90"/>
                      </a:cubicBezTo>
                      <a:lnTo>
                        <a:pt x="0" y="22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6600">
                        <a:alpha val="70000"/>
                      </a:srgbClr>
                    </a:gs>
                    <a:gs pos="100000">
                      <a:srgbClr val="996633">
                        <a:alpha val="70000"/>
                      </a:srgbClr>
                    </a:gs>
                  </a:gsLst>
                  <a:lin ang="5400000" scaled="1"/>
                </a:gra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 dirty="0"/>
                </a:p>
              </p:txBody>
            </p:sp>
          </p:grpSp>
        </p:grpSp>
      </p:grp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060291" y="241300"/>
            <a:ext cx="5023418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fr-FR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/>
                <a:cs typeface="Trebuchet MS"/>
              </a:rPr>
              <a:t>Gestion de la finale</a:t>
            </a:r>
          </a:p>
        </p:txBody>
      </p:sp>
      <p:sp>
        <p:nvSpPr>
          <p:cNvPr id="60425" name="Rectangle 65"/>
          <p:cNvSpPr>
            <a:spLocks noChangeArrowheads="1"/>
          </p:cNvSpPr>
          <p:nvPr/>
        </p:nvSpPr>
        <p:spPr bwMode="auto">
          <a:xfrm>
            <a:off x="2425700" y="5321300"/>
            <a:ext cx="4292600" cy="1282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25" name="Ellipse 24"/>
          <p:cNvSpPr/>
          <p:nvPr/>
        </p:nvSpPr>
        <p:spPr>
          <a:xfrm>
            <a:off x="4364038" y="4156075"/>
            <a:ext cx="374650" cy="366713"/>
          </a:xfrm>
          <a:prstGeom prst="ellipse">
            <a:avLst/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24" name="Text Box 38"/>
          <p:cNvSpPr txBox="1">
            <a:spLocks noChangeArrowheads="1"/>
          </p:cNvSpPr>
          <p:nvPr/>
        </p:nvSpPr>
        <p:spPr bwMode="auto">
          <a:xfrm>
            <a:off x="2425700" y="1160386"/>
            <a:ext cx="4344762" cy="3385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dirty="0" smtClean="0">
                <a:latin typeface="Trebuchet MS" charset="0"/>
                <a:ea typeface="Trebuchet MS" charset="0"/>
                <a:cs typeface="Trebuchet MS" charset="0"/>
              </a:rPr>
              <a:t>3. Vitesse </a:t>
            </a:r>
            <a:r>
              <a:rPr lang="fr-FR" sz="1600" dirty="0">
                <a:latin typeface="Trebuchet MS" charset="0"/>
                <a:ea typeface="Trebuchet MS" charset="0"/>
                <a:cs typeface="Trebuchet MS" charset="0"/>
              </a:rPr>
              <a:t>constante = pente constante</a:t>
            </a:r>
          </a:p>
        </p:txBody>
      </p:sp>
    </p:spTree>
    <p:extLst>
      <p:ext uri="{BB962C8B-B14F-4D97-AF65-F5344CB8AC3E}">
        <p14:creationId xmlns:p14="http://schemas.microsoft.com/office/powerpoint/2010/main" val="1111356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4" grpId="0" animBg="1"/>
    </p:bldLst>
  </p:timing>
</p:sld>
</file>

<file path=ppt/theme/theme1.xml><?xml version="1.0" encoding="utf-8"?>
<a:theme xmlns:a="http://schemas.openxmlformats.org/drawingml/2006/main" name="HORNULM15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2083</TotalTime>
  <Words>583</Words>
  <Application>Microsoft Macintosh PowerPoint</Application>
  <PresentationFormat>Présentation à l'écran (4:3)</PresentationFormat>
  <Paragraphs>120</Paragraphs>
  <Slides>16</Slides>
  <Notes>14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16</vt:i4>
      </vt:variant>
    </vt:vector>
  </HeadingPairs>
  <TitlesOfParts>
    <vt:vector size="19" baseType="lpstr">
      <vt:lpstr>HORNULM15</vt:lpstr>
      <vt:lpstr>Conception personnalisée</vt:lpstr>
      <vt:lpstr>1_Conception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>HORN ULM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DIDIER HORN</dc:creator>
  <cp:keywords/>
  <dc:description/>
  <cp:lastModifiedBy>HORN ULM EURL</cp:lastModifiedBy>
  <cp:revision>127</cp:revision>
  <dcterms:created xsi:type="dcterms:W3CDTF">2012-11-02T07:02:34Z</dcterms:created>
  <dcterms:modified xsi:type="dcterms:W3CDTF">2015-08-28T09:36:48Z</dcterms:modified>
  <cp:category/>
</cp:coreProperties>
</file>