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82" r:id="rId1"/>
    <p:sldMasterId id="2147484394" r:id="rId2"/>
  </p:sldMasterIdLst>
  <p:notesMasterIdLst>
    <p:notesMasterId r:id="rId30"/>
  </p:notesMasterIdLst>
  <p:sldIdLst>
    <p:sldId id="372" r:id="rId3"/>
    <p:sldId id="267" r:id="rId4"/>
    <p:sldId id="296" r:id="rId5"/>
    <p:sldId id="364" r:id="rId6"/>
    <p:sldId id="365" r:id="rId7"/>
    <p:sldId id="278" r:id="rId8"/>
    <p:sldId id="366" r:id="rId9"/>
    <p:sldId id="301" r:id="rId10"/>
    <p:sldId id="367" r:id="rId11"/>
    <p:sldId id="302" r:id="rId12"/>
    <p:sldId id="368" r:id="rId13"/>
    <p:sldId id="303" r:id="rId14"/>
    <p:sldId id="370" r:id="rId15"/>
    <p:sldId id="304" r:id="rId16"/>
    <p:sldId id="305" r:id="rId17"/>
    <p:sldId id="306" r:id="rId18"/>
    <p:sldId id="369" r:id="rId19"/>
    <p:sldId id="342" r:id="rId20"/>
    <p:sldId id="363" r:id="rId21"/>
    <p:sldId id="343" r:id="rId22"/>
    <p:sldId id="344" r:id="rId23"/>
    <p:sldId id="345" r:id="rId24"/>
    <p:sldId id="371" r:id="rId25"/>
    <p:sldId id="359" r:id="rId26"/>
    <p:sldId id="360" r:id="rId27"/>
    <p:sldId id="361" r:id="rId28"/>
    <p:sldId id="362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9pPr>
  </p:defaultTextStyle>
  <p:modifyVerifier cryptProviderType="rsaFull" cryptAlgorithmClass="hash" cryptAlgorithmType="typeAny" cryptAlgorithmSid="4" spinCount="100000" saltData="jcNM/A3h4vEqnjcTAH9vFA==" hashData="Svwx/fZb9cv7wwxa6tzlaqhbx+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EFF"/>
    <a:srgbClr val="3CA1B8"/>
    <a:srgbClr val="FFF793"/>
    <a:srgbClr val="D12A39"/>
    <a:srgbClr val="006C96"/>
    <a:srgbClr val="66FF33"/>
    <a:srgbClr val="3333CC"/>
    <a:srgbClr val="990000"/>
    <a:srgbClr val="CC0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5" autoAdjust="0"/>
    <p:restoredTop sz="99399" autoAdjust="0"/>
  </p:normalViewPr>
  <p:slideViewPr>
    <p:cSldViewPr snapToGrid="0">
      <p:cViewPr>
        <p:scale>
          <a:sx n="75" d="100"/>
          <a:sy n="75" d="100"/>
        </p:scale>
        <p:origin x="-2136" y="-368"/>
      </p:cViewPr>
      <p:guideLst>
        <p:guide orient="horz" pos="19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FD263970-27ED-E044-A6C8-59425BDE25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584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fr-FR" sz="1200" kern="1200" dirty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fr-FR" sz="1200" kern="1200" dirty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C’est une courbe issue d’un graphique qui est la représentation des taux de chute (</a:t>
            </a:r>
            <a:r>
              <a:rPr lang="fr-FR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Vz</a:t>
            </a:r>
            <a:r>
              <a:rPr lang="fr-FR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) correspondants à chaque vitesse sur trajectoire (Vi) de l’ULM.</a:t>
            </a:r>
            <a:endParaRPr lang="fr-FR" sz="1200" kern="1200" dirty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C’est une courbe issue d’un graphique qui est la représentation des taux de chute (</a:t>
            </a:r>
            <a:r>
              <a:rPr lang="fr-FR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Vz</a:t>
            </a:r>
            <a:r>
              <a:rPr lang="fr-FR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) correspondants à chaque vitesse sur trajectoire (Vi) de l’ULM.</a:t>
            </a:r>
            <a:endParaRPr lang="fr-FR" sz="1200" kern="1200" dirty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C’est une courbe issue d’un graphique qui est la représentation des taux de chute (</a:t>
            </a:r>
            <a:r>
              <a:rPr lang="fr-FR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Vz</a:t>
            </a:r>
            <a:r>
              <a:rPr lang="fr-FR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) correspondants à chaque vitesse sur trajectoire (Vi) de l’ULM.</a:t>
            </a:r>
            <a:endParaRPr lang="fr-FR" sz="1200" kern="1200" dirty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La source du mouvement d’un ULM en vol plané, c’est son poids.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Si le pilote accentue la valeur de l’angle de plané, la composante Px du poids sera plus grande, et la vitesse va augmenter.</a:t>
            </a:r>
          </a:p>
          <a:p>
            <a:pPr lvl="0"/>
            <a:r>
              <a:rPr lang="fr-FR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Pour un ULM de masse donnée, chaque vitesse correspond à un angle de plané.</a:t>
            </a:r>
            <a:endParaRPr lang="fr-FR" sz="1200" kern="120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Il est donc important de connaître la vitesse qui correspond à l’angle de plané le plus faible, afin de pouvoir voler le plus loin possible.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C’est ce qu’on appelle</a:t>
            </a:r>
            <a:r>
              <a:rPr lang="fr-FR" sz="1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la finesse </a:t>
            </a:r>
            <a:r>
              <a:rPr lang="fr-FR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C’est la distance maximale qu’un ULM puisse parcourir en air calme, en partant d’une hauteur donnée.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259573-BB60-7B4A-A5C7-89A2161E765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BD91EF-2E88-844B-AF10-95757AD067E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28A363-578C-2041-BE52-07FA4517F7F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C4AD56-E724-C140-B303-C9D197D58DC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192CF8-761C-7346-91C4-8833493C6E3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27A7D9-90A9-364E-AD6D-812467B1054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6AA3CB-D528-1D4F-A11E-393D1FE390A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EA777AB-DA6D-0643-8278-DB457D4995E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7A7935-47E6-2141-917D-5AAEEE3792C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B5C2FF-5AE6-FA44-B2F7-44335A16C10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C77595-850E-0648-A4B0-05C29BDCB1A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 smtClean="0">
                <a:latin typeface="Candara"/>
                <a:cs typeface="Haettenschweiler"/>
              </a:rPr>
              <a:t>Didier HORN – V1.13 </a:t>
            </a:r>
            <a:r>
              <a:rPr lang="fr-FR" sz="10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3.wdp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3.wdp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3.wdp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3.wdp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457199"/>
            <a:ext cx="9143999" cy="512140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Avertissement </a:t>
            </a:r>
            <a:r>
              <a:rPr lang="fr-FR" sz="2400" dirty="0">
                <a:solidFill>
                  <a:schemeClr val="bg1"/>
                </a:solidFill>
                <a:latin typeface="Helvetica Neue Thin"/>
                <a:cs typeface="Helvetica Neue Thin"/>
              </a:rPr>
              <a:t>:</a:t>
            </a:r>
            <a:endParaRPr lang="fr-FR" sz="2400" b="0" dirty="0" smtClean="0">
              <a:solidFill>
                <a:schemeClr val="bg1"/>
              </a:solidFill>
              <a:latin typeface="Helvetica Neue Thin"/>
              <a:cs typeface="Helvetica Neue Thin"/>
            </a:endParaRPr>
          </a:p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 support pédagogique est la propriété intellectuelle </a:t>
            </a:r>
          </a:p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de Didier HORN, son concepteur.</a:t>
            </a:r>
          </a:p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Aucune duplication n’est autorisée.</a:t>
            </a:r>
          </a:p>
          <a:p>
            <a:pPr algn="ctr">
              <a:spcAft>
                <a:spcPts val="6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Cet exemplaire a été concédé à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dirty="0">
                <a:solidFill>
                  <a:srgbClr val="FFF793"/>
                </a:solidFill>
                <a:latin typeface="Helvetica Neue Thin"/>
                <a:cs typeface="Helvetica Neue Thin"/>
              </a:rPr>
              <a:t>L’</a:t>
            </a:r>
            <a:r>
              <a:rPr lang="fr-FR" dirty="0" err="1">
                <a:solidFill>
                  <a:srgbClr val="FFF793"/>
                </a:solidFill>
                <a:latin typeface="Helvetica Neue Thin"/>
                <a:cs typeface="Helvetica Neue Thin"/>
              </a:rPr>
              <a:t>Aéro</a:t>
            </a:r>
            <a:r>
              <a:rPr lang="fr-FR">
                <a:solidFill>
                  <a:srgbClr val="FFF793"/>
                </a:solidFill>
                <a:latin typeface="Helvetica Neue Thin"/>
                <a:cs typeface="Helvetica Neue Thin"/>
              </a:rPr>
              <a:t> Club de l’Est</a:t>
            </a:r>
            <a:endParaRPr lang="fr-FR" cap="all">
              <a:solidFill>
                <a:srgbClr val="FFF793"/>
              </a:solidFill>
              <a:latin typeface="Helvetica Neue Thin"/>
              <a:cs typeface="Helvetica Neue Thin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2400" smtClean="0">
                <a:solidFill>
                  <a:srgbClr val="FFFFFF"/>
                </a:solidFill>
                <a:latin typeface="Helvetica Neue Thin"/>
                <a:cs typeface="Helvetica Neue Thin"/>
              </a:rPr>
              <a:t>dans </a:t>
            </a:r>
            <a:r>
              <a:rPr lang="fr-FR" sz="24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le cadre exclusif de la formation de ses élèves pilote et BIA.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fr-FR" sz="2400" dirty="0">
              <a:solidFill>
                <a:srgbClr val="FFFFFF"/>
              </a:solidFill>
              <a:latin typeface="Helvetica Neue Thin"/>
              <a:cs typeface="Helvetica Neue Thin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2000" i="1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Renseignements, contact : +33 (0) 610.133.137 – </a:t>
            </a:r>
            <a:r>
              <a:rPr lang="fr-FR" sz="2000" i="1" dirty="0" err="1" smtClean="0">
                <a:solidFill>
                  <a:srgbClr val="FFFFFF"/>
                </a:solidFill>
                <a:latin typeface="Helvetica Neue Thin"/>
                <a:cs typeface="Helvetica Neue Thin"/>
              </a:rPr>
              <a:t>horn.ulm@wanadoo.fr</a:t>
            </a:r>
            <a:endParaRPr lang="fr-FR" sz="2000" i="1" dirty="0">
              <a:solidFill>
                <a:srgbClr val="FFFFFF"/>
              </a:solidFill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44642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8" descr="Nuages"/>
          <p:cNvPicPr>
            <a:picLocks noChangeArrowheads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 bwMode="auto">
          <a:xfrm>
            <a:off x="509901" y="863600"/>
            <a:ext cx="8149597" cy="463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59374">
            <a:off x="8993248" y="5591817"/>
            <a:ext cx="2879985" cy="11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42" name="Grouper 41"/>
          <p:cNvGrpSpPr/>
          <p:nvPr/>
        </p:nvGrpSpPr>
        <p:grpSpPr>
          <a:xfrm rot="1440000">
            <a:off x="1136267" y="2984295"/>
            <a:ext cx="7112460" cy="310408"/>
            <a:chOff x="748841" y="3245591"/>
            <a:chExt cx="7112460" cy="310408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 flipV="1">
              <a:off x="825501" y="3555999"/>
              <a:ext cx="70358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Dot"/>
              <a:round/>
              <a:headEnd type="triangle" w="lg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748841" y="3245591"/>
              <a:ext cx="12151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200" b="0" dirty="0">
                  <a:latin typeface="+mn-lt"/>
                </a:rPr>
                <a:t>Trajectoire</a:t>
              </a:r>
            </a:p>
          </p:txBody>
        </p:sp>
      </p:grpSp>
      <p:sp>
        <p:nvSpPr>
          <p:cNvPr id="87" name="AutoShape 9"/>
          <p:cNvSpPr>
            <a:spLocks noChangeArrowheads="1"/>
          </p:cNvSpPr>
          <p:nvPr/>
        </p:nvSpPr>
        <p:spPr bwMode="auto">
          <a:xfrm rot="1560000">
            <a:off x="3507065" y="2825407"/>
            <a:ext cx="1199900" cy="179848"/>
          </a:xfrm>
          <a:prstGeom prst="leftArrow">
            <a:avLst>
              <a:gd name="adj1" fmla="val 50000"/>
              <a:gd name="adj2" fmla="val 80882"/>
            </a:avLst>
          </a:prstGeom>
          <a:solidFill>
            <a:srgbClr val="4E8542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68" name="Grouper 80"/>
          <p:cNvGrpSpPr/>
          <p:nvPr/>
        </p:nvGrpSpPr>
        <p:grpSpPr>
          <a:xfrm>
            <a:off x="4161728" y="2989853"/>
            <a:ext cx="977730" cy="334589"/>
            <a:chOff x="6189492" y="4717054"/>
            <a:chExt cx="977730" cy="334589"/>
          </a:xfrm>
        </p:grpSpPr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 rot="1860000" flipH="1">
              <a:off x="6189492" y="4717054"/>
              <a:ext cx="579750" cy="179848"/>
            </a:xfrm>
            <a:prstGeom prst="leftArrow">
              <a:avLst>
                <a:gd name="adj1" fmla="val 50000"/>
                <a:gd name="adj2" fmla="val 80882"/>
              </a:avLst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 rot="1620000">
              <a:off x="6783078" y="4743866"/>
              <a:ext cx="384144" cy="307777"/>
            </a:xfrm>
            <a:prstGeom prst="rect">
              <a:avLst/>
            </a:prstGeom>
            <a:solidFill>
              <a:srgbClr val="F79646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err="1" smtClean="0">
                  <a:solidFill>
                    <a:srgbClr val="000000"/>
                  </a:solidFill>
                  <a:latin typeface="Trebuchet MS"/>
                  <a:cs typeface="Trebuchet MS"/>
                </a:rPr>
                <a:t>Rx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48" name="Grouper 79"/>
          <p:cNvGrpSpPr/>
          <p:nvPr/>
        </p:nvGrpSpPr>
        <p:grpSpPr>
          <a:xfrm rot="21240000">
            <a:off x="4299005" y="1761109"/>
            <a:ext cx="658629" cy="1162950"/>
            <a:chOff x="3710683" y="2606650"/>
            <a:chExt cx="658629" cy="1162950"/>
          </a:xfrm>
        </p:grpSpPr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 rot="2040000">
              <a:off x="3998562" y="2606650"/>
              <a:ext cx="370750" cy="307777"/>
            </a:xfrm>
            <a:prstGeom prst="rect">
              <a:avLst/>
            </a:prstGeom>
            <a:solidFill>
              <a:srgbClr val="3366FF">
                <a:alpha val="79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Rz</a:t>
              </a:r>
              <a:endParaRPr lang="fr-FR" sz="1400" b="0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3" name="AutoShape 7"/>
            <p:cNvSpPr>
              <a:spLocks noChangeArrowheads="1"/>
            </p:cNvSpPr>
            <p:nvPr/>
          </p:nvSpPr>
          <p:spPr bwMode="auto">
            <a:xfrm rot="2026041">
              <a:off x="3710683" y="2833600"/>
              <a:ext cx="179999" cy="936000"/>
            </a:xfrm>
            <a:prstGeom prst="upArrow">
              <a:avLst>
                <a:gd name="adj1" fmla="val 50000"/>
                <a:gd name="adj2" fmla="val 96354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77" name="Text Box 12"/>
          <p:cNvSpPr txBox="1">
            <a:spLocks noChangeArrowheads="1"/>
          </p:cNvSpPr>
          <p:nvPr/>
        </p:nvSpPr>
        <p:spPr bwMode="auto">
          <a:xfrm rot="1500000">
            <a:off x="2909652" y="2809447"/>
            <a:ext cx="1070450" cy="307777"/>
          </a:xfrm>
          <a:prstGeom prst="rect">
            <a:avLst/>
          </a:prstGeom>
          <a:solidFill>
            <a:srgbClr val="4E8542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 smtClean="0">
                <a:solidFill>
                  <a:srgbClr val="000000"/>
                </a:solidFill>
                <a:latin typeface="Trebuchet MS"/>
                <a:cs typeface="Trebuchet MS"/>
              </a:rPr>
              <a:t>T = </a:t>
            </a:r>
            <a:r>
              <a:rPr lang="fr-FR" sz="1400" b="0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Rx</a:t>
            </a:r>
            <a:r>
              <a:rPr lang="fr-FR" sz="1400" b="0" dirty="0" smtClean="0">
                <a:solidFill>
                  <a:srgbClr val="000000"/>
                </a:solidFill>
                <a:latin typeface="Trebuchet MS"/>
                <a:cs typeface="Trebuchet MS"/>
              </a:rPr>
              <a:t> + Px</a:t>
            </a:r>
            <a:endParaRPr lang="fr-FR" sz="1400" b="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78" name="Freeform 25"/>
          <p:cNvSpPr>
            <a:spLocks noChangeAspect="1"/>
          </p:cNvSpPr>
          <p:nvPr/>
        </p:nvSpPr>
        <p:spPr bwMode="auto">
          <a:xfrm flipH="1">
            <a:off x="4131736" y="3278742"/>
            <a:ext cx="398046" cy="95229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Freeform 25"/>
          <p:cNvSpPr>
            <a:spLocks noChangeAspect="1"/>
          </p:cNvSpPr>
          <p:nvPr/>
        </p:nvSpPr>
        <p:spPr bwMode="auto">
          <a:xfrm rot="16320000" flipH="1">
            <a:off x="3701009" y="3598673"/>
            <a:ext cx="341324" cy="815407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1" name="Grouper 83"/>
          <p:cNvGrpSpPr/>
          <p:nvPr/>
        </p:nvGrpSpPr>
        <p:grpSpPr>
          <a:xfrm>
            <a:off x="3391243" y="2932573"/>
            <a:ext cx="633320" cy="1322961"/>
            <a:chOff x="3628308" y="3298205"/>
            <a:chExt cx="633320" cy="1322961"/>
          </a:xfrm>
        </p:grpSpPr>
        <p:sp>
          <p:nvSpPr>
            <p:cNvPr id="82" name="AutoShape 7"/>
            <p:cNvSpPr>
              <a:spLocks noChangeArrowheads="1"/>
            </p:cNvSpPr>
            <p:nvPr/>
          </p:nvSpPr>
          <p:spPr bwMode="auto">
            <a:xfrm rot="12360000">
              <a:off x="4081629" y="3298205"/>
              <a:ext cx="179999" cy="1066747"/>
            </a:xfrm>
            <a:prstGeom prst="upArrow">
              <a:avLst>
                <a:gd name="adj1" fmla="val 50000"/>
                <a:gd name="adj2" fmla="val 96354"/>
              </a:avLst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 rot="1560000">
              <a:off x="3628308" y="4313389"/>
              <a:ext cx="372398" cy="307777"/>
            </a:xfrm>
            <a:prstGeom prst="rect">
              <a:avLst/>
            </a:prstGeom>
            <a:solidFill>
              <a:srgbClr val="C0504D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Pz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88" name="Grouper 87"/>
          <p:cNvGrpSpPr/>
          <p:nvPr/>
        </p:nvGrpSpPr>
        <p:grpSpPr>
          <a:xfrm>
            <a:off x="4154996" y="3065894"/>
            <a:ext cx="819285" cy="571509"/>
            <a:chOff x="3659696" y="3586594"/>
            <a:chExt cx="819285" cy="571509"/>
          </a:xfrm>
        </p:grpSpPr>
        <p:sp>
          <p:nvSpPr>
            <p:cNvPr id="80" name="AutoShape 10"/>
            <p:cNvSpPr>
              <a:spLocks noChangeArrowheads="1"/>
            </p:cNvSpPr>
            <p:nvPr/>
          </p:nvSpPr>
          <p:spPr bwMode="auto">
            <a:xfrm rot="1740000" flipH="1">
              <a:off x="3659696" y="3586594"/>
              <a:ext cx="399747" cy="179848"/>
            </a:xfrm>
            <a:prstGeom prst="leftArrow">
              <a:avLst>
                <a:gd name="adj1" fmla="val 50000"/>
                <a:gd name="adj2" fmla="val 80882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 rot="1620000">
              <a:off x="4106583" y="3850326"/>
              <a:ext cx="372398" cy="307777"/>
            </a:xfrm>
            <a:prstGeom prst="rect">
              <a:avLst/>
            </a:prstGeom>
            <a:solidFill>
              <a:srgbClr val="C0504D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Px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89" name="Grouper 88"/>
          <p:cNvGrpSpPr/>
          <p:nvPr/>
        </p:nvGrpSpPr>
        <p:grpSpPr>
          <a:xfrm>
            <a:off x="3952180" y="2774611"/>
            <a:ext cx="414386" cy="1730518"/>
            <a:chOff x="3418780" y="3295311"/>
            <a:chExt cx="414386" cy="1730518"/>
          </a:xfrm>
        </p:grpSpPr>
        <p:sp>
          <p:nvSpPr>
            <p:cNvPr id="76" name="Text Box 11"/>
            <p:cNvSpPr txBox="1">
              <a:spLocks noChangeArrowheads="1"/>
            </p:cNvSpPr>
            <p:nvPr/>
          </p:nvSpPr>
          <p:spPr bwMode="auto">
            <a:xfrm>
              <a:off x="3437470" y="4718052"/>
              <a:ext cx="395696" cy="307777"/>
            </a:xfrm>
            <a:prstGeom prst="rect">
              <a:avLst/>
            </a:prstGeom>
            <a:solidFill>
              <a:srgbClr val="CC0000">
                <a:alpha val="85000"/>
              </a:srgbClr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Mg</a:t>
              </a:r>
              <a:endParaRPr lang="fr-FR" sz="1400" b="0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  <p:grpSp>
          <p:nvGrpSpPr>
            <p:cNvPr id="9" name="Grouper 44"/>
            <p:cNvGrpSpPr/>
            <p:nvPr/>
          </p:nvGrpSpPr>
          <p:grpSpPr>
            <a:xfrm>
              <a:off x="3418780" y="3295311"/>
              <a:ext cx="402748" cy="1363472"/>
              <a:chOff x="2859980" y="3646678"/>
              <a:chExt cx="402748" cy="1363472"/>
            </a:xfrm>
          </p:grpSpPr>
          <p:sp>
            <p:nvSpPr>
              <p:cNvPr id="104470" name="AutoShape 16"/>
              <p:cNvSpPr>
                <a:spLocks noChangeArrowheads="1"/>
              </p:cNvSpPr>
              <p:nvPr/>
            </p:nvSpPr>
            <p:spPr bwMode="auto">
              <a:xfrm flipV="1">
                <a:off x="2965451" y="3835400"/>
                <a:ext cx="179999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grpSp>
            <p:nvGrpSpPr>
              <p:cNvPr id="10" name="Group 48"/>
              <p:cNvGrpSpPr>
                <a:grpSpLocks/>
              </p:cNvGrpSpPr>
              <p:nvPr/>
            </p:nvGrpSpPr>
            <p:grpSpPr bwMode="auto">
              <a:xfrm>
                <a:off x="2859980" y="3646678"/>
                <a:ext cx="402748" cy="378155"/>
                <a:chOff x="1093" y="2411"/>
                <a:chExt cx="177" cy="157"/>
              </a:xfrm>
            </p:grpSpPr>
            <p:sp>
              <p:nvSpPr>
                <p:cNvPr id="104472" name="Oval 49"/>
                <p:cNvSpPr>
                  <a:spLocks noChangeArrowheads="1"/>
                </p:cNvSpPr>
                <p:nvPr/>
              </p:nvSpPr>
              <p:spPr bwMode="auto">
                <a:xfrm>
                  <a:off x="1140" y="2451"/>
                  <a:ext cx="77" cy="75"/>
                </a:xfrm>
                <a:prstGeom prst="ellipse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4473" name="Line 50"/>
                <p:cNvSpPr>
                  <a:spLocks noChangeShapeType="1"/>
                </p:cNvSpPr>
                <p:nvPr/>
              </p:nvSpPr>
              <p:spPr bwMode="auto">
                <a:xfrm>
                  <a:off x="1183" y="2411"/>
                  <a:ext cx="0" cy="15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4474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1182" y="2403"/>
                  <a:ext cx="0" cy="1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90" name="ZoneTexte 89"/>
          <p:cNvSpPr txBox="1"/>
          <p:nvPr/>
        </p:nvSpPr>
        <p:spPr>
          <a:xfrm>
            <a:off x="1181101" y="5969001"/>
            <a:ext cx="6807197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En montée stabilisée : Traction (T) = traînée (</a:t>
            </a:r>
            <a:r>
              <a:rPr lang="fr-FR" sz="1400" b="0" dirty="0" err="1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Rx</a:t>
            </a:r>
            <a:r>
              <a:rPr lang="fr-FR" sz="1400" b="0" dirty="0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) + composante de poids (Px) </a:t>
            </a:r>
            <a:endParaRPr lang="fr-FR" sz="1400" b="0" dirty="0">
              <a:ln w="11430"/>
              <a:solidFill>
                <a:srgbClr val="D12A39"/>
              </a:solidFill>
              <a:latin typeface="Trebuchet MS"/>
              <a:ea typeface="+mj-ea"/>
              <a:cs typeface="Trebuchet MS"/>
            </a:endParaRPr>
          </a:p>
        </p:txBody>
      </p:sp>
      <p:grpSp>
        <p:nvGrpSpPr>
          <p:cNvPr id="94" name="Grouper 93"/>
          <p:cNvGrpSpPr/>
          <p:nvPr/>
        </p:nvGrpSpPr>
        <p:grpSpPr>
          <a:xfrm>
            <a:off x="1474526" y="4443181"/>
            <a:ext cx="6377523" cy="295507"/>
            <a:chOff x="941126" y="4963881"/>
            <a:chExt cx="6377523" cy="295507"/>
          </a:xfrm>
        </p:grpSpPr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982675" y="5257800"/>
              <a:ext cx="6335974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418" y="0"/>
                </a:cxn>
              </a:cxnLst>
              <a:rect l="0" t="0" r="r" b="b"/>
              <a:pathLst>
                <a:path w="5418" h="1">
                  <a:moveTo>
                    <a:pt x="0" y="1"/>
                  </a:moveTo>
                  <a:lnTo>
                    <a:pt x="541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Text Box 7"/>
            <p:cNvSpPr txBox="1">
              <a:spLocks noChangeArrowheads="1"/>
            </p:cNvSpPr>
            <p:nvPr/>
          </p:nvSpPr>
          <p:spPr bwMode="auto">
            <a:xfrm>
              <a:off x="941126" y="4963881"/>
              <a:ext cx="12151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200" b="0" dirty="0" smtClean="0">
                  <a:latin typeface="+mn-lt"/>
                </a:rPr>
                <a:t>Horizontale</a:t>
              </a:r>
              <a:endParaRPr lang="fr-FR" sz="1200" b="0" dirty="0">
                <a:latin typeface="+mn-lt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527531" y="175568"/>
            <a:ext cx="41143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montée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95 -0.09098 L -0.63073 -0.403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9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0526 -0.0335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77" grpId="0" animBg="1"/>
      <p:bldP spid="78" grpId="0" animBg="1"/>
      <p:bldP spid="79" grpId="0" animBg="1"/>
      <p:bldP spid="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73175" y="817905"/>
            <a:ext cx="611822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et rappels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forces en présence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palier stabilisé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montée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descente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vol plané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vitesses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d’accessibilité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104900" y="3594100"/>
            <a:ext cx="6096000" cy="393700"/>
          </a:xfrm>
          <a:prstGeom prst="roundRect">
            <a:avLst/>
          </a:prstGeom>
          <a:noFill/>
          <a:ln w="28575" cmpd="sng">
            <a:solidFill>
              <a:srgbClr val="4F81BD"/>
            </a:solidFill>
          </a:ln>
          <a:scene3d>
            <a:camera prst="orthographicFront"/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MECANIQUE </a:t>
            </a: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DU VOL</a:t>
            </a:r>
          </a:p>
        </p:txBody>
      </p:sp>
    </p:spTree>
    <p:extLst>
      <p:ext uri="{BB962C8B-B14F-4D97-AF65-F5344CB8AC3E}">
        <p14:creationId xmlns:p14="http://schemas.microsoft.com/office/powerpoint/2010/main" val="602899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8" descr="Nuages"/>
          <p:cNvPicPr>
            <a:picLocks noChangeArrowheads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 bwMode="auto">
          <a:xfrm>
            <a:off x="509901" y="863600"/>
            <a:ext cx="8149597" cy="463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14214">
            <a:off x="9259948" y="153981"/>
            <a:ext cx="2879985" cy="11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52" name="Grouper 51"/>
          <p:cNvGrpSpPr/>
          <p:nvPr/>
        </p:nvGrpSpPr>
        <p:grpSpPr>
          <a:xfrm flipH="1">
            <a:off x="1271326" y="4392381"/>
            <a:ext cx="6377523" cy="295507"/>
            <a:chOff x="941126" y="4963881"/>
            <a:chExt cx="6377523" cy="295507"/>
          </a:xfrm>
        </p:grpSpPr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982675" y="5257800"/>
              <a:ext cx="6335974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418" y="0"/>
                </a:cxn>
              </a:cxnLst>
              <a:rect l="0" t="0" r="r" b="b"/>
              <a:pathLst>
                <a:path w="5418" h="1">
                  <a:moveTo>
                    <a:pt x="0" y="1"/>
                  </a:moveTo>
                  <a:lnTo>
                    <a:pt x="541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941126" y="4963881"/>
              <a:ext cx="12151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200" b="0" dirty="0" smtClean="0">
                  <a:latin typeface="+mn-lt"/>
                </a:rPr>
                <a:t>Horizontale</a:t>
              </a:r>
              <a:endParaRPr lang="fr-FR" sz="1200" b="0" dirty="0">
                <a:latin typeface="+mn-lt"/>
              </a:endParaRPr>
            </a:p>
          </p:txBody>
        </p:sp>
      </p:grpSp>
      <p:grpSp>
        <p:nvGrpSpPr>
          <p:cNvPr id="2" name="Grouper 41"/>
          <p:cNvGrpSpPr/>
          <p:nvPr/>
        </p:nvGrpSpPr>
        <p:grpSpPr>
          <a:xfrm rot="20254482">
            <a:off x="823248" y="3039874"/>
            <a:ext cx="7139163" cy="323228"/>
            <a:chOff x="722138" y="3232771"/>
            <a:chExt cx="7139163" cy="323228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 flipV="1">
              <a:off x="825501" y="3555999"/>
              <a:ext cx="70358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Dot"/>
              <a:round/>
              <a:headEnd type="triangle" w="lg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722138" y="3232771"/>
              <a:ext cx="12151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200" b="0" dirty="0">
                  <a:latin typeface="+mn-lt"/>
                </a:rPr>
                <a:t>Trajectoire</a:t>
              </a:r>
            </a:p>
          </p:txBody>
        </p:sp>
      </p:grpSp>
      <p:grpSp>
        <p:nvGrpSpPr>
          <p:cNvPr id="3" name="Grouper 80"/>
          <p:cNvGrpSpPr/>
          <p:nvPr/>
        </p:nvGrpSpPr>
        <p:grpSpPr>
          <a:xfrm rot="18467362">
            <a:off x="4224100" y="2917971"/>
            <a:ext cx="930920" cy="531059"/>
            <a:chOff x="6189492" y="4717054"/>
            <a:chExt cx="930920" cy="531059"/>
          </a:xfrm>
        </p:grpSpPr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 rot="1860000" flipH="1">
              <a:off x="6189492" y="4717054"/>
              <a:ext cx="579750" cy="179848"/>
            </a:xfrm>
            <a:prstGeom prst="leftArrow">
              <a:avLst>
                <a:gd name="adj1" fmla="val 50000"/>
                <a:gd name="adj2" fmla="val 80882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 rot="1620000">
              <a:off x="6736268" y="4940336"/>
              <a:ext cx="384144" cy="30777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err="1" smtClean="0">
                  <a:solidFill>
                    <a:srgbClr val="000000"/>
                  </a:solidFill>
                  <a:latin typeface="Trebuchet MS"/>
                  <a:cs typeface="Trebuchet MS"/>
                </a:rPr>
                <a:t>Rx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4" name="Grouper 79"/>
          <p:cNvGrpSpPr/>
          <p:nvPr/>
        </p:nvGrpSpPr>
        <p:grpSpPr>
          <a:xfrm rot="18454482">
            <a:off x="3632285" y="1934360"/>
            <a:ext cx="684669" cy="1259440"/>
            <a:chOff x="3684643" y="2606650"/>
            <a:chExt cx="684669" cy="1259440"/>
          </a:xfrm>
        </p:grpSpPr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 rot="2040000">
              <a:off x="3998562" y="2606650"/>
              <a:ext cx="370750" cy="307777"/>
            </a:xfrm>
            <a:prstGeom prst="rect">
              <a:avLst/>
            </a:prstGeom>
            <a:solidFill>
              <a:srgbClr val="3366FF">
                <a:alpha val="79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Rz</a:t>
              </a:r>
              <a:endParaRPr lang="fr-FR" sz="1400" b="0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3" name="AutoShape 7"/>
            <p:cNvSpPr>
              <a:spLocks noChangeArrowheads="1"/>
            </p:cNvSpPr>
            <p:nvPr/>
          </p:nvSpPr>
          <p:spPr bwMode="auto">
            <a:xfrm rot="2026041">
              <a:off x="3684643" y="2835343"/>
              <a:ext cx="179999" cy="1030747"/>
            </a:xfrm>
            <a:prstGeom prst="upArrow">
              <a:avLst>
                <a:gd name="adj1" fmla="val 50000"/>
                <a:gd name="adj2" fmla="val 96354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77" name="Text Box 12"/>
          <p:cNvSpPr txBox="1">
            <a:spLocks noChangeArrowheads="1"/>
          </p:cNvSpPr>
          <p:nvPr/>
        </p:nvSpPr>
        <p:spPr bwMode="auto">
          <a:xfrm rot="20314482">
            <a:off x="2537119" y="3499577"/>
            <a:ext cx="1070450" cy="307777"/>
          </a:xfrm>
          <a:prstGeom prst="rect">
            <a:avLst/>
          </a:prstGeom>
          <a:solidFill>
            <a:srgbClr val="4E8542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 smtClean="0">
                <a:solidFill>
                  <a:srgbClr val="000000"/>
                </a:solidFill>
                <a:latin typeface="Trebuchet MS"/>
                <a:cs typeface="Trebuchet MS"/>
              </a:rPr>
              <a:t>T = </a:t>
            </a:r>
            <a:r>
              <a:rPr lang="fr-FR" sz="1400" b="0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Rx</a:t>
            </a:r>
            <a:r>
              <a:rPr lang="fr-FR" sz="1400" b="0" dirty="0" smtClean="0">
                <a:solidFill>
                  <a:srgbClr val="000000"/>
                </a:solidFill>
                <a:latin typeface="Trebuchet MS"/>
                <a:cs typeface="Trebuchet MS"/>
              </a:rPr>
              <a:t> - Px</a:t>
            </a:r>
            <a:endParaRPr lang="fr-FR" sz="1400" b="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78" name="Freeform 25"/>
          <p:cNvSpPr>
            <a:spLocks noChangeAspect="1"/>
          </p:cNvSpPr>
          <p:nvPr/>
        </p:nvSpPr>
        <p:spPr bwMode="auto">
          <a:xfrm rot="18814482" flipH="1">
            <a:off x="3683001" y="3621643"/>
            <a:ext cx="398046" cy="95229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Freeform 25"/>
          <p:cNvSpPr>
            <a:spLocks noChangeAspect="1"/>
          </p:cNvSpPr>
          <p:nvPr/>
        </p:nvSpPr>
        <p:spPr bwMode="auto">
          <a:xfrm rot="13534482" flipH="1">
            <a:off x="4225965" y="3992373"/>
            <a:ext cx="341324" cy="815407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" name="Grouper 83"/>
          <p:cNvGrpSpPr/>
          <p:nvPr/>
        </p:nvGrpSpPr>
        <p:grpSpPr>
          <a:xfrm rot="18814482">
            <a:off x="3941219" y="3456374"/>
            <a:ext cx="609380" cy="1323558"/>
            <a:chOff x="3652248" y="3298203"/>
            <a:chExt cx="609380" cy="1323558"/>
          </a:xfrm>
        </p:grpSpPr>
        <p:sp>
          <p:nvSpPr>
            <p:cNvPr id="82" name="AutoShape 7"/>
            <p:cNvSpPr>
              <a:spLocks noChangeArrowheads="1"/>
            </p:cNvSpPr>
            <p:nvPr/>
          </p:nvSpPr>
          <p:spPr bwMode="auto">
            <a:xfrm rot="12360000">
              <a:off x="4081629" y="3298203"/>
              <a:ext cx="179999" cy="1066747"/>
            </a:xfrm>
            <a:prstGeom prst="upArrow">
              <a:avLst>
                <a:gd name="adj1" fmla="val 50000"/>
                <a:gd name="adj2" fmla="val 96354"/>
              </a:avLst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 rot="1560000">
              <a:off x="3652248" y="4313984"/>
              <a:ext cx="372398" cy="307777"/>
            </a:xfrm>
            <a:prstGeom prst="rect">
              <a:avLst/>
            </a:prstGeom>
            <a:solidFill>
              <a:srgbClr val="C0504D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Pz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7" name="Grouper 87"/>
          <p:cNvGrpSpPr/>
          <p:nvPr/>
        </p:nvGrpSpPr>
        <p:grpSpPr>
          <a:xfrm rot="18814482">
            <a:off x="3278975" y="3573971"/>
            <a:ext cx="859793" cy="307777"/>
            <a:chOff x="3163629" y="3510257"/>
            <a:chExt cx="859793" cy="307777"/>
          </a:xfrm>
          <a:solidFill>
            <a:srgbClr val="C0504D"/>
          </a:solidFill>
        </p:grpSpPr>
        <p:sp>
          <p:nvSpPr>
            <p:cNvPr id="80" name="AutoShape 10"/>
            <p:cNvSpPr>
              <a:spLocks noChangeArrowheads="1"/>
            </p:cNvSpPr>
            <p:nvPr/>
          </p:nvSpPr>
          <p:spPr bwMode="auto">
            <a:xfrm rot="1740000" flipV="1">
              <a:off x="3623675" y="3573301"/>
              <a:ext cx="399747" cy="179848"/>
            </a:xfrm>
            <a:prstGeom prst="leftArrow">
              <a:avLst>
                <a:gd name="adj1" fmla="val 50000"/>
                <a:gd name="adj2" fmla="val 80882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 rot="1620000">
              <a:off x="3163629" y="3510257"/>
              <a:ext cx="372398" cy="307777"/>
            </a:xfrm>
            <a:prstGeom prst="rect">
              <a:avLst/>
            </a:prstGeom>
            <a:grp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Px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49" name="AutoShape 9"/>
          <p:cNvSpPr>
            <a:spLocks noChangeArrowheads="1"/>
          </p:cNvSpPr>
          <p:nvPr/>
        </p:nvSpPr>
        <p:spPr bwMode="auto">
          <a:xfrm rot="20580000">
            <a:off x="3768204" y="3307881"/>
            <a:ext cx="327746" cy="179848"/>
          </a:xfrm>
          <a:prstGeom prst="leftArrow">
            <a:avLst>
              <a:gd name="adj1" fmla="val 50000"/>
              <a:gd name="adj2" fmla="val 57395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tr">
              <a:srgbClr val="000000">
                <a:alpha val="70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3901380" y="3168311"/>
            <a:ext cx="414386" cy="1730518"/>
            <a:chOff x="3418780" y="3295311"/>
            <a:chExt cx="414386" cy="1730518"/>
          </a:xfrm>
        </p:grpSpPr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3437470" y="4718052"/>
              <a:ext cx="395696" cy="307777"/>
            </a:xfrm>
            <a:prstGeom prst="rect">
              <a:avLst/>
            </a:prstGeom>
            <a:solidFill>
              <a:srgbClr val="CC0000">
                <a:alpha val="85000"/>
              </a:srgbClr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Mg</a:t>
              </a:r>
              <a:endParaRPr lang="fr-FR" sz="1400" b="0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grpSp>
          <p:nvGrpSpPr>
            <p:cNvPr id="40" name="Grouper 44"/>
            <p:cNvGrpSpPr/>
            <p:nvPr/>
          </p:nvGrpSpPr>
          <p:grpSpPr>
            <a:xfrm>
              <a:off x="3418786" y="3295296"/>
              <a:ext cx="402749" cy="1363487"/>
              <a:chOff x="2859986" y="3646663"/>
              <a:chExt cx="402749" cy="1363487"/>
            </a:xfrm>
          </p:grpSpPr>
          <p:sp>
            <p:nvSpPr>
              <p:cNvPr id="41" name="AutoShape 16"/>
              <p:cNvSpPr>
                <a:spLocks noChangeArrowheads="1"/>
              </p:cNvSpPr>
              <p:nvPr/>
            </p:nvSpPr>
            <p:spPr bwMode="auto">
              <a:xfrm flipV="1">
                <a:off x="2965451" y="3835400"/>
                <a:ext cx="179999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grpSp>
            <p:nvGrpSpPr>
              <p:cNvPr id="42" name="Group 48"/>
              <p:cNvGrpSpPr>
                <a:grpSpLocks/>
              </p:cNvGrpSpPr>
              <p:nvPr/>
            </p:nvGrpSpPr>
            <p:grpSpPr bwMode="auto">
              <a:xfrm>
                <a:off x="2859986" y="3646663"/>
                <a:ext cx="402749" cy="378154"/>
                <a:chOff x="1093" y="2411"/>
                <a:chExt cx="177" cy="157"/>
              </a:xfrm>
            </p:grpSpPr>
            <p:sp>
              <p:nvSpPr>
                <p:cNvPr id="43" name="Oval 49"/>
                <p:cNvSpPr>
                  <a:spLocks noChangeArrowheads="1"/>
                </p:cNvSpPr>
                <p:nvPr/>
              </p:nvSpPr>
              <p:spPr bwMode="auto">
                <a:xfrm>
                  <a:off x="1140" y="2451"/>
                  <a:ext cx="77" cy="75"/>
                </a:xfrm>
                <a:prstGeom prst="ellipse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7" name="Line 50"/>
                <p:cNvSpPr>
                  <a:spLocks noChangeShapeType="1"/>
                </p:cNvSpPr>
                <p:nvPr/>
              </p:nvSpPr>
              <p:spPr bwMode="auto">
                <a:xfrm>
                  <a:off x="1183" y="2411"/>
                  <a:ext cx="0" cy="15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8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1182" y="2403"/>
                  <a:ext cx="0" cy="1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51" name="ZoneTexte 50"/>
          <p:cNvSpPr txBox="1"/>
          <p:nvPr/>
        </p:nvSpPr>
        <p:spPr>
          <a:xfrm>
            <a:off x="1028700" y="5969001"/>
            <a:ext cx="7111999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En descente stabilisée : Traction (T) = traînée (</a:t>
            </a:r>
            <a:r>
              <a:rPr lang="fr-FR" sz="1400" b="0" dirty="0" err="1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Rx</a:t>
            </a:r>
            <a:r>
              <a:rPr lang="fr-FR" sz="1400" b="0" dirty="0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) - composante de poids (Px) </a:t>
            </a:r>
            <a:endParaRPr lang="fr-FR" sz="1400" b="0" dirty="0">
              <a:ln w="11430"/>
              <a:solidFill>
                <a:srgbClr val="D12A39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62315" y="175568"/>
            <a:ext cx="441936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descente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51 0.03958 L -0.65764 0.372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49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73175" y="817905"/>
            <a:ext cx="611822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et rappels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forces en présence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palier stabilisé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montée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descente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vol plané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vitesses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d’accessibilité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066800" y="4279900"/>
            <a:ext cx="6096000" cy="393700"/>
          </a:xfrm>
          <a:prstGeom prst="roundRect">
            <a:avLst/>
          </a:prstGeom>
          <a:noFill/>
          <a:ln w="28575" cmpd="sng">
            <a:solidFill>
              <a:srgbClr val="4F81BD"/>
            </a:solidFill>
          </a:ln>
          <a:scene3d>
            <a:camera prst="orthographicFront"/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MECANIQUE </a:t>
            </a: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DU VOL</a:t>
            </a:r>
          </a:p>
        </p:txBody>
      </p:sp>
    </p:spTree>
    <p:extLst>
      <p:ext uri="{BB962C8B-B14F-4D97-AF65-F5344CB8AC3E}">
        <p14:creationId xmlns:p14="http://schemas.microsoft.com/office/powerpoint/2010/main" val="3852554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8" descr="Nuages"/>
          <p:cNvPicPr>
            <a:picLocks noChangeArrowheads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 bwMode="auto">
          <a:xfrm>
            <a:off x="509901" y="863600"/>
            <a:ext cx="8149597" cy="463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14214">
            <a:off x="9259948" y="268281"/>
            <a:ext cx="2879985" cy="11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er 41"/>
          <p:cNvGrpSpPr/>
          <p:nvPr/>
        </p:nvGrpSpPr>
        <p:grpSpPr>
          <a:xfrm rot="20160000">
            <a:off x="1032136" y="3056808"/>
            <a:ext cx="7139158" cy="323242"/>
            <a:chOff x="722143" y="3232757"/>
            <a:chExt cx="7139158" cy="323242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 flipV="1">
              <a:off x="825501" y="3555999"/>
              <a:ext cx="70358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Dot"/>
              <a:round/>
              <a:headEnd type="triangle" w="lg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722143" y="3232757"/>
              <a:ext cx="12151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200" b="0" dirty="0">
                  <a:latin typeface="+mn-lt"/>
                </a:rPr>
                <a:t>Trajectoire</a:t>
              </a:r>
            </a:p>
          </p:txBody>
        </p:sp>
      </p:grpSp>
      <p:grpSp>
        <p:nvGrpSpPr>
          <p:cNvPr id="90" name="Grouper 89"/>
          <p:cNvGrpSpPr/>
          <p:nvPr/>
        </p:nvGrpSpPr>
        <p:grpSpPr>
          <a:xfrm flipH="1">
            <a:off x="1512626" y="4481281"/>
            <a:ext cx="6377523" cy="295507"/>
            <a:chOff x="941126" y="4963881"/>
            <a:chExt cx="6377523" cy="295507"/>
          </a:xfrm>
        </p:grpSpPr>
        <p:sp>
          <p:nvSpPr>
            <p:cNvPr id="91" name="Freeform 8"/>
            <p:cNvSpPr>
              <a:spLocks/>
            </p:cNvSpPr>
            <p:nvPr/>
          </p:nvSpPr>
          <p:spPr bwMode="auto">
            <a:xfrm>
              <a:off x="982675" y="5257800"/>
              <a:ext cx="6335974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418" y="0"/>
                </a:cxn>
              </a:cxnLst>
              <a:rect l="0" t="0" r="r" b="b"/>
              <a:pathLst>
                <a:path w="5418" h="1">
                  <a:moveTo>
                    <a:pt x="0" y="1"/>
                  </a:moveTo>
                  <a:lnTo>
                    <a:pt x="541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941126" y="4963881"/>
              <a:ext cx="12151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200" b="0" dirty="0" smtClean="0">
                  <a:latin typeface="+mn-lt"/>
                </a:rPr>
                <a:t>Horizontale</a:t>
              </a:r>
              <a:endParaRPr lang="fr-FR" sz="1200" b="0" dirty="0">
                <a:latin typeface="+mn-lt"/>
              </a:endParaRPr>
            </a:p>
          </p:txBody>
        </p:sp>
      </p:grpSp>
      <p:grpSp>
        <p:nvGrpSpPr>
          <p:cNvPr id="3" name="Grouper 80"/>
          <p:cNvGrpSpPr/>
          <p:nvPr/>
        </p:nvGrpSpPr>
        <p:grpSpPr>
          <a:xfrm rot="18477809">
            <a:off x="4325833" y="3098838"/>
            <a:ext cx="925084" cy="524926"/>
            <a:chOff x="6189492" y="4717054"/>
            <a:chExt cx="925084" cy="524926"/>
          </a:xfrm>
        </p:grpSpPr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 rot="1860000" flipH="1">
              <a:off x="6189492" y="4717054"/>
              <a:ext cx="579750" cy="179848"/>
            </a:xfrm>
            <a:prstGeom prst="leftArrow">
              <a:avLst>
                <a:gd name="adj1" fmla="val 50000"/>
                <a:gd name="adj2" fmla="val 80882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 rot="1465518">
              <a:off x="6730432" y="4934203"/>
              <a:ext cx="384144" cy="30777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err="1" smtClean="0">
                  <a:solidFill>
                    <a:srgbClr val="000000"/>
                  </a:solidFill>
                  <a:latin typeface="Trebuchet MS"/>
                  <a:cs typeface="Trebuchet MS"/>
                </a:rPr>
                <a:t>Rx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4" name="Grouper 79"/>
          <p:cNvGrpSpPr/>
          <p:nvPr/>
        </p:nvGrpSpPr>
        <p:grpSpPr>
          <a:xfrm rot="18454482">
            <a:off x="3832727" y="1993677"/>
            <a:ext cx="676151" cy="1263569"/>
            <a:chOff x="3659089" y="2590133"/>
            <a:chExt cx="676151" cy="1263569"/>
          </a:xfrm>
        </p:grpSpPr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 rot="1885518">
              <a:off x="3964490" y="2590133"/>
              <a:ext cx="370750" cy="307777"/>
            </a:xfrm>
            <a:prstGeom prst="rect">
              <a:avLst/>
            </a:prstGeom>
            <a:solidFill>
              <a:srgbClr val="3366FF">
                <a:alpha val="79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Rz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3" name="AutoShape 7"/>
            <p:cNvSpPr>
              <a:spLocks noChangeArrowheads="1"/>
            </p:cNvSpPr>
            <p:nvPr/>
          </p:nvSpPr>
          <p:spPr bwMode="auto">
            <a:xfrm rot="2026041">
              <a:off x="3659089" y="2822955"/>
              <a:ext cx="179999" cy="1030747"/>
            </a:xfrm>
            <a:prstGeom prst="upArrow">
              <a:avLst>
                <a:gd name="adj1" fmla="val 50000"/>
                <a:gd name="adj2" fmla="val 96354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85" name="Freeform 25"/>
          <p:cNvSpPr>
            <a:spLocks noChangeAspect="1"/>
          </p:cNvSpPr>
          <p:nvPr/>
        </p:nvSpPr>
        <p:spPr bwMode="auto">
          <a:xfrm rot="13534482" flipH="1">
            <a:off x="3956345" y="1992114"/>
            <a:ext cx="296116" cy="70740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Freeform 25"/>
          <p:cNvSpPr>
            <a:spLocks noChangeAspect="1"/>
          </p:cNvSpPr>
          <p:nvPr/>
        </p:nvSpPr>
        <p:spPr bwMode="auto">
          <a:xfrm rot="18814482" flipH="1">
            <a:off x="3812159" y="3534213"/>
            <a:ext cx="488327" cy="1168291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Freeform 25"/>
          <p:cNvSpPr>
            <a:spLocks noChangeAspect="1"/>
          </p:cNvSpPr>
          <p:nvPr/>
        </p:nvSpPr>
        <p:spPr bwMode="auto">
          <a:xfrm rot="13534482" flipH="1">
            <a:off x="4434711" y="4180747"/>
            <a:ext cx="296116" cy="70740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" name="Grouper 83"/>
          <p:cNvGrpSpPr/>
          <p:nvPr/>
        </p:nvGrpSpPr>
        <p:grpSpPr>
          <a:xfrm rot="18662836">
            <a:off x="4222807" y="3545563"/>
            <a:ext cx="590979" cy="1306048"/>
            <a:chOff x="3670650" y="3298204"/>
            <a:chExt cx="590979" cy="1306048"/>
          </a:xfrm>
          <a:solidFill>
            <a:srgbClr val="C0504D"/>
          </a:solidFill>
        </p:grpSpPr>
        <p:sp>
          <p:nvSpPr>
            <p:cNvPr id="82" name="AutoShape 7"/>
            <p:cNvSpPr>
              <a:spLocks noChangeArrowheads="1"/>
            </p:cNvSpPr>
            <p:nvPr/>
          </p:nvSpPr>
          <p:spPr bwMode="auto">
            <a:xfrm rot="12360000">
              <a:off x="4081630" y="3298204"/>
              <a:ext cx="179999" cy="1066747"/>
            </a:xfrm>
            <a:prstGeom prst="upArrow">
              <a:avLst>
                <a:gd name="adj1" fmla="val 50000"/>
                <a:gd name="adj2" fmla="val 96354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 rot="1560000">
              <a:off x="3670650" y="4296475"/>
              <a:ext cx="372398" cy="307777"/>
            </a:xfrm>
            <a:prstGeom prst="rect">
              <a:avLst/>
            </a:prstGeom>
            <a:grp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Pz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7" name="Grouper 87"/>
          <p:cNvGrpSpPr/>
          <p:nvPr/>
        </p:nvGrpSpPr>
        <p:grpSpPr>
          <a:xfrm rot="18446328">
            <a:off x="3437843" y="3403252"/>
            <a:ext cx="918423" cy="463845"/>
            <a:chOff x="3195967" y="3341667"/>
            <a:chExt cx="1032072" cy="463845"/>
          </a:xfrm>
        </p:grpSpPr>
        <p:sp>
          <p:nvSpPr>
            <p:cNvPr id="80" name="AutoShape 10"/>
            <p:cNvSpPr>
              <a:spLocks noChangeArrowheads="1"/>
            </p:cNvSpPr>
            <p:nvPr/>
          </p:nvSpPr>
          <p:spPr bwMode="auto">
            <a:xfrm rot="1740000" flipV="1">
              <a:off x="3612292" y="3625664"/>
              <a:ext cx="615747" cy="179848"/>
            </a:xfrm>
            <a:prstGeom prst="leftArrow">
              <a:avLst>
                <a:gd name="adj1" fmla="val 50000"/>
                <a:gd name="adj2" fmla="val 80882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 rot="1405518">
              <a:off x="3195967" y="3341667"/>
              <a:ext cx="412853" cy="307776"/>
            </a:xfrm>
            <a:prstGeom prst="rect">
              <a:avLst/>
            </a:prstGeom>
            <a:solidFill>
              <a:srgbClr val="C0504D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Px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87" name="Grouper 86"/>
          <p:cNvGrpSpPr/>
          <p:nvPr/>
        </p:nvGrpSpPr>
        <p:grpSpPr>
          <a:xfrm>
            <a:off x="4120483" y="1911354"/>
            <a:ext cx="396999" cy="1509179"/>
            <a:chOff x="3428998" y="1932521"/>
            <a:chExt cx="396999" cy="1509179"/>
          </a:xfrm>
        </p:grpSpPr>
        <p:sp>
          <p:nvSpPr>
            <p:cNvPr id="76" name="AutoShape 7"/>
            <p:cNvSpPr>
              <a:spLocks noChangeArrowheads="1"/>
            </p:cNvSpPr>
            <p:nvPr/>
          </p:nvSpPr>
          <p:spPr bwMode="auto">
            <a:xfrm>
              <a:off x="3503360" y="2266950"/>
              <a:ext cx="232800" cy="1174750"/>
            </a:xfrm>
            <a:prstGeom prst="upArrow">
              <a:avLst>
                <a:gd name="adj1" fmla="val 50000"/>
                <a:gd name="adj2" fmla="val 96354"/>
              </a:avLst>
            </a:prstGeom>
            <a:gradFill flip="none" rotWithShape="1">
              <a:gsLst>
                <a:gs pos="63000">
                  <a:schemeClr val="accent6"/>
                </a:gs>
                <a:gs pos="28000">
                  <a:srgbClr val="006C96"/>
                </a:gs>
              </a:gsLst>
              <a:lin ang="17640000" scaled="0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Text Box 14"/>
            <p:cNvSpPr txBox="1">
              <a:spLocks noChangeArrowheads="1"/>
            </p:cNvSpPr>
            <p:nvPr/>
          </p:nvSpPr>
          <p:spPr bwMode="auto">
            <a:xfrm>
              <a:off x="3428998" y="1932521"/>
              <a:ext cx="396999" cy="326993"/>
            </a:xfrm>
            <a:prstGeom prst="rect">
              <a:avLst/>
            </a:prstGeom>
            <a:gradFill flip="none" rotWithShape="1">
              <a:gsLst>
                <a:gs pos="76000">
                  <a:schemeClr val="accent6">
                    <a:alpha val="78000"/>
                  </a:schemeClr>
                </a:gs>
                <a:gs pos="16000">
                  <a:srgbClr val="006C96"/>
                </a:gs>
              </a:gsLst>
              <a:lin ang="16200000" scaled="0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400" b="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RFA</a:t>
              </a:r>
              <a:endParaRPr lang="fr-FR" sz="1400" b="0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8" name="Grouper 37"/>
          <p:cNvGrpSpPr/>
          <p:nvPr/>
        </p:nvGrpSpPr>
        <p:grpSpPr>
          <a:xfrm>
            <a:off x="4122965" y="3286844"/>
            <a:ext cx="414386" cy="1730518"/>
            <a:chOff x="3418780" y="3295311"/>
            <a:chExt cx="414386" cy="1730518"/>
          </a:xfrm>
        </p:grpSpPr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3437470" y="4718052"/>
              <a:ext cx="395696" cy="307777"/>
            </a:xfrm>
            <a:prstGeom prst="rect">
              <a:avLst/>
            </a:prstGeom>
            <a:solidFill>
              <a:srgbClr val="CC0000">
                <a:alpha val="85000"/>
              </a:srgbClr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Mg</a:t>
              </a:r>
              <a:endParaRPr lang="fr-FR" sz="1400" b="0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grpSp>
          <p:nvGrpSpPr>
            <p:cNvPr id="9" name="Grouper 44"/>
            <p:cNvGrpSpPr/>
            <p:nvPr/>
          </p:nvGrpSpPr>
          <p:grpSpPr>
            <a:xfrm>
              <a:off x="3418786" y="3295296"/>
              <a:ext cx="402749" cy="1363487"/>
              <a:chOff x="2859986" y="3646663"/>
              <a:chExt cx="402749" cy="1363487"/>
            </a:xfrm>
          </p:grpSpPr>
          <p:sp>
            <p:nvSpPr>
              <p:cNvPr id="41" name="AutoShape 16"/>
              <p:cNvSpPr>
                <a:spLocks noChangeArrowheads="1"/>
              </p:cNvSpPr>
              <p:nvPr/>
            </p:nvSpPr>
            <p:spPr bwMode="auto">
              <a:xfrm flipV="1">
                <a:off x="2940050" y="3835400"/>
                <a:ext cx="232800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grpSp>
            <p:nvGrpSpPr>
              <p:cNvPr id="10" name="Group 48"/>
              <p:cNvGrpSpPr>
                <a:grpSpLocks/>
              </p:cNvGrpSpPr>
              <p:nvPr/>
            </p:nvGrpSpPr>
            <p:grpSpPr bwMode="auto">
              <a:xfrm>
                <a:off x="2859986" y="3646663"/>
                <a:ext cx="402749" cy="378154"/>
                <a:chOff x="1093" y="2411"/>
                <a:chExt cx="177" cy="157"/>
              </a:xfrm>
            </p:grpSpPr>
            <p:sp>
              <p:nvSpPr>
                <p:cNvPr id="43" name="Oval 49"/>
                <p:cNvSpPr>
                  <a:spLocks noChangeArrowheads="1"/>
                </p:cNvSpPr>
                <p:nvPr/>
              </p:nvSpPr>
              <p:spPr bwMode="auto">
                <a:xfrm>
                  <a:off x="1140" y="2451"/>
                  <a:ext cx="77" cy="75"/>
                </a:xfrm>
                <a:prstGeom prst="ellipse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7" name="Line 50"/>
                <p:cNvSpPr>
                  <a:spLocks noChangeShapeType="1"/>
                </p:cNvSpPr>
                <p:nvPr/>
              </p:nvSpPr>
              <p:spPr bwMode="auto">
                <a:xfrm>
                  <a:off x="1183" y="2411"/>
                  <a:ext cx="0" cy="15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8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1182" y="2403"/>
                  <a:ext cx="0" cy="1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84" name="Freeform 25"/>
          <p:cNvSpPr>
            <a:spLocks noChangeAspect="1"/>
          </p:cNvSpPr>
          <p:nvPr/>
        </p:nvSpPr>
        <p:spPr bwMode="auto">
          <a:xfrm rot="18814482" flipH="1">
            <a:off x="4364318" y="2239912"/>
            <a:ext cx="488327" cy="1168291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1028700" y="5549901"/>
            <a:ext cx="7111999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En vol plané, c’est la composante Px du poids qui fait office de moteur. </a:t>
            </a:r>
            <a:endParaRPr lang="fr-FR" sz="1400" b="0" dirty="0">
              <a:ln w="11430"/>
              <a:solidFill>
                <a:srgbClr val="D12A39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105" name="Arc 7" descr="blanc)"/>
          <p:cNvSpPr>
            <a:spLocks/>
          </p:cNvSpPr>
          <p:nvPr/>
        </p:nvSpPr>
        <p:spPr bwMode="auto">
          <a:xfrm>
            <a:off x="1592263" y="4338639"/>
            <a:ext cx="1129737" cy="417411"/>
          </a:xfrm>
          <a:custGeom>
            <a:avLst/>
            <a:gdLst>
              <a:gd name="G0" fmla="+- 0 0 0"/>
              <a:gd name="G1" fmla="+- 11021 0 0"/>
              <a:gd name="G2" fmla="+- 21600 0 0"/>
              <a:gd name="T0" fmla="*/ 18577 w 21600"/>
              <a:gd name="T1" fmla="*/ 0 h 11021"/>
              <a:gd name="T2" fmla="*/ 21600 w 21600"/>
              <a:gd name="T3" fmla="*/ 11021 h 11021"/>
              <a:gd name="T4" fmla="*/ 0 w 21600"/>
              <a:gd name="T5" fmla="*/ 11021 h 1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1021" fill="none" extrusionOk="0">
                <a:moveTo>
                  <a:pt x="18576" y="0"/>
                </a:moveTo>
                <a:cubicBezTo>
                  <a:pt x="20555" y="3335"/>
                  <a:pt x="21600" y="7142"/>
                  <a:pt x="21600" y="11021"/>
                </a:cubicBezTo>
              </a:path>
              <a:path w="21600" h="11021" stroke="0" extrusionOk="0">
                <a:moveTo>
                  <a:pt x="18576" y="0"/>
                </a:moveTo>
                <a:cubicBezTo>
                  <a:pt x="20555" y="3335"/>
                  <a:pt x="21600" y="7142"/>
                  <a:pt x="21600" y="11021"/>
                </a:cubicBezTo>
                <a:lnTo>
                  <a:pt x="0" y="11021"/>
                </a:lnTo>
                <a:close/>
              </a:path>
            </a:pathLst>
          </a:custGeom>
          <a:pattFill prst="dkUpDiag">
            <a:fgClr>
              <a:srgbClr val="FF9900"/>
            </a:fgClr>
            <a:bgClr>
              <a:srgbClr val="FFCC99"/>
            </a:bgClr>
          </a:patt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10" name="Grouper 109"/>
          <p:cNvGrpSpPr/>
          <p:nvPr/>
        </p:nvGrpSpPr>
        <p:grpSpPr>
          <a:xfrm>
            <a:off x="1287466" y="2152650"/>
            <a:ext cx="1572969" cy="1631850"/>
            <a:chOff x="1287466" y="2152650"/>
            <a:chExt cx="1572969" cy="1631850"/>
          </a:xfrm>
        </p:grpSpPr>
        <p:pic>
          <p:nvPicPr>
            <p:cNvPr id="106" name="Picture 45" descr="anémo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87466" y="2152650"/>
              <a:ext cx="1572969" cy="1631850"/>
            </a:xfrm>
            <a:prstGeom prst="rect">
              <a:avLst/>
            </a:prstGeom>
            <a:noFill/>
          </p:spPr>
        </p:pic>
        <p:sp>
          <p:nvSpPr>
            <p:cNvPr id="108" name="Freeform 47"/>
            <p:cNvSpPr>
              <a:spLocks/>
            </p:cNvSpPr>
            <p:nvPr/>
          </p:nvSpPr>
          <p:spPr bwMode="auto">
            <a:xfrm rot="14894811">
              <a:off x="1669853" y="2653244"/>
              <a:ext cx="690563" cy="66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15" y="0"/>
                </a:cxn>
                <a:cxn ang="0">
                  <a:pos x="435" y="24"/>
                </a:cxn>
                <a:cxn ang="0">
                  <a:pos x="315" y="42"/>
                </a:cxn>
                <a:cxn ang="0">
                  <a:pos x="0" y="42"/>
                </a:cxn>
                <a:cxn ang="0">
                  <a:pos x="3" y="0"/>
                </a:cxn>
              </a:cxnLst>
              <a:rect l="0" t="0" r="r" b="b"/>
              <a:pathLst>
                <a:path w="435" h="42">
                  <a:moveTo>
                    <a:pt x="3" y="0"/>
                  </a:moveTo>
                  <a:lnTo>
                    <a:pt x="315" y="0"/>
                  </a:lnTo>
                  <a:lnTo>
                    <a:pt x="435" y="24"/>
                  </a:lnTo>
                  <a:lnTo>
                    <a:pt x="315" y="42"/>
                  </a:lnTo>
                  <a:lnTo>
                    <a:pt x="0" y="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12" name="Légende à une bordure 2 111"/>
          <p:cNvSpPr/>
          <p:nvPr/>
        </p:nvSpPr>
        <p:spPr>
          <a:xfrm>
            <a:off x="1536698" y="4940300"/>
            <a:ext cx="1905001" cy="298500"/>
          </a:xfrm>
          <a:prstGeom prst="accentCallout2">
            <a:avLst>
              <a:gd name="adj1" fmla="val 31514"/>
              <a:gd name="adj2" fmla="val 1668"/>
              <a:gd name="adj3" fmla="val -30730"/>
              <a:gd name="adj4" fmla="val 20000"/>
              <a:gd name="adj5" fmla="val -95976"/>
              <a:gd name="adj6" fmla="val 42000"/>
            </a:avLst>
          </a:prstGeom>
          <a:noFill/>
          <a:ln>
            <a:solidFill>
              <a:schemeClr val="tx1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 smtClean="0">
                <a:solidFill>
                  <a:srgbClr val="323232"/>
                </a:solidFill>
                <a:latin typeface="Trebuchet MS"/>
                <a:cs typeface="Trebuchet MS"/>
              </a:rPr>
              <a:t>Angle de plané</a:t>
            </a:r>
            <a:endParaRPr lang="fr-FR" sz="1400" b="0" dirty="0">
              <a:solidFill>
                <a:srgbClr val="323232"/>
              </a:solidFill>
              <a:latin typeface="Trebuchet MS"/>
              <a:cs typeface="Trebuchet MS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1028700" y="6032501"/>
            <a:ext cx="7111999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L’angle de plané conditionne la valeur de Px qui conditionne la vitesse.</a:t>
            </a:r>
            <a:endParaRPr lang="fr-FR" sz="1400" b="0" dirty="0">
              <a:ln w="11430"/>
              <a:solidFill>
                <a:srgbClr val="D12A39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62315" y="175568"/>
            <a:ext cx="441936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vol plané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51 0.03958 L -0.62986 0.361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76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78" grpId="0" animBg="1"/>
      <p:bldP spid="79" grpId="0" animBg="1"/>
      <p:bldP spid="84" grpId="0" animBg="1"/>
      <p:bldP spid="94" grpId="0" animBg="1"/>
      <p:bldP spid="105" grpId="0" animBg="1"/>
      <p:bldP spid="112" grpId="0" animBg="1"/>
      <p:bldP spid="1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8" descr="Nuages"/>
          <p:cNvPicPr>
            <a:picLocks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509901" y="863600"/>
            <a:ext cx="8149597" cy="463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Picture 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90248">
            <a:off x="3456048" y="2757481"/>
            <a:ext cx="2879985" cy="11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er 41"/>
          <p:cNvGrpSpPr/>
          <p:nvPr/>
        </p:nvGrpSpPr>
        <p:grpSpPr>
          <a:xfrm rot="19646935">
            <a:off x="765436" y="3209208"/>
            <a:ext cx="7139158" cy="323242"/>
            <a:chOff x="722143" y="3232757"/>
            <a:chExt cx="7139158" cy="323242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 flipV="1">
              <a:off x="825501" y="3555999"/>
              <a:ext cx="70358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Dot"/>
              <a:round/>
              <a:headEnd type="triangle" w="lg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722143" y="3232757"/>
              <a:ext cx="12151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200" b="0" dirty="0">
                  <a:latin typeface="+mn-lt"/>
                </a:rPr>
                <a:t>Trajectoire</a:t>
              </a:r>
            </a:p>
          </p:txBody>
        </p:sp>
      </p:grpSp>
      <p:grpSp>
        <p:nvGrpSpPr>
          <p:cNvPr id="2" name="Grouper 89"/>
          <p:cNvGrpSpPr/>
          <p:nvPr/>
        </p:nvGrpSpPr>
        <p:grpSpPr>
          <a:xfrm flipH="1">
            <a:off x="1512626" y="5090881"/>
            <a:ext cx="6377523" cy="295507"/>
            <a:chOff x="941126" y="4963881"/>
            <a:chExt cx="6377523" cy="295507"/>
          </a:xfrm>
        </p:grpSpPr>
        <p:sp>
          <p:nvSpPr>
            <p:cNvPr id="91" name="Freeform 8"/>
            <p:cNvSpPr>
              <a:spLocks/>
            </p:cNvSpPr>
            <p:nvPr/>
          </p:nvSpPr>
          <p:spPr bwMode="auto">
            <a:xfrm>
              <a:off x="982675" y="5257800"/>
              <a:ext cx="6335974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418" y="0"/>
                </a:cxn>
              </a:cxnLst>
              <a:rect l="0" t="0" r="r" b="b"/>
              <a:pathLst>
                <a:path w="5418" h="1">
                  <a:moveTo>
                    <a:pt x="0" y="1"/>
                  </a:moveTo>
                  <a:lnTo>
                    <a:pt x="541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941126" y="4963881"/>
              <a:ext cx="12151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200" b="0" dirty="0" smtClean="0">
                  <a:latin typeface="+mn-lt"/>
                </a:rPr>
                <a:t>Horizontale</a:t>
              </a:r>
              <a:endParaRPr lang="fr-FR" sz="1200" b="0" dirty="0">
                <a:latin typeface="+mn-lt"/>
              </a:endParaRPr>
            </a:p>
          </p:txBody>
        </p:sp>
      </p:grpSp>
      <p:grpSp>
        <p:nvGrpSpPr>
          <p:cNvPr id="5" name="Grouper 80"/>
          <p:cNvGrpSpPr/>
          <p:nvPr/>
        </p:nvGrpSpPr>
        <p:grpSpPr>
          <a:xfrm rot="18031903">
            <a:off x="4371227" y="2892136"/>
            <a:ext cx="1033084" cy="524925"/>
            <a:chOff x="6187587" y="4717055"/>
            <a:chExt cx="926989" cy="524925"/>
          </a:xfrm>
          <a:solidFill>
            <a:srgbClr val="FF6600"/>
          </a:solidFill>
        </p:grpSpPr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 rot="1860000" flipH="1">
              <a:off x="6187587" y="4717055"/>
              <a:ext cx="579750" cy="179848"/>
            </a:xfrm>
            <a:prstGeom prst="leftArrow">
              <a:avLst>
                <a:gd name="adj1" fmla="val 50000"/>
                <a:gd name="adj2" fmla="val 80882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 rot="1465518">
              <a:off x="6730432" y="4934203"/>
              <a:ext cx="384144" cy="307777"/>
            </a:xfrm>
            <a:prstGeom prst="rect">
              <a:avLst/>
            </a:prstGeom>
            <a:grp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err="1" smtClean="0">
                  <a:solidFill>
                    <a:srgbClr val="000000"/>
                  </a:solidFill>
                  <a:latin typeface="Trebuchet MS"/>
                  <a:cs typeface="Trebuchet MS"/>
                </a:rPr>
                <a:t>Rx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6" name="Grouper 79"/>
          <p:cNvGrpSpPr/>
          <p:nvPr/>
        </p:nvGrpSpPr>
        <p:grpSpPr>
          <a:xfrm rot="17700000">
            <a:off x="3682009" y="2134497"/>
            <a:ext cx="676149" cy="1263570"/>
            <a:chOff x="3659091" y="2590133"/>
            <a:chExt cx="676149" cy="1263570"/>
          </a:xfrm>
        </p:grpSpPr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 rot="1885518">
              <a:off x="3964490" y="2590133"/>
              <a:ext cx="370750" cy="307777"/>
            </a:xfrm>
            <a:prstGeom prst="rect">
              <a:avLst/>
            </a:prstGeom>
            <a:solidFill>
              <a:srgbClr val="3366FF">
                <a:alpha val="79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Rz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3" name="AutoShape 7"/>
            <p:cNvSpPr>
              <a:spLocks noChangeArrowheads="1"/>
            </p:cNvSpPr>
            <p:nvPr/>
          </p:nvSpPr>
          <p:spPr bwMode="auto">
            <a:xfrm rot="2026041">
              <a:off x="3659091" y="2822956"/>
              <a:ext cx="179999" cy="1030747"/>
            </a:xfrm>
            <a:prstGeom prst="upArrow">
              <a:avLst>
                <a:gd name="adj1" fmla="val 50000"/>
                <a:gd name="adj2" fmla="val 96354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62" name="Grouper 61"/>
          <p:cNvGrpSpPr>
            <a:grpSpLocks noChangeAspect="1"/>
          </p:cNvGrpSpPr>
          <p:nvPr/>
        </p:nvGrpSpPr>
        <p:grpSpPr>
          <a:xfrm rot="20839116">
            <a:off x="3484878" y="3947423"/>
            <a:ext cx="1402756" cy="730377"/>
            <a:chOff x="3472177" y="3874195"/>
            <a:chExt cx="1541038" cy="802377"/>
          </a:xfrm>
        </p:grpSpPr>
        <p:sp>
          <p:nvSpPr>
            <p:cNvPr id="78" name="Freeform 25"/>
            <p:cNvSpPr>
              <a:spLocks noChangeAspect="1"/>
            </p:cNvSpPr>
            <p:nvPr/>
          </p:nvSpPr>
          <p:spPr bwMode="auto">
            <a:xfrm rot="18814482" flipH="1">
              <a:off x="3812159" y="3534213"/>
              <a:ext cx="488327" cy="1168291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5"/>
            <p:cNvSpPr>
              <a:spLocks noChangeAspect="1"/>
            </p:cNvSpPr>
            <p:nvPr/>
          </p:nvSpPr>
          <p:spPr bwMode="auto">
            <a:xfrm rot="13534482" flipH="1">
              <a:off x="4434850" y="4098206"/>
              <a:ext cx="341324" cy="815407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" name="Grouper 83"/>
          <p:cNvGrpSpPr/>
          <p:nvPr/>
        </p:nvGrpSpPr>
        <p:grpSpPr>
          <a:xfrm rot="18120000">
            <a:off x="4242609" y="3413897"/>
            <a:ext cx="590979" cy="1306047"/>
            <a:chOff x="3670650" y="3298205"/>
            <a:chExt cx="590979" cy="1306047"/>
          </a:xfrm>
          <a:solidFill>
            <a:schemeClr val="accent2"/>
          </a:solidFill>
        </p:grpSpPr>
        <p:sp>
          <p:nvSpPr>
            <p:cNvPr id="82" name="AutoShape 7"/>
            <p:cNvSpPr>
              <a:spLocks noChangeArrowheads="1"/>
            </p:cNvSpPr>
            <p:nvPr/>
          </p:nvSpPr>
          <p:spPr bwMode="auto">
            <a:xfrm rot="12360000">
              <a:off x="4081630" y="3298205"/>
              <a:ext cx="179999" cy="1066747"/>
            </a:xfrm>
            <a:prstGeom prst="upArrow">
              <a:avLst>
                <a:gd name="adj1" fmla="val 50000"/>
                <a:gd name="adj2" fmla="val 96354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 rot="1560000">
              <a:off x="3670650" y="4296475"/>
              <a:ext cx="372398" cy="307777"/>
            </a:xfrm>
            <a:prstGeom prst="rect">
              <a:avLst/>
            </a:prstGeom>
            <a:grp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Pz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8" name="Grouper 87"/>
          <p:cNvGrpSpPr/>
          <p:nvPr/>
        </p:nvGrpSpPr>
        <p:grpSpPr>
          <a:xfrm rot="17949678">
            <a:off x="3242861" y="3467360"/>
            <a:ext cx="1019649" cy="490025"/>
            <a:chOff x="3195967" y="3341667"/>
            <a:chExt cx="1145823" cy="490025"/>
          </a:xfrm>
          <a:solidFill>
            <a:srgbClr val="C0504D"/>
          </a:solidFill>
        </p:grpSpPr>
        <p:sp>
          <p:nvSpPr>
            <p:cNvPr id="80" name="AutoShape 10"/>
            <p:cNvSpPr>
              <a:spLocks noChangeArrowheads="1"/>
            </p:cNvSpPr>
            <p:nvPr/>
          </p:nvSpPr>
          <p:spPr bwMode="auto">
            <a:xfrm rot="1740000" flipV="1">
              <a:off x="3604679" y="3651844"/>
              <a:ext cx="737111" cy="179848"/>
            </a:xfrm>
            <a:prstGeom prst="leftArrow">
              <a:avLst>
                <a:gd name="adj1" fmla="val 50000"/>
                <a:gd name="adj2" fmla="val 80882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 rot="1405518">
              <a:off x="3195967" y="3341667"/>
              <a:ext cx="412853" cy="307776"/>
            </a:xfrm>
            <a:prstGeom prst="rect">
              <a:avLst/>
            </a:prstGeom>
            <a:grp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Px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51" name="Grouper 50"/>
          <p:cNvGrpSpPr>
            <a:grpSpLocks noChangeAspect="1"/>
          </p:cNvGrpSpPr>
          <p:nvPr/>
        </p:nvGrpSpPr>
        <p:grpSpPr>
          <a:xfrm rot="20940000">
            <a:off x="3738989" y="2246079"/>
            <a:ext cx="1304060" cy="652706"/>
            <a:chOff x="3528942" y="2235515"/>
            <a:chExt cx="1663685" cy="832706"/>
          </a:xfrm>
        </p:grpSpPr>
        <p:sp>
          <p:nvSpPr>
            <p:cNvPr id="84" name="Freeform 25"/>
            <p:cNvSpPr>
              <a:spLocks noChangeAspect="1"/>
            </p:cNvSpPr>
            <p:nvPr/>
          </p:nvSpPr>
          <p:spPr bwMode="auto">
            <a:xfrm rot="18814482" flipH="1">
              <a:off x="4364318" y="2239912"/>
              <a:ext cx="488327" cy="1168291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5"/>
            <p:cNvSpPr>
              <a:spLocks noChangeAspect="1"/>
            </p:cNvSpPr>
            <p:nvPr/>
          </p:nvSpPr>
          <p:spPr bwMode="auto">
            <a:xfrm rot="13534482" flipH="1">
              <a:off x="3765984" y="1998473"/>
              <a:ext cx="341324" cy="815407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3" name="Grouper 102"/>
          <p:cNvGrpSpPr/>
          <p:nvPr/>
        </p:nvGrpSpPr>
        <p:grpSpPr>
          <a:xfrm>
            <a:off x="4110265" y="1911354"/>
            <a:ext cx="414386" cy="3093308"/>
            <a:chOff x="4110265" y="1911354"/>
            <a:chExt cx="414386" cy="3093308"/>
          </a:xfrm>
        </p:grpSpPr>
        <p:grpSp>
          <p:nvGrpSpPr>
            <p:cNvPr id="77" name="Grouper 76"/>
            <p:cNvGrpSpPr/>
            <p:nvPr/>
          </p:nvGrpSpPr>
          <p:grpSpPr>
            <a:xfrm>
              <a:off x="4120483" y="1911354"/>
              <a:ext cx="396999" cy="1509179"/>
              <a:chOff x="3428998" y="1932521"/>
              <a:chExt cx="396999" cy="1509179"/>
            </a:xfrm>
          </p:grpSpPr>
          <p:sp>
            <p:nvSpPr>
              <p:cNvPr id="87" name="AutoShape 7"/>
              <p:cNvSpPr>
                <a:spLocks noChangeArrowheads="1"/>
              </p:cNvSpPr>
              <p:nvPr/>
            </p:nvSpPr>
            <p:spPr bwMode="auto">
              <a:xfrm>
                <a:off x="3503360" y="2266950"/>
                <a:ext cx="232800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gradFill flip="none" rotWithShape="1">
                <a:gsLst>
                  <a:gs pos="63000">
                    <a:schemeClr val="accent6"/>
                  </a:gs>
                  <a:gs pos="28000">
                    <a:srgbClr val="006C96"/>
                  </a:gs>
                </a:gsLst>
                <a:lin ang="17640000" scaled="0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Text Box 14"/>
              <p:cNvSpPr txBox="1">
                <a:spLocks noChangeArrowheads="1"/>
              </p:cNvSpPr>
              <p:nvPr/>
            </p:nvSpPr>
            <p:spPr bwMode="auto">
              <a:xfrm>
                <a:off x="3428998" y="1932521"/>
                <a:ext cx="396999" cy="326993"/>
              </a:xfrm>
              <a:prstGeom prst="rect">
                <a:avLst/>
              </a:prstGeom>
              <a:gradFill flip="none" rotWithShape="1">
                <a:gsLst>
                  <a:gs pos="76000">
                    <a:schemeClr val="accent6">
                      <a:alpha val="78000"/>
                    </a:schemeClr>
                  </a:gs>
                  <a:gs pos="16000">
                    <a:srgbClr val="006C96"/>
                  </a:gs>
                </a:gsLst>
                <a:lin ang="16200000" scaled="0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1400" b="0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RFA</a:t>
                </a:r>
                <a:endParaRPr lang="fr-FR" sz="1400" b="0" dirty="0">
                  <a:solidFill>
                    <a:srgbClr val="FFFFFF"/>
                  </a:solidFill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95" name="Grouper 37"/>
            <p:cNvGrpSpPr/>
            <p:nvPr/>
          </p:nvGrpSpPr>
          <p:grpSpPr>
            <a:xfrm>
              <a:off x="4110265" y="3274144"/>
              <a:ext cx="414386" cy="1730518"/>
              <a:chOff x="3418780" y="3295311"/>
              <a:chExt cx="414386" cy="1730518"/>
            </a:xfrm>
          </p:grpSpPr>
          <p:sp>
            <p:nvSpPr>
              <p:cNvPr id="96" name="Text Box 11"/>
              <p:cNvSpPr txBox="1">
                <a:spLocks noChangeArrowheads="1"/>
              </p:cNvSpPr>
              <p:nvPr/>
            </p:nvSpPr>
            <p:spPr bwMode="auto">
              <a:xfrm>
                <a:off x="3437470" y="4718052"/>
                <a:ext cx="395696" cy="307777"/>
              </a:xfrm>
              <a:prstGeom prst="rect">
                <a:avLst/>
              </a:prstGeom>
              <a:solidFill>
                <a:srgbClr val="CC0000">
                  <a:alpha val="85000"/>
                </a:srgbClr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b="0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Mg</a:t>
                </a:r>
                <a:endParaRPr lang="fr-FR" sz="1400" b="0" dirty="0">
                  <a:solidFill>
                    <a:srgbClr val="FFFFFF"/>
                  </a:solidFill>
                  <a:latin typeface="Trebuchet MS"/>
                  <a:cs typeface="Trebuchet MS"/>
                </a:endParaRPr>
              </a:p>
            </p:txBody>
          </p:sp>
          <p:grpSp>
            <p:nvGrpSpPr>
              <p:cNvPr id="97" name="Grouper 44"/>
              <p:cNvGrpSpPr/>
              <p:nvPr/>
            </p:nvGrpSpPr>
            <p:grpSpPr>
              <a:xfrm>
                <a:off x="3418786" y="3295296"/>
                <a:ext cx="402749" cy="1363487"/>
                <a:chOff x="2859986" y="3646663"/>
                <a:chExt cx="402749" cy="1363487"/>
              </a:xfrm>
            </p:grpSpPr>
            <p:sp>
              <p:nvSpPr>
                <p:cNvPr id="98" name="AutoShape 16"/>
                <p:cNvSpPr>
                  <a:spLocks noChangeArrowheads="1"/>
                </p:cNvSpPr>
                <p:nvPr/>
              </p:nvSpPr>
              <p:spPr bwMode="auto">
                <a:xfrm flipV="1">
                  <a:off x="2940050" y="3835400"/>
                  <a:ext cx="232800" cy="1174750"/>
                </a:xfrm>
                <a:prstGeom prst="upArrow">
                  <a:avLst>
                    <a:gd name="adj1" fmla="val 50000"/>
                    <a:gd name="adj2" fmla="val 96354"/>
                  </a:avLst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grpSp>
              <p:nvGrpSpPr>
                <p:cNvPr id="99" name="Group 48"/>
                <p:cNvGrpSpPr>
                  <a:grpSpLocks/>
                </p:cNvGrpSpPr>
                <p:nvPr/>
              </p:nvGrpSpPr>
              <p:grpSpPr bwMode="auto">
                <a:xfrm>
                  <a:off x="2859986" y="3646663"/>
                  <a:ext cx="402749" cy="378154"/>
                  <a:chOff x="1093" y="2411"/>
                  <a:chExt cx="177" cy="157"/>
                </a:xfrm>
              </p:grpSpPr>
              <p:sp>
                <p:nvSpPr>
                  <p:cNvPr id="100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1140" y="2451"/>
                    <a:ext cx="77" cy="75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 cap="flat" cmpd="sng" algn="ctr">
                    <a:solidFill>
                      <a:srgbClr val="E3DED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183" y="2411"/>
                    <a:ext cx="0" cy="157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E3DED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2" name="Line 5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2" y="2403"/>
                    <a:ext cx="0" cy="177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104" name="Arc 7" descr="blanc)"/>
          <p:cNvSpPr>
            <a:spLocks noChangeAspect="1"/>
          </p:cNvSpPr>
          <p:nvPr/>
        </p:nvSpPr>
        <p:spPr bwMode="auto">
          <a:xfrm>
            <a:off x="1579562" y="4643439"/>
            <a:ext cx="1273736" cy="714147"/>
          </a:xfrm>
          <a:custGeom>
            <a:avLst/>
            <a:gdLst>
              <a:gd name="G0" fmla="+- 0 0 0"/>
              <a:gd name="G1" fmla="+- 11021 0 0"/>
              <a:gd name="G2" fmla="+- 21600 0 0"/>
              <a:gd name="T0" fmla="*/ 18577 w 21600"/>
              <a:gd name="T1" fmla="*/ 0 h 11021"/>
              <a:gd name="T2" fmla="*/ 21600 w 21600"/>
              <a:gd name="T3" fmla="*/ 11021 h 11021"/>
              <a:gd name="T4" fmla="*/ 0 w 21600"/>
              <a:gd name="T5" fmla="*/ 11021 h 1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1021" fill="none" extrusionOk="0">
                <a:moveTo>
                  <a:pt x="18576" y="0"/>
                </a:moveTo>
                <a:cubicBezTo>
                  <a:pt x="20555" y="3335"/>
                  <a:pt x="21600" y="7142"/>
                  <a:pt x="21600" y="11021"/>
                </a:cubicBezTo>
              </a:path>
              <a:path w="21600" h="11021" stroke="0" extrusionOk="0">
                <a:moveTo>
                  <a:pt x="18576" y="0"/>
                </a:moveTo>
                <a:cubicBezTo>
                  <a:pt x="20555" y="3335"/>
                  <a:pt x="21600" y="7142"/>
                  <a:pt x="21600" y="11021"/>
                </a:cubicBezTo>
                <a:lnTo>
                  <a:pt x="0" y="11021"/>
                </a:lnTo>
                <a:close/>
              </a:path>
            </a:pathLst>
          </a:custGeom>
          <a:pattFill prst="dkUpDiag">
            <a:fgClr>
              <a:srgbClr val="FF9900"/>
            </a:fgClr>
            <a:bgClr>
              <a:srgbClr val="FFCC99"/>
            </a:bgClr>
          </a:patt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8" name="Grouper 107"/>
          <p:cNvGrpSpPr/>
          <p:nvPr/>
        </p:nvGrpSpPr>
        <p:grpSpPr>
          <a:xfrm>
            <a:off x="1287466" y="2152650"/>
            <a:ext cx="1572969" cy="1631850"/>
            <a:chOff x="1287466" y="2152650"/>
            <a:chExt cx="1572969" cy="1631850"/>
          </a:xfrm>
        </p:grpSpPr>
        <p:pic>
          <p:nvPicPr>
            <p:cNvPr id="105" name="Picture 45" descr="anémo0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7466" y="2152650"/>
              <a:ext cx="1572969" cy="1631850"/>
            </a:xfrm>
            <a:prstGeom prst="rect">
              <a:avLst/>
            </a:prstGeom>
            <a:noFill/>
          </p:spPr>
        </p:pic>
        <p:sp>
          <p:nvSpPr>
            <p:cNvPr id="106" name="Freeform 47"/>
            <p:cNvSpPr>
              <a:spLocks/>
            </p:cNvSpPr>
            <p:nvPr/>
          </p:nvSpPr>
          <p:spPr bwMode="auto">
            <a:xfrm rot="18555050">
              <a:off x="1949254" y="2678643"/>
              <a:ext cx="690563" cy="66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15" y="0"/>
                </a:cxn>
                <a:cxn ang="0">
                  <a:pos x="435" y="24"/>
                </a:cxn>
                <a:cxn ang="0">
                  <a:pos x="315" y="42"/>
                </a:cxn>
                <a:cxn ang="0">
                  <a:pos x="0" y="42"/>
                </a:cxn>
                <a:cxn ang="0">
                  <a:pos x="3" y="0"/>
                </a:cxn>
              </a:cxnLst>
              <a:rect l="0" t="0" r="r" b="b"/>
              <a:pathLst>
                <a:path w="435" h="42">
                  <a:moveTo>
                    <a:pt x="3" y="0"/>
                  </a:moveTo>
                  <a:lnTo>
                    <a:pt x="315" y="0"/>
                  </a:lnTo>
                  <a:lnTo>
                    <a:pt x="435" y="24"/>
                  </a:lnTo>
                  <a:lnTo>
                    <a:pt x="315" y="42"/>
                  </a:lnTo>
                  <a:lnTo>
                    <a:pt x="0" y="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7" name="ZoneTexte 106"/>
          <p:cNvSpPr txBox="1"/>
          <p:nvPr/>
        </p:nvSpPr>
        <p:spPr>
          <a:xfrm>
            <a:off x="1028700" y="6019801"/>
            <a:ext cx="7111999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Plus la pente est forte, plus Px augmente, plus à vitesse est élevée. </a:t>
            </a:r>
            <a:endParaRPr lang="fr-FR" sz="1400" b="0" dirty="0">
              <a:ln w="11430"/>
              <a:solidFill>
                <a:srgbClr val="D12A39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109" name="Légende à une bordure 2 108"/>
          <p:cNvSpPr/>
          <p:nvPr/>
        </p:nvSpPr>
        <p:spPr>
          <a:xfrm>
            <a:off x="1511298" y="5664200"/>
            <a:ext cx="1905001" cy="298500"/>
          </a:xfrm>
          <a:prstGeom prst="accentCallout2">
            <a:avLst>
              <a:gd name="adj1" fmla="val 31514"/>
              <a:gd name="adj2" fmla="val 1668"/>
              <a:gd name="adj3" fmla="val -47748"/>
              <a:gd name="adj4" fmla="val 18667"/>
              <a:gd name="adj5" fmla="val -142777"/>
              <a:gd name="adj6" fmla="val 36667"/>
            </a:avLst>
          </a:prstGeom>
          <a:noFill/>
          <a:ln>
            <a:solidFill>
              <a:schemeClr val="tx1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 smtClean="0">
                <a:solidFill>
                  <a:srgbClr val="323232"/>
                </a:solidFill>
                <a:latin typeface="Trebuchet MS"/>
                <a:cs typeface="Trebuchet MS"/>
              </a:rPr>
              <a:t>Angle de plané</a:t>
            </a:r>
            <a:endParaRPr lang="fr-FR" sz="1400" b="0" dirty="0">
              <a:solidFill>
                <a:srgbClr val="323232"/>
              </a:solidFill>
              <a:latin typeface="Trebuchet MS"/>
              <a:cs typeface="Trebuchet M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62315" y="175568"/>
            <a:ext cx="441936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vol plané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7" name="Rectangle 57"/>
          <p:cNvSpPr>
            <a:spLocks noChangeArrowheads="1"/>
          </p:cNvSpPr>
          <p:nvPr/>
        </p:nvSpPr>
        <p:spPr bwMode="auto">
          <a:xfrm rot="4080000">
            <a:off x="1549952" y="3313851"/>
            <a:ext cx="2531486" cy="101159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20" name="Grouper 119"/>
          <p:cNvGrpSpPr/>
          <p:nvPr/>
        </p:nvGrpSpPr>
        <p:grpSpPr>
          <a:xfrm rot="5400000" flipH="1" flipV="1">
            <a:off x="2025062" y="4314237"/>
            <a:ext cx="1157606" cy="417411"/>
            <a:chOff x="728663" y="5278440"/>
            <a:chExt cx="1157606" cy="417411"/>
          </a:xfrm>
        </p:grpSpPr>
        <p:sp>
          <p:nvSpPr>
            <p:cNvPr id="121" name="Arc 7" descr="blanc)"/>
            <p:cNvSpPr>
              <a:spLocks/>
            </p:cNvSpPr>
            <p:nvPr/>
          </p:nvSpPr>
          <p:spPr bwMode="auto">
            <a:xfrm>
              <a:off x="728663" y="5278439"/>
              <a:ext cx="1129737" cy="417411"/>
            </a:xfrm>
            <a:custGeom>
              <a:avLst/>
              <a:gdLst>
                <a:gd name="G0" fmla="+- 0 0 0"/>
                <a:gd name="G1" fmla="+- 11021 0 0"/>
                <a:gd name="G2" fmla="+- 21600 0 0"/>
                <a:gd name="T0" fmla="*/ 18577 w 21600"/>
                <a:gd name="T1" fmla="*/ 0 h 11021"/>
                <a:gd name="T2" fmla="*/ 21600 w 21600"/>
                <a:gd name="T3" fmla="*/ 11021 h 11021"/>
                <a:gd name="T4" fmla="*/ 0 w 21600"/>
                <a:gd name="T5" fmla="*/ 11021 h 1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1021" fill="none" extrusionOk="0">
                  <a:moveTo>
                    <a:pt x="18576" y="0"/>
                  </a:moveTo>
                  <a:cubicBezTo>
                    <a:pt x="20555" y="3335"/>
                    <a:pt x="21600" y="7142"/>
                    <a:pt x="21600" y="11021"/>
                  </a:cubicBezTo>
                </a:path>
                <a:path w="21600" h="11021" stroke="0" extrusionOk="0">
                  <a:moveTo>
                    <a:pt x="18576" y="0"/>
                  </a:moveTo>
                  <a:cubicBezTo>
                    <a:pt x="20555" y="3335"/>
                    <a:pt x="21600" y="7142"/>
                    <a:pt x="21600" y="11021"/>
                  </a:cubicBezTo>
                  <a:lnTo>
                    <a:pt x="0" y="11021"/>
                  </a:lnTo>
                  <a:close/>
                </a:path>
              </a:pathLst>
            </a:custGeom>
            <a:pattFill prst="dkUpDiag">
              <a:fgClr>
                <a:srgbClr val="FF9900"/>
              </a:fgClr>
              <a:bgClr>
                <a:srgbClr val="FFCC99"/>
              </a:bgClr>
            </a:patt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2" name="Arc 45"/>
            <p:cNvSpPr>
              <a:spLocks noChangeAspect="1"/>
            </p:cNvSpPr>
            <p:nvPr/>
          </p:nvSpPr>
          <p:spPr bwMode="auto">
            <a:xfrm rot="2117564">
              <a:off x="1555764" y="5352919"/>
              <a:ext cx="330505" cy="254426"/>
            </a:xfrm>
            <a:custGeom>
              <a:avLst/>
              <a:gdLst>
                <a:gd name="G0" fmla="+- 2562 0 0"/>
                <a:gd name="G1" fmla="+- 21600 0 0"/>
                <a:gd name="G2" fmla="+- 21600 0 0"/>
                <a:gd name="T0" fmla="*/ 0 w 24162"/>
                <a:gd name="T1" fmla="*/ 153 h 21600"/>
                <a:gd name="T2" fmla="*/ 24162 w 24162"/>
                <a:gd name="T3" fmla="*/ 21600 h 21600"/>
                <a:gd name="T4" fmla="*/ 2562 w 241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62" h="21600" fill="none" extrusionOk="0">
                  <a:moveTo>
                    <a:pt x="-1" y="152"/>
                  </a:moveTo>
                  <a:cubicBezTo>
                    <a:pt x="850" y="50"/>
                    <a:pt x="1705" y="-1"/>
                    <a:pt x="2562" y="-1"/>
                  </a:cubicBezTo>
                  <a:cubicBezTo>
                    <a:pt x="14491" y="-1"/>
                    <a:pt x="24162" y="9670"/>
                    <a:pt x="24162" y="21600"/>
                  </a:cubicBezTo>
                </a:path>
                <a:path w="24162" h="21600" stroke="0" extrusionOk="0">
                  <a:moveTo>
                    <a:pt x="-1" y="152"/>
                  </a:moveTo>
                  <a:cubicBezTo>
                    <a:pt x="850" y="50"/>
                    <a:pt x="1705" y="-1"/>
                    <a:pt x="2562" y="-1"/>
                  </a:cubicBezTo>
                  <a:cubicBezTo>
                    <a:pt x="14491" y="-1"/>
                    <a:pt x="24162" y="9670"/>
                    <a:pt x="24162" y="21600"/>
                  </a:cubicBezTo>
                  <a:lnTo>
                    <a:pt x="2562" y="2160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50" name="Grouper 149"/>
          <p:cNvGrpSpPr/>
          <p:nvPr/>
        </p:nvGrpSpPr>
        <p:grpSpPr>
          <a:xfrm>
            <a:off x="889493" y="2905573"/>
            <a:ext cx="7411575" cy="3242815"/>
            <a:chOff x="889493" y="2905573"/>
            <a:chExt cx="7411575" cy="3242815"/>
          </a:xfrm>
        </p:grpSpPr>
        <p:grpSp>
          <p:nvGrpSpPr>
            <p:cNvPr id="116" name="Grouper 115"/>
            <p:cNvGrpSpPr/>
            <p:nvPr/>
          </p:nvGrpSpPr>
          <p:grpSpPr>
            <a:xfrm>
              <a:off x="931863" y="5710239"/>
              <a:ext cx="1185001" cy="417411"/>
              <a:chOff x="703263" y="5278439"/>
              <a:chExt cx="1185001" cy="417411"/>
            </a:xfrm>
          </p:grpSpPr>
          <p:sp>
            <p:nvSpPr>
              <p:cNvPr id="115" name="Arc 7" descr="blanc)"/>
              <p:cNvSpPr>
                <a:spLocks/>
              </p:cNvSpPr>
              <p:nvPr/>
            </p:nvSpPr>
            <p:spPr bwMode="auto">
              <a:xfrm>
                <a:off x="703263" y="5278439"/>
                <a:ext cx="1129737" cy="417411"/>
              </a:xfrm>
              <a:custGeom>
                <a:avLst/>
                <a:gdLst>
                  <a:gd name="G0" fmla="+- 0 0 0"/>
                  <a:gd name="G1" fmla="+- 11021 0 0"/>
                  <a:gd name="G2" fmla="+- 21600 0 0"/>
                  <a:gd name="T0" fmla="*/ 18577 w 21600"/>
                  <a:gd name="T1" fmla="*/ 0 h 11021"/>
                  <a:gd name="T2" fmla="*/ 21600 w 21600"/>
                  <a:gd name="T3" fmla="*/ 11021 h 11021"/>
                  <a:gd name="T4" fmla="*/ 0 w 21600"/>
                  <a:gd name="T5" fmla="*/ 11021 h 1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1021" fill="none" extrusionOk="0">
                    <a:moveTo>
                      <a:pt x="18576" y="0"/>
                    </a:moveTo>
                    <a:cubicBezTo>
                      <a:pt x="20555" y="3335"/>
                      <a:pt x="21600" y="7142"/>
                      <a:pt x="21600" y="11021"/>
                    </a:cubicBezTo>
                  </a:path>
                  <a:path w="21600" h="11021" stroke="0" extrusionOk="0">
                    <a:moveTo>
                      <a:pt x="18576" y="0"/>
                    </a:moveTo>
                    <a:cubicBezTo>
                      <a:pt x="20555" y="3335"/>
                      <a:pt x="21600" y="7142"/>
                      <a:pt x="21600" y="11021"/>
                    </a:cubicBezTo>
                    <a:lnTo>
                      <a:pt x="0" y="11021"/>
                    </a:lnTo>
                    <a:close/>
                  </a:path>
                </a:pathLst>
              </a:custGeom>
              <a:pattFill prst="dkUpDiag">
                <a:fgClr>
                  <a:srgbClr val="FF9900"/>
                </a:fgClr>
                <a:bgClr>
                  <a:srgbClr val="FFCC99"/>
                </a:bgClr>
              </a:patt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005" name="Arc 45"/>
              <p:cNvSpPr>
                <a:spLocks/>
              </p:cNvSpPr>
              <p:nvPr/>
            </p:nvSpPr>
            <p:spPr bwMode="auto">
              <a:xfrm rot="2117564">
                <a:off x="1510993" y="5357516"/>
                <a:ext cx="377271" cy="290427"/>
              </a:xfrm>
              <a:custGeom>
                <a:avLst/>
                <a:gdLst>
                  <a:gd name="G0" fmla="+- 2562 0 0"/>
                  <a:gd name="G1" fmla="+- 21600 0 0"/>
                  <a:gd name="G2" fmla="+- 21600 0 0"/>
                  <a:gd name="T0" fmla="*/ 0 w 24162"/>
                  <a:gd name="T1" fmla="*/ 153 h 21600"/>
                  <a:gd name="T2" fmla="*/ 24162 w 24162"/>
                  <a:gd name="T3" fmla="*/ 21600 h 21600"/>
                  <a:gd name="T4" fmla="*/ 2562 w 2416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162" h="21600" fill="none" extrusionOk="0">
                    <a:moveTo>
                      <a:pt x="-1" y="152"/>
                    </a:moveTo>
                    <a:cubicBezTo>
                      <a:pt x="850" y="50"/>
                      <a:pt x="1705" y="-1"/>
                      <a:pt x="2562" y="-1"/>
                    </a:cubicBezTo>
                    <a:cubicBezTo>
                      <a:pt x="14491" y="-1"/>
                      <a:pt x="24162" y="9670"/>
                      <a:pt x="24162" y="21600"/>
                    </a:cubicBezTo>
                  </a:path>
                  <a:path w="24162" h="21600" stroke="0" extrusionOk="0">
                    <a:moveTo>
                      <a:pt x="-1" y="152"/>
                    </a:moveTo>
                    <a:cubicBezTo>
                      <a:pt x="850" y="50"/>
                      <a:pt x="1705" y="-1"/>
                      <a:pt x="2562" y="-1"/>
                    </a:cubicBezTo>
                    <a:cubicBezTo>
                      <a:pt x="14491" y="-1"/>
                      <a:pt x="24162" y="9670"/>
                      <a:pt x="24162" y="21600"/>
                    </a:cubicBezTo>
                    <a:lnTo>
                      <a:pt x="2562" y="21600"/>
                    </a:lnTo>
                    <a:close/>
                  </a:path>
                </a:pathLst>
              </a:cu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triangle" w="lg" len="lg"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49" name="Grouper 148"/>
            <p:cNvGrpSpPr/>
            <p:nvPr/>
          </p:nvGrpSpPr>
          <p:grpSpPr>
            <a:xfrm>
              <a:off x="889493" y="2905573"/>
              <a:ext cx="7411575" cy="3242815"/>
              <a:chOff x="889493" y="2905573"/>
              <a:chExt cx="7411575" cy="3242815"/>
            </a:xfrm>
          </p:grpSpPr>
          <p:sp>
            <p:nvSpPr>
              <p:cNvPr id="41011" name="Line 51"/>
              <p:cNvSpPr>
                <a:spLocks noChangeShapeType="1"/>
              </p:cNvSpPr>
              <p:nvPr/>
            </p:nvSpPr>
            <p:spPr bwMode="auto">
              <a:xfrm flipH="1">
                <a:off x="889493" y="2905573"/>
                <a:ext cx="7411575" cy="323731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7" name="Freeform 8"/>
              <p:cNvSpPr>
                <a:spLocks/>
              </p:cNvSpPr>
              <p:nvPr/>
            </p:nvSpPr>
            <p:spPr bwMode="auto">
              <a:xfrm flipH="1">
                <a:off x="928426" y="6146800"/>
                <a:ext cx="7343974" cy="158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418" y="0"/>
                  </a:cxn>
                </a:cxnLst>
                <a:rect l="0" t="0" r="r" b="b"/>
                <a:pathLst>
                  <a:path w="5418" h="1">
                    <a:moveTo>
                      <a:pt x="0" y="1"/>
                    </a:moveTo>
                    <a:lnTo>
                      <a:pt x="5418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25" name="Grouper 124"/>
          <p:cNvGrpSpPr/>
          <p:nvPr/>
        </p:nvGrpSpPr>
        <p:grpSpPr>
          <a:xfrm>
            <a:off x="848487" y="5814094"/>
            <a:ext cx="7472425" cy="434306"/>
            <a:chOff x="816472" y="5801394"/>
            <a:chExt cx="7472425" cy="434306"/>
          </a:xfrm>
        </p:grpSpPr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flipH="1" flipV="1">
              <a:off x="816472" y="6126905"/>
              <a:ext cx="7472425" cy="7993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999" name="Text Box 39"/>
            <p:cNvSpPr txBox="1">
              <a:spLocks noChangeArrowheads="1"/>
            </p:cNvSpPr>
            <p:nvPr/>
          </p:nvSpPr>
          <p:spPr bwMode="auto">
            <a:xfrm flipH="1">
              <a:off x="3581442" y="5801394"/>
              <a:ext cx="2006515" cy="43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/>
                  <a:ea typeface="Times New Roman" pitchFamily="-84" charset="0"/>
                  <a:cs typeface="Trebuchet MS"/>
                </a:rPr>
                <a:t>Distance parcourue</a:t>
              </a:r>
            </a:p>
          </p:txBody>
        </p:sp>
      </p:grpSp>
      <p:grpSp>
        <p:nvGrpSpPr>
          <p:cNvPr id="126" name="Grouper 125"/>
          <p:cNvGrpSpPr/>
          <p:nvPr/>
        </p:nvGrpSpPr>
        <p:grpSpPr>
          <a:xfrm>
            <a:off x="6261185" y="3844006"/>
            <a:ext cx="1485814" cy="1132729"/>
            <a:chOff x="6261185" y="3844006"/>
            <a:chExt cx="1485814" cy="1132729"/>
          </a:xfrm>
        </p:grpSpPr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 flipH="1">
              <a:off x="6261185" y="3844006"/>
              <a:ext cx="0" cy="1065784"/>
            </a:xfrm>
            <a:prstGeom prst="line">
              <a:avLst/>
            </a:prstGeom>
            <a:noFill/>
            <a:ln w="19050" cap="flat" cmpd="sng" algn="ctr">
              <a:solidFill>
                <a:srgbClr val="17365D"/>
              </a:solidFill>
              <a:prstDash val="solid"/>
              <a:round/>
              <a:headEnd type="none" w="med" len="med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000" name="Text Box 40"/>
            <p:cNvSpPr txBox="1">
              <a:spLocks noChangeArrowheads="1"/>
            </p:cNvSpPr>
            <p:nvPr/>
          </p:nvSpPr>
          <p:spPr bwMode="auto">
            <a:xfrm flipH="1">
              <a:off x="6328491" y="4521113"/>
              <a:ext cx="1418508" cy="455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17365D"/>
                  </a:solidFill>
                  <a:effectLst/>
                  <a:latin typeface="Trebuchet MS"/>
                  <a:ea typeface="Times New Roman" pitchFamily="-84" charset="0"/>
                  <a:cs typeface="Trebuchet MS"/>
                </a:rPr>
                <a:t>Vitesse verticale (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rgbClr val="17365D"/>
                  </a:solidFill>
                  <a:effectLst/>
                  <a:latin typeface="Trebuchet MS"/>
                  <a:ea typeface="Times New Roman" pitchFamily="-84" charset="0"/>
                  <a:cs typeface="Trebuchet MS"/>
                </a:rPr>
                <a:t>Vz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17365D"/>
                  </a:solidFill>
                  <a:effectLst/>
                  <a:latin typeface="Trebuchet MS"/>
                  <a:ea typeface="Times New Roman" pitchFamily="-84" charset="0"/>
                  <a:cs typeface="Trebuchet MS"/>
                </a:rPr>
                <a:t>)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Trebuchet MS"/>
                <a:ea typeface="Times New Roman" pitchFamily="-84" charset="0"/>
                <a:cs typeface="Trebuchet MS"/>
              </a:endParaRPr>
            </a:p>
          </p:txBody>
        </p:sp>
      </p:grpSp>
      <p:grpSp>
        <p:nvGrpSpPr>
          <p:cNvPr id="127" name="Grouper 126"/>
          <p:cNvGrpSpPr/>
          <p:nvPr/>
        </p:nvGrpSpPr>
        <p:grpSpPr>
          <a:xfrm>
            <a:off x="3685997" y="3098800"/>
            <a:ext cx="2604396" cy="745206"/>
            <a:chOff x="3685997" y="3098800"/>
            <a:chExt cx="2604396" cy="745206"/>
          </a:xfrm>
        </p:grpSpPr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 flipH="1">
              <a:off x="3685997" y="3844006"/>
              <a:ext cx="2604396" cy="0"/>
            </a:xfrm>
            <a:prstGeom prst="line">
              <a:avLst/>
            </a:prstGeom>
            <a:noFill/>
            <a:ln w="19050" cap="flat" cmpd="sng" algn="ctr">
              <a:solidFill>
                <a:srgbClr val="17365D"/>
              </a:solidFill>
              <a:prstDash val="solid"/>
              <a:round/>
              <a:headEnd type="none" w="med" len="med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001" name="Text Box 41"/>
            <p:cNvSpPr txBox="1">
              <a:spLocks noChangeArrowheads="1"/>
            </p:cNvSpPr>
            <p:nvPr/>
          </p:nvSpPr>
          <p:spPr bwMode="auto">
            <a:xfrm flipH="1">
              <a:off x="3827862" y="3098800"/>
              <a:ext cx="2224875" cy="43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17365D"/>
                  </a:solidFill>
                  <a:effectLst/>
                  <a:latin typeface="Trebuchet MS"/>
                  <a:ea typeface="Times New Roman" pitchFamily="-84" charset="0"/>
                  <a:cs typeface="Trebuchet MS"/>
                </a:rPr>
                <a:t>Vitesse horizontale (Vi)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Trebuchet MS"/>
                <a:ea typeface="Times New Roman" pitchFamily="-84" charset="0"/>
                <a:cs typeface="Trebuchet MS"/>
              </a:endParaRPr>
            </a:p>
          </p:txBody>
        </p:sp>
      </p:grpSp>
      <p:grpSp>
        <p:nvGrpSpPr>
          <p:cNvPr id="124" name="Grouper 123"/>
          <p:cNvGrpSpPr/>
          <p:nvPr/>
        </p:nvGrpSpPr>
        <p:grpSpPr>
          <a:xfrm>
            <a:off x="7289800" y="2932218"/>
            <a:ext cx="1014096" cy="3213337"/>
            <a:chOff x="7289800" y="2932218"/>
            <a:chExt cx="1014096" cy="3213337"/>
          </a:xfrm>
        </p:grpSpPr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 flipH="1">
              <a:off x="8296200" y="2932218"/>
              <a:ext cx="0" cy="3213337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009" name="Text Box 49"/>
            <p:cNvSpPr txBox="1">
              <a:spLocks noChangeArrowheads="1"/>
            </p:cNvSpPr>
            <p:nvPr/>
          </p:nvSpPr>
          <p:spPr bwMode="auto">
            <a:xfrm flipH="1">
              <a:off x="7289800" y="3454400"/>
              <a:ext cx="1014096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/>
                  <a:ea typeface="Times New Roman" pitchFamily="-84" charset="0"/>
                  <a:cs typeface="Trebuchet MS"/>
                </a:rPr>
                <a:t>Hauteur perdue</a:t>
              </a:r>
            </a:p>
          </p:txBody>
        </p:sp>
      </p:grpSp>
      <p:grpSp>
        <p:nvGrpSpPr>
          <p:cNvPr id="153" name="Grouper 152"/>
          <p:cNvGrpSpPr/>
          <p:nvPr/>
        </p:nvGrpSpPr>
        <p:grpSpPr>
          <a:xfrm>
            <a:off x="2176532" y="4717694"/>
            <a:ext cx="1336912" cy="747992"/>
            <a:chOff x="2176532" y="4730394"/>
            <a:chExt cx="1336912" cy="747992"/>
          </a:xfrm>
        </p:grpSpPr>
        <p:sp>
          <p:nvSpPr>
            <p:cNvPr id="41008" name="Text Box 48"/>
            <p:cNvSpPr txBox="1">
              <a:spLocks noChangeArrowheads="1"/>
            </p:cNvSpPr>
            <p:nvPr/>
          </p:nvSpPr>
          <p:spPr bwMode="auto">
            <a:xfrm flipH="1">
              <a:off x="2176532" y="4730394"/>
              <a:ext cx="477768" cy="540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ln>
                  <a:noFill/>
                </a:ln>
                <a:solidFill>
                  <a:srgbClr val="20700F"/>
                </a:solidFill>
                <a:effectLst/>
                <a:latin typeface="Times New Roman" pitchFamily="-84" charset="0"/>
                <a:ea typeface="Times New Roman" pitchFamily="-84" charset="0"/>
              </a:endParaRPr>
            </a:p>
          </p:txBody>
        </p:sp>
        <p:pic>
          <p:nvPicPr>
            <p:cNvPr id="41010" name="Picture 50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528570" flipH="1">
              <a:off x="2486732" y="4912158"/>
              <a:ext cx="1026712" cy="566228"/>
            </a:xfrm>
            <a:prstGeom prst="rect">
              <a:avLst/>
            </a:prstGeom>
            <a:noFill/>
          </p:spPr>
        </p:pic>
      </p:grpSp>
      <p:grpSp>
        <p:nvGrpSpPr>
          <p:cNvPr id="129" name="Grouper 128"/>
          <p:cNvGrpSpPr/>
          <p:nvPr/>
        </p:nvGrpSpPr>
        <p:grpSpPr>
          <a:xfrm>
            <a:off x="2786290" y="4738389"/>
            <a:ext cx="1582510" cy="434306"/>
            <a:chOff x="2786290" y="4801889"/>
            <a:chExt cx="1582510" cy="434306"/>
          </a:xfrm>
        </p:grpSpPr>
        <p:sp>
          <p:nvSpPr>
            <p:cNvPr id="41002" name="Text Box 42"/>
            <p:cNvSpPr txBox="1">
              <a:spLocks noChangeArrowheads="1"/>
            </p:cNvSpPr>
            <p:nvPr/>
          </p:nvSpPr>
          <p:spPr bwMode="auto">
            <a:xfrm flipH="1">
              <a:off x="3740824" y="4801889"/>
              <a:ext cx="627976" cy="43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>
                  <a:ln>
                    <a:noFill/>
                  </a:ln>
                  <a:solidFill>
                    <a:srgbClr val="20700F"/>
                  </a:solidFill>
                  <a:effectLst/>
                  <a:latin typeface="Trebuchet MS"/>
                  <a:ea typeface="Times New Roman" pitchFamily="-84" charset="0"/>
                  <a:cs typeface="Trebuchet MS"/>
                </a:rPr>
                <a:t>Rx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rgbClr val="20700F"/>
                </a:solidFill>
                <a:effectLst/>
                <a:latin typeface="Trebuchet MS"/>
                <a:ea typeface="Times New Roman" pitchFamily="-84" charset="0"/>
                <a:cs typeface="Trebuchet MS"/>
              </a:endParaRPr>
            </a:p>
          </p:txBody>
        </p:sp>
        <p:sp>
          <p:nvSpPr>
            <p:cNvPr id="41013" name="Line 53"/>
            <p:cNvSpPr>
              <a:spLocks noChangeShapeType="1"/>
            </p:cNvSpPr>
            <p:nvPr/>
          </p:nvSpPr>
          <p:spPr bwMode="auto">
            <a:xfrm rot="14883974">
              <a:off x="3286477" y="4563270"/>
              <a:ext cx="0" cy="1000374"/>
            </a:xfrm>
            <a:prstGeom prst="line">
              <a:avLst/>
            </a:prstGeom>
            <a:noFill/>
            <a:ln w="19050" cap="flat" cmpd="sng" algn="ctr">
              <a:solidFill>
                <a:srgbClr val="006A01"/>
              </a:solidFill>
              <a:prstDash val="solid"/>
              <a:round/>
              <a:headEnd type="none" w="med" len="med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51" name="Grouper 150"/>
          <p:cNvGrpSpPr/>
          <p:nvPr/>
        </p:nvGrpSpPr>
        <p:grpSpPr>
          <a:xfrm>
            <a:off x="7815773" y="2286000"/>
            <a:ext cx="1029312" cy="850284"/>
            <a:chOff x="7815773" y="2286000"/>
            <a:chExt cx="1029312" cy="850284"/>
          </a:xfrm>
        </p:grpSpPr>
        <p:sp>
          <p:nvSpPr>
            <p:cNvPr id="41006" name="Text Box 46"/>
            <p:cNvSpPr txBox="1">
              <a:spLocks noChangeArrowheads="1"/>
            </p:cNvSpPr>
            <p:nvPr/>
          </p:nvSpPr>
          <p:spPr bwMode="auto">
            <a:xfrm flipH="1">
              <a:off x="7868558" y="2286000"/>
              <a:ext cx="674223" cy="466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-84" charset="0"/>
                <a:ea typeface="Times New Roman" pitchFamily="-84" charset="0"/>
              </a:endParaRPr>
            </a:p>
          </p:txBody>
        </p:sp>
        <p:pic>
          <p:nvPicPr>
            <p:cNvPr id="41014" name="Picture 54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528570" flipH="1">
              <a:off x="7815773" y="2570056"/>
              <a:ext cx="1029312" cy="566228"/>
            </a:xfrm>
            <a:prstGeom prst="rect">
              <a:avLst/>
            </a:prstGeom>
            <a:noFill/>
          </p:spPr>
        </p:pic>
      </p:grpSp>
      <p:grpSp>
        <p:nvGrpSpPr>
          <p:cNvPr id="128" name="Grouper 127"/>
          <p:cNvGrpSpPr/>
          <p:nvPr/>
        </p:nvGrpSpPr>
        <p:grpSpPr>
          <a:xfrm>
            <a:off x="1651000" y="2485579"/>
            <a:ext cx="697510" cy="2798848"/>
            <a:chOff x="1651000" y="2549079"/>
            <a:chExt cx="697510" cy="2798848"/>
          </a:xfrm>
        </p:grpSpPr>
        <p:sp>
          <p:nvSpPr>
            <p:cNvPr id="41003" name="Text Box 43"/>
            <p:cNvSpPr txBox="1">
              <a:spLocks noChangeArrowheads="1"/>
            </p:cNvSpPr>
            <p:nvPr/>
          </p:nvSpPr>
          <p:spPr bwMode="auto">
            <a:xfrm flipH="1">
              <a:off x="1651000" y="2549079"/>
              <a:ext cx="627976" cy="43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rgbClr val="20700F"/>
                  </a:solidFill>
                  <a:effectLst/>
                  <a:latin typeface="Trebuchet MS"/>
                  <a:ea typeface="Times New Roman" pitchFamily="-84" charset="0"/>
                  <a:cs typeface="Trebuchet MS"/>
                </a:rPr>
                <a:t>Rz</a:t>
              </a:r>
            </a:p>
          </p:txBody>
        </p:sp>
        <p:sp>
          <p:nvSpPr>
            <p:cNvPr id="41015" name="Line 55"/>
            <p:cNvSpPr>
              <a:spLocks noChangeShapeType="1"/>
            </p:cNvSpPr>
            <p:nvPr/>
          </p:nvSpPr>
          <p:spPr bwMode="auto">
            <a:xfrm rot="14883974">
              <a:off x="1070991" y="4070409"/>
              <a:ext cx="2555037" cy="0"/>
            </a:xfrm>
            <a:prstGeom prst="line">
              <a:avLst/>
            </a:prstGeom>
            <a:noFill/>
            <a:ln w="19050" cap="flat" cmpd="sng" algn="ctr">
              <a:solidFill>
                <a:srgbClr val="006A01"/>
              </a:solidFill>
              <a:prstDash val="solid"/>
              <a:round/>
              <a:headEnd type="none" w="med" len="med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30" name="Grouper 129"/>
          <p:cNvGrpSpPr/>
          <p:nvPr/>
        </p:nvGrpSpPr>
        <p:grpSpPr>
          <a:xfrm>
            <a:off x="2534862" y="2162734"/>
            <a:ext cx="776450" cy="3027484"/>
            <a:chOff x="2534862" y="2226234"/>
            <a:chExt cx="776450" cy="3027484"/>
          </a:xfrm>
        </p:grpSpPr>
        <p:sp>
          <p:nvSpPr>
            <p:cNvPr id="41004" name="Text Box 44"/>
            <p:cNvSpPr txBox="1">
              <a:spLocks noChangeArrowheads="1"/>
            </p:cNvSpPr>
            <p:nvPr/>
          </p:nvSpPr>
          <p:spPr bwMode="auto">
            <a:xfrm flipH="1">
              <a:off x="2534862" y="2226234"/>
              <a:ext cx="776450" cy="43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latin typeface="Trebuchet MS"/>
                  <a:ea typeface="Times New Roman" pitchFamily="-84" charset="0"/>
                  <a:cs typeface="Trebuchet MS"/>
                </a:rPr>
                <a:t>RFA</a:t>
              </a:r>
            </a:p>
          </p:txBody>
        </p:sp>
        <p:sp>
          <p:nvSpPr>
            <p:cNvPr id="41016" name="Line 56"/>
            <p:cNvSpPr>
              <a:spLocks noChangeShapeType="1"/>
            </p:cNvSpPr>
            <p:nvPr/>
          </p:nvSpPr>
          <p:spPr bwMode="auto">
            <a:xfrm rot="21540000" flipH="1" flipV="1">
              <a:off x="2805203" y="2514263"/>
              <a:ext cx="14543" cy="2739455"/>
            </a:xfrm>
            <a:prstGeom prst="line">
              <a:avLst/>
            </a:prstGeom>
            <a:noFill/>
            <a:ln w="381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17" name="Grouper 116"/>
          <p:cNvGrpSpPr/>
          <p:nvPr/>
        </p:nvGrpSpPr>
        <p:grpSpPr>
          <a:xfrm flipH="1" flipV="1">
            <a:off x="4927600" y="3856039"/>
            <a:ext cx="1185001" cy="417411"/>
            <a:chOff x="728663" y="5278439"/>
            <a:chExt cx="1185001" cy="417411"/>
          </a:xfrm>
        </p:grpSpPr>
        <p:sp>
          <p:nvSpPr>
            <p:cNvPr id="118" name="Arc 7" descr="blanc)"/>
            <p:cNvSpPr>
              <a:spLocks/>
            </p:cNvSpPr>
            <p:nvPr/>
          </p:nvSpPr>
          <p:spPr bwMode="auto">
            <a:xfrm>
              <a:off x="728663" y="5278439"/>
              <a:ext cx="1129737" cy="417411"/>
            </a:xfrm>
            <a:custGeom>
              <a:avLst/>
              <a:gdLst>
                <a:gd name="G0" fmla="+- 0 0 0"/>
                <a:gd name="G1" fmla="+- 11021 0 0"/>
                <a:gd name="G2" fmla="+- 21600 0 0"/>
                <a:gd name="T0" fmla="*/ 18577 w 21600"/>
                <a:gd name="T1" fmla="*/ 0 h 11021"/>
                <a:gd name="T2" fmla="*/ 21600 w 21600"/>
                <a:gd name="T3" fmla="*/ 11021 h 11021"/>
                <a:gd name="T4" fmla="*/ 0 w 21600"/>
                <a:gd name="T5" fmla="*/ 11021 h 1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1021" fill="none" extrusionOk="0">
                  <a:moveTo>
                    <a:pt x="18576" y="0"/>
                  </a:moveTo>
                  <a:cubicBezTo>
                    <a:pt x="20555" y="3335"/>
                    <a:pt x="21600" y="7142"/>
                    <a:pt x="21600" y="11021"/>
                  </a:cubicBezTo>
                </a:path>
                <a:path w="21600" h="11021" stroke="0" extrusionOk="0">
                  <a:moveTo>
                    <a:pt x="18576" y="0"/>
                  </a:moveTo>
                  <a:cubicBezTo>
                    <a:pt x="20555" y="3335"/>
                    <a:pt x="21600" y="7142"/>
                    <a:pt x="21600" y="11021"/>
                  </a:cubicBezTo>
                  <a:lnTo>
                    <a:pt x="0" y="11021"/>
                  </a:lnTo>
                  <a:close/>
                </a:path>
              </a:pathLst>
            </a:custGeom>
            <a:pattFill prst="dkUpDiag">
              <a:fgClr>
                <a:srgbClr val="FF9900"/>
              </a:fgClr>
              <a:bgClr>
                <a:srgbClr val="FFCC99"/>
              </a:bgClr>
            </a:pattFill>
            <a:ln w="1270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9" name="Arc 45"/>
            <p:cNvSpPr>
              <a:spLocks/>
            </p:cNvSpPr>
            <p:nvPr/>
          </p:nvSpPr>
          <p:spPr bwMode="auto">
            <a:xfrm rot="2117564">
              <a:off x="1536393" y="5357516"/>
              <a:ext cx="377271" cy="290427"/>
            </a:xfrm>
            <a:custGeom>
              <a:avLst/>
              <a:gdLst>
                <a:gd name="G0" fmla="+- 2562 0 0"/>
                <a:gd name="G1" fmla="+- 21600 0 0"/>
                <a:gd name="G2" fmla="+- 21600 0 0"/>
                <a:gd name="T0" fmla="*/ 0 w 24162"/>
                <a:gd name="T1" fmla="*/ 153 h 21600"/>
                <a:gd name="T2" fmla="*/ 24162 w 24162"/>
                <a:gd name="T3" fmla="*/ 21600 h 21600"/>
                <a:gd name="T4" fmla="*/ 2562 w 241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62" h="21600" fill="none" extrusionOk="0">
                  <a:moveTo>
                    <a:pt x="-1" y="152"/>
                  </a:moveTo>
                  <a:cubicBezTo>
                    <a:pt x="850" y="50"/>
                    <a:pt x="1705" y="-1"/>
                    <a:pt x="2562" y="-1"/>
                  </a:cubicBezTo>
                  <a:cubicBezTo>
                    <a:pt x="14491" y="-1"/>
                    <a:pt x="24162" y="9670"/>
                    <a:pt x="24162" y="21600"/>
                  </a:cubicBezTo>
                </a:path>
                <a:path w="24162" h="21600" stroke="0" extrusionOk="0">
                  <a:moveTo>
                    <a:pt x="-1" y="152"/>
                  </a:moveTo>
                  <a:cubicBezTo>
                    <a:pt x="850" y="50"/>
                    <a:pt x="1705" y="-1"/>
                    <a:pt x="2562" y="-1"/>
                  </a:cubicBezTo>
                  <a:cubicBezTo>
                    <a:pt x="14491" y="-1"/>
                    <a:pt x="24162" y="9670"/>
                    <a:pt x="24162" y="21600"/>
                  </a:cubicBezTo>
                  <a:lnTo>
                    <a:pt x="2562" y="2160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52" name="Grouper 151"/>
          <p:cNvGrpSpPr/>
          <p:nvPr/>
        </p:nvGrpSpPr>
        <p:grpSpPr>
          <a:xfrm>
            <a:off x="5844037" y="3178401"/>
            <a:ext cx="1027044" cy="841757"/>
            <a:chOff x="5844037" y="3178401"/>
            <a:chExt cx="1027044" cy="841757"/>
          </a:xfrm>
        </p:grpSpPr>
        <p:sp>
          <p:nvSpPr>
            <p:cNvPr id="41007" name="Text Box 47"/>
            <p:cNvSpPr txBox="1">
              <a:spLocks noChangeArrowheads="1"/>
            </p:cNvSpPr>
            <p:nvPr/>
          </p:nvSpPr>
          <p:spPr bwMode="auto">
            <a:xfrm flipH="1">
              <a:off x="5877472" y="3178401"/>
              <a:ext cx="472527" cy="424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-84" charset="0"/>
                <a:ea typeface="ＭＳ Ｐゴシック" pitchFamily="-84" charset="-128"/>
              </a:endParaRPr>
            </a:p>
          </p:txBody>
        </p:sp>
        <p:pic>
          <p:nvPicPr>
            <p:cNvPr id="41012" name="Picture 52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528570" flipH="1">
              <a:off x="5844037" y="3456595"/>
              <a:ext cx="1027044" cy="563563"/>
            </a:xfrm>
            <a:prstGeom prst="rect">
              <a:avLst/>
            </a:prstGeom>
            <a:noFill/>
          </p:spPr>
        </p:pic>
      </p:grpSp>
      <p:sp>
        <p:nvSpPr>
          <p:cNvPr id="148" name="Text Box 7"/>
          <p:cNvSpPr txBox="1">
            <a:spLocks noChangeArrowheads="1"/>
          </p:cNvSpPr>
          <p:nvPr/>
        </p:nvSpPr>
        <p:spPr bwMode="auto">
          <a:xfrm flipH="1">
            <a:off x="6090776" y="5852881"/>
            <a:ext cx="12151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endParaRPr lang="fr-FR" sz="1200" b="0" dirty="0">
              <a:latin typeface="+mn-lt"/>
            </a:endParaRPr>
          </a:p>
        </p:txBody>
      </p:sp>
      <p:sp>
        <p:nvSpPr>
          <p:cNvPr id="65" name="Rectangle 8"/>
          <p:cNvSpPr>
            <a:spLocks noChangeArrowheads="1"/>
          </p:cNvSpPr>
          <p:nvPr/>
        </p:nvSpPr>
        <p:spPr bwMode="auto">
          <a:xfrm>
            <a:off x="1358900" y="1052949"/>
            <a:ext cx="6362700" cy="877163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600" b="0" dirty="0" smtClean="0">
                <a:solidFill>
                  <a:srgbClr val="CC0000"/>
                </a:solidFill>
                <a:latin typeface="Trebuchet MS" charset="0"/>
              </a:rPr>
              <a:t>Définition :</a:t>
            </a:r>
          </a:p>
          <a:p>
            <a:pPr algn="ctr">
              <a:defRPr/>
            </a:pPr>
            <a:r>
              <a:rPr lang="fr-FR" sz="1400" b="0" dirty="0" smtClean="0">
                <a:latin typeface="Trebuchet MS" charset="0"/>
              </a:rPr>
              <a:t>C’est la plus grande distance que peut parcourir un aéronef sans moteur et en air calme, en partant d’une hauteur donnée.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Finesse maximum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7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73175" y="817905"/>
            <a:ext cx="611822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et rappels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forces en présence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palier stabilisé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montée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descente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vol plané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vitesses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d’accessibilité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104900" y="4927600"/>
            <a:ext cx="6096000" cy="393700"/>
          </a:xfrm>
          <a:prstGeom prst="roundRect">
            <a:avLst/>
          </a:prstGeom>
          <a:noFill/>
          <a:ln w="28575" cmpd="sng">
            <a:solidFill>
              <a:srgbClr val="4F81BD"/>
            </a:solidFill>
          </a:ln>
          <a:scene3d>
            <a:camera prst="orthographicFront"/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MECANIQUE </a:t>
            </a: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DU VOL</a:t>
            </a:r>
          </a:p>
        </p:txBody>
      </p:sp>
    </p:spTree>
    <p:extLst>
      <p:ext uri="{BB962C8B-B14F-4D97-AF65-F5344CB8AC3E}">
        <p14:creationId xmlns:p14="http://schemas.microsoft.com/office/powerpoint/2010/main" val="3852554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8"/>
          <p:cNvSpPr>
            <a:spLocks noChangeArrowheads="1"/>
          </p:cNvSpPr>
          <p:nvPr/>
        </p:nvSpPr>
        <p:spPr bwMode="auto">
          <a:xfrm>
            <a:off x="2632075" y="850697"/>
            <a:ext cx="3905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800" b="0" dirty="0" smtClean="0">
                <a:solidFill>
                  <a:srgbClr val="CC0000"/>
                </a:solidFill>
                <a:latin typeface="Candara"/>
                <a:cs typeface="Candara"/>
              </a:rPr>
              <a:t>Définition :</a:t>
            </a:r>
          </a:p>
        </p:txBody>
      </p:sp>
      <p:sp>
        <p:nvSpPr>
          <p:cNvPr id="102" name="Rectangle 8"/>
          <p:cNvSpPr>
            <a:spLocks noChangeArrowheads="1"/>
          </p:cNvSpPr>
          <p:nvPr/>
        </p:nvSpPr>
        <p:spPr bwMode="auto">
          <a:xfrm>
            <a:off x="889000" y="1433949"/>
            <a:ext cx="7366000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20000"/>
              </a:lnSpc>
              <a:spcBef>
                <a:spcPts val="2040"/>
              </a:spcBef>
            </a:pPr>
            <a:r>
              <a:rPr lang="fr-FR" sz="1600" b="0" dirty="0" smtClean="0">
                <a:latin typeface="Candara"/>
                <a:cs typeface="Candara"/>
              </a:rPr>
              <a:t>Pour connaître les performances d’un aéronef à ses différentes vitesses sur trajectoire, Il faut construire sa polaire des vitesses.</a:t>
            </a:r>
          </a:p>
          <a:p>
            <a:pPr lvl="0" algn="ctr">
              <a:lnSpc>
                <a:spcPct val="120000"/>
              </a:lnSpc>
              <a:spcBef>
                <a:spcPts val="2040"/>
              </a:spcBef>
            </a:pPr>
            <a:r>
              <a:rPr lang="fr-FR" sz="1600" b="0" dirty="0" smtClean="0">
                <a:latin typeface="Candara"/>
                <a:cs typeface="Candara"/>
              </a:rPr>
              <a:t>C’est </a:t>
            </a:r>
            <a:r>
              <a:rPr lang="fr-FR" sz="1600" b="0" dirty="0">
                <a:latin typeface="Candara"/>
                <a:cs typeface="Candara"/>
              </a:rPr>
              <a:t>une courbe issue d’un graphique qui est la représentation des taux de chute (</a:t>
            </a:r>
            <a:r>
              <a:rPr lang="fr-FR" sz="1600" b="0" dirty="0" err="1" smtClean="0">
                <a:latin typeface="Candara"/>
                <a:cs typeface="Candara"/>
              </a:rPr>
              <a:t>Vario</a:t>
            </a:r>
            <a:r>
              <a:rPr lang="fr-FR" sz="1600" b="0" dirty="0" smtClean="0">
                <a:latin typeface="Candara"/>
                <a:cs typeface="Candara"/>
              </a:rPr>
              <a:t>) </a:t>
            </a:r>
            <a:r>
              <a:rPr lang="fr-FR" sz="1600" b="0" dirty="0">
                <a:latin typeface="Candara"/>
                <a:cs typeface="Candara"/>
              </a:rPr>
              <a:t>correspondants à chaque vitesse </a:t>
            </a:r>
            <a:r>
              <a:rPr lang="fr-FR" sz="1600" b="0" dirty="0" smtClean="0">
                <a:latin typeface="Candara"/>
                <a:cs typeface="Candara"/>
              </a:rPr>
              <a:t>indiquée (Badin) </a:t>
            </a:r>
            <a:r>
              <a:rPr lang="fr-FR" sz="1600" b="0" dirty="0">
                <a:latin typeface="Candara"/>
                <a:cs typeface="Candara"/>
              </a:rPr>
              <a:t>de </a:t>
            </a:r>
            <a:r>
              <a:rPr lang="fr-FR" sz="1600" b="0" dirty="0" smtClean="0">
                <a:latin typeface="Candara"/>
                <a:cs typeface="Candara"/>
              </a:rPr>
              <a:t>l’aéronef.</a:t>
            </a:r>
          </a:p>
          <a:p>
            <a:pPr lvl="0" algn="ctr">
              <a:lnSpc>
                <a:spcPct val="120000"/>
              </a:lnSpc>
              <a:spcBef>
                <a:spcPts val="2040"/>
              </a:spcBef>
            </a:pPr>
            <a:r>
              <a:rPr lang="fr-FR" sz="1600" b="0" dirty="0" smtClean="0">
                <a:latin typeface="Candara"/>
                <a:cs typeface="Candara"/>
              </a:rPr>
              <a:t>Une polaire sera unique pour un appareil de masse donnée.</a:t>
            </a:r>
            <a:endParaRPr lang="fr-FR" sz="1600" b="0" dirty="0">
              <a:latin typeface="Candara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1073150" y="3663891"/>
            <a:ext cx="2051050" cy="2128138"/>
            <a:chOff x="1073150" y="3663891"/>
            <a:chExt cx="2051050" cy="2128138"/>
          </a:xfrm>
        </p:grpSpPr>
        <p:grpSp>
          <p:nvGrpSpPr>
            <p:cNvPr id="10" name="Group 43"/>
            <p:cNvGrpSpPr>
              <a:grpSpLocks noChangeAspect="1"/>
            </p:cNvGrpSpPr>
            <p:nvPr/>
          </p:nvGrpSpPr>
          <p:grpSpPr bwMode="auto">
            <a:xfrm>
              <a:off x="1091291" y="3663891"/>
              <a:ext cx="2015996" cy="2015996"/>
              <a:chOff x="344" y="237"/>
              <a:chExt cx="2748" cy="2675"/>
            </a:xfrm>
          </p:grpSpPr>
          <p:pic>
            <p:nvPicPr>
              <p:cNvPr id="13" name="Picture 3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4" name="AutoShape 40"/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G0" fmla="+- 3962 0 0"/>
                  <a:gd name="G1" fmla="+- 21600 0 3962"/>
                  <a:gd name="G2" fmla="+- 21600 0 3962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1073150" y="5422697"/>
              <a:ext cx="20510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t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fr-FR" sz="1800" b="0" dirty="0" smtClean="0">
                  <a:solidFill>
                    <a:srgbClr val="CC0000"/>
                  </a:solidFill>
                  <a:latin typeface="Candara"/>
                  <a:cs typeface="Candara"/>
                </a:rPr>
                <a:t>Badin</a:t>
              </a: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3546475" y="3683000"/>
            <a:ext cx="2051050" cy="2109029"/>
            <a:chOff x="3546475" y="3683000"/>
            <a:chExt cx="2051050" cy="2109029"/>
          </a:xfrm>
        </p:grpSpPr>
        <p:grpSp>
          <p:nvGrpSpPr>
            <p:cNvPr id="9" name="Group 44"/>
            <p:cNvGrpSpPr>
              <a:grpSpLocks noChangeAspect="1"/>
            </p:cNvGrpSpPr>
            <p:nvPr/>
          </p:nvGrpSpPr>
          <p:grpSpPr bwMode="auto">
            <a:xfrm>
              <a:off x="3571297" y="3683000"/>
              <a:ext cx="2001406" cy="1979999"/>
              <a:chOff x="453" y="400"/>
              <a:chExt cx="2748" cy="2675"/>
            </a:xfrm>
          </p:grpSpPr>
          <p:pic>
            <p:nvPicPr>
              <p:cNvPr id="15" name="Picture 39"/>
              <p:cNvPicPr>
                <a:picLocks noChangeAspect="1" noChangeArrowheads="1"/>
              </p:cNvPicPr>
              <p:nvPr/>
            </p:nvPicPr>
            <p:blipFill>
              <a:blip r:embed="rId4"/>
              <a:srcRect l="13380" r="12923"/>
              <a:stretch>
                <a:fillRect/>
              </a:stretch>
            </p:blipFill>
            <p:spPr bwMode="auto">
              <a:xfrm>
                <a:off x="920" y="830"/>
                <a:ext cx="1768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AutoShape 42"/>
              <p:cNvSpPr>
                <a:spLocks noChangeArrowheads="1"/>
              </p:cNvSpPr>
              <p:nvPr/>
            </p:nvSpPr>
            <p:spPr bwMode="auto">
              <a:xfrm>
                <a:off x="453" y="400"/>
                <a:ext cx="2748" cy="2675"/>
              </a:xfrm>
              <a:custGeom>
                <a:avLst/>
                <a:gdLst>
                  <a:gd name="G0" fmla="+- 3962 0 0"/>
                  <a:gd name="G1" fmla="+- 21600 0 3962"/>
                  <a:gd name="G2" fmla="+- 21600 0 3962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3546475" y="5422697"/>
              <a:ext cx="20510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t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fr-FR" sz="1800" b="0" dirty="0" err="1" smtClean="0">
                  <a:solidFill>
                    <a:srgbClr val="CC0000"/>
                  </a:solidFill>
                  <a:latin typeface="Candara"/>
                  <a:cs typeface="Candara"/>
                </a:rPr>
                <a:t>Vario</a:t>
              </a:r>
              <a:endParaRPr lang="fr-FR" sz="1800" b="0" dirty="0" smtClean="0">
                <a:solidFill>
                  <a:srgbClr val="CC0000"/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6267450" y="4000500"/>
            <a:ext cx="2051050" cy="1791529"/>
            <a:chOff x="6267450" y="4000500"/>
            <a:chExt cx="2051050" cy="1791529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5"/>
            <a:srcRect b="11842"/>
            <a:stretch/>
          </p:blipFill>
          <p:spPr>
            <a:xfrm>
              <a:off x="6299201" y="4000500"/>
              <a:ext cx="1892300" cy="12911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6267450" y="5422697"/>
              <a:ext cx="20510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t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fr-FR" sz="1800" b="0" dirty="0" smtClean="0">
                  <a:solidFill>
                    <a:srgbClr val="CC0000"/>
                  </a:solidFill>
                  <a:latin typeface="Candara"/>
                  <a:cs typeface="Candara"/>
                </a:rPr>
                <a:t>Papier millimétré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02" grpId="0" build="p" bldLvl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>
          <a:xfrm flipH="1">
            <a:off x="7569199" y="1339849"/>
            <a:ext cx="520701" cy="4078901"/>
          </a:xfrm>
          <a:prstGeom prst="rect">
            <a:avLst/>
          </a:prstGeom>
          <a:solidFill>
            <a:srgbClr val="A6A6A6">
              <a:alpha val="5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2" name="Rectangle 141"/>
          <p:cNvSpPr/>
          <p:nvPr/>
        </p:nvSpPr>
        <p:spPr>
          <a:xfrm>
            <a:off x="1206500" y="1358899"/>
            <a:ext cx="1651000" cy="4078901"/>
          </a:xfrm>
          <a:prstGeom prst="rect">
            <a:avLst/>
          </a:prstGeom>
          <a:solidFill>
            <a:schemeClr val="bg1">
              <a:lumMod val="65000"/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50" name="Grouper 149"/>
          <p:cNvGrpSpPr/>
          <p:nvPr/>
        </p:nvGrpSpPr>
        <p:grpSpPr>
          <a:xfrm>
            <a:off x="635000" y="1333500"/>
            <a:ext cx="1181100" cy="4657725"/>
            <a:chOff x="635000" y="1333500"/>
            <a:chExt cx="1181100" cy="4657725"/>
          </a:xfrm>
        </p:grpSpPr>
        <p:grpSp>
          <p:nvGrpSpPr>
            <p:cNvPr id="64" name="Grouper 160"/>
            <p:cNvGrpSpPr/>
            <p:nvPr/>
          </p:nvGrpSpPr>
          <p:grpSpPr>
            <a:xfrm>
              <a:off x="635000" y="1333500"/>
              <a:ext cx="1181100" cy="4657725"/>
              <a:chOff x="1803400" y="1333500"/>
              <a:chExt cx="1181100" cy="4657725"/>
            </a:xfrm>
          </p:grpSpPr>
          <p:grpSp>
            <p:nvGrpSpPr>
              <p:cNvPr id="65" name="Group 9"/>
              <p:cNvGrpSpPr>
                <a:grpSpLocks/>
              </p:cNvGrpSpPr>
              <p:nvPr/>
            </p:nvGrpSpPr>
            <p:grpSpPr bwMode="auto">
              <a:xfrm>
                <a:off x="2044700" y="1333500"/>
                <a:ext cx="939800" cy="4657725"/>
                <a:chOff x="760" y="840"/>
                <a:chExt cx="592" cy="2934"/>
              </a:xfrm>
            </p:grpSpPr>
            <p:sp>
              <p:nvSpPr>
                <p:cNvPr id="75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968" y="840"/>
                  <a:ext cx="0" cy="275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0" y="3580"/>
                  <a:ext cx="592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/>
                  <a:r>
                    <a:rPr lang="fr-FR" sz="1400" b="0" dirty="0" err="1" smtClean="0">
                      <a:latin typeface="Candara"/>
                      <a:cs typeface="Candara"/>
                    </a:rPr>
                    <a:t>Vz</a:t>
                  </a:r>
                  <a:r>
                    <a:rPr lang="fr-FR" sz="1400" b="0" dirty="0" smtClean="0">
                      <a:latin typeface="Candara"/>
                      <a:cs typeface="Candara"/>
                    </a:rPr>
                    <a:t> (m/s)</a:t>
                  </a:r>
                  <a:endParaRPr lang="fr-FR" sz="1400" b="0" dirty="0">
                    <a:latin typeface="Candara"/>
                    <a:cs typeface="Candara"/>
                  </a:endParaRPr>
                </a:p>
              </p:txBody>
            </p:sp>
          </p:grpSp>
          <p:sp>
            <p:nvSpPr>
              <p:cNvPr id="66" name="Text Box 12"/>
              <p:cNvSpPr txBox="1">
                <a:spLocks noChangeArrowheads="1"/>
              </p:cNvSpPr>
              <p:nvPr/>
            </p:nvSpPr>
            <p:spPr bwMode="auto">
              <a:xfrm>
                <a:off x="2082800" y="1358900"/>
                <a:ext cx="2921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0</a:t>
                </a:r>
              </a:p>
            </p:txBody>
          </p:sp>
          <p:sp>
            <p:nvSpPr>
              <p:cNvPr id="67" name="Rectangle 67"/>
              <p:cNvSpPr>
                <a:spLocks noChangeArrowheads="1"/>
              </p:cNvSpPr>
              <p:nvPr/>
            </p:nvSpPr>
            <p:spPr bwMode="auto">
              <a:xfrm>
                <a:off x="2124075" y="4854575"/>
                <a:ext cx="16901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latin typeface="Candara"/>
                    <a:cs typeface="Candara"/>
                  </a:rPr>
                  <a:t>- 7</a:t>
                </a:r>
                <a:endParaRPr lang="fr-FR" sz="2800" b="0" dirty="0">
                  <a:latin typeface="Candara"/>
                  <a:cs typeface="Candara"/>
                </a:endParaRPr>
              </a:p>
            </p:txBody>
          </p:sp>
          <p:sp>
            <p:nvSpPr>
              <p:cNvPr id="68" name="Rectangle 70"/>
              <p:cNvSpPr>
                <a:spLocks noChangeArrowheads="1"/>
              </p:cNvSpPr>
              <p:nvPr/>
            </p:nvSpPr>
            <p:spPr bwMode="auto">
              <a:xfrm>
                <a:off x="2124075" y="3914775"/>
                <a:ext cx="17234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latin typeface="Candara"/>
                    <a:cs typeface="Candara"/>
                  </a:rPr>
                  <a:t>- 5</a:t>
                </a:r>
                <a:endParaRPr lang="fr-FR" sz="2800" b="0" dirty="0">
                  <a:latin typeface="Candara"/>
                  <a:cs typeface="Candara"/>
                </a:endParaRPr>
              </a:p>
            </p:txBody>
          </p:sp>
          <p:sp>
            <p:nvSpPr>
              <p:cNvPr id="69" name="Rectangle 73"/>
              <p:cNvSpPr>
                <a:spLocks noChangeArrowheads="1"/>
              </p:cNvSpPr>
              <p:nvPr/>
            </p:nvSpPr>
            <p:spPr bwMode="auto">
              <a:xfrm>
                <a:off x="2111375" y="3432175"/>
                <a:ext cx="17988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latin typeface="Candara"/>
                    <a:cs typeface="Candara"/>
                  </a:rPr>
                  <a:t>- 4</a:t>
                </a:r>
                <a:endParaRPr lang="fr-FR" sz="2800" b="0" dirty="0">
                  <a:latin typeface="Candara"/>
                  <a:cs typeface="Candara"/>
                </a:endParaRPr>
              </a:p>
            </p:txBody>
          </p:sp>
          <p:sp>
            <p:nvSpPr>
              <p:cNvPr id="70" name="Rectangle 76"/>
              <p:cNvSpPr>
                <a:spLocks noChangeArrowheads="1"/>
              </p:cNvSpPr>
              <p:nvPr/>
            </p:nvSpPr>
            <p:spPr bwMode="auto">
              <a:xfrm>
                <a:off x="2124075" y="2936875"/>
                <a:ext cx="17138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latin typeface="Candara"/>
                    <a:cs typeface="Candara"/>
                  </a:rPr>
                  <a:t>- 3</a:t>
                </a:r>
                <a:endParaRPr lang="fr-FR" sz="2800" b="0" dirty="0">
                  <a:latin typeface="Candara"/>
                  <a:cs typeface="Candara"/>
                </a:endParaRPr>
              </a:p>
            </p:txBody>
          </p:sp>
          <p:sp>
            <p:nvSpPr>
              <p:cNvPr id="71" name="Rectangle 78"/>
              <p:cNvSpPr>
                <a:spLocks noChangeArrowheads="1"/>
              </p:cNvSpPr>
              <p:nvPr/>
            </p:nvSpPr>
            <p:spPr bwMode="auto">
              <a:xfrm>
                <a:off x="1803400" y="2466974"/>
                <a:ext cx="48260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fr-FR" sz="1400" b="0" dirty="0" smtClean="0">
                    <a:latin typeface="Candara"/>
                    <a:cs typeface="Candara"/>
                  </a:rPr>
                  <a:t>- 2</a:t>
                </a:r>
                <a:endParaRPr lang="fr-FR" sz="2800" b="0" dirty="0">
                  <a:latin typeface="Candara"/>
                  <a:cs typeface="Candara"/>
                </a:endParaRPr>
              </a:p>
            </p:txBody>
          </p:sp>
          <p:sp>
            <p:nvSpPr>
              <p:cNvPr id="72" name="Rectangle 80"/>
              <p:cNvSpPr>
                <a:spLocks noChangeArrowheads="1"/>
              </p:cNvSpPr>
              <p:nvPr/>
            </p:nvSpPr>
            <p:spPr bwMode="auto">
              <a:xfrm>
                <a:off x="2133600" y="1984375"/>
                <a:ext cx="14692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latin typeface="Candara"/>
                    <a:cs typeface="Candara"/>
                  </a:rPr>
                  <a:t>- 1</a:t>
                </a:r>
                <a:endParaRPr lang="fr-FR" sz="2800" b="0" dirty="0">
                  <a:latin typeface="Candara"/>
                  <a:cs typeface="Candara"/>
                </a:endParaRPr>
              </a:p>
            </p:txBody>
          </p:sp>
          <p:sp>
            <p:nvSpPr>
              <p:cNvPr id="74" name="Rectangle 80"/>
              <p:cNvSpPr>
                <a:spLocks noChangeArrowheads="1"/>
              </p:cNvSpPr>
              <p:nvPr/>
            </p:nvSpPr>
            <p:spPr bwMode="auto">
              <a:xfrm>
                <a:off x="2108200" y="4397375"/>
                <a:ext cx="18321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latin typeface="Candara"/>
                    <a:cs typeface="Candara"/>
                  </a:rPr>
                  <a:t>- 6</a:t>
                </a:r>
                <a:endParaRPr lang="fr-FR" sz="2800" b="0" dirty="0">
                  <a:latin typeface="Candara"/>
                  <a:cs typeface="Candara"/>
                </a:endParaRPr>
              </a:p>
            </p:txBody>
          </p:sp>
        </p:grpSp>
        <p:sp>
          <p:nvSpPr>
            <p:cNvPr id="86" name="Rectangle 67"/>
            <p:cNvSpPr>
              <a:spLocks noChangeArrowheads="1"/>
            </p:cNvSpPr>
            <p:nvPr/>
          </p:nvSpPr>
          <p:spPr bwMode="auto">
            <a:xfrm>
              <a:off x="955675" y="5299075"/>
              <a:ext cx="18295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- 8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grpSp>
        <p:nvGrpSpPr>
          <p:cNvPr id="126" name="Grouper 125"/>
          <p:cNvGrpSpPr/>
          <p:nvPr/>
        </p:nvGrpSpPr>
        <p:grpSpPr>
          <a:xfrm>
            <a:off x="792084" y="1384300"/>
            <a:ext cx="7573821" cy="612775"/>
            <a:chOff x="995284" y="1397000"/>
            <a:chExt cx="7573821" cy="612775"/>
          </a:xfrm>
        </p:grpSpPr>
        <p:grpSp>
          <p:nvGrpSpPr>
            <p:cNvPr id="77" name="Grouper 171"/>
            <p:cNvGrpSpPr/>
            <p:nvPr/>
          </p:nvGrpSpPr>
          <p:grpSpPr>
            <a:xfrm>
              <a:off x="995284" y="1400175"/>
              <a:ext cx="7573821" cy="609600"/>
              <a:chOff x="1536702" y="5832475"/>
              <a:chExt cx="7108069" cy="609600"/>
            </a:xfrm>
          </p:grpSpPr>
          <p:grpSp>
            <p:nvGrpSpPr>
              <p:cNvPr id="78" name="Group 42"/>
              <p:cNvGrpSpPr>
                <a:grpSpLocks/>
              </p:cNvGrpSpPr>
              <p:nvPr/>
            </p:nvGrpSpPr>
            <p:grpSpPr bwMode="auto">
              <a:xfrm>
                <a:off x="1536702" y="5918200"/>
                <a:ext cx="7108069" cy="523875"/>
                <a:chOff x="648" y="3728"/>
                <a:chExt cx="3936" cy="330"/>
              </a:xfrm>
            </p:grpSpPr>
            <p:sp>
              <p:nvSpPr>
                <p:cNvPr id="84" name="Line 6"/>
                <p:cNvSpPr>
                  <a:spLocks noChangeShapeType="1"/>
                </p:cNvSpPr>
                <p:nvPr/>
              </p:nvSpPr>
              <p:spPr bwMode="auto">
                <a:xfrm>
                  <a:off x="648" y="3840"/>
                  <a:ext cx="36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15" y="3728"/>
                  <a:ext cx="369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fr-FR" sz="1400" b="0" dirty="0" smtClean="0">
                      <a:latin typeface="Candara"/>
                      <a:cs typeface="Candara"/>
                    </a:rPr>
                    <a:t>Vi (Km/h)</a:t>
                  </a:r>
                  <a:endParaRPr lang="fr-FR" sz="1400" b="0" dirty="0">
                    <a:latin typeface="Candara"/>
                    <a:cs typeface="Candara"/>
                  </a:endParaRPr>
                </a:p>
              </p:txBody>
            </p:sp>
          </p:grpSp>
          <p:sp>
            <p:nvSpPr>
              <p:cNvPr id="79" name="Rectangle 63"/>
              <p:cNvSpPr>
                <a:spLocks noChangeArrowheads="1"/>
              </p:cNvSpPr>
              <p:nvPr/>
            </p:nvSpPr>
            <p:spPr bwMode="auto">
              <a:xfrm>
                <a:off x="2271793" y="5832475"/>
                <a:ext cx="16139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10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0" name="Rectangle 65"/>
              <p:cNvSpPr>
                <a:spLocks noChangeArrowheads="1"/>
              </p:cNvSpPr>
              <p:nvPr/>
            </p:nvSpPr>
            <p:spPr bwMode="auto">
              <a:xfrm>
                <a:off x="2628342" y="5832475"/>
                <a:ext cx="18155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20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1" name="Rectangle 67"/>
              <p:cNvSpPr>
                <a:spLocks noChangeArrowheads="1"/>
              </p:cNvSpPr>
              <p:nvPr/>
            </p:nvSpPr>
            <p:spPr bwMode="auto">
              <a:xfrm>
                <a:off x="3016964" y="5832475"/>
                <a:ext cx="18584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30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2" name="Rectangle 69"/>
              <p:cNvSpPr>
                <a:spLocks noChangeArrowheads="1"/>
              </p:cNvSpPr>
              <p:nvPr/>
            </p:nvSpPr>
            <p:spPr bwMode="auto">
              <a:xfrm>
                <a:off x="3378761" y="5832475"/>
                <a:ext cx="19435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40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3" name="Rectangle 71"/>
              <p:cNvSpPr>
                <a:spLocks noChangeArrowheads="1"/>
              </p:cNvSpPr>
              <p:nvPr/>
            </p:nvSpPr>
            <p:spPr bwMode="auto">
              <a:xfrm>
                <a:off x="3767891" y="5832475"/>
                <a:ext cx="18681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50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87" name="Rectangle 71"/>
            <p:cNvSpPr>
              <a:spLocks noChangeArrowheads="1"/>
            </p:cNvSpPr>
            <p:nvPr/>
          </p:nvSpPr>
          <p:spPr bwMode="auto">
            <a:xfrm>
              <a:off x="3728270" y="1412875"/>
              <a:ext cx="1976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60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88" name="Rectangle 71"/>
            <p:cNvSpPr>
              <a:spLocks noChangeArrowheads="1"/>
            </p:cNvSpPr>
            <p:nvPr/>
          </p:nvSpPr>
          <p:spPr bwMode="auto">
            <a:xfrm>
              <a:off x="4096570" y="1400175"/>
              <a:ext cx="1834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70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89" name="Rectangle 71"/>
            <p:cNvSpPr>
              <a:spLocks noChangeArrowheads="1"/>
            </p:cNvSpPr>
            <p:nvPr/>
          </p:nvSpPr>
          <p:spPr bwMode="auto">
            <a:xfrm>
              <a:off x="4454935" y="1409700"/>
              <a:ext cx="361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80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4810535" y="1397000"/>
              <a:ext cx="361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90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1" name="Rectangle 71"/>
            <p:cNvSpPr>
              <a:spLocks noChangeArrowheads="1"/>
            </p:cNvSpPr>
            <p:nvPr/>
          </p:nvSpPr>
          <p:spPr bwMode="auto">
            <a:xfrm flipH="1">
              <a:off x="51843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100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2" name="Rectangle 71"/>
            <p:cNvSpPr>
              <a:spLocks noChangeArrowheads="1"/>
            </p:cNvSpPr>
            <p:nvPr/>
          </p:nvSpPr>
          <p:spPr bwMode="auto">
            <a:xfrm flipH="1">
              <a:off x="56034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110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3" name="Rectangle 71"/>
            <p:cNvSpPr>
              <a:spLocks noChangeArrowheads="1"/>
            </p:cNvSpPr>
            <p:nvPr/>
          </p:nvSpPr>
          <p:spPr bwMode="auto">
            <a:xfrm flipH="1">
              <a:off x="64162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130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4" name="Rectangle 71"/>
            <p:cNvSpPr>
              <a:spLocks noChangeArrowheads="1"/>
            </p:cNvSpPr>
            <p:nvPr/>
          </p:nvSpPr>
          <p:spPr bwMode="auto">
            <a:xfrm flipH="1">
              <a:off x="60225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5" name="Rectangle 71"/>
            <p:cNvSpPr>
              <a:spLocks noChangeArrowheads="1"/>
            </p:cNvSpPr>
            <p:nvPr/>
          </p:nvSpPr>
          <p:spPr bwMode="auto">
            <a:xfrm flipH="1">
              <a:off x="68099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140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6" name="Rectangle 71"/>
            <p:cNvSpPr>
              <a:spLocks noChangeArrowheads="1"/>
            </p:cNvSpPr>
            <p:nvPr/>
          </p:nvSpPr>
          <p:spPr bwMode="auto">
            <a:xfrm flipH="1">
              <a:off x="72163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150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7" name="Rectangle 71"/>
            <p:cNvSpPr>
              <a:spLocks noChangeArrowheads="1"/>
            </p:cNvSpPr>
            <p:nvPr/>
          </p:nvSpPr>
          <p:spPr bwMode="auto">
            <a:xfrm flipH="1">
              <a:off x="76354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160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98" name="Freeform 11"/>
          <p:cNvSpPr>
            <a:spLocks/>
          </p:cNvSpPr>
          <p:nvPr/>
        </p:nvSpPr>
        <p:spPr bwMode="auto">
          <a:xfrm rot="6928549" flipV="1">
            <a:off x="4560576" y="1933967"/>
            <a:ext cx="1452090" cy="4702980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347"/>
              <a:gd name="connsiteY0" fmla="*/ 3129 h 3129"/>
              <a:gd name="connsiteX1" fmla="*/ 237 w 1347"/>
              <a:gd name="connsiteY1" fmla="*/ 2751 h 3129"/>
              <a:gd name="connsiteX2" fmla="*/ 87 w 1347"/>
              <a:gd name="connsiteY2" fmla="*/ 2234 h 3129"/>
              <a:gd name="connsiteX3" fmla="*/ 9 w 1347"/>
              <a:gd name="connsiteY3" fmla="*/ 1640 h 3129"/>
              <a:gd name="connsiteX4" fmla="*/ 33 w 1347"/>
              <a:gd name="connsiteY4" fmla="*/ 1208 h 3129"/>
              <a:gd name="connsiteX5" fmla="*/ 119 w 1347"/>
              <a:gd name="connsiteY5" fmla="*/ 831 h 3129"/>
              <a:gd name="connsiteX6" fmla="*/ 247 w 1347"/>
              <a:gd name="connsiteY6" fmla="*/ 551 h 3129"/>
              <a:gd name="connsiteX7" fmla="*/ 501 w 1347"/>
              <a:gd name="connsiteY7" fmla="*/ 229 h 3129"/>
              <a:gd name="connsiteX8" fmla="*/ 783 w 1347"/>
              <a:gd name="connsiteY8" fmla="*/ 55 h 3129"/>
              <a:gd name="connsiteX9" fmla="*/ 1089 w 1347"/>
              <a:gd name="connsiteY9" fmla="*/ 3 h 3129"/>
              <a:gd name="connsiteX10" fmla="*/ 1347 w 1347"/>
              <a:gd name="connsiteY10" fmla="*/ 43 h 3129"/>
              <a:gd name="connsiteX0" fmla="*/ 393 w 1089"/>
              <a:gd name="connsiteY0" fmla="*/ 3126 h 3126"/>
              <a:gd name="connsiteX1" fmla="*/ 237 w 1089"/>
              <a:gd name="connsiteY1" fmla="*/ 2748 h 3126"/>
              <a:gd name="connsiteX2" fmla="*/ 87 w 1089"/>
              <a:gd name="connsiteY2" fmla="*/ 2231 h 3126"/>
              <a:gd name="connsiteX3" fmla="*/ 9 w 1089"/>
              <a:gd name="connsiteY3" fmla="*/ 1637 h 3126"/>
              <a:gd name="connsiteX4" fmla="*/ 33 w 1089"/>
              <a:gd name="connsiteY4" fmla="*/ 1205 h 3126"/>
              <a:gd name="connsiteX5" fmla="*/ 119 w 1089"/>
              <a:gd name="connsiteY5" fmla="*/ 828 h 3126"/>
              <a:gd name="connsiteX6" fmla="*/ 247 w 1089"/>
              <a:gd name="connsiteY6" fmla="*/ 548 h 3126"/>
              <a:gd name="connsiteX7" fmla="*/ 501 w 1089"/>
              <a:gd name="connsiteY7" fmla="*/ 226 h 3126"/>
              <a:gd name="connsiteX8" fmla="*/ 783 w 1089"/>
              <a:gd name="connsiteY8" fmla="*/ 52 h 3126"/>
              <a:gd name="connsiteX9" fmla="*/ 1089 w 1089"/>
              <a:gd name="connsiteY9" fmla="*/ 0 h 3126"/>
              <a:gd name="connsiteX0" fmla="*/ 237 w 1089"/>
              <a:gd name="connsiteY0" fmla="*/ 2748 h 2748"/>
              <a:gd name="connsiteX1" fmla="*/ 87 w 1089"/>
              <a:gd name="connsiteY1" fmla="*/ 2231 h 2748"/>
              <a:gd name="connsiteX2" fmla="*/ 9 w 1089"/>
              <a:gd name="connsiteY2" fmla="*/ 1637 h 2748"/>
              <a:gd name="connsiteX3" fmla="*/ 33 w 1089"/>
              <a:gd name="connsiteY3" fmla="*/ 1205 h 2748"/>
              <a:gd name="connsiteX4" fmla="*/ 119 w 1089"/>
              <a:gd name="connsiteY4" fmla="*/ 828 h 2748"/>
              <a:gd name="connsiteX5" fmla="*/ 247 w 1089"/>
              <a:gd name="connsiteY5" fmla="*/ 548 h 2748"/>
              <a:gd name="connsiteX6" fmla="*/ 501 w 1089"/>
              <a:gd name="connsiteY6" fmla="*/ 226 h 2748"/>
              <a:gd name="connsiteX7" fmla="*/ 783 w 1089"/>
              <a:gd name="connsiteY7" fmla="*/ 52 h 2748"/>
              <a:gd name="connsiteX8" fmla="*/ 1089 w 1089"/>
              <a:gd name="connsiteY8" fmla="*/ 0 h 2748"/>
              <a:gd name="connsiteX0" fmla="*/ 87 w 1089"/>
              <a:gd name="connsiteY0" fmla="*/ 2231 h 2231"/>
              <a:gd name="connsiteX1" fmla="*/ 9 w 1089"/>
              <a:gd name="connsiteY1" fmla="*/ 1637 h 2231"/>
              <a:gd name="connsiteX2" fmla="*/ 33 w 1089"/>
              <a:gd name="connsiteY2" fmla="*/ 1205 h 2231"/>
              <a:gd name="connsiteX3" fmla="*/ 119 w 1089"/>
              <a:gd name="connsiteY3" fmla="*/ 828 h 2231"/>
              <a:gd name="connsiteX4" fmla="*/ 247 w 1089"/>
              <a:gd name="connsiteY4" fmla="*/ 548 h 2231"/>
              <a:gd name="connsiteX5" fmla="*/ 501 w 1089"/>
              <a:gd name="connsiteY5" fmla="*/ 226 h 2231"/>
              <a:gd name="connsiteX6" fmla="*/ 783 w 1089"/>
              <a:gd name="connsiteY6" fmla="*/ 52 h 2231"/>
              <a:gd name="connsiteX7" fmla="*/ 1089 w 1089"/>
              <a:gd name="connsiteY7" fmla="*/ 0 h 2231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1 w 1117"/>
              <a:gd name="connsiteY2" fmla="*/ 1205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71 w 1103"/>
              <a:gd name="connsiteY0" fmla="*/ 3466 h 3466"/>
              <a:gd name="connsiteX1" fmla="*/ 23 w 1103"/>
              <a:gd name="connsiteY1" fmla="*/ 1637 h 3466"/>
              <a:gd name="connsiteX2" fmla="*/ 133 w 1103"/>
              <a:gd name="connsiteY2" fmla="*/ 828 h 3466"/>
              <a:gd name="connsiteX3" fmla="*/ 261 w 1103"/>
              <a:gd name="connsiteY3" fmla="*/ 548 h 3466"/>
              <a:gd name="connsiteX4" fmla="*/ 515 w 1103"/>
              <a:gd name="connsiteY4" fmla="*/ 226 h 3466"/>
              <a:gd name="connsiteX5" fmla="*/ 797 w 1103"/>
              <a:gd name="connsiteY5" fmla="*/ 52 h 3466"/>
              <a:gd name="connsiteX6" fmla="*/ 1103 w 1103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72 w 1114"/>
              <a:gd name="connsiteY3" fmla="*/ 548 h 3466"/>
              <a:gd name="connsiteX4" fmla="*/ 526 w 1114"/>
              <a:gd name="connsiteY4" fmla="*/ 226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96 w 1114"/>
              <a:gd name="connsiteY3" fmla="*/ 417 h 3466"/>
              <a:gd name="connsiteX4" fmla="*/ 526 w 1114"/>
              <a:gd name="connsiteY4" fmla="*/ 226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96 w 1114"/>
              <a:gd name="connsiteY3" fmla="*/ 417 h 3466"/>
              <a:gd name="connsiteX4" fmla="*/ 532 w 1114"/>
              <a:gd name="connsiteY4" fmla="*/ 169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6 w 1118"/>
              <a:gd name="connsiteY0" fmla="*/ 3466 h 3466"/>
              <a:gd name="connsiteX1" fmla="*/ 38 w 1118"/>
              <a:gd name="connsiteY1" fmla="*/ 1637 h 3466"/>
              <a:gd name="connsiteX2" fmla="*/ 60 w 1118"/>
              <a:gd name="connsiteY2" fmla="*/ 920 h 3466"/>
              <a:gd name="connsiteX3" fmla="*/ 300 w 1118"/>
              <a:gd name="connsiteY3" fmla="*/ 417 h 3466"/>
              <a:gd name="connsiteX4" fmla="*/ 536 w 1118"/>
              <a:gd name="connsiteY4" fmla="*/ 169 h 3466"/>
              <a:gd name="connsiteX5" fmla="*/ 812 w 1118"/>
              <a:gd name="connsiteY5" fmla="*/ 52 h 3466"/>
              <a:gd name="connsiteX6" fmla="*/ 1118 w 1118"/>
              <a:gd name="connsiteY6" fmla="*/ 0 h 3466"/>
              <a:gd name="connsiteX0" fmla="*/ 286 w 1118"/>
              <a:gd name="connsiteY0" fmla="*/ 3466 h 3466"/>
              <a:gd name="connsiteX1" fmla="*/ 38 w 1118"/>
              <a:gd name="connsiteY1" fmla="*/ 1637 h 3466"/>
              <a:gd name="connsiteX2" fmla="*/ 60 w 1118"/>
              <a:gd name="connsiteY2" fmla="*/ 920 h 3466"/>
              <a:gd name="connsiteX3" fmla="*/ 234 w 1118"/>
              <a:gd name="connsiteY3" fmla="*/ 498 h 3466"/>
              <a:gd name="connsiteX4" fmla="*/ 536 w 1118"/>
              <a:gd name="connsiteY4" fmla="*/ 169 h 3466"/>
              <a:gd name="connsiteX5" fmla="*/ 812 w 1118"/>
              <a:gd name="connsiteY5" fmla="*/ 52 h 3466"/>
              <a:gd name="connsiteX6" fmla="*/ 1118 w 1118"/>
              <a:gd name="connsiteY6" fmla="*/ 0 h 3466"/>
              <a:gd name="connsiteX0" fmla="*/ 259 w 1091"/>
              <a:gd name="connsiteY0" fmla="*/ 3466 h 3466"/>
              <a:gd name="connsiteX1" fmla="*/ 63 w 1091"/>
              <a:gd name="connsiteY1" fmla="*/ 2113 h 3466"/>
              <a:gd name="connsiteX2" fmla="*/ 11 w 1091"/>
              <a:gd name="connsiteY2" fmla="*/ 1637 h 3466"/>
              <a:gd name="connsiteX3" fmla="*/ 33 w 1091"/>
              <a:gd name="connsiteY3" fmla="*/ 920 h 3466"/>
              <a:gd name="connsiteX4" fmla="*/ 207 w 1091"/>
              <a:gd name="connsiteY4" fmla="*/ 498 h 3466"/>
              <a:gd name="connsiteX5" fmla="*/ 509 w 1091"/>
              <a:gd name="connsiteY5" fmla="*/ 169 h 3466"/>
              <a:gd name="connsiteX6" fmla="*/ 785 w 1091"/>
              <a:gd name="connsiteY6" fmla="*/ 52 h 3466"/>
              <a:gd name="connsiteX7" fmla="*/ 1091 w 1091"/>
              <a:gd name="connsiteY7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6 w 1092"/>
              <a:gd name="connsiteY2" fmla="*/ 1365 h 3466"/>
              <a:gd name="connsiteX3" fmla="*/ 34 w 1092"/>
              <a:gd name="connsiteY3" fmla="*/ 920 h 3466"/>
              <a:gd name="connsiteX4" fmla="*/ 208 w 1092"/>
              <a:gd name="connsiteY4" fmla="*/ 498 h 3466"/>
              <a:gd name="connsiteX5" fmla="*/ 510 w 1092"/>
              <a:gd name="connsiteY5" fmla="*/ 169 h 3466"/>
              <a:gd name="connsiteX6" fmla="*/ 786 w 1092"/>
              <a:gd name="connsiteY6" fmla="*/ 52 h 3466"/>
              <a:gd name="connsiteX7" fmla="*/ 1092 w 1092"/>
              <a:gd name="connsiteY7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34 w 1092"/>
              <a:gd name="connsiteY2" fmla="*/ 2075 h 3466"/>
              <a:gd name="connsiteX3" fmla="*/ 6 w 1092"/>
              <a:gd name="connsiteY3" fmla="*/ 1365 h 3466"/>
              <a:gd name="connsiteX4" fmla="*/ 34 w 1092"/>
              <a:gd name="connsiteY4" fmla="*/ 920 h 3466"/>
              <a:gd name="connsiteX5" fmla="*/ 208 w 1092"/>
              <a:gd name="connsiteY5" fmla="*/ 498 h 3466"/>
              <a:gd name="connsiteX6" fmla="*/ 510 w 1092"/>
              <a:gd name="connsiteY6" fmla="*/ 169 h 3466"/>
              <a:gd name="connsiteX7" fmla="*/ 786 w 1092"/>
              <a:gd name="connsiteY7" fmla="*/ 52 h 3466"/>
              <a:gd name="connsiteX8" fmla="*/ 1092 w 1092"/>
              <a:gd name="connsiteY8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6 w 1092"/>
              <a:gd name="connsiteY2" fmla="*/ 1365 h 3466"/>
              <a:gd name="connsiteX3" fmla="*/ 34 w 1092"/>
              <a:gd name="connsiteY3" fmla="*/ 920 h 3466"/>
              <a:gd name="connsiteX4" fmla="*/ 208 w 1092"/>
              <a:gd name="connsiteY4" fmla="*/ 498 h 3466"/>
              <a:gd name="connsiteX5" fmla="*/ 510 w 1092"/>
              <a:gd name="connsiteY5" fmla="*/ 169 h 3466"/>
              <a:gd name="connsiteX6" fmla="*/ 786 w 1092"/>
              <a:gd name="connsiteY6" fmla="*/ 52 h 3466"/>
              <a:gd name="connsiteX7" fmla="*/ 1092 w 1092"/>
              <a:gd name="connsiteY7" fmla="*/ 0 h 3466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510 w 1108"/>
              <a:gd name="connsiteY5" fmla="*/ 353 h 3650"/>
              <a:gd name="connsiteX6" fmla="*/ 786 w 1108"/>
              <a:gd name="connsiteY6" fmla="*/ 236 h 3650"/>
              <a:gd name="connsiteX7" fmla="*/ 1108 w 1108"/>
              <a:gd name="connsiteY7" fmla="*/ 0 h 3650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510 w 1108"/>
              <a:gd name="connsiteY5" fmla="*/ 353 h 3650"/>
              <a:gd name="connsiteX6" fmla="*/ 723 w 1108"/>
              <a:gd name="connsiteY6" fmla="*/ 171 h 3650"/>
              <a:gd name="connsiteX7" fmla="*/ 1108 w 1108"/>
              <a:gd name="connsiteY7" fmla="*/ 0 h 3650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422 w 1108"/>
              <a:gd name="connsiteY5" fmla="*/ 379 h 3650"/>
              <a:gd name="connsiteX6" fmla="*/ 723 w 1108"/>
              <a:gd name="connsiteY6" fmla="*/ 171 h 3650"/>
              <a:gd name="connsiteX7" fmla="*/ 1108 w 1108"/>
              <a:gd name="connsiteY7" fmla="*/ 0 h 3650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208 w 1069"/>
              <a:gd name="connsiteY4" fmla="*/ 631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419 w 1069"/>
              <a:gd name="connsiteY6" fmla="*/ 259 h 3599"/>
              <a:gd name="connsiteX7" fmla="*/ 723 w 1069"/>
              <a:gd name="connsiteY7" fmla="*/ 120 h 3599"/>
              <a:gd name="connsiteX8" fmla="*/ 1069 w 1069"/>
              <a:gd name="connsiteY8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54 w 1063"/>
              <a:gd name="connsiteY0" fmla="*/ 3599 h 3599"/>
              <a:gd name="connsiteX1" fmla="*/ 58 w 1063"/>
              <a:gd name="connsiteY1" fmla="*/ 2246 h 3599"/>
              <a:gd name="connsiteX2" fmla="*/ 0 w 1063"/>
              <a:gd name="connsiteY2" fmla="*/ 1498 h 3599"/>
              <a:gd name="connsiteX3" fmla="*/ 28 w 1063"/>
              <a:gd name="connsiteY3" fmla="*/ 1053 h 3599"/>
              <a:gd name="connsiteX4" fmla="*/ 132 w 1063"/>
              <a:gd name="connsiteY4" fmla="*/ 599 h 3599"/>
              <a:gd name="connsiteX5" fmla="*/ 385 w 1063"/>
              <a:gd name="connsiteY5" fmla="*/ 291 h 3599"/>
              <a:gd name="connsiteX6" fmla="*/ 717 w 1063"/>
              <a:gd name="connsiteY6" fmla="*/ 120 h 3599"/>
              <a:gd name="connsiteX7" fmla="*/ 1063 w 1063"/>
              <a:gd name="connsiteY7" fmla="*/ 0 h 3599"/>
              <a:gd name="connsiteX0" fmla="*/ 257 w 1066"/>
              <a:gd name="connsiteY0" fmla="*/ 3599 h 3599"/>
              <a:gd name="connsiteX1" fmla="*/ 61 w 1066"/>
              <a:gd name="connsiteY1" fmla="*/ 2246 h 3599"/>
              <a:gd name="connsiteX2" fmla="*/ 3 w 1066"/>
              <a:gd name="connsiteY2" fmla="*/ 1498 h 3599"/>
              <a:gd name="connsiteX3" fmla="*/ 45 w 1066"/>
              <a:gd name="connsiteY3" fmla="*/ 1493 h 3599"/>
              <a:gd name="connsiteX4" fmla="*/ 31 w 1066"/>
              <a:gd name="connsiteY4" fmla="*/ 1053 h 3599"/>
              <a:gd name="connsiteX5" fmla="*/ 135 w 1066"/>
              <a:gd name="connsiteY5" fmla="*/ 599 h 3599"/>
              <a:gd name="connsiteX6" fmla="*/ 388 w 1066"/>
              <a:gd name="connsiteY6" fmla="*/ 291 h 3599"/>
              <a:gd name="connsiteX7" fmla="*/ 720 w 1066"/>
              <a:gd name="connsiteY7" fmla="*/ 120 h 3599"/>
              <a:gd name="connsiteX8" fmla="*/ 1066 w 1066"/>
              <a:gd name="connsiteY8" fmla="*/ 0 h 3599"/>
              <a:gd name="connsiteX0" fmla="*/ 250 w 1059"/>
              <a:gd name="connsiteY0" fmla="*/ 3599 h 3599"/>
              <a:gd name="connsiteX1" fmla="*/ 54 w 1059"/>
              <a:gd name="connsiteY1" fmla="*/ 2246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51 w 1086"/>
              <a:gd name="connsiteY3" fmla="*/ 1053 h 3599"/>
              <a:gd name="connsiteX4" fmla="*/ 155 w 1086"/>
              <a:gd name="connsiteY4" fmla="*/ 599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28 w 1086"/>
              <a:gd name="connsiteY3" fmla="*/ 1050 h 3599"/>
              <a:gd name="connsiteX4" fmla="*/ 155 w 1086"/>
              <a:gd name="connsiteY4" fmla="*/ 599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28 w 1086"/>
              <a:gd name="connsiteY3" fmla="*/ 1050 h 3599"/>
              <a:gd name="connsiteX4" fmla="*/ 125 w 1086"/>
              <a:gd name="connsiteY4" fmla="*/ 593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96 w 1105"/>
              <a:gd name="connsiteY0" fmla="*/ 3599 h 3599"/>
              <a:gd name="connsiteX1" fmla="*/ 153 w 1105"/>
              <a:gd name="connsiteY1" fmla="*/ 2223 h 3599"/>
              <a:gd name="connsiteX2" fmla="*/ 44 w 1105"/>
              <a:gd name="connsiteY2" fmla="*/ 1467 h 3599"/>
              <a:gd name="connsiteX3" fmla="*/ 24 w 1105"/>
              <a:gd name="connsiteY3" fmla="*/ 1047 h 3599"/>
              <a:gd name="connsiteX4" fmla="*/ 144 w 1105"/>
              <a:gd name="connsiteY4" fmla="*/ 593 h 3599"/>
              <a:gd name="connsiteX5" fmla="*/ 427 w 1105"/>
              <a:gd name="connsiteY5" fmla="*/ 291 h 3599"/>
              <a:gd name="connsiteX6" fmla="*/ 759 w 1105"/>
              <a:gd name="connsiteY6" fmla="*/ 120 h 3599"/>
              <a:gd name="connsiteX7" fmla="*/ 1105 w 1105"/>
              <a:gd name="connsiteY7" fmla="*/ 0 h 3599"/>
              <a:gd name="connsiteX0" fmla="*/ 303 w 1112"/>
              <a:gd name="connsiteY0" fmla="*/ 3599 h 3599"/>
              <a:gd name="connsiteX1" fmla="*/ 160 w 1112"/>
              <a:gd name="connsiteY1" fmla="*/ 2223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130 w 1112"/>
              <a:gd name="connsiteY1" fmla="*/ 2217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130 w 1112"/>
              <a:gd name="connsiteY1" fmla="*/ 2217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25 w 1112"/>
              <a:gd name="connsiteY1" fmla="*/ 1486 h 3599"/>
              <a:gd name="connsiteX2" fmla="*/ 31 w 1112"/>
              <a:gd name="connsiteY2" fmla="*/ 1047 h 3599"/>
              <a:gd name="connsiteX3" fmla="*/ 151 w 1112"/>
              <a:gd name="connsiteY3" fmla="*/ 593 h 3599"/>
              <a:gd name="connsiteX4" fmla="*/ 434 w 1112"/>
              <a:gd name="connsiteY4" fmla="*/ 291 h 3599"/>
              <a:gd name="connsiteX5" fmla="*/ 766 w 1112"/>
              <a:gd name="connsiteY5" fmla="*/ 120 h 3599"/>
              <a:gd name="connsiteX6" fmla="*/ 1112 w 1112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77 w 1138"/>
              <a:gd name="connsiteY3" fmla="*/ 593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77 w 1138"/>
              <a:gd name="connsiteY3" fmla="*/ 593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08 w 1138"/>
              <a:gd name="connsiteY3" fmla="*/ 648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62 w 1171"/>
              <a:gd name="connsiteY0" fmla="*/ 3599 h 3599"/>
              <a:gd name="connsiteX1" fmla="*/ 84 w 1171"/>
              <a:gd name="connsiteY1" fmla="*/ 1486 h 3599"/>
              <a:gd name="connsiteX2" fmla="*/ 24 w 1171"/>
              <a:gd name="connsiteY2" fmla="*/ 1064 h 3599"/>
              <a:gd name="connsiteX3" fmla="*/ 141 w 1171"/>
              <a:gd name="connsiteY3" fmla="*/ 648 h 3599"/>
              <a:gd name="connsiteX4" fmla="*/ 493 w 1171"/>
              <a:gd name="connsiteY4" fmla="*/ 291 h 3599"/>
              <a:gd name="connsiteX5" fmla="*/ 825 w 1171"/>
              <a:gd name="connsiteY5" fmla="*/ 120 h 3599"/>
              <a:gd name="connsiteX6" fmla="*/ 1171 w 1171"/>
              <a:gd name="connsiteY6" fmla="*/ 0 h 3599"/>
              <a:gd name="connsiteX0" fmla="*/ 362 w 1171"/>
              <a:gd name="connsiteY0" fmla="*/ 3599 h 3599"/>
              <a:gd name="connsiteX1" fmla="*/ 84 w 1171"/>
              <a:gd name="connsiteY1" fmla="*/ 1486 h 3599"/>
              <a:gd name="connsiteX2" fmla="*/ 24 w 1171"/>
              <a:gd name="connsiteY2" fmla="*/ 1064 h 3599"/>
              <a:gd name="connsiteX3" fmla="*/ 141 w 1171"/>
              <a:gd name="connsiteY3" fmla="*/ 648 h 3599"/>
              <a:gd name="connsiteX4" fmla="*/ 493 w 1171"/>
              <a:gd name="connsiteY4" fmla="*/ 291 h 3599"/>
              <a:gd name="connsiteX5" fmla="*/ 825 w 1171"/>
              <a:gd name="connsiteY5" fmla="*/ 120 h 3599"/>
              <a:gd name="connsiteX6" fmla="*/ 1171 w 1171"/>
              <a:gd name="connsiteY6" fmla="*/ 0 h 3599"/>
              <a:gd name="connsiteX0" fmla="*/ 338 w 1147"/>
              <a:gd name="connsiteY0" fmla="*/ 3599 h 3599"/>
              <a:gd name="connsiteX1" fmla="*/ 60 w 1147"/>
              <a:gd name="connsiteY1" fmla="*/ 1486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" h="3599">
                <a:moveTo>
                  <a:pt x="338" y="3599"/>
                </a:moveTo>
                <a:cubicBezTo>
                  <a:pt x="280" y="3159"/>
                  <a:pt x="114" y="2025"/>
                  <a:pt x="76" y="1783"/>
                </a:cubicBezTo>
                <a:cubicBezTo>
                  <a:pt x="51" y="1679"/>
                  <a:pt x="9" y="1309"/>
                  <a:pt x="0" y="1064"/>
                </a:cubicBezTo>
                <a:cubicBezTo>
                  <a:pt x="13" y="879"/>
                  <a:pt x="8" y="873"/>
                  <a:pt x="79" y="681"/>
                </a:cubicBezTo>
                <a:cubicBezTo>
                  <a:pt x="182" y="492"/>
                  <a:pt x="394" y="350"/>
                  <a:pt x="469" y="291"/>
                </a:cubicBezTo>
                <a:cubicBezTo>
                  <a:pt x="623" y="194"/>
                  <a:pt x="693" y="175"/>
                  <a:pt x="801" y="120"/>
                </a:cubicBezTo>
                <a:cubicBezTo>
                  <a:pt x="909" y="77"/>
                  <a:pt x="965" y="64"/>
                  <a:pt x="114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99" name="Line 175"/>
          <p:cNvSpPr>
            <a:spLocks noChangeShapeType="1"/>
          </p:cNvSpPr>
          <p:nvPr/>
        </p:nvSpPr>
        <p:spPr bwMode="auto">
          <a:xfrm rot="5400000" flipH="1">
            <a:off x="2491499" y="3565329"/>
            <a:ext cx="378000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0" name="Line 175"/>
          <p:cNvSpPr>
            <a:spLocks noChangeShapeType="1"/>
          </p:cNvSpPr>
          <p:nvPr/>
        </p:nvSpPr>
        <p:spPr bwMode="auto">
          <a:xfrm rot="10800000">
            <a:off x="1216141" y="4004009"/>
            <a:ext cx="5121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Line 175"/>
          <p:cNvSpPr>
            <a:spLocks noChangeShapeType="1"/>
          </p:cNvSpPr>
          <p:nvPr/>
        </p:nvSpPr>
        <p:spPr bwMode="auto">
          <a:xfrm rot="5400000" flipH="1">
            <a:off x="3218390" y="3567654"/>
            <a:ext cx="378000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" name="Line 175"/>
          <p:cNvSpPr>
            <a:spLocks noChangeShapeType="1"/>
          </p:cNvSpPr>
          <p:nvPr/>
        </p:nvSpPr>
        <p:spPr bwMode="auto">
          <a:xfrm rot="5400000" flipH="1">
            <a:off x="4063981" y="3558153"/>
            <a:ext cx="378000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" name="Line 175"/>
          <p:cNvSpPr>
            <a:spLocks noChangeShapeType="1"/>
          </p:cNvSpPr>
          <p:nvPr/>
        </p:nvSpPr>
        <p:spPr bwMode="auto">
          <a:xfrm rot="5400000" flipH="1">
            <a:off x="965157" y="3559919"/>
            <a:ext cx="378000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" name="Line 175"/>
          <p:cNvSpPr>
            <a:spLocks noChangeShapeType="1"/>
          </p:cNvSpPr>
          <p:nvPr/>
        </p:nvSpPr>
        <p:spPr bwMode="auto">
          <a:xfrm rot="10800000">
            <a:off x="1215903" y="5041900"/>
            <a:ext cx="6762994" cy="8227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Line 175"/>
          <p:cNvSpPr>
            <a:spLocks noChangeShapeType="1"/>
          </p:cNvSpPr>
          <p:nvPr/>
        </p:nvSpPr>
        <p:spPr bwMode="auto">
          <a:xfrm rot="5400000" flipH="1">
            <a:off x="1755852" y="3548526"/>
            <a:ext cx="378000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Line 175"/>
          <p:cNvSpPr>
            <a:spLocks noChangeShapeType="1"/>
          </p:cNvSpPr>
          <p:nvPr/>
        </p:nvSpPr>
        <p:spPr bwMode="auto">
          <a:xfrm rot="10800000">
            <a:off x="1217440" y="3444278"/>
            <a:ext cx="4329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Line 175"/>
          <p:cNvSpPr>
            <a:spLocks noChangeShapeType="1"/>
          </p:cNvSpPr>
          <p:nvPr/>
        </p:nvSpPr>
        <p:spPr bwMode="auto">
          <a:xfrm rot="10800000">
            <a:off x="1222157" y="4522562"/>
            <a:ext cx="5913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Line 175"/>
          <p:cNvSpPr>
            <a:spLocks noChangeShapeType="1"/>
          </p:cNvSpPr>
          <p:nvPr/>
        </p:nvSpPr>
        <p:spPr bwMode="auto">
          <a:xfrm rot="5400000" flipH="1">
            <a:off x="4857078" y="3550333"/>
            <a:ext cx="378000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Line 175"/>
          <p:cNvSpPr>
            <a:spLocks noChangeShapeType="1"/>
          </p:cNvSpPr>
          <p:nvPr/>
        </p:nvSpPr>
        <p:spPr bwMode="auto">
          <a:xfrm rot="5400000" flipH="1">
            <a:off x="5683089" y="3543472"/>
            <a:ext cx="3753878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Line 175"/>
          <p:cNvSpPr>
            <a:spLocks noChangeShapeType="1"/>
          </p:cNvSpPr>
          <p:nvPr/>
        </p:nvSpPr>
        <p:spPr bwMode="auto">
          <a:xfrm rot="10800000">
            <a:off x="1222819" y="3895046"/>
            <a:ext cx="2061864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Line 175"/>
          <p:cNvSpPr>
            <a:spLocks noChangeShapeType="1"/>
          </p:cNvSpPr>
          <p:nvPr/>
        </p:nvSpPr>
        <p:spPr bwMode="auto">
          <a:xfrm rot="10800000">
            <a:off x="1200914" y="3094946"/>
            <a:ext cx="3645875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" name="Oval 24"/>
          <p:cNvSpPr>
            <a:spLocks noChangeAspect="1" noChangeArrowheads="1"/>
          </p:cNvSpPr>
          <p:nvPr/>
        </p:nvSpPr>
        <p:spPr bwMode="auto">
          <a:xfrm rot="16200000">
            <a:off x="2835276" y="3865562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16" name="Oval 24"/>
          <p:cNvSpPr>
            <a:spLocks noChangeAspect="1" noChangeArrowheads="1"/>
          </p:cNvSpPr>
          <p:nvPr/>
        </p:nvSpPr>
        <p:spPr bwMode="auto">
          <a:xfrm rot="16200000">
            <a:off x="4347369" y="3073929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117" name="Oval 23"/>
          <p:cNvSpPr>
            <a:spLocks noChangeAspect="1" noChangeArrowheads="1"/>
          </p:cNvSpPr>
          <p:nvPr/>
        </p:nvSpPr>
        <p:spPr bwMode="auto">
          <a:xfrm rot="16200000">
            <a:off x="5927725" y="396505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18" name="Oval 33"/>
          <p:cNvSpPr>
            <a:spLocks noChangeAspect="1" noChangeArrowheads="1"/>
          </p:cNvSpPr>
          <p:nvPr/>
        </p:nvSpPr>
        <p:spPr bwMode="auto">
          <a:xfrm rot="16200000">
            <a:off x="6714069" y="44873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25" name="Line 175"/>
          <p:cNvSpPr>
            <a:spLocks noChangeShapeType="1"/>
          </p:cNvSpPr>
          <p:nvPr/>
        </p:nvSpPr>
        <p:spPr bwMode="auto">
          <a:xfrm rot="10800000">
            <a:off x="1207675" y="3264280"/>
            <a:ext cx="2673864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Oval 34"/>
          <p:cNvSpPr>
            <a:spLocks noChangeAspect="1" noChangeArrowheads="1"/>
          </p:cNvSpPr>
          <p:nvPr/>
        </p:nvSpPr>
        <p:spPr bwMode="auto">
          <a:xfrm rot="16200000">
            <a:off x="7535863" y="5015980"/>
            <a:ext cx="68262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22" name="Oval 33"/>
          <p:cNvSpPr>
            <a:spLocks noChangeAspect="1" noChangeArrowheads="1"/>
          </p:cNvSpPr>
          <p:nvPr/>
        </p:nvSpPr>
        <p:spPr bwMode="auto">
          <a:xfrm rot="16200000">
            <a:off x="5084236" y="3416299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23" name="Oval 33"/>
          <p:cNvSpPr>
            <a:spLocks noChangeAspect="1" noChangeArrowheads="1"/>
          </p:cNvSpPr>
          <p:nvPr/>
        </p:nvSpPr>
        <p:spPr bwMode="auto">
          <a:xfrm rot="16200000">
            <a:off x="3613153" y="3234291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aphicFrame>
        <p:nvGraphicFramePr>
          <p:cNvPr id="127" name="Tableau 126"/>
          <p:cNvGraphicFramePr>
            <a:graphicFrameLocks noGrp="1"/>
          </p:cNvGraphicFramePr>
          <p:nvPr/>
        </p:nvGraphicFramePr>
        <p:xfrm>
          <a:off x="2286000" y="5664200"/>
          <a:ext cx="5016000" cy="670559"/>
        </p:xfrm>
        <a:graphic>
          <a:graphicData uri="http://schemas.openxmlformats.org/drawingml/2006/table">
            <a:tbl>
              <a:tblPr firstCol="1" bandRow="1" bandCol="1">
                <a:tableStyleId>{E8034E78-7F5D-4C2E-B375-FC64B27BC917}</a:tableStyleId>
              </a:tblPr>
              <a:tblGrid>
                <a:gridCol w="627000"/>
                <a:gridCol w="627000"/>
                <a:gridCol w="627000"/>
                <a:gridCol w="627000"/>
                <a:gridCol w="627000"/>
                <a:gridCol w="627000"/>
                <a:gridCol w="627000"/>
                <a:gridCol w="627000"/>
              </a:tblGrid>
              <a:tr h="2868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Vi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40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60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80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100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120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140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160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Vz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" name="ZoneTexte 132"/>
          <p:cNvSpPr txBox="1"/>
          <p:nvPr/>
        </p:nvSpPr>
        <p:spPr>
          <a:xfrm>
            <a:off x="2946400" y="5994402"/>
            <a:ext cx="592200" cy="342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 smtClean="0">
                <a:latin typeface="Candara"/>
                <a:cs typeface="Candara"/>
              </a:rPr>
              <a:t>- 4,7</a:t>
            </a:r>
          </a:p>
          <a:p>
            <a:endParaRPr lang="fr-FR" sz="1400" dirty="0"/>
          </a:p>
        </p:txBody>
      </p:sp>
      <p:sp>
        <p:nvSpPr>
          <p:cNvPr id="134" name="ZoneTexte 133"/>
          <p:cNvSpPr txBox="1"/>
          <p:nvPr/>
        </p:nvSpPr>
        <p:spPr>
          <a:xfrm>
            <a:off x="3568700" y="6007102"/>
            <a:ext cx="5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dirty="0" smtClean="0">
                <a:latin typeface="Candara"/>
                <a:cs typeface="Candara"/>
              </a:rPr>
              <a:t>- 3,5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4183000" y="5994402"/>
            <a:ext cx="5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dirty="0" smtClean="0">
                <a:latin typeface="Candara"/>
                <a:cs typeface="Candara"/>
              </a:rPr>
              <a:t>- 3,0</a:t>
            </a:r>
          </a:p>
        </p:txBody>
      </p:sp>
      <p:sp>
        <p:nvSpPr>
          <p:cNvPr id="138" name="ZoneTexte 137"/>
          <p:cNvSpPr txBox="1"/>
          <p:nvPr/>
        </p:nvSpPr>
        <p:spPr>
          <a:xfrm>
            <a:off x="4813300" y="5994402"/>
            <a:ext cx="5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dirty="0" smtClean="0">
                <a:latin typeface="Candara"/>
                <a:cs typeface="Candara"/>
              </a:rPr>
              <a:t>- 3,8</a:t>
            </a:r>
          </a:p>
        </p:txBody>
      </p:sp>
      <p:sp>
        <p:nvSpPr>
          <p:cNvPr id="139" name="ZoneTexte 138"/>
          <p:cNvSpPr txBox="1"/>
          <p:nvPr/>
        </p:nvSpPr>
        <p:spPr>
          <a:xfrm>
            <a:off x="5453000" y="6007102"/>
            <a:ext cx="5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dirty="0" smtClean="0">
                <a:latin typeface="Candara"/>
                <a:cs typeface="Candara"/>
              </a:rPr>
              <a:t>- 5,0</a:t>
            </a:r>
          </a:p>
        </p:txBody>
      </p:sp>
      <p:sp>
        <p:nvSpPr>
          <p:cNvPr id="140" name="ZoneTexte 139"/>
          <p:cNvSpPr txBox="1"/>
          <p:nvPr/>
        </p:nvSpPr>
        <p:spPr>
          <a:xfrm>
            <a:off x="6088000" y="6007102"/>
            <a:ext cx="5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dirty="0" smtClean="0">
                <a:latin typeface="Candara"/>
                <a:cs typeface="Candara"/>
              </a:rPr>
              <a:t>- 6,0</a:t>
            </a:r>
          </a:p>
        </p:txBody>
      </p:sp>
      <p:sp>
        <p:nvSpPr>
          <p:cNvPr id="141" name="ZoneTexte 140"/>
          <p:cNvSpPr txBox="1"/>
          <p:nvPr/>
        </p:nvSpPr>
        <p:spPr>
          <a:xfrm>
            <a:off x="6697600" y="6007102"/>
            <a:ext cx="5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dirty="0" smtClean="0">
                <a:latin typeface="Candara"/>
                <a:cs typeface="Candara"/>
              </a:rPr>
              <a:t>- 7,0</a:t>
            </a:r>
          </a:p>
        </p:txBody>
      </p:sp>
      <p:sp>
        <p:nvSpPr>
          <p:cNvPr id="144" name="ZoneTexte 143"/>
          <p:cNvSpPr txBox="1"/>
          <p:nvPr/>
        </p:nvSpPr>
        <p:spPr>
          <a:xfrm>
            <a:off x="1993900" y="2298700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0" dirty="0" smtClean="0">
                <a:solidFill>
                  <a:srgbClr val="990000"/>
                </a:solidFill>
                <a:latin typeface="Candara"/>
                <a:cs typeface="Candara"/>
              </a:rPr>
              <a:t>Vs</a:t>
            </a:r>
            <a:endParaRPr lang="fr-FR" sz="2000" b="0" dirty="0">
              <a:solidFill>
                <a:srgbClr val="990000"/>
              </a:solidFill>
              <a:latin typeface="Candara"/>
              <a:cs typeface="Candara"/>
            </a:endParaRPr>
          </a:p>
        </p:txBody>
      </p:sp>
      <p:sp>
        <p:nvSpPr>
          <p:cNvPr id="145" name="ZoneTexte 144"/>
          <p:cNvSpPr txBox="1"/>
          <p:nvPr/>
        </p:nvSpPr>
        <p:spPr>
          <a:xfrm>
            <a:off x="7569200" y="2260600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dirty="0" smtClean="0">
                <a:solidFill>
                  <a:srgbClr val="990000"/>
                </a:solidFill>
                <a:latin typeface="Candara"/>
                <a:cs typeface="Candara"/>
              </a:rPr>
              <a:t>VNE</a:t>
            </a:r>
            <a:endParaRPr lang="fr-FR" sz="2000" b="0" dirty="0">
              <a:solidFill>
                <a:srgbClr val="990000"/>
              </a:solidFill>
              <a:latin typeface="Candara"/>
              <a:cs typeface="Candara"/>
            </a:endParaRPr>
          </a:p>
        </p:txBody>
      </p:sp>
      <p:sp>
        <p:nvSpPr>
          <p:cNvPr id="147" name="Rectangle 8"/>
          <p:cNvSpPr>
            <a:spLocks noChangeArrowheads="1"/>
          </p:cNvSpPr>
          <p:nvPr/>
        </p:nvSpPr>
        <p:spPr bwMode="auto">
          <a:xfrm>
            <a:off x="2632075" y="850697"/>
            <a:ext cx="3905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600" b="0" dirty="0" smtClean="0">
                <a:solidFill>
                  <a:srgbClr val="CC0000"/>
                </a:solidFill>
                <a:latin typeface="Candara"/>
                <a:cs typeface="Candara"/>
              </a:rPr>
              <a:t>Construction de la polaire</a:t>
            </a:r>
          </a:p>
        </p:txBody>
      </p:sp>
      <p:sp>
        <p:nvSpPr>
          <p:cNvPr id="148" name="ZoneTexte 147"/>
          <p:cNvSpPr txBox="1"/>
          <p:nvPr/>
        </p:nvSpPr>
        <p:spPr>
          <a:xfrm>
            <a:off x="1066800" y="990600"/>
            <a:ext cx="1354600" cy="30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0" dirty="0" smtClean="0">
                <a:latin typeface="Candara"/>
                <a:cs typeface="Candara"/>
              </a:rPr>
              <a:t>Masse : 400 kg</a:t>
            </a:r>
            <a:endParaRPr lang="fr-FR" sz="1400" b="0" dirty="0">
              <a:latin typeface="Candara"/>
              <a:cs typeface="Candara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786683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2" grpId="0" animBg="1"/>
      <p:bldP spid="98" grpId="0" animBg="1"/>
      <p:bldP spid="99" grpId="0" animBg="1"/>
      <p:bldP spid="100" grpId="0" animBg="1"/>
      <p:bldP spid="101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24" grpId="0" animBg="1"/>
      <p:bldP spid="112" grpId="0" animBg="1"/>
      <p:bldP spid="115" grpId="0" animBg="1"/>
      <p:bldP spid="116" grpId="0" animBg="1"/>
      <p:bldP spid="117" grpId="0" animBg="1"/>
      <p:bldP spid="118" grpId="0" animBg="1"/>
      <p:bldP spid="125" grpId="0" animBg="1"/>
      <p:bldP spid="119" grpId="0" animBg="1"/>
      <p:bldP spid="122" grpId="0" animBg="1"/>
      <p:bldP spid="123" grpId="0" animBg="1"/>
      <p:bldP spid="133" grpId="0"/>
      <p:bldP spid="134" grpId="0"/>
      <p:bldP spid="135" grpId="0"/>
      <p:bldP spid="138" grpId="0"/>
      <p:bldP spid="139" grpId="0"/>
      <p:bldP spid="140" grpId="0"/>
      <p:bldP spid="141" grpId="0"/>
      <p:bldP spid="144" grpId="0"/>
      <p:bldP spid="145" grpId="0"/>
      <p:bldP spid="147" grpId="0"/>
      <p:bldP spid="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73175" y="817905"/>
            <a:ext cx="611822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et rappels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forces en présence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palier stabilisé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montée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descente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vol plané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vitesses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d’accessibilité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244600" y="838200"/>
            <a:ext cx="5562600" cy="393700"/>
          </a:xfrm>
          <a:prstGeom prst="roundRect">
            <a:avLst/>
          </a:prstGeom>
          <a:noFill/>
          <a:ln w="28575" cmpd="sng">
            <a:solidFill>
              <a:srgbClr val="4F81BD"/>
            </a:solidFill>
          </a:ln>
          <a:scene3d>
            <a:camera prst="orthographicFront"/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MECANIQUE </a:t>
            </a: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DU VOL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36"/>
          <p:cNvSpPr>
            <a:spLocks noChangeShapeType="1"/>
          </p:cNvSpPr>
          <p:nvPr/>
        </p:nvSpPr>
        <p:spPr bwMode="auto">
          <a:xfrm flipH="1" flipV="1">
            <a:off x="1216796" y="1656503"/>
            <a:ext cx="4741604" cy="2094229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635000" y="1333500"/>
            <a:ext cx="1181100" cy="4657725"/>
            <a:chOff x="1803400" y="1333500"/>
            <a:chExt cx="1181100" cy="465772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044700" y="1333500"/>
              <a:ext cx="939800" cy="4657725"/>
              <a:chOff x="760" y="840"/>
              <a:chExt cx="592" cy="2934"/>
            </a:xfrm>
          </p:grpSpPr>
          <p:sp>
            <p:nvSpPr>
              <p:cNvPr id="75" name="Line 5"/>
              <p:cNvSpPr>
                <a:spLocks noChangeShapeType="1"/>
              </p:cNvSpPr>
              <p:nvPr/>
            </p:nvSpPr>
            <p:spPr bwMode="auto">
              <a:xfrm flipH="1">
                <a:off x="968" y="840"/>
                <a:ext cx="0" cy="27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760" y="3580"/>
                <a:ext cx="59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 err="1" smtClean="0">
                    <a:latin typeface="Candara"/>
                    <a:cs typeface="Candara"/>
                  </a:rPr>
                  <a:t>Vz</a:t>
                </a:r>
                <a:r>
                  <a:rPr lang="fr-FR" sz="1400" b="0" dirty="0" smtClean="0">
                    <a:latin typeface="Candara"/>
                    <a:cs typeface="Candara"/>
                  </a:rPr>
                  <a:t> (m/s)</a:t>
                </a:r>
                <a:endParaRPr lang="fr-FR" sz="1400" b="0" dirty="0">
                  <a:latin typeface="Candara"/>
                  <a:cs typeface="Candara"/>
                </a:endParaRPr>
              </a:p>
            </p:txBody>
          </p:sp>
        </p:grp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2082800" y="13589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2124075" y="4854575"/>
              <a:ext cx="16901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- 7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68" name="Rectangle 70"/>
            <p:cNvSpPr>
              <a:spLocks noChangeArrowheads="1"/>
            </p:cNvSpPr>
            <p:nvPr/>
          </p:nvSpPr>
          <p:spPr bwMode="auto">
            <a:xfrm>
              <a:off x="2124075" y="3914775"/>
              <a:ext cx="1723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- 5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2111375" y="3432175"/>
              <a:ext cx="17988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0" name="Rectangle 76"/>
            <p:cNvSpPr>
              <a:spLocks noChangeArrowheads="1"/>
            </p:cNvSpPr>
            <p:nvPr/>
          </p:nvSpPr>
          <p:spPr bwMode="auto">
            <a:xfrm>
              <a:off x="2124075" y="2936875"/>
              <a:ext cx="1713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- 3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1" name="Rectangle 78"/>
            <p:cNvSpPr>
              <a:spLocks noChangeArrowheads="1"/>
            </p:cNvSpPr>
            <p:nvPr/>
          </p:nvSpPr>
          <p:spPr bwMode="auto">
            <a:xfrm>
              <a:off x="1803400" y="24669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 smtClean="0">
                  <a:latin typeface="Candara"/>
                  <a:cs typeface="Candara"/>
                </a:rPr>
                <a:t>- 2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2" name="Rectangle 80"/>
            <p:cNvSpPr>
              <a:spLocks noChangeArrowheads="1"/>
            </p:cNvSpPr>
            <p:nvPr/>
          </p:nvSpPr>
          <p:spPr bwMode="auto">
            <a:xfrm>
              <a:off x="2133600" y="1984375"/>
              <a:ext cx="14692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- 1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4" name="Rectangle 80"/>
            <p:cNvSpPr>
              <a:spLocks noChangeArrowheads="1"/>
            </p:cNvSpPr>
            <p:nvPr/>
          </p:nvSpPr>
          <p:spPr bwMode="auto">
            <a:xfrm>
              <a:off x="2108200" y="4397375"/>
              <a:ext cx="1832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- 6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86" name="Rectangle 67"/>
          <p:cNvSpPr>
            <a:spLocks noChangeArrowheads="1"/>
          </p:cNvSpPr>
          <p:nvPr/>
        </p:nvSpPr>
        <p:spPr bwMode="auto">
          <a:xfrm>
            <a:off x="968375" y="5299075"/>
            <a:ext cx="1829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 smtClean="0">
                <a:latin typeface="Candara"/>
                <a:cs typeface="Candara"/>
              </a:rPr>
              <a:t>- 8</a:t>
            </a:r>
            <a:endParaRPr lang="fr-FR" sz="2800" b="0" dirty="0">
              <a:latin typeface="Candara"/>
              <a:cs typeface="Candara"/>
            </a:endParaRPr>
          </a:p>
        </p:txBody>
      </p:sp>
      <p:grpSp>
        <p:nvGrpSpPr>
          <p:cNvPr id="4" name="Grouper 125"/>
          <p:cNvGrpSpPr/>
          <p:nvPr/>
        </p:nvGrpSpPr>
        <p:grpSpPr>
          <a:xfrm>
            <a:off x="792084" y="1384300"/>
            <a:ext cx="7573821" cy="612775"/>
            <a:chOff x="995284" y="1397000"/>
            <a:chExt cx="7573821" cy="612775"/>
          </a:xfrm>
        </p:grpSpPr>
        <p:grpSp>
          <p:nvGrpSpPr>
            <p:cNvPr id="5" name="Grouper 171"/>
            <p:cNvGrpSpPr/>
            <p:nvPr/>
          </p:nvGrpSpPr>
          <p:grpSpPr>
            <a:xfrm>
              <a:off x="995284" y="1400175"/>
              <a:ext cx="7573821" cy="609600"/>
              <a:chOff x="1536702" y="5832475"/>
              <a:chExt cx="7108069" cy="609600"/>
            </a:xfrm>
          </p:grpSpPr>
          <p:grpSp>
            <p:nvGrpSpPr>
              <p:cNvPr id="6" name="Group 42"/>
              <p:cNvGrpSpPr>
                <a:grpSpLocks/>
              </p:cNvGrpSpPr>
              <p:nvPr/>
            </p:nvGrpSpPr>
            <p:grpSpPr bwMode="auto">
              <a:xfrm>
                <a:off x="1536702" y="5918200"/>
                <a:ext cx="7108069" cy="523875"/>
                <a:chOff x="648" y="3728"/>
                <a:chExt cx="3936" cy="330"/>
              </a:xfrm>
            </p:grpSpPr>
            <p:sp>
              <p:nvSpPr>
                <p:cNvPr id="84" name="Line 6"/>
                <p:cNvSpPr>
                  <a:spLocks noChangeShapeType="1"/>
                </p:cNvSpPr>
                <p:nvPr/>
              </p:nvSpPr>
              <p:spPr bwMode="auto">
                <a:xfrm>
                  <a:off x="648" y="3840"/>
                  <a:ext cx="36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15" y="3728"/>
                  <a:ext cx="369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fr-FR" sz="1400" b="0" dirty="0" smtClean="0">
                      <a:latin typeface="Candara"/>
                      <a:cs typeface="Candara"/>
                    </a:rPr>
                    <a:t>Vi (Km/h)</a:t>
                  </a:r>
                  <a:endParaRPr lang="fr-FR" sz="1400" b="0" dirty="0">
                    <a:latin typeface="Candara"/>
                    <a:cs typeface="Candara"/>
                  </a:endParaRPr>
                </a:p>
              </p:txBody>
            </p:sp>
          </p:grpSp>
          <p:sp>
            <p:nvSpPr>
              <p:cNvPr id="79" name="Rectangle 63"/>
              <p:cNvSpPr>
                <a:spLocks noChangeArrowheads="1"/>
              </p:cNvSpPr>
              <p:nvPr/>
            </p:nvSpPr>
            <p:spPr bwMode="auto">
              <a:xfrm>
                <a:off x="2271793" y="5832475"/>
                <a:ext cx="16139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10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0" name="Rectangle 65"/>
              <p:cNvSpPr>
                <a:spLocks noChangeArrowheads="1"/>
              </p:cNvSpPr>
              <p:nvPr/>
            </p:nvSpPr>
            <p:spPr bwMode="auto">
              <a:xfrm>
                <a:off x="2628342" y="5832475"/>
                <a:ext cx="18155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20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1" name="Rectangle 67"/>
              <p:cNvSpPr>
                <a:spLocks noChangeArrowheads="1"/>
              </p:cNvSpPr>
              <p:nvPr/>
            </p:nvSpPr>
            <p:spPr bwMode="auto">
              <a:xfrm>
                <a:off x="3016964" y="5832475"/>
                <a:ext cx="18584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30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2" name="Rectangle 69"/>
              <p:cNvSpPr>
                <a:spLocks noChangeArrowheads="1"/>
              </p:cNvSpPr>
              <p:nvPr/>
            </p:nvSpPr>
            <p:spPr bwMode="auto">
              <a:xfrm>
                <a:off x="3378761" y="5832475"/>
                <a:ext cx="19435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40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3" name="Rectangle 71"/>
              <p:cNvSpPr>
                <a:spLocks noChangeArrowheads="1"/>
              </p:cNvSpPr>
              <p:nvPr/>
            </p:nvSpPr>
            <p:spPr bwMode="auto">
              <a:xfrm>
                <a:off x="3767891" y="5832475"/>
                <a:ext cx="18681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50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87" name="Rectangle 71"/>
            <p:cNvSpPr>
              <a:spLocks noChangeArrowheads="1"/>
            </p:cNvSpPr>
            <p:nvPr/>
          </p:nvSpPr>
          <p:spPr bwMode="auto">
            <a:xfrm>
              <a:off x="3728270" y="1412875"/>
              <a:ext cx="1976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60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88" name="Rectangle 71"/>
            <p:cNvSpPr>
              <a:spLocks noChangeArrowheads="1"/>
            </p:cNvSpPr>
            <p:nvPr/>
          </p:nvSpPr>
          <p:spPr bwMode="auto">
            <a:xfrm>
              <a:off x="4096570" y="1400175"/>
              <a:ext cx="1834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70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89" name="Rectangle 71"/>
            <p:cNvSpPr>
              <a:spLocks noChangeArrowheads="1"/>
            </p:cNvSpPr>
            <p:nvPr/>
          </p:nvSpPr>
          <p:spPr bwMode="auto">
            <a:xfrm>
              <a:off x="4454935" y="1409700"/>
              <a:ext cx="361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80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4810535" y="1397000"/>
              <a:ext cx="361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90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1" name="Rectangle 71"/>
            <p:cNvSpPr>
              <a:spLocks noChangeArrowheads="1"/>
            </p:cNvSpPr>
            <p:nvPr/>
          </p:nvSpPr>
          <p:spPr bwMode="auto">
            <a:xfrm flipH="1">
              <a:off x="51843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100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2" name="Rectangle 71"/>
            <p:cNvSpPr>
              <a:spLocks noChangeArrowheads="1"/>
            </p:cNvSpPr>
            <p:nvPr/>
          </p:nvSpPr>
          <p:spPr bwMode="auto">
            <a:xfrm flipH="1">
              <a:off x="56034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110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3" name="Rectangle 71"/>
            <p:cNvSpPr>
              <a:spLocks noChangeArrowheads="1"/>
            </p:cNvSpPr>
            <p:nvPr/>
          </p:nvSpPr>
          <p:spPr bwMode="auto">
            <a:xfrm flipH="1">
              <a:off x="64162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130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4" name="Rectangle 71"/>
            <p:cNvSpPr>
              <a:spLocks noChangeArrowheads="1"/>
            </p:cNvSpPr>
            <p:nvPr/>
          </p:nvSpPr>
          <p:spPr bwMode="auto">
            <a:xfrm flipH="1">
              <a:off x="60225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5" name="Rectangle 71"/>
            <p:cNvSpPr>
              <a:spLocks noChangeArrowheads="1"/>
            </p:cNvSpPr>
            <p:nvPr/>
          </p:nvSpPr>
          <p:spPr bwMode="auto">
            <a:xfrm flipH="1">
              <a:off x="68099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140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6" name="Rectangle 71"/>
            <p:cNvSpPr>
              <a:spLocks noChangeArrowheads="1"/>
            </p:cNvSpPr>
            <p:nvPr/>
          </p:nvSpPr>
          <p:spPr bwMode="auto">
            <a:xfrm flipH="1">
              <a:off x="72163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150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7" name="Rectangle 71"/>
            <p:cNvSpPr>
              <a:spLocks noChangeArrowheads="1"/>
            </p:cNvSpPr>
            <p:nvPr/>
          </p:nvSpPr>
          <p:spPr bwMode="auto">
            <a:xfrm flipH="1">
              <a:off x="76354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160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98" name="Freeform 11"/>
          <p:cNvSpPr>
            <a:spLocks/>
          </p:cNvSpPr>
          <p:nvPr/>
        </p:nvSpPr>
        <p:spPr bwMode="auto">
          <a:xfrm rot="6928549" flipV="1">
            <a:off x="4560576" y="1933967"/>
            <a:ext cx="1452090" cy="4702980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347"/>
              <a:gd name="connsiteY0" fmla="*/ 3129 h 3129"/>
              <a:gd name="connsiteX1" fmla="*/ 237 w 1347"/>
              <a:gd name="connsiteY1" fmla="*/ 2751 h 3129"/>
              <a:gd name="connsiteX2" fmla="*/ 87 w 1347"/>
              <a:gd name="connsiteY2" fmla="*/ 2234 h 3129"/>
              <a:gd name="connsiteX3" fmla="*/ 9 w 1347"/>
              <a:gd name="connsiteY3" fmla="*/ 1640 h 3129"/>
              <a:gd name="connsiteX4" fmla="*/ 33 w 1347"/>
              <a:gd name="connsiteY4" fmla="*/ 1208 h 3129"/>
              <a:gd name="connsiteX5" fmla="*/ 119 w 1347"/>
              <a:gd name="connsiteY5" fmla="*/ 831 h 3129"/>
              <a:gd name="connsiteX6" fmla="*/ 247 w 1347"/>
              <a:gd name="connsiteY6" fmla="*/ 551 h 3129"/>
              <a:gd name="connsiteX7" fmla="*/ 501 w 1347"/>
              <a:gd name="connsiteY7" fmla="*/ 229 h 3129"/>
              <a:gd name="connsiteX8" fmla="*/ 783 w 1347"/>
              <a:gd name="connsiteY8" fmla="*/ 55 h 3129"/>
              <a:gd name="connsiteX9" fmla="*/ 1089 w 1347"/>
              <a:gd name="connsiteY9" fmla="*/ 3 h 3129"/>
              <a:gd name="connsiteX10" fmla="*/ 1347 w 1347"/>
              <a:gd name="connsiteY10" fmla="*/ 43 h 3129"/>
              <a:gd name="connsiteX0" fmla="*/ 393 w 1089"/>
              <a:gd name="connsiteY0" fmla="*/ 3126 h 3126"/>
              <a:gd name="connsiteX1" fmla="*/ 237 w 1089"/>
              <a:gd name="connsiteY1" fmla="*/ 2748 h 3126"/>
              <a:gd name="connsiteX2" fmla="*/ 87 w 1089"/>
              <a:gd name="connsiteY2" fmla="*/ 2231 h 3126"/>
              <a:gd name="connsiteX3" fmla="*/ 9 w 1089"/>
              <a:gd name="connsiteY3" fmla="*/ 1637 h 3126"/>
              <a:gd name="connsiteX4" fmla="*/ 33 w 1089"/>
              <a:gd name="connsiteY4" fmla="*/ 1205 h 3126"/>
              <a:gd name="connsiteX5" fmla="*/ 119 w 1089"/>
              <a:gd name="connsiteY5" fmla="*/ 828 h 3126"/>
              <a:gd name="connsiteX6" fmla="*/ 247 w 1089"/>
              <a:gd name="connsiteY6" fmla="*/ 548 h 3126"/>
              <a:gd name="connsiteX7" fmla="*/ 501 w 1089"/>
              <a:gd name="connsiteY7" fmla="*/ 226 h 3126"/>
              <a:gd name="connsiteX8" fmla="*/ 783 w 1089"/>
              <a:gd name="connsiteY8" fmla="*/ 52 h 3126"/>
              <a:gd name="connsiteX9" fmla="*/ 1089 w 1089"/>
              <a:gd name="connsiteY9" fmla="*/ 0 h 3126"/>
              <a:gd name="connsiteX0" fmla="*/ 237 w 1089"/>
              <a:gd name="connsiteY0" fmla="*/ 2748 h 2748"/>
              <a:gd name="connsiteX1" fmla="*/ 87 w 1089"/>
              <a:gd name="connsiteY1" fmla="*/ 2231 h 2748"/>
              <a:gd name="connsiteX2" fmla="*/ 9 w 1089"/>
              <a:gd name="connsiteY2" fmla="*/ 1637 h 2748"/>
              <a:gd name="connsiteX3" fmla="*/ 33 w 1089"/>
              <a:gd name="connsiteY3" fmla="*/ 1205 h 2748"/>
              <a:gd name="connsiteX4" fmla="*/ 119 w 1089"/>
              <a:gd name="connsiteY4" fmla="*/ 828 h 2748"/>
              <a:gd name="connsiteX5" fmla="*/ 247 w 1089"/>
              <a:gd name="connsiteY5" fmla="*/ 548 h 2748"/>
              <a:gd name="connsiteX6" fmla="*/ 501 w 1089"/>
              <a:gd name="connsiteY6" fmla="*/ 226 h 2748"/>
              <a:gd name="connsiteX7" fmla="*/ 783 w 1089"/>
              <a:gd name="connsiteY7" fmla="*/ 52 h 2748"/>
              <a:gd name="connsiteX8" fmla="*/ 1089 w 1089"/>
              <a:gd name="connsiteY8" fmla="*/ 0 h 2748"/>
              <a:gd name="connsiteX0" fmla="*/ 87 w 1089"/>
              <a:gd name="connsiteY0" fmla="*/ 2231 h 2231"/>
              <a:gd name="connsiteX1" fmla="*/ 9 w 1089"/>
              <a:gd name="connsiteY1" fmla="*/ 1637 h 2231"/>
              <a:gd name="connsiteX2" fmla="*/ 33 w 1089"/>
              <a:gd name="connsiteY2" fmla="*/ 1205 h 2231"/>
              <a:gd name="connsiteX3" fmla="*/ 119 w 1089"/>
              <a:gd name="connsiteY3" fmla="*/ 828 h 2231"/>
              <a:gd name="connsiteX4" fmla="*/ 247 w 1089"/>
              <a:gd name="connsiteY4" fmla="*/ 548 h 2231"/>
              <a:gd name="connsiteX5" fmla="*/ 501 w 1089"/>
              <a:gd name="connsiteY5" fmla="*/ 226 h 2231"/>
              <a:gd name="connsiteX6" fmla="*/ 783 w 1089"/>
              <a:gd name="connsiteY6" fmla="*/ 52 h 2231"/>
              <a:gd name="connsiteX7" fmla="*/ 1089 w 1089"/>
              <a:gd name="connsiteY7" fmla="*/ 0 h 2231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1 w 1117"/>
              <a:gd name="connsiteY2" fmla="*/ 1205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71 w 1103"/>
              <a:gd name="connsiteY0" fmla="*/ 3466 h 3466"/>
              <a:gd name="connsiteX1" fmla="*/ 23 w 1103"/>
              <a:gd name="connsiteY1" fmla="*/ 1637 h 3466"/>
              <a:gd name="connsiteX2" fmla="*/ 133 w 1103"/>
              <a:gd name="connsiteY2" fmla="*/ 828 h 3466"/>
              <a:gd name="connsiteX3" fmla="*/ 261 w 1103"/>
              <a:gd name="connsiteY3" fmla="*/ 548 h 3466"/>
              <a:gd name="connsiteX4" fmla="*/ 515 w 1103"/>
              <a:gd name="connsiteY4" fmla="*/ 226 h 3466"/>
              <a:gd name="connsiteX5" fmla="*/ 797 w 1103"/>
              <a:gd name="connsiteY5" fmla="*/ 52 h 3466"/>
              <a:gd name="connsiteX6" fmla="*/ 1103 w 1103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72 w 1114"/>
              <a:gd name="connsiteY3" fmla="*/ 548 h 3466"/>
              <a:gd name="connsiteX4" fmla="*/ 526 w 1114"/>
              <a:gd name="connsiteY4" fmla="*/ 226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96 w 1114"/>
              <a:gd name="connsiteY3" fmla="*/ 417 h 3466"/>
              <a:gd name="connsiteX4" fmla="*/ 526 w 1114"/>
              <a:gd name="connsiteY4" fmla="*/ 226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96 w 1114"/>
              <a:gd name="connsiteY3" fmla="*/ 417 h 3466"/>
              <a:gd name="connsiteX4" fmla="*/ 532 w 1114"/>
              <a:gd name="connsiteY4" fmla="*/ 169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6 w 1118"/>
              <a:gd name="connsiteY0" fmla="*/ 3466 h 3466"/>
              <a:gd name="connsiteX1" fmla="*/ 38 w 1118"/>
              <a:gd name="connsiteY1" fmla="*/ 1637 h 3466"/>
              <a:gd name="connsiteX2" fmla="*/ 60 w 1118"/>
              <a:gd name="connsiteY2" fmla="*/ 920 h 3466"/>
              <a:gd name="connsiteX3" fmla="*/ 300 w 1118"/>
              <a:gd name="connsiteY3" fmla="*/ 417 h 3466"/>
              <a:gd name="connsiteX4" fmla="*/ 536 w 1118"/>
              <a:gd name="connsiteY4" fmla="*/ 169 h 3466"/>
              <a:gd name="connsiteX5" fmla="*/ 812 w 1118"/>
              <a:gd name="connsiteY5" fmla="*/ 52 h 3466"/>
              <a:gd name="connsiteX6" fmla="*/ 1118 w 1118"/>
              <a:gd name="connsiteY6" fmla="*/ 0 h 3466"/>
              <a:gd name="connsiteX0" fmla="*/ 286 w 1118"/>
              <a:gd name="connsiteY0" fmla="*/ 3466 h 3466"/>
              <a:gd name="connsiteX1" fmla="*/ 38 w 1118"/>
              <a:gd name="connsiteY1" fmla="*/ 1637 h 3466"/>
              <a:gd name="connsiteX2" fmla="*/ 60 w 1118"/>
              <a:gd name="connsiteY2" fmla="*/ 920 h 3466"/>
              <a:gd name="connsiteX3" fmla="*/ 234 w 1118"/>
              <a:gd name="connsiteY3" fmla="*/ 498 h 3466"/>
              <a:gd name="connsiteX4" fmla="*/ 536 w 1118"/>
              <a:gd name="connsiteY4" fmla="*/ 169 h 3466"/>
              <a:gd name="connsiteX5" fmla="*/ 812 w 1118"/>
              <a:gd name="connsiteY5" fmla="*/ 52 h 3466"/>
              <a:gd name="connsiteX6" fmla="*/ 1118 w 1118"/>
              <a:gd name="connsiteY6" fmla="*/ 0 h 3466"/>
              <a:gd name="connsiteX0" fmla="*/ 259 w 1091"/>
              <a:gd name="connsiteY0" fmla="*/ 3466 h 3466"/>
              <a:gd name="connsiteX1" fmla="*/ 63 w 1091"/>
              <a:gd name="connsiteY1" fmla="*/ 2113 h 3466"/>
              <a:gd name="connsiteX2" fmla="*/ 11 w 1091"/>
              <a:gd name="connsiteY2" fmla="*/ 1637 h 3466"/>
              <a:gd name="connsiteX3" fmla="*/ 33 w 1091"/>
              <a:gd name="connsiteY3" fmla="*/ 920 h 3466"/>
              <a:gd name="connsiteX4" fmla="*/ 207 w 1091"/>
              <a:gd name="connsiteY4" fmla="*/ 498 h 3466"/>
              <a:gd name="connsiteX5" fmla="*/ 509 w 1091"/>
              <a:gd name="connsiteY5" fmla="*/ 169 h 3466"/>
              <a:gd name="connsiteX6" fmla="*/ 785 w 1091"/>
              <a:gd name="connsiteY6" fmla="*/ 52 h 3466"/>
              <a:gd name="connsiteX7" fmla="*/ 1091 w 1091"/>
              <a:gd name="connsiteY7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6 w 1092"/>
              <a:gd name="connsiteY2" fmla="*/ 1365 h 3466"/>
              <a:gd name="connsiteX3" fmla="*/ 34 w 1092"/>
              <a:gd name="connsiteY3" fmla="*/ 920 h 3466"/>
              <a:gd name="connsiteX4" fmla="*/ 208 w 1092"/>
              <a:gd name="connsiteY4" fmla="*/ 498 h 3466"/>
              <a:gd name="connsiteX5" fmla="*/ 510 w 1092"/>
              <a:gd name="connsiteY5" fmla="*/ 169 h 3466"/>
              <a:gd name="connsiteX6" fmla="*/ 786 w 1092"/>
              <a:gd name="connsiteY6" fmla="*/ 52 h 3466"/>
              <a:gd name="connsiteX7" fmla="*/ 1092 w 1092"/>
              <a:gd name="connsiteY7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34 w 1092"/>
              <a:gd name="connsiteY2" fmla="*/ 2075 h 3466"/>
              <a:gd name="connsiteX3" fmla="*/ 6 w 1092"/>
              <a:gd name="connsiteY3" fmla="*/ 1365 h 3466"/>
              <a:gd name="connsiteX4" fmla="*/ 34 w 1092"/>
              <a:gd name="connsiteY4" fmla="*/ 920 h 3466"/>
              <a:gd name="connsiteX5" fmla="*/ 208 w 1092"/>
              <a:gd name="connsiteY5" fmla="*/ 498 h 3466"/>
              <a:gd name="connsiteX6" fmla="*/ 510 w 1092"/>
              <a:gd name="connsiteY6" fmla="*/ 169 h 3466"/>
              <a:gd name="connsiteX7" fmla="*/ 786 w 1092"/>
              <a:gd name="connsiteY7" fmla="*/ 52 h 3466"/>
              <a:gd name="connsiteX8" fmla="*/ 1092 w 1092"/>
              <a:gd name="connsiteY8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6 w 1092"/>
              <a:gd name="connsiteY2" fmla="*/ 1365 h 3466"/>
              <a:gd name="connsiteX3" fmla="*/ 34 w 1092"/>
              <a:gd name="connsiteY3" fmla="*/ 920 h 3466"/>
              <a:gd name="connsiteX4" fmla="*/ 208 w 1092"/>
              <a:gd name="connsiteY4" fmla="*/ 498 h 3466"/>
              <a:gd name="connsiteX5" fmla="*/ 510 w 1092"/>
              <a:gd name="connsiteY5" fmla="*/ 169 h 3466"/>
              <a:gd name="connsiteX6" fmla="*/ 786 w 1092"/>
              <a:gd name="connsiteY6" fmla="*/ 52 h 3466"/>
              <a:gd name="connsiteX7" fmla="*/ 1092 w 1092"/>
              <a:gd name="connsiteY7" fmla="*/ 0 h 3466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510 w 1108"/>
              <a:gd name="connsiteY5" fmla="*/ 353 h 3650"/>
              <a:gd name="connsiteX6" fmla="*/ 786 w 1108"/>
              <a:gd name="connsiteY6" fmla="*/ 236 h 3650"/>
              <a:gd name="connsiteX7" fmla="*/ 1108 w 1108"/>
              <a:gd name="connsiteY7" fmla="*/ 0 h 3650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510 w 1108"/>
              <a:gd name="connsiteY5" fmla="*/ 353 h 3650"/>
              <a:gd name="connsiteX6" fmla="*/ 723 w 1108"/>
              <a:gd name="connsiteY6" fmla="*/ 171 h 3650"/>
              <a:gd name="connsiteX7" fmla="*/ 1108 w 1108"/>
              <a:gd name="connsiteY7" fmla="*/ 0 h 3650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422 w 1108"/>
              <a:gd name="connsiteY5" fmla="*/ 379 h 3650"/>
              <a:gd name="connsiteX6" fmla="*/ 723 w 1108"/>
              <a:gd name="connsiteY6" fmla="*/ 171 h 3650"/>
              <a:gd name="connsiteX7" fmla="*/ 1108 w 1108"/>
              <a:gd name="connsiteY7" fmla="*/ 0 h 3650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208 w 1069"/>
              <a:gd name="connsiteY4" fmla="*/ 631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419 w 1069"/>
              <a:gd name="connsiteY6" fmla="*/ 259 h 3599"/>
              <a:gd name="connsiteX7" fmla="*/ 723 w 1069"/>
              <a:gd name="connsiteY7" fmla="*/ 120 h 3599"/>
              <a:gd name="connsiteX8" fmla="*/ 1069 w 1069"/>
              <a:gd name="connsiteY8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54 w 1063"/>
              <a:gd name="connsiteY0" fmla="*/ 3599 h 3599"/>
              <a:gd name="connsiteX1" fmla="*/ 58 w 1063"/>
              <a:gd name="connsiteY1" fmla="*/ 2246 h 3599"/>
              <a:gd name="connsiteX2" fmla="*/ 0 w 1063"/>
              <a:gd name="connsiteY2" fmla="*/ 1498 h 3599"/>
              <a:gd name="connsiteX3" fmla="*/ 28 w 1063"/>
              <a:gd name="connsiteY3" fmla="*/ 1053 h 3599"/>
              <a:gd name="connsiteX4" fmla="*/ 132 w 1063"/>
              <a:gd name="connsiteY4" fmla="*/ 599 h 3599"/>
              <a:gd name="connsiteX5" fmla="*/ 385 w 1063"/>
              <a:gd name="connsiteY5" fmla="*/ 291 h 3599"/>
              <a:gd name="connsiteX6" fmla="*/ 717 w 1063"/>
              <a:gd name="connsiteY6" fmla="*/ 120 h 3599"/>
              <a:gd name="connsiteX7" fmla="*/ 1063 w 1063"/>
              <a:gd name="connsiteY7" fmla="*/ 0 h 3599"/>
              <a:gd name="connsiteX0" fmla="*/ 257 w 1066"/>
              <a:gd name="connsiteY0" fmla="*/ 3599 h 3599"/>
              <a:gd name="connsiteX1" fmla="*/ 61 w 1066"/>
              <a:gd name="connsiteY1" fmla="*/ 2246 h 3599"/>
              <a:gd name="connsiteX2" fmla="*/ 3 w 1066"/>
              <a:gd name="connsiteY2" fmla="*/ 1498 h 3599"/>
              <a:gd name="connsiteX3" fmla="*/ 45 w 1066"/>
              <a:gd name="connsiteY3" fmla="*/ 1493 h 3599"/>
              <a:gd name="connsiteX4" fmla="*/ 31 w 1066"/>
              <a:gd name="connsiteY4" fmla="*/ 1053 h 3599"/>
              <a:gd name="connsiteX5" fmla="*/ 135 w 1066"/>
              <a:gd name="connsiteY5" fmla="*/ 599 h 3599"/>
              <a:gd name="connsiteX6" fmla="*/ 388 w 1066"/>
              <a:gd name="connsiteY6" fmla="*/ 291 h 3599"/>
              <a:gd name="connsiteX7" fmla="*/ 720 w 1066"/>
              <a:gd name="connsiteY7" fmla="*/ 120 h 3599"/>
              <a:gd name="connsiteX8" fmla="*/ 1066 w 1066"/>
              <a:gd name="connsiteY8" fmla="*/ 0 h 3599"/>
              <a:gd name="connsiteX0" fmla="*/ 250 w 1059"/>
              <a:gd name="connsiteY0" fmla="*/ 3599 h 3599"/>
              <a:gd name="connsiteX1" fmla="*/ 54 w 1059"/>
              <a:gd name="connsiteY1" fmla="*/ 2246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51 w 1086"/>
              <a:gd name="connsiteY3" fmla="*/ 1053 h 3599"/>
              <a:gd name="connsiteX4" fmla="*/ 155 w 1086"/>
              <a:gd name="connsiteY4" fmla="*/ 599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28 w 1086"/>
              <a:gd name="connsiteY3" fmla="*/ 1050 h 3599"/>
              <a:gd name="connsiteX4" fmla="*/ 155 w 1086"/>
              <a:gd name="connsiteY4" fmla="*/ 599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28 w 1086"/>
              <a:gd name="connsiteY3" fmla="*/ 1050 h 3599"/>
              <a:gd name="connsiteX4" fmla="*/ 125 w 1086"/>
              <a:gd name="connsiteY4" fmla="*/ 593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96 w 1105"/>
              <a:gd name="connsiteY0" fmla="*/ 3599 h 3599"/>
              <a:gd name="connsiteX1" fmla="*/ 153 w 1105"/>
              <a:gd name="connsiteY1" fmla="*/ 2223 h 3599"/>
              <a:gd name="connsiteX2" fmla="*/ 44 w 1105"/>
              <a:gd name="connsiteY2" fmla="*/ 1467 h 3599"/>
              <a:gd name="connsiteX3" fmla="*/ 24 w 1105"/>
              <a:gd name="connsiteY3" fmla="*/ 1047 h 3599"/>
              <a:gd name="connsiteX4" fmla="*/ 144 w 1105"/>
              <a:gd name="connsiteY4" fmla="*/ 593 h 3599"/>
              <a:gd name="connsiteX5" fmla="*/ 427 w 1105"/>
              <a:gd name="connsiteY5" fmla="*/ 291 h 3599"/>
              <a:gd name="connsiteX6" fmla="*/ 759 w 1105"/>
              <a:gd name="connsiteY6" fmla="*/ 120 h 3599"/>
              <a:gd name="connsiteX7" fmla="*/ 1105 w 1105"/>
              <a:gd name="connsiteY7" fmla="*/ 0 h 3599"/>
              <a:gd name="connsiteX0" fmla="*/ 303 w 1112"/>
              <a:gd name="connsiteY0" fmla="*/ 3599 h 3599"/>
              <a:gd name="connsiteX1" fmla="*/ 160 w 1112"/>
              <a:gd name="connsiteY1" fmla="*/ 2223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130 w 1112"/>
              <a:gd name="connsiteY1" fmla="*/ 2217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130 w 1112"/>
              <a:gd name="connsiteY1" fmla="*/ 2217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25 w 1112"/>
              <a:gd name="connsiteY1" fmla="*/ 1486 h 3599"/>
              <a:gd name="connsiteX2" fmla="*/ 31 w 1112"/>
              <a:gd name="connsiteY2" fmla="*/ 1047 h 3599"/>
              <a:gd name="connsiteX3" fmla="*/ 151 w 1112"/>
              <a:gd name="connsiteY3" fmla="*/ 593 h 3599"/>
              <a:gd name="connsiteX4" fmla="*/ 434 w 1112"/>
              <a:gd name="connsiteY4" fmla="*/ 291 h 3599"/>
              <a:gd name="connsiteX5" fmla="*/ 766 w 1112"/>
              <a:gd name="connsiteY5" fmla="*/ 120 h 3599"/>
              <a:gd name="connsiteX6" fmla="*/ 1112 w 1112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77 w 1138"/>
              <a:gd name="connsiteY3" fmla="*/ 593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77 w 1138"/>
              <a:gd name="connsiteY3" fmla="*/ 593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08 w 1138"/>
              <a:gd name="connsiteY3" fmla="*/ 648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62 w 1171"/>
              <a:gd name="connsiteY0" fmla="*/ 3599 h 3599"/>
              <a:gd name="connsiteX1" fmla="*/ 84 w 1171"/>
              <a:gd name="connsiteY1" fmla="*/ 1486 h 3599"/>
              <a:gd name="connsiteX2" fmla="*/ 24 w 1171"/>
              <a:gd name="connsiteY2" fmla="*/ 1064 h 3599"/>
              <a:gd name="connsiteX3" fmla="*/ 141 w 1171"/>
              <a:gd name="connsiteY3" fmla="*/ 648 h 3599"/>
              <a:gd name="connsiteX4" fmla="*/ 493 w 1171"/>
              <a:gd name="connsiteY4" fmla="*/ 291 h 3599"/>
              <a:gd name="connsiteX5" fmla="*/ 825 w 1171"/>
              <a:gd name="connsiteY5" fmla="*/ 120 h 3599"/>
              <a:gd name="connsiteX6" fmla="*/ 1171 w 1171"/>
              <a:gd name="connsiteY6" fmla="*/ 0 h 3599"/>
              <a:gd name="connsiteX0" fmla="*/ 362 w 1171"/>
              <a:gd name="connsiteY0" fmla="*/ 3599 h 3599"/>
              <a:gd name="connsiteX1" fmla="*/ 84 w 1171"/>
              <a:gd name="connsiteY1" fmla="*/ 1486 h 3599"/>
              <a:gd name="connsiteX2" fmla="*/ 24 w 1171"/>
              <a:gd name="connsiteY2" fmla="*/ 1064 h 3599"/>
              <a:gd name="connsiteX3" fmla="*/ 141 w 1171"/>
              <a:gd name="connsiteY3" fmla="*/ 648 h 3599"/>
              <a:gd name="connsiteX4" fmla="*/ 493 w 1171"/>
              <a:gd name="connsiteY4" fmla="*/ 291 h 3599"/>
              <a:gd name="connsiteX5" fmla="*/ 825 w 1171"/>
              <a:gd name="connsiteY5" fmla="*/ 120 h 3599"/>
              <a:gd name="connsiteX6" fmla="*/ 1171 w 1171"/>
              <a:gd name="connsiteY6" fmla="*/ 0 h 3599"/>
              <a:gd name="connsiteX0" fmla="*/ 338 w 1147"/>
              <a:gd name="connsiteY0" fmla="*/ 3599 h 3599"/>
              <a:gd name="connsiteX1" fmla="*/ 60 w 1147"/>
              <a:gd name="connsiteY1" fmla="*/ 1486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" h="3599">
                <a:moveTo>
                  <a:pt x="338" y="3599"/>
                </a:moveTo>
                <a:cubicBezTo>
                  <a:pt x="280" y="3159"/>
                  <a:pt x="114" y="2025"/>
                  <a:pt x="76" y="1783"/>
                </a:cubicBezTo>
                <a:cubicBezTo>
                  <a:pt x="51" y="1679"/>
                  <a:pt x="9" y="1309"/>
                  <a:pt x="0" y="1064"/>
                </a:cubicBezTo>
                <a:cubicBezTo>
                  <a:pt x="13" y="879"/>
                  <a:pt x="8" y="873"/>
                  <a:pt x="79" y="681"/>
                </a:cubicBezTo>
                <a:cubicBezTo>
                  <a:pt x="182" y="492"/>
                  <a:pt x="394" y="350"/>
                  <a:pt x="469" y="291"/>
                </a:cubicBezTo>
                <a:cubicBezTo>
                  <a:pt x="623" y="194"/>
                  <a:pt x="693" y="175"/>
                  <a:pt x="801" y="120"/>
                </a:cubicBezTo>
                <a:cubicBezTo>
                  <a:pt x="909" y="77"/>
                  <a:pt x="965" y="64"/>
                  <a:pt x="114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16" name="Oval 24"/>
          <p:cNvSpPr>
            <a:spLocks noChangeAspect="1" noChangeArrowheads="1"/>
          </p:cNvSpPr>
          <p:nvPr/>
        </p:nvSpPr>
        <p:spPr bwMode="auto">
          <a:xfrm rot="16200000">
            <a:off x="4660903" y="3154364"/>
            <a:ext cx="68263" cy="682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77" name="Line 175"/>
          <p:cNvSpPr>
            <a:spLocks noChangeShapeType="1"/>
          </p:cNvSpPr>
          <p:nvPr/>
        </p:nvSpPr>
        <p:spPr bwMode="auto">
          <a:xfrm rot="5400000" flipH="1">
            <a:off x="3794773" y="2558396"/>
            <a:ext cx="1799985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175"/>
          <p:cNvSpPr>
            <a:spLocks noChangeShapeType="1"/>
          </p:cNvSpPr>
          <p:nvPr/>
        </p:nvSpPr>
        <p:spPr bwMode="auto">
          <a:xfrm rot="10800000">
            <a:off x="1211452" y="3179616"/>
            <a:ext cx="3753875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Rectangle 76"/>
          <p:cNvSpPr>
            <a:spLocks noChangeArrowheads="1"/>
          </p:cNvSpPr>
          <p:nvPr/>
        </p:nvSpPr>
        <p:spPr bwMode="auto">
          <a:xfrm>
            <a:off x="1235065" y="3183921"/>
            <a:ext cx="3481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 smtClean="0">
                <a:solidFill>
                  <a:srgbClr val="9F2936"/>
                </a:solidFill>
                <a:latin typeface="Candara"/>
                <a:cs typeface="Candara"/>
              </a:rPr>
              <a:t>- 3,2</a:t>
            </a:r>
            <a:endParaRPr lang="fr-FR" sz="2800" b="0" dirty="0">
              <a:solidFill>
                <a:srgbClr val="9F2936"/>
              </a:solidFill>
              <a:latin typeface="Candara"/>
              <a:cs typeface="Candara"/>
            </a:endParaRPr>
          </a:p>
        </p:txBody>
      </p:sp>
      <p:sp>
        <p:nvSpPr>
          <p:cNvPr id="103" name="Rectangle 71"/>
          <p:cNvSpPr>
            <a:spLocks noChangeArrowheads="1"/>
          </p:cNvSpPr>
          <p:nvPr/>
        </p:nvSpPr>
        <p:spPr bwMode="auto">
          <a:xfrm>
            <a:off x="4429536" y="1655233"/>
            <a:ext cx="3611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 smtClean="0">
                <a:solidFill>
                  <a:schemeClr val="accent2"/>
                </a:solidFill>
                <a:latin typeface="Candara"/>
                <a:cs typeface="Candara"/>
              </a:rPr>
              <a:t>90</a:t>
            </a:r>
            <a:endParaRPr lang="fr-FR" sz="2800" b="0" dirty="0">
              <a:solidFill>
                <a:schemeClr val="accent2"/>
              </a:solidFill>
              <a:latin typeface="Candara"/>
              <a:cs typeface="Candara"/>
            </a:endParaRPr>
          </a:p>
        </p:txBody>
      </p:sp>
      <p:sp>
        <p:nvSpPr>
          <p:cNvPr id="113" name="Rectangle 8"/>
          <p:cNvSpPr>
            <a:spLocks noChangeArrowheads="1"/>
          </p:cNvSpPr>
          <p:nvPr/>
        </p:nvSpPr>
        <p:spPr bwMode="auto">
          <a:xfrm>
            <a:off x="2632075" y="850697"/>
            <a:ext cx="3905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600" b="0" dirty="0" smtClean="0">
                <a:solidFill>
                  <a:srgbClr val="CC0000"/>
                </a:solidFill>
                <a:latin typeface="Candara"/>
                <a:cs typeface="Candara"/>
              </a:rPr>
              <a:t>Calcul de la finesse</a:t>
            </a:r>
          </a:p>
        </p:txBody>
      </p:sp>
      <p:grpSp>
        <p:nvGrpSpPr>
          <p:cNvPr id="121" name="Grouper 120"/>
          <p:cNvGrpSpPr/>
          <p:nvPr/>
        </p:nvGrpSpPr>
        <p:grpSpPr>
          <a:xfrm>
            <a:off x="1562300" y="4927600"/>
            <a:ext cx="2156600" cy="630942"/>
            <a:chOff x="1536900" y="4610100"/>
            <a:chExt cx="2336600" cy="630942"/>
          </a:xfrm>
        </p:grpSpPr>
        <p:sp>
          <p:nvSpPr>
            <p:cNvPr id="114" name="ZoneTexte 113"/>
            <p:cNvSpPr txBox="1"/>
            <p:nvPr/>
          </p:nvSpPr>
          <p:spPr>
            <a:xfrm>
              <a:off x="1536900" y="4610100"/>
              <a:ext cx="23366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Vitesse horizontale (Vi)</a:t>
              </a:r>
            </a:p>
            <a:p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  Vitesse verticale (</a:t>
              </a:r>
              <a:r>
                <a:rPr lang="fr-FR" sz="1400" b="0" dirty="0" err="1" smtClean="0">
                  <a:solidFill>
                    <a:srgbClr val="000000"/>
                  </a:solidFill>
                  <a:latin typeface="Trebuchet MS"/>
                  <a:cs typeface="Trebuchet MS"/>
                </a:rPr>
                <a:t>Vz</a:t>
              </a:r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)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20" name="Line 32"/>
            <p:cNvSpPr>
              <a:spLocks noChangeShapeType="1"/>
            </p:cNvSpPr>
            <p:nvPr/>
          </p:nvSpPr>
          <p:spPr bwMode="auto">
            <a:xfrm flipH="1">
              <a:off x="1702483" y="4958415"/>
              <a:ext cx="1934032" cy="0"/>
            </a:xfrm>
            <a:prstGeom prst="line">
              <a:avLst/>
            </a:prstGeom>
            <a:noFill/>
            <a:ln w="12700" cap="flat" cmpd="sng" algn="ctr">
              <a:solidFill>
                <a:srgbClr val="0E2C3E"/>
              </a:solidFill>
              <a:prstDash val="solid"/>
              <a:round/>
              <a:headEnd type="none" w="med" len="med"/>
              <a:tailEnd type="non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6" name="Grouper 125"/>
          <p:cNvGrpSpPr/>
          <p:nvPr/>
        </p:nvGrpSpPr>
        <p:grpSpPr>
          <a:xfrm>
            <a:off x="3632401" y="4927600"/>
            <a:ext cx="1039663" cy="630942"/>
            <a:chOff x="1536900" y="4610100"/>
            <a:chExt cx="1169383" cy="630942"/>
          </a:xfrm>
        </p:grpSpPr>
        <p:sp>
          <p:nvSpPr>
            <p:cNvPr id="128" name="ZoneTexte 127"/>
            <p:cNvSpPr txBox="1"/>
            <p:nvPr/>
          </p:nvSpPr>
          <p:spPr>
            <a:xfrm>
              <a:off x="1536900" y="4610100"/>
              <a:ext cx="11693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 90 km/h</a:t>
              </a:r>
            </a:p>
            <a:p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  3,2 m/s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29" name="Line 32"/>
            <p:cNvSpPr>
              <a:spLocks noChangeShapeType="1"/>
            </p:cNvSpPr>
            <p:nvPr/>
          </p:nvSpPr>
          <p:spPr bwMode="auto">
            <a:xfrm flipH="1">
              <a:off x="1702481" y="4958415"/>
              <a:ext cx="881241" cy="0"/>
            </a:xfrm>
            <a:prstGeom prst="line">
              <a:avLst/>
            </a:prstGeom>
            <a:noFill/>
            <a:ln w="12700" cap="flat" cmpd="sng" algn="ctr">
              <a:solidFill>
                <a:srgbClr val="0E2C3E"/>
              </a:solidFill>
              <a:prstDash val="solid"/>
              <a:round/>
              <a:headEnd type="none" w="med" len="med"/>
              <a:tailEnd type="non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0" name="Grouper 129"/>
          <p:cNvGrpSpPr/>
          <p:nvPr/>
        </p:nvGrpSpPr>
        <p:grpSpPr>
          <a:xfrm>
            <a:off x="4750000" y="4927600"/>
            <a:ext cx="1472600" cy="630942"/>
            <a:chOff x="1536900" y="4610100"/>
            <a:chExt cx="2336600" cy="630942"/>
          </a:xfrm>
        </p:grpSpPr>
        <p:sp>
          <p:nvSpPr>
            <p:cNvPr id="131" name="ZoneTexte 130"/>
            <p:cNvSpPr txBox="1"/>
            <p:nvPr/>
          </p:nvSpPr>
          <p:spPr>
            <a:xfrm>
              <a:off x="1536900" y="4610100"/>
              <a:ext cx="23366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90 x 1000/3600</a:t>
              </a:r>
            </a:p>
            <a:p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         3,2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32" name="Line 32"/>
            <p:cNvSpPr>
              <a:spLocks noChangeShapeType="1"/>
            </p:cNvSpPr>
            <p:nvPr/>
          </p:nvSpPr>
          <p:spPr bwMode="auto">
            <a:xfrm flipH="1">
              <a:off x="1722630" y="4958415"/>
              <a:ext cx="1899283" cy="0"/>
            </a:xfrm>
            <a:prstGeom prst="line">
              <a:avLst/>
            </a:prstGeom>
            <a:noFill/>
            <a:ln w="12700" cap="flat" cmpd="sng" algn="ctr">
              <a:solidFill>
                <a:srgbClr val="0E2C3E"/>
              </a:solidFill>
              <a:prstDash val="solid"/>
              <a:round/>
              <a:headEnd type="none" w="med" len="med"/>
              <a:tailEnd type="non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6" name="Grouper 135"/>
          <p:cNvGrpSpPr/>
          <p:nvPr/>
        </p:nvGrpSpPr>
        <p:grpSpPr>
          <a:xfrm>
            <a:off x="6147001" y="4927600"/>
            <a:ext cx="1039663" cy="630942"/>
            <a:chOff x="1536900" y="4610100"/>
            <a:chExt cx="1169383" cy="630942"/>
          </a:xfrm>
        </p:grpSpPr>
        <p:sp>
          <p:nvSpPr>
            <p:cNvPr id="137" name="ZoneTexte 136"/>
            <p:cNvSpPr txBox="1"/>
            <p:nvPr/>
          </p:nvSpPr>
          <p:spPr>
            <a:xfrm>
              <a:off x="1536900" y="4610100"/>
              <a:ext cx="11693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  25 m/s</a:t>
              </a:r>
            </a:p>
            <a:p>
              <a:r>
                <a:rPr lang="fr-FR" sz="1400" b="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  3,2 m/s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46" name="Line 32"/>
            <p:cNvSpPr>
              <a:spLocks noChangeShapeType="1"/>
            </p:cNvSpPr>
            <p:nvPr/>
          </p:nvSpPr>
          <p:spPr bwMode="auto">
            <a:xfrm flipH="1">
              <a:off x="1702481" y="4958415"/>
              <a:ext cx="881241" cy="0"/>
            </a:xfrm>
            <a:prstGeom prst="line">
              <a:avLst/>
            </a:prstGeom>
            <a:noFill/>
            <a:ln w="12700" cap="flat" cmpd="sng" algn="ctr">
              <a:solidFill>
                <a:srgbClr val="0E2C3E"/>
              </a:solidFill>
              <a:prstDash val="solid"/>
              <a:round/>
              <a:headEnd type="none" w="med" len="med"/>
              <a:tailEnd type="non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7" name="ZoneTexte 146"/>
          <p:cNvSpPr txBox="1"/>
          <p:nvPr/>
        </p:nvSpPr>
        <p:spPr>
          <a:xfrm>
            <a:off x="7213600" y="5041901"/>
            <a:ext cx="61160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800" b="0" dirty="0" smtClean="0">
                <a:solidFill>
                  <a:schemeClr val="bg1"/>
                </a:solidFill>
                <a:latin typeface="Candara"/>
                <a:cs typeface="Candara"/>
              </a:rPr>
              <a:t>7,8</a:t>
            </a:r>
            <a:endParaRPr lang="fr-FR" sz="1800" b="0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150" name="ZoneTexte 149"/>
          <p:cNvSpPr txBox="1"/>
          <p:nvPr/>
        </p:nvSpPr>
        <p:spPr>
          <a:xfrm>
            <a:off x="1066800" y="990600"/>
            <a:ext cx="1354600" cy="30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0" dirty="0" smtClean="0">
                <a:latin typeface="Candara"/>
                <a:cs typeface="Candara"/>
              </a:rPr>
              <a:t>Masse : 400 kg</a:t>
            </a:r>
            <a:endParaRPr lang="fr-FR" sz="1400" b="0" dirty="0">
              <a:latin typeface="Candara"/>
              <a:cs typeface="Candar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16" grpId="0" animBg="1"/>
      <p:bldP spid="77" grpId="0" animBg="1"/>
      <p:bldP spid="78" grpId="0" animBg="1"/>
      <p:bldP spid="102" grpId="0"/>
      <p:bldP spid="103" grpId="0"/>
      <p:bldP spid="113" grpId="0"/>
      <p:bldP spid="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36"/>
          <p:cNvSpPr>
            <a:spLocks noChangeShapeType="1"/>
          </p:cNvSpPr>
          <p:nvPr/>
        </p:nvSpPr>
        <p:spPr bwMode="auto">
          <a:xfrm flipH="1" flipV="1">
            <a:off x="1216796" y="1656503"/>
            <a:ext cx="4741604" cy="2094229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635000" y="1333500"/>
            <a:ext cx="1181100" cy="4657725"/>
            <a:chOff x="1803400" y="1333500"/>
            <a:chExt cx="1181100" cy="465772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044700" y="1333500"/>
              <a:ext cx="939800" cy="4657725"/>
              <a:chOff x="760" y="840"/>
              <a:chExt cx="592" cy="2934"/>
            </a:xfrm>
          </p:grpSpPr>
          <p:sp>
            <p:nvSpPr>
              <p:cNvPr id="75" name="Line 5"/>
              <p:cNvSpPr>
                <a:spLocks noChangeShapeType="1"/>
              </p:cNvSpPr>
              <p:nvPr/>
            </p:nvSpPr>
            <p:spPr bwMode="auto">
              <a:xfrm flipH="1">
                <a:off x="968" y="840"/>
                <a:ext cx="0" cy="27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760" y="3580"/>
                <a:ext cx="59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 err="1" smtClean="0">
                    <a:latin typeface="Candara"/>
                    <a:cs typeface="Candara"/>
                  </a:rPr>
                  <a:t>Vz</a:t>
                </a:r>
                <a:r>
                  <a:rPr lang="fr-FR" sz="1400" b="0" dirty="0" smtClean="0">
                    <a:latin typeface="Candara"/>
                    <a:cs typeface="Candara"/>
                  </a:rPr>
                  <a:t> (m/s)</a:t>
                </a:r>
                <a:endParaRPr lang="fr-FR" sz="1400" b="0" dirty="0">
                  <a:latin typeface="Candara"/>
                  <a:cs typeface="Candara"/>
                </a:endParaRPr>
              </a:p>
            </p:txBody>
          </p:sp>
        </p:grp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2082800" y="13589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2124075" y="4854575"/>
              <a:ext cx="16901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- 7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68" name="Rectangle 70"/>
            <p:cNvSpPr>
              <a:spLocks noChangeArrowheads="1"/>
            </p:cNvSpPr>
            <p:nvPr/>
          </p:nvSpPr>
          <p:spPr bwMode="auto">
            <a:xfrm>
              <a:off x="2124075" y="3914775"/>
              <a:ext cx="1723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- 5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2111375" y="3432175"/>
              <a:ext cx="17988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0" name="Rectangle 76"/>
            <p:cNvSpPr>
              <a:spLocks noChangeArrowheads="1"/>
            </p:cNvSpPr>
            <p:nvPr/>
          </p:nvSpPr>
          <p:spPr bwMode="auto">
            <a:xfrm>
              <a:off x="2124075" y="2936875"/>
              <a:ext cx="1713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- 3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1" name="Rectangle 78"/>
            <p:cNvSpPr>
              <a:spLocks noChangeArrowheads="1"/>
            </p:cNvSpPr>
            <p:nvPr/>
          </p:nvSpPr>
          <p:spPr bwMode="auto">
            <a:xfrm>
              <a:off x="1803400" y="24669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 smtClean="0">
                  <a:latin typeface="Candara"/>
                  <a:cs typeface="Candara"/>
                </a:rPr>
                <a:t>- 2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2" name="Rectangle 80"/>
            <p:cNvSpPr>
              <a:spLocks noChangeArrowheads="1"/>
            </p:cNvSpPr>
            <p:nvPr/>
          </p:nvSpPr>
          <p:spPr bwMode="auto">
            <a:xfrm>
              <a:off x="2133600" y="1984375"/>
              <a:ext cx="14692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- 1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4" name="Rectangle 80"/>
            <p:cNvSpPr>
              <a:spLocks noChangeArrowheads="1"/>
            </p:cNvSpPr>
            <p:nvPr/>
          </p:nvSpPr>
          <p:spPr bwMode="auto">
            <a:xfrm>
              <a:off x="2108200" y="4397375"/>
              <a:ext cx="1832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- 6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86" name="Rectangle 67"/>
          <p:cNvSpPr>
            <a:spLocks noChangeArrowheads="1"/>
          </p:cNvSpPr>
          <p:nvPr/>
        </p:nvSpPr>
        <p:spPr bwMode="auto">
          <a:xfrm>
            <a:off x="968375" y="5299075"/>
            <a:ext cx="1829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 smtClean="0">
                <a:latin typeface="Candara"/>
                <a:cs typeface="Candara"/>
              </a:rPr>
              <a:t>- 8</a:t>
            </a:r>
            <a:endParaRPr lang="fr-FR" sz="2800" b="0" dirty="0">
              <a:latin typeface="Candara"/>
              <a:cs typeface="Candara"/>
            </a:endParaRPr>
          </a:p>
        </p:txBody>
      </p:sp>
      <p:grpSp>
        <p:nvGrpSpPr>
          <p:cNvPr id="4" name="Grouper 125"/>
          <p:cNvGrpSpPr/>
          <p:nvPr/>
        </p:nvGrpSpPr>
        <p:grpSpPr>
          <a:xfrm>
            <a:off x="792084" y="1384300"/>
            <a:ext cx="7573821" cy="612775"/>
            <a:chOff x="995284" y="1397000"/>
            <a:chExt cx="7573821" cy="612775"/>
          </a:xfrm>
        </p:grpSpPr>
        <p:grpSp>
          <p:nvGrpSpPr>
            <p:cNvPr id="5" name="Grouper 171"/>
            <p:cNvGrpSpPr/>
            <p:nvPr/>
          </p:nvGrpSpPr>
          <p:grpSpPr>
            <a:xfrm>
              <a:off x="995284" y="1400175"/>
              <a:ext cx="7573821" cy="609600"/>
              <a:chOff x="1536702" y="5832475"/>
              <a:chExt cx="7108069" cy="609600"/>
            </a:xfrm>
          </p:grpSpPr>
          <p:grpSp>
            <p:nvGrpSpPr>
              <p:cNvPr id="6" name="Group 42"/>
              <p:cNvGrpSpPr>
                <a:grpSpLocks/>
              </p:cNvGrpSpPr>
              <p:nvPr/>
            </p:nvGrpSpPr>
            <p:grpSpPr bwMode="auto">
              <a:xfrm>
                <a:off x="1536702" y="5918200"/>
                <a:ext cx="7108069" cy="523875"/>
                <a:chOff x="648" y="3728"/>
                <a:chExt cx="3936" cy="330"/>
              </a:xfrm>
            </p:grpSpPr>
            <p:sp>
              <p:nvSpPr>
                <p:cNvPr id="84" name="Line 6"/>
                <p:cNvSpPr>
                  <a:spLocks noChangeShapeType="1"/>
                </p:cNvSpPr>
                <p:nvPr/>
              </p:nvSpPr>
              <p:spPr bwMode="auto">
                <a:xfrm>
                  <a:off x="648" y="3840"/>
                  <a:ext cx="36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15" y="3728"/>
                  <a:ext cx="369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fr-FR" sz="1400" b="0" dirty="0" smtClean="0">
                      <a:latin typeface="Candara"/>
                      <a:cs typeface="Candara"/>
                    </a:rPr>
                    <a:t>Vi (Km/h)</a:t>
                  </a:r>
                  <a:endParaRPr lang="fr-FR" sz="1400" b="0" dirty="0">
                    <a:latin typeface="Candara"/>
                    <a:cs typeface="Candara"/>
                  </a:endParaRPr>
                </a:p>
              </p:txBody>
            </p:sp>
          </p:grpSp>
          <p:sp>
            <p:nvSpPr>
              <p:cNvPr id="79" name="Rectangle 63"/>
              <p:cNvSpPr>
                <a:spLocks noChangeArrowheads="1"/>
              </p:cNvSpPr>
              <p:nvPr/>
            </p:nvSpPr>
            <p:spPr bwMode="auto">
              <a:xfrm>
                <a:off x="2271793" y="5832475"/>
                <a:ext cx="16139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10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0" name="Rectangle 65"/>
              <p:cNvSpPr>
                <a:spLocks noChangeArrowheads="1"/>
              </p:cNvSpPr>
              <p:nvPr/>
            </p:nvSpPr>
            <p:spPr bwMode="auto">
              <a:xfrm>
                <a:off x="2628342" y="5832475"/>
                <a:ext cx="18155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20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1" name="Rectangle 67"/>
              <p:cNvSpPr>
                <a:spLocks noChangeArrowheads="1"/>
              </p:cNvSpPr>
              <p:nvPr/>
            </p:nvSpPr>
            <p:spPr bwMode="auto">
              <a:xfrm>
                <a:off x="3016964" y="5832475"/>
                <a:ext cx="18584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30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2" name="Rectangle 69"/>
              <p:cNvSpPr>
                <a:spLocks noChangeArrowheads="1"/>
              </p:cNvSpPr>
              <p:nvPr/>
            </p:nvSpPr>
            <p:spPr bwMode="auto">
              <a:xfrm>
                <a:off x="3378761" y="5832475"/>
                <a:ext cx="19435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40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3" name="Rectangle 71"/>
              <p:cNvSpPr>
                <a:spLocks noChangeArrowheads="1"/>
              </p:cNvSpPr>
              <p:nvPr/>
            </p:nvSpPr>
            <p:spPr bwMode="auto">
              <a:xfrm>
                <a:off x="3767891" y="5832475"/>
                <a:ext cx="18681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50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87" name="Rectangle 71"/>
            <p:cNvSpPr>
              <a:spLocks noChangeArrowheads="1"/>
            </p:cNvSpPr>
            <p:nvPr/>
          </p:nvSpPr>
          <p:spPr bwMode="auto">
            <a:xfrm>
              <a:off x="3728270" y="1412875"/>
              <a:ext cx="1976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60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88" name="Rectangle 71"/>
            <p:cNvSpPr>
              <a:spLocks noChangeArrowheads="1"/>
            </p:cNvSpPr>
            <p:nvPr/>
          </p:nvSpPr>
          <p:spPr bwMode="auto">
            <a:xfrm>
              <a:off x="4096570" y="1400175"/>
              <a:ext cx="1834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70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89" name="Rectangle 71"/>
            <p:cNvSpPr>
              <a:spLocks noChangeArrowheads="1"/>
            </p:cNvSpPr>
            <p:nvPr/>
          </p:nvSpPr>
          <p:spPr bwMode="auto">
            <a:xfrm>
              <a:off x="4454935" y="1409700"/>
              <a:ext cx="361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80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4810535" y="1397000"/>
              <a:ext cx="361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90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1" name="Rectangle 71"/>
            <p:cNvSpPr>
              <a:spLocks noChangeArrowheads="1"/>
            </p:cNvSpPr>
            <p:nvPr/>
          </p:nvSpPr>
          <p:spPr bwMode="auto">
            <a:xfrm flipH="1">
              <a:off x="51843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100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2" name="Rectangle 71"/>
            <p:cNvSpPr>
              <a:spLocks noChangeArrowheads="1"/>
            </p:cNvSpPr>
            <p:nvPr/>
          </p:nvSpPr>
          <p:spPr bwMode="auto">
            <a:xfrm flipH="1">
              <a:off x="56034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110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3" name="Rectangle 71"/>
            <p:cNvSpPr>
              <a:spLocks noChangeArrowheads="1"/>
            </p:cNvSpPr>
            <p:nvPr/>
          </p:nvSpPr>
          <p:spPr bwMode="auto">
            <a:xfrm flipH="1">
              <a:off x="64162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130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4" name="Rectangle 71"/>
            <p:cNvSpPr>
              <a:spLocks noChangeArrowheads="1"/>
            </p:cNvSpPr>
            <p:nvPr/>
          </p:nvSpPr>
          <p:spPr bwMode="auto">
            <a:xfrm flipH="1">
              <a:off x="60225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5" name="Rectangle 71"/>
            <p:cNvSpPr>
              <a:spLocks noChangeArrowheads="1"/>
            </p:cNvSpPr>
            <p:nvPr/>
          </p:nvSpPr>
          <p:spPr bwMode="auto">
            <a:xfrm flipH="1">
              <a:off x="68099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140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6" name="Rectangle 71"/>
            <p:cNvSpPr>
              <a:spLocks noChangeArrowheads="1"/>
            </p:cNvSpPr>
            <p:nvPr/>
          </p:nvSpPr>
          <p:spPr bwMode="auto">
            <a:xfrm flipH="1">
              <a:off x="72163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150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7" name="Rectangle 71"/>
            <p:cNvSpPr>
              <a:spLocks noChangeArrowheads="1"/>
            </p:cNvSpPr>
            <p:nvPr/>
          </p:nvSpPr>
          <p:spPr bwMode="auto">
            <a:xfrm flipH="1">
              <a:off x="76354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160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98" name="Freeform 11"/>
          <p:cNvSpPr>
            <a:spLocks/>
          </p:cNvSpPr>
          <p:nvPr/>
        </p:nvSpPr>
        <p:spPr bwMode="auto">
          <a:xfrm rot="6928549" flipV="1">
            <a:off x="4560576" y="1933967"/>
            <a:ext cx="1452090" cy="4702980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347"/>
              <a:gd name="connsiteY0" fmla="*/ 3129 h 3129"/>
              <a:gd name="connsiteX1" fmla="*/ 237 w 1347"/>
              <a:gd name="connsiteY1" fmla="*/ 2751 h 3129"/>
              <a:gd name="connsiteX2" fmla="*/ 87 w 1347"/>
              <a:gd name="connsiteY2" fmla="*/ 2234 h 3129"/>
              <a:gd name="connsiteX3" fmla="*/ 9 w 1347"/>
              <a:gd name="connsiteY3" fmla="*/ 1640 h 3129"/>
              <a:gd name="connsiteX4" fmla="*/ 33 w 1347"/>
              <a:gd name="connsiteY4" fmla="*/ 1208 h 3129"/>
              <a:gd name="connsiteX5" fmla="*/ 119 w 1347"/>
              <a:gd name="connsiteY5" fmla="*/ 831 h 3129"/>
              <a:gd name="connsiteX6" fmla="*/ 247 w 1347"/>
              <a:gd name="connsiteY6" fmla="*/ 551 h 3129"/>
              <a:gd name="connsiteX7" fmla="*/ 501 w 1347"/>
              <a:gd name="connsiteY7" fmla="*/ 229 h 3129"/>
              <a:gd name="connsiteX8" fmla="*/ 783 w 1347"/>
              <a:gd name="connsiteY8" fmla="*/ 55 h 3129"/>
              <a:gd name="connsiteX9" fmla="*/ 1089 w 1347"/>
              <a:gd name="connsiteY9" fmla="*/ 3 h 3129"/>
              <a:gd name="connsiteX10" fmla="*/ 1347 w 1347"/>
              <a:gd name="connsiteY10" fmla="*/ 43 h 3129"/>
              <a:gd name="connsiteX0" fmla="*/ 393 w 1089"/>
              <a:gd name="connsiteY0" fmla="*/ 3126 h 3126"/>
              <a:gd name="connsiteX1" fmla="*/ 237 w 1089"/>
              <a:gd name="connsiteY1" fmla="*/ 2748 h 3126"/>
              <a:gd name="connsiteX2" fmla="*/ 87 w 1089"/>
              <a:gd name="connsiteY2" fmla="*/ 2231 h 3126"/>
              <a:gd name="connsiteX3" fmla="*/ 9 w 1089"/>
              <a:gd name="connsiteY3" fmla="*/ 1637 h 3126"/>
              <a:gd name="connsiteX4" fmla="*/ 33 w 1089"/>
              <a:gd name="connsiteY4" fmla="*/ 1205 h 3126"/>
              <a:gd name="connsiteX5" fmla="*/ 119 w 1089"/>
              <a:gd name="connsiteY5" fmla="*/ 828 h 3126"/>
              <a:gd name="connsiteX6" fmla="*/ 247 w 1089"/>
              <a:gd name="connsiteY6" fmla="*/ 548 h 3126"/>
              <a:gd name="connsiteX7" fmla="*/ 501 w 1089"/>
              <a:gd name="connsiteY7" fmla="*/ 226 h 3126"/>
              <a:gd name="connsiteX8" fmla="*/ 783 w 1089"/>
              <a:gd name="connsiteY8" fmla="*/ 52 h 3126"/>
              <a:gd name="connsiteX9" fmla="*/ 1089 w 1089"/>
              <a:gd name="connsiteY9" fmla="*/ 0 h 3126"/>
              <a:gd name="connsiteX0" fmla="*/ 237 w 1089"/>
              <a:gd name="connsiteY0" fmla="*/ 2748 h 2748"/>
              <a:gd name="connsiteX1" fmla="*/ 87 w 1089"/>
              <a:gd name="connsiteY1" fmla="*/ 2231 h 2748"/>
              <a:gd name="connsiteX2" fmla="*/ 9 w 1089"/>
              <a:gd name="connsiteY2" fmla="*/ 1637 h 2748"/>
              <a:gd name="connsiteX3" fmla="*/ 33 w 1089"/>
              <a:gd name="connsiteY3" fmla="*/ 1205 h 2748"/>
              <a:gd name="connsiteX4" fmla="*/ 119 w 1089"/>
              <a:gd name="connsiteY4" fmla="*/ 828 h 2748"/>
              <a:gd name="connsiteX5" fmla="*/ 247 w 1089"/>
              <a:gd name="connsiteY5" fmla="*/ 548 h 2748"/>
              <a:gd name="connsiteX6" fmla="*/ 501 w 1089"/>
              <a:gd name="connsiteY6" fmla="*/ 226 h 2748"/>
              <a:gd name="connsiteX7" fmla="*/ 783 w 1089"/>
              <a:gd name="connsiteY7" fmla="*/ 52 h 2748"/>
              <a:gd name="connsiteX8" fmla="*/ 1089 w 1089"/>
              <a:gd name="connsiteY8" fmla="*/ 0 h 2748"/>
              <a:gd name="connsiteX0" fmla="*/ 87 w 1089"/>
              <a:gd name="connsiteY0" fmla="*/ 2231 h 2231"/>
              <a:gd name="connsiteX1" fmla="*/ 9 w 1089"/>
              <a:gd name="connsiteY1" fmla="*/ 1637 h 2231"/>
              <a:gd name="connsiteX2" fmla="*/ 33 w 1089"/>
              <a:gd name="connsiteY2" fmla="*/ 1205 h 2231"/>
              <a:gd name="connsiteX3" fmla="*/ 119 w 1089"/>
              <a:gd name="connsiteY3" fmla="*/ 828 h 2231"/>
              <a:gd name="connsiteX4" fmla="*/ 247 w 1089"/>
              <a:gd name="connsiteY4" fmla="*/ 548 h 2231"/>
              <a:gd name="connsiteX5" fmla="*/ 501 w 1089"/>
              <a:gd name="connsiteY5" fmla="*/ 226 h 2231"/>
              <a:gd name="connsiteX6" fmla="*/ 783 w 1089"/>
              <a:gd name="connsiteY6" fmla="*/ 52 h 2231"/>
              <a:gd name="connsiteX7" fmla="*/ 1089 w 1089"/>
              <a:gd name="connsiteY7" fmla="*/ 0 h 2231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1 w 1117"/>
              <a:gd name="connsiteY2" fmla="*/ 1205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71 w 1103"/>
              <a:gd name="connsiteY0" fmla="*/ 3466 h 3466"/>
              <a:gd name="connsiteX1" fmla="*/ 23 w 1103"/>
              <a:gd name="connsiteY1" fmla="*/ 1637 h 3466"/>
              <a:gd name="connsiteX2" fmla="*/ 133 w 1103"/>
              <a:gd name="connsiteY2" fmla="*/ 828 h 3466"/>
              <a:gd name="connsiteX3" fmla="*/ 261 w 1103"/>
              <a:gd name="connsiteY3" fmla="*/ 548 h 3466"/>
              <a:gd name="connsiteX4" fmla="*/ 515 w 1103"/>
              <a:gd name="connsiteY4" fmla="*/ 226 h 3466"/>
              <a:gd name="connsiteX5" fmla="*/ 797 w 1103"/>
              <a:gd name="connsiteY5" fmla="*/ 52 h 3466"/>
              <a:gd name="connsiteX6" fmla="*/ 1103 w 1103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72 w 1114"/>
              <a:gd name="connsiteY3" fmla="*/ 548 h 3466"/>
              <a:gd name="connsiteX4" fmla="*/ 526 w 1114"/>
              <a:gd name="connsiteY4" fmla="*/ 226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96 w 1114"/>
              <a:gd name="connsiteY3" fmla="*/ 417 h 3466"/>
              <a:gd name="connsiteX4" fmla="*/ 526 w 1114"/>
              <a:gd name="connsiteY4" fmla="*/ 226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96 w 1114"/>
              <a:gd name="connsiteY3" fmla="*/ 417 h 3466"/>
              <a:gd name="connsiteX4" fmla="*/ 532 w 1114"/>
              <a:gd name="connsiteY4" fmla="*/ 169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6 w 1118"/>
              <a:gd name="connsiteY0" fmla="*/ 3466 h 3466"/>
              <a:gd name="connsiteX1" fmla="*/ 38 w 1118"/>
              <a:gd name="connsiteY1" fmla="*/ 1637 h 3466"/>
              <a:gd name="connsiteX2" fmla="*/ 60 w 1118"/>
              <a:gd name="connsiteY2" fmla="*/ 920 h 3466"/>
              <a:gd name="connsiteX3" fmla="*/ 300 w 1118"/>
              <a:gd name="connsiteY3" fmla="*/ 417 h 3466"/>
              <a:gd name="connsiteX4" fmla="*/ 536 w 1118"/>
              <a:gd name="connsiteY4" fmla="*/ 169 h 3466"/>
              <a:gd name="connsiteX5" fmla="*/ 812 w 1118"/>
              <a:gd name="connsiteY5" fmla="*/ 52 h 3466"/>
              <a:gd name="connsiteX6" fmla="*/ 1118 w 1118"/>
              <a:gd name="connsiteY6" fmla="*/ 0 h 3466"/>
              <a:gd name="connsiteX0" fmla="*/ 286 w 1118"/>
              <a:gd name="connsiteY0" fmla="*/ 3466 h 3466"/>
              <a:gd name="connsiteX1" fmla="*/ 38 w 1118"/>
              <a:gd name="connsiteY1" fmla="*/ 1637 h 3466"/>
              <a:gd name="connsiteX2" fmla="*/ 60 w 1118"/>
              <a:gd name="connsiteY2" fmla="*/ 920 h 3466"/>
              <a:gd name="connsiteX3" fmla="*/ 234 w 1118"/>
              <a:gd name="connsiteY3" fmla="*/ 498 h 3466"/>
              <a:gd name="connsiteX4" fmla="*/ 536 w 1118"/>
              <a:gd name="connsiteY4" fmla="*/ 169 h 3466"/>
              <a:gd name="connsiteX5" fmla="*/ 812 w 1118"/>
              <a:gd name="connsiteY5" fmla="*/ 52 h 3466"/>
              <a:gd name="connsiteX6" fmla="*/ 1118 w 1118"/>
              <a:gd name="connsiteY6" fmla="*/ 0 h 3466"/>
              <a:gd name="connsiteX0" fmla="*/ 259 w 1091"/>
              <a:gd name="connsiteY0" fmla="*/ 3466 h 3466"/>
              <a:gd name="connsiteX1" fmla="*/ 63 w 1091"/>
              <a:gd name="connsiteY1" fmla="*/ 2113 h 3466"/>
              <a:gd name="connsiteX2" fmla="*/ 11 w 1091"/>
              <a:gd name="connsiteY2" fmla="*/ 1637 h 3466"/>
              <a:gd name="connsiteX3" fmla="*/ 33 w 1091"/>
              <a:gd name="connsiteY3" fmla="*/ 920 h 3466"/>
              <a:gd name="connsiteX4" fmla="*/ 207 w 1091"/>
              <a:gd name="connsiteY4" fmla="*/ 498 h 3466"/>
              <a:gd name="connsiteX5" fmla="*/ 509 w 1091"/>
              <a:gd name="connsiteY5" fmla="*/ 169 h 3466"/>
              <a:gd name="connsiteX6" fmla="*/ 785 w 1091"/>
              <a:gd name="connsiteY6" fmla="*/ 52 h 3466"/>
              <a:gd name="connsiteX7" fmla="*/ 1091 w 1091"/>
              <a:gd name="connsiteY7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6 w 1092"/>
              <a:gd name="connsiteY2" fmla="*/ 1365 h 3466"/>
              <a:gd name="connsiteX3" fmla="*/ 34 w 1092"/>
              <a:gd name="connsiteY3" fmla="*/ 920 h 3466"/>
              <a:gd name="connsiteX4" fmla="*/ 208 w 1092"/>
              <a:gd name="connsiteY4" fmla="*/ 498 h 3466"/>
              <a:gd name="connsiteX5" fmla="*/ 510 w 1092"/>
              <a:gd name="connsiteY5" fmla="*/ 169 h 3466"/>
              <a:gd name="connsiteX6" fmla="*/ 786 w 1092"/>
              <a:gd name="connsiteY6" fmla="*/ 52 h 3466"/>
              <a:gd name="connsiteX7" fmla="*/ 1092 w 1092"/>
              <a:gd name="connsiteY7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34 w 1092"/>
              <a:gd name="connsiteY2" fmla="*/ 2075 h 3466"/>
              <a:gd name="connsiteX3" fmla="*/ 6 w 1092"/>
              <a:gd name="connsiteY3" fmla="*/ 1365 h 3466"/>
              <a:gd name="connsiteX4" fmla="*/ 34 w 1092"/>
              <a:gd name="connsiteY4" fmla="*/ 920 h 3466"/>
              <a:gd name="connsiteX5" fmla="*/ 208 w 1092"/>
              <a:gd name="connsiteY5" fmla="*/ 498 h 3466"/>
              <a:gd name="connsiteX6" fmla="*/ 510 w 1092"/>
              <a:gd name="connsiteY6" fmla="*/ 169 h 3466"/>
              <a:gd name="connsiteX7" fmla="*/ 786 w 1092"/>
              <a:gd name="connsiteY7" fmla="*/ 52 h 3466"/>
              <a:gd name="connsiteX8" fmla="*/ 1092 w 1092"/>
              <a:gd name="connsiteY8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6 w 1092"/>
              <a:gd name="connsiteY2" fmla="*/ 1365 h 3466"/>
              <a:gd name="connsiteX3" fmla="*/ 34 w 1092"/>
              <a:gd name="connsiteY3" fmla="*/ 920 h 3466"/>
              <a:gd name="connsiteX4" fmla="*/ 208 w 1092"/>
              <a:gd name="connsiteY4" fmla="*/ 498 h 3466"/>
              <a:gd name="connsiteX5" fmla="*/ 510 w 1092"/>
              <a:gd name="connsiteY5" fmla="*/ 169 h 3466"/>
              <a:gd name="connsiteX6" fmla="*/ 786 w 1092"/>
              <a:gd name="connsiteY6" fmla="*/ 52 h 3466"/>
              <a:gd name="connsiteX7" fmla="*/ 1092 w 1092"/>
              <a:gd name="connsiteY7" fmla="*/ 0 h 3466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510 w 1108"/>
              <a:gd name="connsiteY5" fmla="*/ 353 h 3650"/>
              <a:gd name="connsiteX6" fmla="*/ 786 w 1108"/>
              <a:gd name="connsiteY6" fmla="*/ 236 h 3650"/>
              <a:gd name="connsiteX7" fmla="*/ 1108 w 1108"/>
              <a:gd name="connsiteY7" fmla="*/ 0 h 3650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510 w 1108"/>
              <a:gd name="connsiteY5" fmla="*/ 353 h 3650"/>
              <a:gd name="connsiteX6" fmla="*/ 723 w 1108"/>
              <a:gd name="connsiteY6" fmla="*/ 171 h 3650"/>
              <a:gd name="connsiteX7" fmla="*/ 1108 w 1108"/>
              <a:gd name="connsiteY7" fmla="*/ 0 h 3650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422 w 1108"/>
              <a:gd name="connsiteY5" fmla="*/ 379 h 3650"/>
              <a:gd name="connsiteX6" fmla="*/ 723 w 1108"/>
              <a:gd name="connsiteY6" fmla="*/ 171 h 3650"/>
              <a:gd name="connsiteX7" fmla="*/ 1108 w 1108"/>
              <a:gd name="connsiteY7" fmla="*/ 0 h 3650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208 w 1069"/>
              <a:gd name="connsiteY4" fmla="*/ 631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419 w 1069"/>
              <a:gd name="connsiteY6" fmla="*/ 259 h 3599"/>
              <a:gd name="connsiteX7" fmla="*/ 723 w 1069"/>
              <a:gd name="connsiteY7" fmla="*/ 120 h 3599"/>
              <a:gd name="connsiteX8" fmla="*/ 1069 w 1069"/>
              <a:gd name="connsiteY8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54 w 1063"/>
              <a:gd name="connsiteY0" fmla="*/ 3599 h 3599"/>
              <a:gd name="connsiteX1" fmla="*/ 58 w 1063"/>
              <a:gd name="connsiteY1" fmla="*/ 2246 h 3599"/>
              <a:gd name="connsiteX2" fmla="*/ 0 w 1063"/>
              <a:gd name="connsiteY2" fmla="*/ 1498 h 3599"/>
              <a:gd name="connsiteX3" fmla="*/ 28 w 1063"/>
              <a:gd name="connsiteY3" fmla="*/ 1053 h 3599"/>
              <a:gd name="connsiteX4" fmla="*/ 132 w 1063"/>
              <a:gd name="connsiteY4" fmla="*/ 599 h 3599"/>
              <a:gd name="connsiteX5" fmla="*/ 385 w 1063"/>
              <a:gd name="connsiteY5" fmla="*/ 291 h 3599"/>
              <a:gd name="connsiteX6" fmla="*/ 717 w 1063"/>
              <a:gd name="connsiteY6" fmla="*/ 120 h 3599"/>
              <a:gd name="connsiteX7" fmla="*/ 1063 w 1063"/>
              <a:gd name="connsiteY7" fmla="*/ 0 h 3599"/>
              <a:gd name="connsiteX0" fmla="*/ 257 w 1066"/>
              <a:gd name="connsiteY0" fmla="*/ 3599 h 3599"/>
              <a:gd name="connsiteX1" fmla="*/ 61 w 1066"/>
              <a:gd name="connsiteY1" fmla="*/ 2246 h 3599"/>
              <a:gd name="connsiteX2" fmla="*/ 3 w 1066"/>
              <a:gd name="connsiteY2" fmla="*/ 1498 h 3599"/>
              <a:gd name="connsiteX3" fmla="*/ 45 w 1066"/>
              <a:gd name="connsiteY3" fmla="*/ 1493 h 3599"/>
              <a:gd name="connsiteX4" fmla="*/ 31 w 1066"/>
              <a:gd name="connsiteY4" fmla="*/ 1053 h 3599"/>
              <a:gd name="connsiteX5" fmla="*/ 135 w 1066"/>
              <a:gd name="connsiteY5" fmla="*/ 599 h 3599"/>
              <a:gd name="connsiteX6" fmla="*/ 388 w 1066"/>
              <a:gd name="connsiteY6" fmla="*/ 291 h 3599"/>
              <a:gd name="connsiteX7" fmla="*/ 720 w 1066"/>
              <a:gd name="connsiteY7" fmla="*/ 120 h 3599"/>
              <a:gd name="connsiteX8" fmla="*/ 1066 w 1066"/>
              <a:gd name="connsiteY8" fmla="*/ 0 h 3599"/>
              <a:gd name="connsiteX0" fmla="*/ 250 w 1059"/>
              <a:gd name="connsiteY0" fmla="*/ 3599 h 3599"/>
              <a:gd name="connsiteX1" fmla="*/ 54 w 1059"/>
              <a:gd name="connsiteY1" fmla="*/ 2246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51 w 1086"/>
              <a:gd name="connsiteY3" fmla="*/ 1053 h 3599"/>
              <a:gd name="connsiteX4" fmla="*/ 155 w 1086"/>
              <a:gd name="connsiteY4" fmla="*/ 599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28 w 1086"/>
              <a:gd name="connsiteY3" fmla="*/ 1050 h 3599"/>
              <a:gd name="connsiteX4" fmla="*/ 155 w 1086"/>
              <a:gd name="connsiteY4" fmla="*/ 599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28 w 1086"/>
              <a:gd name="connsiteY3" fmla="*/ 1050 h 3599"/>
              <a:gd name="connsiteX4" fmla="*/ 125 w 1086"/>
              <a:gd name="connsiteY4" fmla="*/ 593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96 w 1105"/>
              <a:gd name="connsiteY0" fmla="*/ 3599 h 3599"/>
              <a:gd name="connsiteX1" fmla="*/ 153 w 1105"/>
              <a:gd name="connsiteY1" fmla="*/ 2223 h 3599"/>
              <a:gd name="connsiteX2" fmla="*/ 44 w 1105"/>
              <a:gd name="connsiteY2" fmla="*/ 1467 h 3599"/>
              <a:gd name="connsiteX3" fmla="*/ 24 w 1105"/>
              <a:gd name="connsiteY3" fmla="*/ 1047 h 3599"/>
              <a:gd name="connsiteX4" fmla="*/ 144 w 1105"/>
              <a:gd name="connsiteY4" fmla="*/ 593 h 3599"/>
              <a:gd name="connsiteX5" fmla="*/ 427 w 1105"/>
              <a:gd name="connsiteY5" fmla="*/ 291 h 3599"/>
              <a:gd name="connsiteX6" fmla="*/ 759 w 1105"/>
              <a:gd name="connsiteY6" fmla="*/ 120 h 3599"/>
              <a:gd name="connsiteX7" fmla="*/ 1105 w 1105"/>
              <a:gd name="connsiteY7" fmla="*/ 0 h 3599"/>
              <a:gd name="connsiteX0" fmla="*/ 303 w 1112"/>
              <a:gd name="connsiteY0" fmla="*/ 3599 h 3599"/>
              <a:gd name="connsiteX1" fmla="*/ 160 w 1112"/>
              <a:gd name="connsiteY1" fmla="*/ 2223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130 w 1112"/>
              <a:gd name="connsiteY1" fmla="*/ 2217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130 w 1112"/>
              <a:gd name="connsiteY1" fmla="*/ 2217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25 w 1112"/>
              <a:gd name="connsiteY1" fmla="*/ 1486 h 3599"/>
              <a:gd name="connsiteX2" fmla="*/ 31 w 1112"/>
              <a:gd name="connsiteY2" fmla="*/ 1047 h 3599"/>
              <a:gd name="connsiteX3" fmla="*/ 151 w 1112"/>
              <a:gd name="connsiteY3" fmla="*/ 593 h 3599"/>
              <a:gd name="connsiteX4" fmla="*/ 434 w 1112"/>
              <a:gd name="connsiteY4" fmla="*/ 291 h 3599"/>
              <a:gd name="connsiteX5" fmla="*/ 766 w 1112"/>
              <a:gd name="connsiteY5" fmla="*/ 120 h 3599"/>
              <a:gd name="connsiteX6" fmla="*/ 1112 w 1112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77 w 1138"/>
              <a:gd name="connsiteY3" fmla="*/ 593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77 w 1138"/>
              <a:gd name="connsiteY3" fmla="*/ 593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08 w 1138"/>
              <a:gd name="connsiteY3" fmla="*/ 648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62 w 1171"/>
              <a:gd name="connsiteY0" fmla="*/ 3599 h 3599"/>
              <a:gd name="connsiteX1" fmla="*/ 84 w 1171"/>
              <a:gd name="connsiteY1" fmla="*/ 1486 h 3599"/>
              <a:gd name="connsiteX2" fmla="*/ 24 w 1171"/>
              <a:gd name="connsiteY2" fmla="*/ 1064 h 3599"/>
              <a:gd name="connsiteX3" fmla="*/ 141 w 1171"/>
              <a:gd name="connsiteY3" fmla="*/ 648 h 3599"/>
              <a:gd name="connsiteX4" fmla="*/ 493 w 1171"/>
              <a:gd name="connsiteY4" fmla="*/ 291 h 3599"/>
              <a:gd name="connsiteX5" fmla="*/ 825 w 1171"/>
              <a:gd name="connsiteY5" fmla="*/ 120 h 3599"/>
              <a:gd name="connsiteX6" fmla="*/ 1171 w 1171"/>
              <a:gd name="connsiteY6" fmla="*/ 0 h 3599"/>
              <a:gd name="connsiteX0" fmla="*/ 362 w 1171"/>
              <a:gd name="connsiteY0" fmla="*/ 3599 h 3599"/>
              <a:gd name="connsiteX1" fmla="*/ 84 w 1171"/>
              <a:gd name="connsiteY1" fmla="*/ 1486 h 3599"/>
              <a:gd name="connsiteX2" fmla="*/ 24 w 1171"/>
              <a:gd name="connsiteY2" fmla="*/ 1064 h 3599"/>
              <a:gd name="connsiteX3" fmla="*/ 141 w 1171"/>
              <a:gd name="connsiteY3" fmla="*/ 648 h 3599"/>
              <a:gd name="connsiteX4" fmla="*/ 493 w 1171"/>
              <a:gd name="connsiteY4" fmla="*/ 291 h 3599"/>
              <a:gd name="connsiteX5" fmla="*/ 825 w 1171"/>
              <a:gd name="connsiteY5" fmla="*/ 120 h 3599"/>
              <a:gd name="connsiteX6" fmla="*/ 1171 w 1171"/>
              <a:gd name="connsiteY6" fmla="*/ 0 h 3599"/>
              <a:gd name="connsiteX0" fmla="*/ 338 w 1147"/>
              <a:gd name="connsiteY0" fmla="*/ 3599 h 3599"/>
              <a:gd name="connsiteX1" fmla="*/ 60 w 1147"/>
              <a:gd name="connsiteY1" fmla="*/ 1486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" h="3599">
                <a:moveTo>
                  <a:pt x="338" y="3599"/>
                </a:moveTo>
                <a:cubicBezTo>
                  <a:pt x="280" y="3159"/>
                  <a:pt x="114" y="2025"/>
                  <a:pt x="76" y="1783"/>
                </a:cubicBezTo>
                <a:cubicBezTo>
                  <a:pt x="51" y="1679"/>
                  <a:pt x="9" y="1309"/>
                  <a:pt x="0" y="1064"/>
                </a:cubicBezTo>
                <a:cubicBezTo>
                  <a:pt x="13" y="879"/>
                  <a:pt x="8" y="873"/>
                  <a:pt x="79" y="681"/>
                </a:cubicBezTo>
                <a:cubicBezTo>
                  <a:pt x="182" y="492"/>
                  <a:pt x="394" y="350"/>
                  <a:pt x="469" y="291"/>
                </a:cubicBezTo>
                <a:cubicBezTo>
                  <a:pt x="623" y="194"/>
                  <a:pt x="693" y="175"/>
                  <a:pt x="801" y="120"/>
                </a:cubicBezTo>
                <a:cubicBezTo>
                  <a:pt x="909" y="77"/>
                  <a:pt x="965" y="64"/>
                  <a:pt x="114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77" name="Line 175"/>
          <p:cNvSpPr>
            <a:spLocks noChangeShapeType="1"/>
          </p:cNvSpPr>
          <p:nvPr/>
        </p:nvSpPr>
        <p:spPr bwMode="auto">
          <a:xfrm rot="5400000" flipH="1">
            <a:off x="4207523" y="2571096"/>
            <a:ext cx="1799985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175"/>
          <p:cNvSpPr>
            <a:spLocks noChangeShapeType="1"/>
          </p:cNvSpPr>
          <p:nvPr/>
        </p:nvSpPr>
        <p:spPr bwMode="auto">
          <a:xfrm rot="10800000">
            <a:off x="1206378" y="3357416"/>
            <a:ext cx="4031999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Rectangle 76"/>
          <p:cNvSpPr>
            <a:spLocks noChangeArrowheads="1"/>
          </p:cNvSpPr>
          <p:nvPr/>
        </p:nvSpPr>
        <p:spPr bwMode="auto">
          <a:xfrm>
            <a:off x="1298565" y="3101371"/>
            <a:ext cx="3481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 smtClean="0">
                <a:solidFill>
                  <a:srgbClr val="9F2936"/>
                </a:solidFill>
                <a:latin typeface="Candara"/>
                <a:cs typeface="Candara"/>
              </a:rPr>
              <a:t>- 3,6</a:t>
            </a:r>
            <a:endParaRPr lang="fr-FR" sz="2800" b="0" dirty="0">
              <a:solidFill>
                <a:srgbClr val="9F2936"/>
              </a:solidFill>
              <a:latin typeface="Candara"/>
              <a:cs typeface="Candara"/>
            </a:endParaRPr>
          </a:p>
        </p:txBody>
      </p:sp>
      <p:sp>
        <p:nvSpPr>
          <p:cNvPr id="103" name="Rectangle 71"/>
          <p:cNvSpPr>
            <a:spLocks noChangeArrowheads="1"/>
          </p:cNvSpPr>
          <p:nvPr/>
        </p:nvSpPr>
        <p:spPr bwMode="auto">
          <a:xfrm>
            <a:off x="5147086" y="1667933"/>
            <a:ext cx="3611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 smtClean="0">
                <a:solidFill>
                  <a:schemeClr val="accent2"/>
                </a:solidFill>
                <a:latin typeface="Candara"/>
                <a:cs typeface="Candara"/>
              </a:rPr>
              <a:t>100</a:t>
            </a:r>
            <a:endParaRPr lang="fr-FR" sz="2800" b="0" dirty="0">
              <a:solidFill>
                <a:schemeClr val="accent2"/>
              </a:solidFill>
              <a:latin typeface="Candara"/>
              <a:cs typeface="Candara"/>
            </a:endParaRPr>
          </a:p>
        </p:txBody>
      </p:sp>
      <p:sp>
        <p:nvSpPr>
          <p:cNvPr id="113" name="Rectangle 8"/>
          <p:cNvSpPr>
            <a:spLocks noChangeArrowheads="1"/>
          </p:cNvSpPr>
          <p:nvPr/>
        </p:nvSpPr>
        <p:spPr bwMode="auto">
          <a:xfrm>
            <a:off x="2632075" y="850697"/>
            <a:ext cx="3905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600" b="0" dirty="0" smtClean="0">
                <a:solidFill>
                  <a:srgbClr val="CC0000"/>
                </a:solidFill>
                <a:latin typeface="Candara"/>
                <a:cs typeface="Candara"/>
              </a:rPr>
              <a:t>Calcul de la finesse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1066800" y="990600"/>
            <a:ext cx="1354600" cy="30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0" dirty="0" smtClean="0">
                <a:solidFill>
                  <a:schemeClr val="bg1"/>
                </a:solidFill>
                <a:latin typeface="Candara"/>
                <a:cs typeface="Candara"/>
              </a:rPr>
              <a:t>Masse : 450 kg</a:t>
            </a:r>
            <a:endParaRPr lang="fr-FR" sz="1400" b="0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116" name="Oval 24"/>
          <p:cNvSpPr>
            <a:spLocks noChangeAspect="1" noChangeArrowheads="1"/>
          </p:cNvSpPr>
          <p:nvPr/>
        </p:nvSpPr>
        <p:spPr bwMode="auto">
          <a:xfrm rot="16200000">
            <a:off x="5073654" y="3332164"/>
            <a:ext cx="68263" cy="682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7213600" y="5041901"/>
            <a:ext cx="61160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800" b="0" dirty="0" smtClean="0">
                <a:solidFill>
                  <a:schemeClr val="bg1"/>
                </a:solidFill>
                <a:latin typeface="Candara"/>
                <a:cs typeface="Candara"/>
              </a:rPr>
              <a:t>7,8</a:t>
            </a:r>
            <a:endParaRPr lang="fr-FR" sz="1800" b="0" dirty="0">
              <a:solidFill>
                <a:schemeClr val="bg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75915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6112 0.0351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77" grpId="0" animBg="1"/>
      <p:bldP spid="78" grpId="0" animBg="1"/>
      <p:bldP spid="102" grpId="0"/>
      <p:bldP spid="103" grpId="0"/>
      <p:bldP spid="150" grpId="0" animBg="1"/>
      <p:bldP spid="116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36"/>
          <p:cNvSpPr>
            <a:spLocks noChangeShapeType="1"/>
          </p:cNvSpPr>
          <p:nvPr/>
        </p:nvSpPr>
        <p:spPr bwMode="auto">
          <a:xfrm flipH="1" flipV="1">
            <a:off x="1216796" y="1656503"/>
            <a:ext cx="4741604" cy="2094229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635000" y="1333500"/>
            <a:ext cx="1181100" cy="4657725"/>
            <a:chOff x="1803400" y="1333500"/>
            <a:chExt cx="1181100" cy="465772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044700" y="1333500"/>
              <a:ext cx="939800" cy="4657725"/>
              <a:chOff x="760" y="840"/>
              <a:chExt cx="592" cy="2934"/>
            </a:xfrm>
          </p:grpSpPr>
          <p:sp>
            <p:nvSpPr>
              <p:cNvPr id="75" name="Line 5"/>
              <p:cNvSpPr>
                <a:spLocks noChangeShapeType="1"/>
              </p:cNvSpPr>
              <p:nvPr/>
            </p:nvSpPr>
            <p:spPr bwMode="auto">
              <a:xfrm flipH="1">
                <a:off x="968" y="840"/>
                <a:ext cx="0" cy="27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760" y="3580"/>
                <a:ext cx="59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 err="1" smtClean="0">
                    <a:latin typeface="Candara"/>
                    <a:cs typeface="Candara"/>
                  </a:rPr>
                  <a:t>Vz</a:t>
                </a:r>
                <a:r>
                  <a:rPr lang="fr-FR" sz="1400" b="0" dirty="0" smtClean="0">
                    <a:latin typeface="Candara"/>
                    <a:cs typeface="Candara"/>
                  </a:rPr>
                  <a:t> (m/s)</a:t>
                </a:r>
                <a:endParaRPr lang="fr-FR" sz="1400" b="0" dirty="0">
                  <a:latin typeface="Candara"/>
                  <a:cs typeface="Candara"/>
                </a:endParaRPr>
              </a:p>
            </p:txBody>
          </p:sp>
        </p:grp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2082800" y="13589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2124075" y="4854575"/>
              <a:ext cx="16901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- 7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68" name="Rectangle 70"/>
            <p:cNvSpPr>
              <a:spLocks noChangeArrowheads="1"/>
            </p:cNvSpPr>
            <p:nvPr/>
          </p:nvSpPr>
          <p:spPr bwMode="auto">
            <a:xfrm>
              <a:off x="2124075" y="3914775"/>
              <a:ext cx="1723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- 5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2111375" y="3432175"/>
              <a:ext cx="17988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0" name="Rectangle 76"/>
            <p:cNvSpPr>
              <a:spLocks noChangeArrowheads="1"/>
            </p:cNvSpPr>
            <p:nvPr/>
          </p:nvSpPr>
          <p:spPr bwMode="auto">
            <a:xfrm>
              <a:off x="2124075" y="2936875"/>
              <a:ext cx="1713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- 3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1" name="Rectangle 78"/>
            <p:cNvSpPr>
              <a:spLocks noChangeArrowheads="1"/>
            </p:cNvSpPr>
            <p:nvPr/>
          </p:nvSpPr>
          <p:spPr bwMode="auto">
            <a:xfrm>
              <a:off x="1803400" y="24669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 smtClean="0">
                  <a:latin typeface="Candara"/>
                  <a:cs typeface="Candara"/>
                </a:rPr>
                <a:t>- 2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2" name="Rectangle 80"/>
            <p:cNvSpPr>
              <a:spLocks noChangeArrowheads="1"/>
            </p:cNvSpPr>
            <p:nvPr/>
          </p:nvSpPr>
          <p:spPr bwMode="auto">
            <a:xfrm>
              <a:off x="2133600" y="1984375"/>
              <a:ext cx="14692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- 1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4" name="Rectangle 80"/>
            <p:cNvSpPr>
              <a:spLocks noChangeArrowheads="1"/>
            </p:cNvSpPr>
            <p:nvPr/>
          </p:nvSpPr>
          <p:spPr bwMode="auto">
            <a:xfrm>
              <a:off x="2108200" y="4397375"/>
              <a:ext cx="1832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latin typeface="Candara"/>
                  <a:cs typeface="Candara"/>
                </a:rPr>
                <a:t>- 6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86" name="Rectangle 67"/>
          <p:cNvSpPr>
            <a:spLocks noChangeArrowheads="1"/>
          </p:cNvSpPr>
          <p:nvPr/>
        </p:nvSpPr>
        <p:spPr bwMode="auto">
          <a:xfrm>
            <a:off x="968375" y="5299075"/>
            <a:ext cx="1829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 smtClean="0">
                <a:latin typeface="Candara"/>
                <a:cs typeface="Candara"/>
              </a:rPr>
              <a:t>- 8</a:t>
            </a:r>
            <a:endParaRPr lang="fr-FR" sz="2800" b="0" dirty="0">
              <a:latin typeface="Candara"/>
              <a:cs typeface="Candara"/>
            </a:endParaRPr>
          </a:p>
        </p:txBody>
      </p:sp>
      <p:grpSp>
        <p:nvGrpSpPr>
          <p:cNvPr id="4" name="Grouper 125"/>
          <p:cNvGrpSpPr/>
          <p:nvPr/>
        </p:nvGrpSpPr>
        <p:grpSpPr>
          <a:xfrm>
            <a:off x="792084" y="1384300"/>
            <a:ext cx="7573821" cy="612775"/>
            <a:chOff x="995284" y="1397000"/>
            <a:chExt cx="7573821" cy="612775"/>
          </a:xfrm>
        </p:grpSpPr>
        <p:grpSp>
          <p:nvGrpSpPr>
            <p:cNvPr id="5" name="Grouper 171"/>
            <p:cNvGrpSpPr/>
            <p:nvPr/>
          </p:nvGrpSpPr>
          <p:grpSpPr>
            <a:xfrm>
              <a:off x="995284" y="1400175"/>
              <a:ext cx="7573821" cy="609600"/>
              <a:chOff x="1536702" y="5832475"/>
              <a:chExt cx="7108069" cy="609600"/>
            </a:xfrm>
          </p:grpSpPr>
          <p:grpSp>
            <p:nvGrpSpPr>
              <p:cNvPr id="6" name="Group 42"/>
              <p:cNvGrpSpPr>
                <a:grpSpLocks/>
              </p:cNvGrpSpPr>
              <p:nvPr/>
            </p:nvGrpSpPr>
            <p:grpSpPr bwMode="auto">
              <a:xfrm>
                <a:off x="1536702" y="5918200"/>
                <a:ext cx="7108069" cy="523875"/>
                <a:chOff x="648" y="3728"/>
                <a:chExt cx="3936" cy="330"/>
              </a:xfrm>
            </p:grpSpPr>
            <p:sp>
              <p:nvSpPr>
                <p:cNvPr id="84" name="Line 6"/>
                <p:cNvSpPr>
                  <a:spLocks noChangeShapeType="1"/>
                </p:cNvSpPr>
                <p:nvPr/>
              </p:nvSpPr>
              <p:spPr bwMode="auto">
                <a:xfrm>
                  <a:off x="648" y="3840"/>
                  <a:ext cx="36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15" y="3728"/>
                  <a:ext cx="369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fr-FR" sz="1400" b="0" dirty="0" smtClean="0">
                      <a:latin typeface="Candara"/>
                      <a:cs typeface="Candara"/>
                    </a:rPr>
                    <a:t>Vi (Km/h)</a:t>
                  </a:r>
                  <a:endParaRPr lang="fr-FR" sz="1400" b="0" dirty="0">
                    <a:latin typeface="Candara"/>
                    <a:cs typeface="Candara"/>
                  </a:endParaRPr>
                </a:p>
              </p:txBody>
            </p:sp>
          </p:grpSp>
          <p:sp>
            <p:nvSpPr>
              <p:cNvPr id="79" name="Rectangle 63"/>
              <p:cNvSpPr>
                <a:spLocks noChangeArrowheads="1"/>
              </p:cNvSpPr>
              <p:nvPr/>
            </p:nvSpPr>
            <p:spPr bwMode="auto">
              <a:xfrm>
                <a:off x="2271793" y="5832475"/>
                <a:ext cx="16139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10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0" name="Rectangle 65"/>
              <p:cNvSpPr>
                <a:spLocks noChangeArrowheads="1"/>
              </p:cNvSpPr>
              <p:nvPr/>
            </p:nvSpPr>
            <p:spPr bwMode="auto">
              <a:xfrm>
                <a:off x="2628342" y="5832475"/>
                <a:ext cx="18155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20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1" name="Rectangle 67"/>
              <p:cNvSpPr>
                <a:spLocks noChangeArrowheads="1"/>
              </p:cNvSpPr>
              <p:nvPr/>
            </p:nvSpPr>
            <p:spPr bwMode="auto">
              <a:xfrm>
                <a:off x="3016964" y="5832475"/>
                <a:ext cx="18584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30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2" name="Rectangle 69"/>
              <p:cNvSpPr>
                <a:spLocks noChangeArrowheads="1"/>
              </p:cNvSpPr>
              <p:nvPr/>
            </p:nvSpPr>
            <p:spPr bwMode="auto">
              <a:xfrm>
                <a:off x="3378761" y="5832475"/>
                <a:ext cx="19435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40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3" name="Rectangle 71"/>
              <p:cNvSpPr>
                <a:spLocks noChangeArrowheads="1"/>
              </p:cNvSpPr>
              <p:nvPr/>
            </p:nvSpPr>
            <p:spPr bwMode="auto">
              <a:xfrm>
                <a:off x="3767891" y="5832475"/>
                <a:ext cx="18681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 smtClean="0">
                    <a:solidFill>
                      <a:srgbClr val="000000"/>
                    </a:solidFill>
                    <a:latin typeface="Candara"/>
                    <a:cs typeface="Candara"/>
                  </a:rPr>
                  <a:t>50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87" name="Rectangle 71"/>
            <p:cNvSpPr>
              <a:spLocks noChangeArrowheads="1"/>
            </p:cNvSpPr>
            <p:nvPr/>
          </p:nvSpPr>
          <p:spPr bwMode="auto">
            <a:xfrm>
              <a:off x="3728270" y="1412875"/>
              <a:ext cx="1976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60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88" name="Rectangle 71"/>
            <p:cNvSpPr>
              <a:spLocks noChangeArrowheads="1"/>
            </p:cNvSpPr>
            <p:nvPr/>
          </p:nvSpPr>
          <p:spPr bwMode="auto">
            <a:xfrm>
              <a:off x="4096570" y="1400175"/>
              <a:ext cx="1834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70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89" name="Rectangle 71"/>
            <p:cNvSpPr>
              <a:spLocks noChangeArrowheads="1"/>
            </p:cNvSpPr>
            <p:nvPr/>
          </p:nvSpPr>
          <p:spPr bwMode="auto">
            <a:xfrm>
              <a:off x="4454935" y="1409700"/>
              <a:ext cx="361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80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4810535" y="1397000"/>
              <a:ext cx="361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90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1" name="Rectangle 71"/>
            <p:cNvSpPr>
              <a:spLocks noChangeArrowheads="1"/>
            </p:cNvSpPr>
            <p:nvPr/>
          </p:nvSpPr>
          <p:spPr bwMode="auto">
            <a:xfrm flipH="1">
              <a:off x="51843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100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2" name="Rectangle 71"/>
            <p:cNvSpPr>
              <a:spLocks noChangeArrowheads="1"/>
            </p:cNvSpPr>
            <p:nvPr/>
          </p:nvSpPr>
          <p:spPr bwMode="auto">
            <a:xfrm flipH="1">
              <a:off x="56034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110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3" name="Rectangle 71"/>
            <p:cNvSpPr>
              <a:spLocks noChangeArrowheads="1"/>
            </p:cNvSpPr>
            <p:nvPr/>
          </p:nvSpPr>
          <p:spPr bwMode="auto">
            <a:xfrm flipH="1">
              <a:off x="64162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130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4" name="Rectangle 71"/>
            <p:cNvSpPr>
              <a:spLocks noChangeArrowheads="1"/>
            </p:cNvSpPr>
            <p:nvPr/>
          </p:nvSpPr>
          <p:spPr bwMode="auto">
            <a:xfrm flipH="1">
              <a:off x="60225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5" name="Rectangle 71"/>
            <p:cNvSpPr>
              <a:spLocks noChangeArrowheads="1"/>
            </p:cNvSpPr>
            <p:nvPr/>
          </p:nvSpPr>
          <p:spPr bwMode="auto">
            <a:xfrm flipH="1">
              <a:off x="68099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140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6" name="Rectangle 71"/>
            <p:cNvSpPr>
              <a:spLocks noChangeArrowheads="1"/>
            </p:cNvSpPr>
            <p:nvPr/>
          </p:nvSpPr>
          <p:spPr bwMode="auto">
            <a:xfrm flipH="1">
              <a:off x="72163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150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7" name="Rectangle 71"/>
            <p:cNvSpPr>
              <a:spLocks noChangeArrowheads="1"/>
            </p:cNvSpPr>
            <p:nvPr/>
          </p:nvSpPr>
          <p:spPr bwMode="auto">
            <a:xfrm flipH="1">
              <a:off x="76354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 smtClean="0">
                  <a:solidFill>
                    <a:srgbClr val="000000"/>
                  </a:solidFill>
                  <a:latin typeface="Candara"/>
                  <a:cs typeface="Candara"/>
                </a:rPr>
                <a:t>160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98" name="Freeform 11"/>
          <p:cNvSpPr>
            <a:spLocks/>
          </p:cNvSpPr>
          <p:nvPr/>
        </p:nvSpPr>
        <p:spPr bwMode="auto">
          <a:xfrm rot="6928549" flipV="1">
            <a:off x="4560576" y="1933967"/>
            <a:ext cx="1452090" cy="4702980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347"/>
              <a:gd name="connsiteY0" fmla="*/ 3129 h 3129"/>
              <a:gd name="connsiteX1" fmla="*/ 237 w 1347"/>
              <a:gd name="connsiteY1" fmla="*/ 2751 h 3129"/>
              <a:gd name="connsiteX2" fmla="*/ 87 w 1347"/>
              <a:gd name="connsiteY2" fmla="*/ 2234 h 3129"/>
              <a:gd name="connsiteX3" fmla="*/ 9 w 1347"/>
              <a:gd name="connsiteY3" fmla="*/ 1640 h 3129"/>
              <a:gd name="connsiteX4" fmla="*/ 33 w 1347"/>
              <a:gd name="connsiteY4" fmla="*/ 1208 h 3129"/>
              <a:gd name="connsiteX5" fmla="*/ 119 w 1347"/>
              <a:gd name="connsiteY5" fmla="*/ 831 h 3129"/>
              <a:gd name="connsiteX6" fmla="*/ 247 w 1347"/>
              <a:gd name="connsiteY6" fmla="*/ 551 h 3129"/>
              <a:gd name="connsiteX7" fmla="*/ 501 w 1347"/>
              <a:gd name="connsiteY7" fmla="*/ 229 h 3129"/>
              <a:gd name="connsiteX8" fmla="*/ 783 w 1347"/>
              <a:gd name="connsiteY8" fmla="*/ 55 h 3129"/>
              <a:gd name="connsiteX9" fmla="*/ 1089 w 1347"/>
              <a:gd name="connsiteY9" fmla="*/ 3 h 3129"/>
              <a:gd name="connsiteX10" fmla="*/ 1347 w 1347"/>
              <a:gd name="connsiteY10" fmla="*/ 43 h 3129"/>
              <a:gd name="connsiteX0" fmla="*/ 393 w 1089"/>
              <a:gd name="connsiteY0" fmla="*/ 3126 h 3126"/>
              <a:gd name="connsiteX1" fmla="*/ 237 w 1089"/>
              <a:gd name="connsiteY1" fmla="*/ 2748 h 3126"/>
              <a:gd name="connsiteX2" fmla="*/ 87 w 1089"/>
              <a:gd name="connsiteY2" fmla="*/ 2231 h 3126"/>
              <a:gd name="connsiteX3" fmla="*/ 9 w 1089"/>
              <a:gd name="connsiteY3" fmla="*/ 1637 h 3126"/>
              <a:gd name="connsiteX4" fmla="*/ 33 w 1089"/>
              <a:gd name="connsiteY4" fmla="*/ 1205 h 3126"/>
              <a:gd name="connsiteX5" fmla="*/ 119 w 1089"/>
              <a:gd name="connsiteY5" fmla="*/ 828 h 3126"/>
              <a:gd name="connsiteX6" fmla="*/ 247 w 1089"/>
              <a:gd name="connsiteY6" fmla="*/ 548 h 3126"/>
              <a:gd name="connsiteX7" fmla="*/ 501 w 1089"/>
              <a:gd name="connsiteY7" fmla="*/ 226 h 3126"/>
              <a:gd name="connsiteX8" fmla="*/ 783 w 1089"/>
              <a:gd name="connsiteY8" fmla="*/ 52 h 3126"/>
              <a:gd name="connsiteX9" fmla="*/ 1089 w 1089"/>
              <a:gd name="connsiteY9" fmla="*/ 0 h 3126"/>
              <a:gd name="connsiteX0" fmla="*/ 237 w 1089"/>
              <a:gd name="connsiteY0" fmla="*/ 2748 h 2748"/>
              <a:gd name="connsiteX1" fmla="*/ 87 w 1089"/>
              <a:gd name="connsiteY1" fmla="*/ 2231 h 2748"/>
              <a:gd name="connsiteX2" fmla="*/ 9 w 1089"/>
              <a:gd name="connsiteY2" fmla="*/ 1637 h 2748"/>
              <a:gd name="connsiteX3" fmla="*/ 33 w 1089"/>
              <a:gd name="connsiteY3" fmla="*/ 1205 h 2748"/>
              <a:gd name="connsiteX4" fmla="*/ 119 w 1089"/>
              <a:gd name="connsiteY4" fmla="*/ 828 h 2748"/>
              <a:gd name="connsiteX5" fmla="*/ 247 w 1089"/>
              <a:gd name="connsiteY5" fmla="*/ 548 h 2748"/>
              <a:gd name="connsiteX6" fmla="*/ 501 w 1089"/>
              <a:gd name="connsiteY6" fmla="*/ 226 h 2748"/>
              <a:gd name="connsiteX7" fmla="*/ 783 w 1089"/>
              <a:gd name="connsiteY7" fmla="*/ 52 h 2748"/>
              <a:gd name="connsiteX8" fmla="*/ 1089 w 1089"/>
              <a:gd name="connsiteY8" fmla="*/ 0 h 2748"/>
              <a:gd name="connsiteX0" fmla="*/ 87 w 1089"/>
              <a:gd name="connsiteY0" fmla="*/ 2231 h 2231"/>
              <a:gd name="connsiteX1" fmla="*/ 9 w 1089"/>
              <a:gd name="connsiteY1" fmla="*/ 1637 h 2231"/>
              <a:gd name="connsiteX2" fmla="*/ 33 w 1089"/>
              <a:gd name="connsiteY2" fmla="*/ 1205 h 2231"/>
              <a:gd name="connsiteX3" fmla="*/ 119 w 1089"/>
              <a:gd name="connsiteY3" fmla="*/ 828 h 2231"/>
              <a:gd name="connsiteX4" fmla="*/ 247 w 1089"/>
              <a:gd name="connsiteY4" fmla="*/ 548 h 2231"/>
              <a:gd name="connsiteX5" fmla="*/ 501 w 1089"/>
              <a:gd name="connsiteY5" fmla="*/ 226 h 2231"/>
              <a:gd name="connsiteX6" fmla="*/ 783 w 1089"/>
              <a:gd name="connsiteY6" fmla="*/ 52 h 2231"/>
              <a:gd name="connsiteX7" fmla="*/ 1089 w 1089"/>
              <a:gd name="connsiteY7" fmla="*/ 0 h 2231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1 w 1117"/>
              <a:gd name="connsiteY2" fmla="*/ 1205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71 w 1103"/>
              <a:gd name="connsiteY0" fmla="*/ 3466 h 3466"/>
              <a:gd name="connsiteX1" fmla="*/ 23 w 1103"/>
              <a:gd name="connsiteY1" fmla="*/ 1637 h 3466"/>
              <a:gd name="connsiteX2" fmla="*/ 133 w 1103"/>
              <a:gd name="connsiteY2" fmla="*/ 828 h 3466"/>
              <a:gd name="connsiteX3" fmla="*/ 261 w 1103"/>
              <a:gd name="connsiteY3" fmla="*/ 548 h 3466"/>
              <a:gd name="connsiteX4" fmla="*/ 515 w 1103"/>
              <a:gd name="connsiteY4" fmla="*/ 226 h 3466"/>
              <a:gd name="connsiteX5" fmla="*/ 797 w 1103"/>
              <a:gd name="connsiteY5" fmla="*/ 52 h 3466"/>
              <a:gd name="connsiteX6" fmla="*/ 1103 w 1103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72 w 1114"/>
              <a:gd name="connsiteY3" fmla="*/ 548 h 3466"/>
              <a:gd name="connsiteX4" fmla="*/ 526 w 1114"/>
              <a:gd name="connsiteY4" fmla="*/ 226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96 w 1114"/>
              <a:gd name="connsiteY3" fmla="*/ 417 h 3466"/>
              <a:gd name="connsiteX4" fmla="*/ 526 w 1114"/>
              <a:gd name="connsiteY4" fmla="*/ 226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96 w 1114"/>
              <a:gd name="connsiteY3" fmla="*/ 417 h 3466"/>
              <a:gd name="connsiteX4" fmla="*/ 532 w 1114"/>
              <a:gd name="connsiteY4" fmla="*/ 169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6 w 1118"/>
              <a:gd name="connsiteY0" fmla="*/ 3466 h 3466"/>
              <a:gd name="connsiteX1" fmla="*/ 38 w 1118"/>
              <a:gd name="connsiteY1" fmla="*/ 1637 h 3466"/>
              <a:gd name="connsiteX2" fmla="*/ 60 w 1118"/>
              <a:gd name="connsiteY2" fmla="*/ 920 h 3466"/>
              <a:gd name="connsiteX3" fmla="*/ 300 w 1118"/>
              <a:gd name="connsiteY3" fmla="*/ 417 h 3466"/>
              <a:gd name="connsiteX4" fmla="*/ 536 w 1118"/>
              <a:gd name="connsiteY4" fmla="*/ 169 h 3466"/>
              <a:gd name="connsiteX5" fmla="*/ 812 w 1118"/>
              <a:gd name="connsiteY5" fmla="*/ 52 h 3466"/>
              <a:gd name="connsiteX6" fmla="*/ 1118 w 1118"/>
              <a:gd name="connsiteY6" fmla="*/ 0 h 3466"/>
              <a:gd name="connsiteX0" fmla="*/ 286 w 1118"/>
              <a:gd name="connsiteY0" fmla="*/ 3466 h 3466"/>
              <a:gd name="connsiteX1" fmla="*/ 38 w 1118"/>
              <a:gd name="connsiteY1" fmla="*/ 1637 h 3466"/>
              <a:gd name="connsiteX2" fmla="*/ 60 w 1118"/>
              <a:gd name="connsiteY2" fmla="*/ 920 h 3466"/>
              <a:gd name="connsiteX3" fmla="*/ 234 w 1118"/>
              <a:gd name="connsiteY3" fmla="*/ 498 h 3466"/>
              <a:gd name="connsiteX4" fmla="*/ 536 w 1118"/>
              <a:gd name="connsiteY4" fmla="*/ 169 h 3466"/>
              <a:gd name="connsiteX5" fmla="*/ 812 w 1118"/>
              <a:gd name="connsiteY5" fmla="*/ 52 h 3466"/>
              <a:gd name="connsiteX6" fmla="*/ 1118 w 1118"/>
              <a:gd name="connsiteY6" fmla="*/ 0 h 3466"/>
              <a:gd name="connsiteX0" fmla="*/ 259 w 1091"/>
              <a:gd name="connsiteY0" fmla="*/ 3466 h 3466"/>
              <a:gd name="connsiteX1" fmla="*/ 63 w 1091"/>
              <a:gd name="connsiteY1" fmla="*/ 2113 h 3466"/>
              <a:gd name="connsiteX2" fmla="*/ 11 w 1091"/>
              <a:gd name="connsiteY2" fmla="*/ 1637 h 3466"/>
              <a:gd name="connsiteX3" fmla="*/ 33 w 1091"/>
              <a:gd name="connsiteY3" fmla="*/ 920 h 3466"/>
              <a:gd name="connsiteX4" fmla="*/ 207 w 1091"/>
              <a:gd name="connsiteY4" fmla="*/ 498 h 3466"/>
              <a:gd name="connsiteX5" fmla="*/ 509 w 1091"/>
              <a:gd name="connsiteY5" fmla="*/ 169 h 3466"/>
              <a:gd name="connsiteX6" fmla="*/ 785 w 1091"/>
              <a:gd name="connsiteY6" fmla="*/ 52 h 3466"/>
              <a:gd name="connsiteX7" fmla="*/ 1091 w 1091"/>
              <a:gd name="connsiteY7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6 w 1092"/>
              <a:gd name="connsiteY2" fmla="*/ 1365 h 3466"/>
              <a:gd name="connsiteX3" fmla="*/ 34 w 1092"/>
              <a:gd name="connsiteY3" fmla="*/ 920 h 3466"/>
              <a:gd name="connsiteX4" fmla="*/ 208 w 1092"/>
              <a:gd name="connsiteY4" fmla="*/ 498 h 3466"/>
              <a:gd name="connsiteX5" fmla="*/ 510 w 1092"/>
              <a:gd name="connsiteY5" fmla="*/ 169 h 3466"/>
              <a:gd name="connsiteX6" fmla="*/ 786 w 1092"/>
              <a:gd name="connsiteY6" fmla="*/ 52 h 3466"/>
              <a:gd name="connsiteX7" fmla="*/ 1092 w 1092"/>
              <a:gd name="connsiteY7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34 w 1092"/>
              <a:gd name="connsiteY2" fmla="*/ 2075 h 3466"/>
              <a:gd name="connsiteX3" fmla="*/ 6 w 1092"/>
              <a:gd name="connsiteY3" fmla="*/ 1365 h 3466"/>
              <a:gd name="connsiteX4" fmla="*/ 34 w 1092"/>
              <a:gd name="connsiteY4" fmla="*/ 920 h 3466"/>
              <a:gd name="connsiteX5" fmla="*/ 208 w 1092"/>
              <a:gd name="connsiteY5" fmla="*/ 498 h 3466"/>
              <a:gd name="connsiteX6" fmla="*/ 510 w 1092"/>
              <a:gd name="connsiteY6" fmla="*/ 169 h 3466"/>
              <a:gd name="connsiteX7" fmla="*/ 786 w 1092"/>
              <a:gd name="connsiteY7" fmla="*/ 52 h 3466"/>
              <a:gd name="connsiteX8" fmla="*/ 1092 w 1092"/>
              <a:gd name="connsiteY8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6 w 1092"/>
              <a:gd name="connsiteY2" fmla="*/ 1365 h 3466"/>
              <a:gd name="connsiteX3" fmla="*/ 34 w 1092"/>
              <a:gd name="connsiteY3" fmla="*/ 920 h 3466"/>
              <a:gd name="connsiteX4" fmla="*/ 208 w 1092"/>
              <a:gd name="connsiteY4" fmla="*/ 498 h 3466"/>
              <a:gd name="connsiteX5" fmla="*/ 510 w 1092"/>
              <a:gd name="connsiteY5" fmla="*/ 169 h 3466"/>
              <a:gd name="connsiteX6" fmla="*/ 786 w 1092"/>
              <a:gd name="connsiteY6" fmla="*/ 52 h 3466"/>
              <a:gd name="connsiteX7" fmla="*/ 1092 w 1092"/>
              <a:gd name="connsiteY7" fmla="*/ 0 h 3466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510 w 1108"/>
              <a:gd name="connsiteY5" fmla="*/ 353 h 3650"/>
              <a:gd name="connsiteX6" fmla="*/ 786 w 1108"/>
              <a:gd name="connsiteY6" fmla="*/ 236 h 3650"/>
              <a:gd name="connsiteX7" fmla="*/ 1108 w 1108"/>
              <a:gd name="connsiteY7" fmla="*/ 0 h 3650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510 w 1108"/>
              <a:gd name="connsiteY5" fmla="*/ 353 h 3650"/>
              <a:gd name="connsiteX6" fmla="*/ 723 w 1108"/>
              <a:gd name="connsiteY6" fmla="*/ 171 h 3650"/>
              <a:gd name="connsiteX7" fmla="*/ 1108 w 1108"/>
              <a:gd name="connsiteY7" fmla="*/ 0 h 3650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422 w 1108"/>
              <a:gd name="connsiteY5" fmla="*/ 379 h 3650"/>
              <a:gd name="connsiteX6" fmla="*/ 723 w 1108"/>
              <a:gd name="connsiteY6" fmla="*/ 171 h 3650"/>
              <a:gd name="connsiteX7" fmla="*/ 1108 w 1108"/>
              <a:gd name="connsiteY7" fmla="*/ 0 h 3650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208 w 1069"/>
              <a:gd name="connsiteY4" fmla="*/ 631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419 w 1069"/>
              <a:gd name="connsiteY6" fmla="*/ 259 h 3599"/>
              <a:gd name="connsiteX7" fmla="*/ 723 w 1069"/>
              <a:gd name="connsiteY7" fmla="*/ 120 h 3599"/>
              <a:gd name="connsiteX8" fmla="*/ 1069 w 1069"/>
              <a:gd name="connsiteY8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54 w 1063"/>
              <a:gd name="connsiteY0" fmla="*/ 3599 h 3599"/>
              <a:gd name="connsiteX1" fmla="*/ 58 w 1063"/>
              <a:gd name="connsiteY1" fmla="*/ 2246 h 3599"/>
              <a:gd name="connsiteX2" fmla="*/ 0 w 1063"/>
              <a:gd name="connsiteY2" fmla="*/ 1498 h 3599"/>
              <a:gd name="connsiteX3" fmla="*/ 28 w 1063"/>
              <a:gd name="connsiteY3" fmla="*/ 1053 h 3599"/>
              <a:gd name="connsiteX4" fmla="*/ 132 w 1063"/>
              <a:gd name="connsiteY4" fmla="*/ 599 h 3599"/>
              <a:gd name="connsiteX5" fmla="*/ 385 w 1063"/>
              <a:gd name="connsiteY5" fmla="*/ 291 h 3599"/>
              <a:gd name="connsiteX6" fmla="*/ 717 w 1063"/>
              <a:gd name="connsiteY6" fmla="*/ 120 h 3599"/>
              <a:gd name="connsiteX7" fmla="*/ 1063 w 1063"/>
              <a:gd name="connsiteY7" fmla="*/ 0 h 3599"/>
              <a:gd name="connsiteX0" fmla="*/ 257 w 1066"/>
              <a:gd name="connsiteY0" fmla="*/ 3599 h 3599"/>
              <a:gd name="connsiteX1" fmla="*/ 61 w 1066"/>
              <a:gd name="connsiteY1" fmla="*/ 2246 h 3599"/>
              <a:gd name="connsiteX2" fmla="*/ 3 w 1066"/>
              <a:gd name="connsiteY2" fmla="*/ 1498 h 3599"/>
              <a:gd name="connsiteX3" fmla="*/ 45 w 1066"/>
              <a:gd name="connsiteY3" fmla="*/ 1493 h 3599"/>
              <a:gd name="connsiteX4" fmla="*/ 31 w 1066"/>
              <a:gd name="connsiteY4" fmla="*/ 1053 h 3599"/>
              <a:gd name="connsiteX5" fmla="*/ 135 w 1066"/>
              <a:gd name="connsiteY5" fmla="*/ 599 h 3599"/>
              <a:gd name="connsiteX6" fmla="*/ 388 w 1066"/>
              <a:gd name="connsiteY6" fmla="*/ 291 h 3599"/>
              <a:gd name="connsiteX7" fmla="*/ 720 w 1066"/>
              <a:gd name="connsiteY7" fmla="*/ 120 h 3599"/>
              <a:gd name="connsiteX8" fmla="*/ 1066 w 1066"/>
              <a:gd name="connsiteY8" fmla="*/ 0 h 3599"/>
              <a:gd name="connsiteX0" fmla="*/ 250 w 1059"/>
              <a:gd name="connsiteY0" fmla="*/ 3599 h 3599"/>
              <a:gd name="connsiteX1" fmla="*/ 54 w 1059"/>
              <a:gd name="connsiteY1" fmla="*/ 2246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51 w 1086"/>
              <a:gd name="connsiteY3" fmla="*/ 1053 h 3599"/>
              <a:gd name="connsiteX4" fmla="*/ 155 w 1086"/>
              <a:gd name="connsiteY4" fmla="*/ 599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28 w 1086"/>
              <a:gd name="connsiteY3" fmla="*/ 1050 h 3599"/>
              <a:gd name="connsiteX4" fmla="*/ 155 w 1086"/>
              <a:gd name="connsiteY4" fmla="*/ 599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28 w 1086"/>
              <a:gd name="connsiteY3" fmla="*/ 1050 h 3599"/>
              <a:gd name="connsiteX4" fmla="*/ 125 w 1086"/>
              <a:gd name="connsiteY4" fmla="*/ 593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96 w 1105"/>
              <a:gd name="connsiteY0" fmla="*/ 3599 h 3599"/>
              <a:gd name="connsiteX1" fmla="*/ 153 w 1105"/>
              <a:gd name="connsiteY1" fmla="*/ 2223 h 3599"/>
              <a:gd name="connsiteX2" fmla="*/ 44 w 1105"/>
              <a:gd name="connsiteY2" fmla="*/ 1467 h 3599"/>
              <a:gd name="connsiteX3" fmla="*/ 24 w 1105"/>
              <a:gd name="connsiteY3" fmla="*/ 1047 h 3599"/>
              <a:gd name="connsiteX4" fmla="*/ 144 w 1105"/>
              <a:gd name="connsiteY4" fmla="*/ 593 h 3599"/>
              <a:gd name="connsiteX5" fmla="*/ 427 w 1105"/>
              <a:gd name="connsiteY5" fmla="*/ 291 h 3599"/>
              <a:gd name="connsiteX6" fmla="*/ 759 w 1105"/>
              <a:gd name="connsiteY6" fmla="*/ 120 h 3599"/>
              <a:gd name="connsiteX7" fmla="*/ 1105 w 1105"/>
              <a:gd name="connsiteY7" fmla="*/ 0 h 3599"/>
              <a:gd name="connsiteX0" fmla="*/ 303 w 1112"/>
              <a:gd name="connsiteY0" fmla="*/ 3599 h 3599"/>
              <a:gd name="connsiteX1" fmla="*/ 160 w 1112"/>
              <a:gd name="connsiteY1" fmla="*/ 2223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130 w 1112"/>
              <a:gd name="connsiteY1" fmla="*/ 2217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130 w 1112"/>
              <a:gd name="connsiteY1" fmla="*/ 2217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25 w 1112"/>
              <a:gd name="connsiteY1" fmla="*/ 1486 h 3599"/>
              <a:gd name="connsiteX2" fmla="*/ 31 w 1112"/>
              <a:gd name="connsiteY2" fmla="*/ 1047 h 3599"/>
              <a:gd name="connsiteX3" fmla="*/ 151 w 1112"/>
              <a:gd name="connsiteY3" fmla="*/ 593 h 3599"/>
              <a:gd name="connsiteX4" fmla="*/ 434 w 1112"/>
              <a:gd name="connsiteY4" fmla="*/ 291 h 3599"/>
              <a:gd name="connsiteX5" fmla="*/ 766 w 1112"/>
              <a:gd name="connsiteY5" fmla="*/ 120 h 3599"/>
              <a:gd name="connsiteX6" fmla="*/ 1112 w 1112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77 w 1138"/>
              <a:gd name="connsiteY3" fmla="*/ 593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77 w 1138"/>
              <a:gd name="connsiteY3" fmla="*/ 593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08 w 1138"/>
              <a:gd name="connsiteY3" fmla="*/ 648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62 w 1171"/>
              <a:gd name="connsiteY0" fmla="*/ 3599 h 3599"/>
              <a:gd name="connsiteX1" fmla="*/ 84 w 1171"/>
              <a:gd name="connsiteY1" fmla="*/ 1486 h 3599"/>
              <a:gd name="connsiteX2" fmla="*/ 24 w 1171"/>
              <a:gd name="connsiteY2" fmla="*/ 1064 h 3599"/>
              <a:gd name="connsiteX3" fmla="*/ 141 w 1171"/>
              <a:gd name="connsiteY3" fmla="*/ 648 h 3599"/>
              <a:gd name="connsiteX4" fmla="*/ 493 w 1171"/>
              <a:gd name="connsiteY4" fmla="*/ 291 h 3599"/>
              <a:gd name="connsiteX5" fmla="*/ 825 w 1171"/>
              <a:gd name="connsiteY5" fmla="*/ 120 h 3599"/>
              <a:gd name="connsiteX6" fmla="*/ 1171 w 1171"/>
              <a:gd name="connsiteY6" fmla="*/ 0 h 3599"/>
              <a:gd name="connsiteX0" fmla="*/ 362 w 1171"/>
              <a:gd name="connsiteY0" fmla="*/ 3599 h 3599"/>
              <a:gd name="connsiteX1" fmla="*/ 84 w 1171"/>
              <a:gd name="connsiteY1" fmla="*/ 1486 h 3599"/>
              <a:gd name="connsiteX2" fmla="*/ 24 w 1171"/>
              <a:gd name="connsiteY2" fmla="*/ 1064 h 3599"/>
              <a:gd name="connsiteX3" fmla="*/ 141 w 1171"/>
              <a:gd name="connsiteY3" fmla="*/ 648 h 3599"/>
              <a:gd name="connsiteX4" fmla="*/ 493 w 1171"/>
              <a:gd name="connsiteY4" fmla="*/ 291 h 3599"/>
              <a:gd name="connsiteX5" fmla="*/ 825 w 1171"/>
              <a:gd name="connsiteY5" fmla="*/ 120 h 3599"/>
              <a:gd name="connsiteX6" fmla="*/ 1171 w 1171"/>
              <a:gd name="connsiteY6" fmla="*/ 0 h 3599"/>
              <a:gd name="connsiteX0" fmla="*/ 338 w 1147"/>
              <a:gd name="connsiteY0" fmla="*/ 3599 h 3599"/>
              <a:gd name="connsiteX1" fmla="*/ 60 w 1147"/>
              <a:gd name="connsiteY1" fmla="*/ 1486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" h="3599">
                <a:moveTo>
                  <a:pt x="338" y="3599"/>
                </a:moveTo>
                <a:cubicBezTo>
                  <a:pt x="280" y="3159"/>
                  <a:pt x="114" y="2025"/>
                  <a:pt x="76" y="1783"/>
                </a:cubicBezTo>
                <a:cubicBezTo>
                  <a:pt x="51" y="1679"/>
                  <a:pt x="9" y="1309"/>
                  <a:pt x="0" y="1064"/>
                </a:cubicBezTo>
                <a:cubicBezTo>
                  <a:pt x="13" y="879"/>
                  <a:pt x="8" y="873"/>
                  <a:pt x="79" y="681"/>
                </a:cubicBezTo>
                <a:cubicBezTo>
                  <a:pt x="182" y="492"/>
                  <a:pt x="394" y="350"/>
                  <a:pt x="469" y="291"/>
                </a:cubicBezTo>
                <a:cubicBezTo>
                  <a:pt x="623" y="194"/>
                  <a:pt x="693" y="175"/>
                  <a:pt x="801" y="120"/>
                </a:cubicBezTo>
                <a:cubicBezTo>
                  <a:pt x="909" y="77"/>
                  <a:pt x="965" y="64"/>
                  <a:pt x="114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77" name="Line 175"/>
          <p:cNvSpPr>
            <a:spLocks noChangeShapeType="1"/>
          </p:cNvSpPr>
          <p:nvPr/>
        </p:nvSpPr>
        <p:spPr bwMode="auto">
          <a:xfrm rot="5400000" flipH="1">
            <a:off x="3330224" y="2415707"/>
            <a:ext cx="1547982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175"/>
          <p:cNvSpPr>
            <a:spLocks noChangeShapeType="1"/>
          </p:cNvSpPr>
          <p:nvPr/>
        </p:nvSpPr>
        <p:spPr bwMode="auto">
          <a:xfrm rot="10800000">
            <a:off x="1208884" y="2925616"/>
            <a:ext cx="3203986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Rectangle 76"/>
          <p:cNvSpPr>
            <a:spLocks noChangeArrowheads="1"/>
          </p:cNvSpPr>
          <p:nvPr/>
        </p:nvSpPr>
        <p:spPr bwMode="auto">
          <a:xfrm>
            <a:off x="1311265" y="2656871"/>
            <a:ext cx="3481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 smtClean="0">
                <a:solidFill>
                  <a:srgbClr val="9F2936"/>
                </a:solidFill>
                <a:latin typeface="Candara"/>
                <a:cs typeface="Candara"/>
              </a:rPr>
              <a:t>- 2,7</a:t>
            </a:r>
            <a:endParaRPr lang="fr-FR" sz="2800" b="0" dirty="0">
              <a:solidFill>
                <a:srgbClr val="9F2936"/>
              </a:solidFill>
              <a:latin typeface="Candara"/>
              <a:cs typeface="Candara"/>
            </a:endParaRPr>
          </a:p>
        </p:txBody>
      </p:sp>
      <p:sp>
        <p:nvSpPr>
          <p:cNvPr id="103" name="Rectangle 71"/>
          <p:cNvSpPr>
            <a:spLocks noChangeArrowheads="1"/>
          </p:cNvSpPr>
          <p:nvPr/>
        </p:nvSpPr>
        <p:spPr bwMode="auto">
          <a:xfrm>
            <a:off x="4169186" y="1655233"/>
            <a:ext cx="3611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 smtClean="0">
                <a:solidFill>
                  <a:schemeClr val="accent2"/>
                </a:solidFill>
                <a:latin typeface="Candara"/>
                <a:cs typeface="Candara"/>
              </a:rPr>
              <a:t>75</a:t>
            </a:r>
            <a:endParaRPr lang="fr-FR" sz="2800" b="0" dirty="0">
              <a:solidFill>
                <a:schemeClr val="accent2"/>
              </a:solidFill>
              <a:latin typeface="Candara"/>
              <a:cs typeface="Candara"/>
            </a:endParaRPr>
          </a:p>
        </p:txBody>
      </p:sp>
      <p:sp>
        <p:nvSpPr>
          <p:cNvPr id="113" name="Rectangle 8"/>
          <p:cNvSpPr>
            <a:spLocks noChangeArrowheads="1"/>
          </p:cNvSpPr>
          <p:nvPr/>
        </p:nvSpPr>
        <p:spPr bwMode="auto">
          <a:xfrm>
            <a:off x="2632075" y="850697"/>
            <a:ext cx="3905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600" b="0" dirty="0" smtClean="0">
                <a:solidFill>
                  <a:srgbClr val="CC0000"/>
                </a:solidFill>
                <a:latin typeface="Candara"/>
                <a:cs typeface="Candara"/>
              </a:rPr>
              <a:t>Calcul de la finesse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1066800" y="990600"/>
            <a:ext cx="1354600" cy="30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0" dirty="0" smtClean="0">
                <a:solidFill>
                  <a:srgbClr val="FFFFFF"/>
                </a:solidFill>
                <a:latin typeface="Candara"/>
                <a:cs typeface="Candara"/>
              </a:rPr>
              <a:t>Masse : </a:t>
            </a:r>
            <a:r>
              <a:rPr lang="fr-FR" sz="1400" b="0" dirty="0">
                <a:solidFill>
                  <a:srgbClr val="FFFFFF"/>
                </a:solidFill>
                <a:latin typeface="Candara"/>
                <a:cs typeface="Candara"/>
              </a:rPr>
              <a:t>3</a:t>
            </a:r>
            <a:r>
              <a:rPr lang="fr-FR" sz="1400" b="0" dirty="0" smtClean="0">
                <a:solidFill>
                  <a:srgbClr val="FFFFFF"/>
                </a:solidFill>
                <a:latin typeface="Candara"/>
                <a:cs typeface="Candara"/>
              </a:rPr>
              <a:t>50 kg</a:t>
            </a:r>
            <a:endParaRPr lang="fr-FR" sz="1400" b="0" dirty="0">
              <a:solidFill>
                <a:srgbClr val="FFFFFF"/>
              </a:solidFill>
              <a:latin typeface="Candara"/>
              <a:cs typeface="Candara"/>
            </a:endParaRPr>
          </a:p>
        </p:txBody>
      </p:sp>
      <p:sp>
        <p:nvSpPr>
          <p:cNvPr id="116" name="Oval 24"/>
          <p:cNvSpPr>
            <a:spLocks noChangeAspect="1" noChangeArrowheads="1"/>
          </p:cNvSpPr>
          <p:nvPr/>
        </p:nvSpPr>
        <p:spPr bwMode="auto">
          <a:xfrm rot="16200000">
            <a:off x="4074320" y="2894014"/>
            <a:ext cx="68263" cy="682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7213600" y="5041901"/>
            <a:ext cx="61160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800" b="0" dirty="0" smtClean="0">
                <a:solidFill>
                  <a:schemeClr val="bg1"/>
                </a:solidFill>
                <a:latin typeface="Candara"/>
                <a:cs typeface="Candara"/>
              </a:rPr>
              <a:t>7,8</a:t>
            </a:r>
            <a:endParaRPr lang="fr-FR" sz="1800" b="0" dirty="0">
              <a:solidFill>
                <a:schemeClr val="bg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885586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01 -0.03704 L -2.77778E-6 0 " pathEditMode="fixed" rAng="0" ptsTypes="AA">
                                      <p:cBhvr>
                                        <p:cTn id="12" dur="200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77" grpId="0" animBg="1"/>
      <p:bldP spid="78" grpId="0" animBg="1"/>
      <p:bldP spid="102" grpId="0"/>
      <p:bldP spid="103" grpId="0"/>
      <p:bldP spid="150" grpId="0" animBg="1"/>
      <p:bldP spid="116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73175" y="817905"/>
            <a:ext cx="611822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et rappels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forces en présence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palier stabilisé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montée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descente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vol plané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vitesses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d’accessibilité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079500" y="5638800"/>
            <a:ext cx="6096000" cy="393700"/>
          </a:xfrm>
          <a:prstGeom prst="roundRect">
            <a:avLst/>
          </a:prstGeom>
          <a:noFill/>
          <a:ln w="28575" cmpd="sng">
            <a:solidFill>
              <a:srgbClr val="4F81BD"/>
            </a:solidFill>
          </a:ln>
          <a:scene3d>
            <a:camera prst="orthographicFront"/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MECANIQUE </a:t>
            </a: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DU VOL</a:t>
            </a:r>
          </a:p>
        </p:txBody>
      </p:sp>
    </p:spTree>
    <p:extLst>
      <p:ext uri="{BB962C8B-B14F-4D97-AF65-F5344CB8AC3E}">
        <p14:creationId xmlns:p14="http://schemas.microsoft.com/office/powerpoint/2010/main" val="19090482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704" y="317500"/>
            <a:ext cx="8205996" cy="58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06" name="Text Box 46"/>
          <p:cNvSpPr txBox="1">
            <a:spLocks noChangeArrowheads="1"/>
          </p:cNvSpPr>
          <p:nvPr/>
        </p:nvSpPr>
        <p:spPr bwMode="auto">
          <a:xfrm flipH="1">
            <a:off x="5671458" y="1511300"/>
            <a:ext cx="674223" cy="46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-84" charset="0"/>
              <a:ea typeface="Times New Roman" pitchFamily="-84" charset="0"/>
            </a:endParaRPr>
          </a:p>
        </p:txBody>
      </p:sp>
      <p:sp>
        <p:nvSpPr>
          <p:cNvPr id="148" name="Text Box 7"/>
          <p:cNvSpPr txBox="1">
            <a:spLocks noChangeArrowheads="1"/>
          </p:cNvSpPr>
          <p:nvPr/>
        </p:nvSpPr>
        <p:spPr bwMode="auto">
          <a:xfrm flipH="1">
            <a:off x="6090776" y="5852881"/>
            <a:ext cx="12151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endParaRPr lang="fr-FR" sz="1200" b="0" dirty="0">
              <a:latin typeface="+mn-lt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2298700" y="2208476"/>
            <a:ext cx="4089400" cy="2084124"/>
            <a:chOff x="2298700" y="2208476"/>
            <a:chExt cx="4089400" cy="2084124"/>
          </a:xfrm>
        </p:grpSpPr>
        <p:grpSp>
          <p:nvGrpSpPr>
            <p:cNvPr id="11" name="Grouper 10"/>
            <p:cNvGrpSpPr/>
            <p:nvPr/>
          </p:nvGrpSpPr>
          <p:grpSpPr>
            <a:xfrm>
              <a:off x="2298700" y="2463800"/>
              <a:ext cx="4089400" cy="1828800"/>
              <a:chOff x="1549400" y="2222500"/>
              <a:chExt cx="5295900" cy="1968500"/>
            </a:xfrm>
          </p:grpSpPr>
          <p:sp>
            <p:nvSpPr>
              <p:cNvPr id="10" name="Triangle isocèle 9"/>
              <p:cNvSpPr/>
              <p:nvPr/>
            </p:nvSpPr>
            <p:spPr>
              <a:xfrm>
                <a:off x="1549400" y="2222500"/>
                <a:ext cx="5292000" cy="1676400"/>
              </a:xfrm>
              <a:custGeom>
                <a:avLst/>
                <a:gdLst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0 w 5292000"/>
                  <a:gd name="connsiteY3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2628900 w 5292000"/>
                  <a:gd name="connsiteY3" fmla="*/ 1403350 h 1676400"/>
                  <a:gd name="connsiteX4" fmla="*/ 0 w 5292000"/>
                  <a:gd name="connsiteY4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2628900 w 5292000"/>
                  <a:gd name="connsiteY3" fmla="*/ 1403350 h 1676400"/>
                  <a:gd name="connsiteX4" fmla="*/ 0 w 5292000"/>
                  <a:gd name="connsiteY4" fmla="*/ 1676400 h 1676400"/>
                  <a:gd name="connsiteX0" fmla="*/ 50966 w 5342966"/>
                  <a:gd name="connsiteY0" fmla="*/ 1676400 h 1763486"/>
                  <a:gd name="connsiteX1" fmla="*/ 2696966 w 5342966"/>
                  <a:gd name="connsiteY1" fmla="*/ 0 h 1763486"/>
                  <a:gd name="connsiteX2" fmla="*/ 5342966 w 5342966"/>
                  <a:gd name="connsiteY2" fmla="*/ 1676400 h 1763486"/>
                  <a:gd name="connsiteX3" fmla="*/ 2679866 w 5342966"/>
                  <a:gd name="connsiteY3" fmla="*/ 1403350 h 1763486"/>
                  <a:gd name="connsiteX4" fmla="*/ 1086016 w 5342966"/>
                  <a:gd name="connsiteY4" fmla="*/ 1492250 h 1763486"/>
                  <a:gd name="connsiteX5" fmla="*/ 50966 w 5342966"/>
                  <a:gd name="connsiteY5" fmla="*/ 1676400 h 1763486"/>
                  <a:gd name="connsiteX0" fmla="*/ 206841 w 5498841"/>
                  <a:gd name="connsiteY0" fmla="*/ 1676400 h 1854901"/>
                  <a:gd name="connsiteX1" fmla="*/ 2852841 w 5498841"/>
                  <a:gd name="connsiteY1" fmla="*/ 0 h 1854901"/>
                  <a:gd name="connsiteX2" fmla="*/ 5498841 w 5498841"/>
                  <a:gd name="connsiteY2" fmla="*/ 1676400 h 1854901"/>
                  <a:gd name="connsiteX3" fmla="*/ 2835741 w 5498841"/>
                  <a:gd name="connsiteY3" fmla="*/ 1403350 h 1854901"/>
                  <a:gd name="connsiteX4" fmla="*/ 1241891 w 5498841"/>
                  <a:gd name="connsiteY4" fmla="*/ 1492250 h 1854901"/>
                  <a:gd name="connsiteX5" fmla="*/ 327491 w 5498841"/>
                  <a:gd name="connsiteY5" fmla="*/ 1790700 h 1854901"/>
                  <a:gd name="connsiteX6" fmla="*/ 206841 w 5498841"/>
                  <a:gd name="connsiteY6" fmla="*/ 1676400 h 1854901"/>
                  <a:gd name="connsiteX0" fmla="*/ 50654 w 5342654"/>
                  <a:gd name="connsiteY0" fmla="*/ 1676400 h 1759077"/>
                  <a:gd name="connsiteX1" fmla="*/ 2696654 w 5342654"/>
                  <a:gd name="connsiteY1" fmla="*/ 0 h 1759077"/>
                  <a:gd name="connsiteX2" fmla="*/ 5342654 w 5342654"/>
                  <a:gd name="connsiteY2" fmla="*/ 1676400 h 1759077"/>
                  <a:gd name="connsiteX3" fmla="*/ 2679554 w 5342654"/>
                  <a:gd name="connsiteY3" fmla="*/ 1403350 h 1759077"/>
                  <a:gd name="connsiteX4" fmla="*/ 1085704 w 5342654"/>
                  <a:gd name="connsiteY4" fmla="*/ 1492250 h 1759077"/>
                  <a:gd name="connsiteX5" fmla="*/ 50654 w 5342654"/>
                  <a:gd name="connsiteY5" fmla="*/ 1676400 h 1759077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2628900 w 5292000"/>
                  <a:gd name="connsiteY3" fmla="*/ 1403350 h 1676400"/>
                  <a:gd name="connsiteX4" fmla="*/ 1035050 w 5292000"/>
                  <a:gd name="connsiteY4" fmla="*/ 1492250 h 1676400"/>
                  <a:gd name="connsiteX5" fmla="*/ 0 w 5292000"/>
                  <a:gd name="connsiteY5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2628900 w 5292000"/>
                  <a:gd name="connsiteY3" fmla="*/ 1403350 h 1676400"/>
                  <a:gd name="connsiteX4" fmla="*/ 1035050 w 5292000"/>
                  <a:gd name="connsiteY4" fmla="*/ 1492250 h 1676400"/>
                  <a:gd name="connsiteX5" fmla="*/ 203200 w 5292000"/>
                  <a:gd name="connsiteY5" fmla="*/ 1581150 h 1676400"/>
                  <a:gd name="connsiteX6" fmla="*/ 0 w 5292000"/>
                  <a:gd name="connsiteY6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2628900 w 5292000"/>
                  <a:gd name="connsiteY3" fmla="*/ 1403350 h 1676400"/>
                  <a:gd name="connsiteX4" fmla="*/ 1035050 w 5292000"/>
                  <a:gd name="connsiteY4" fmla="*/ 1492250 h 1676400"/>
                  <a:gd name="connsiteX5" fmla="*/ 203200 w 5292000"/>
                  <a:gd name="connsiteY5" fmla="*/ 1581150 h 1676400"/>
                  <a:gd name="connsiteX6" fmla="*/ 0 w 5292000"/>
                  <a:gd name="connsiteY6" fmla="*/ 1676400 h 1676400"/>
                  <a:gd name="connsiteX0" fmla="*/ 0 w 5511734"/>
                  <a:gd name="connsiteY0" fmla="*/ 1676400 h 1792723"/>
                  <a:gd name="connsiteX1" fmla="*/ 2646000 w 5511734"/>
                  <a:gd name="connsiteY1" fmla="*/ 0 h 1792723"/>
                  <a:gd name="connsiteX2" fmla="*/ 5292000 w 5511734"/>
                  <a:gd name="connsiteY2" fmla="*/ 1676400 h 1792723"/>
                  <a:gd name="connsiteX3" fmla="*/ 5054600 w 5511734"/>
                  <a:gd name="connsiteY3" fmla="*/ 1606550 h 1792723"/>
                  <a:gd name="connsiteX4" fmla="*/ 2628900 w 5511734"/>
                  <a:gd name="connsiteY4" fmla="*/ 1403350 h 1792723"/>
                  <a:gd name="connsiteX5" fmla="*/ 1035050 w 5511734"/>
                  <a:gd name="connsiteY5" fmla="*/ 1492250 h 1792723"/>
                  <a:gd name="connsiteX6" fmla="*/ 203200 w 5511734"/>
                  <a:gd name="connsiteY6" fmla="*/ 1581150 h 1792723"/>
                  <a:gd name="connsiteX7" fmla="*/ 0 w 5511734"/>
                  <a:gd name="connsiteY7" fmla="*/ 1676400 h 1792723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5054600 w 5292000"/>
                  <a:gd name="connsiteY3" fmla="*/ 1606550 h 1676400"/>
                  <a:gd name="connsiteX4" fmla="*/ 2628900 w 5292000"/>
                  <a:gd name="connsiteY4" fmla="*/ 1403350 h 1676400"/>
                  <a:gd name="connsiteX5" fmla="*/ 1035050 w 5292000"/>
                  <a:gd name="connsiteY5" fmla="*/ 1492250 h 1676400"/>
                  <a:gd name="connsiteX6" fmla="*/ 203200 w 5292000"/>
                  <a:gd name="connsiteY6" fmla="*/ 1581150 h 1676400"/>
                  <a:gd name="connsiteX7" fmla="*/ 0 w 5292000"/>
                  <a:gd name="connsiteY7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5086350 w 5292000"/>
                  <a:gd name="connsiteY3" fmla="*/ 1581150 h 1676400"/>
                  <a:gd name="connsiteX4" fmla="*/ 2628900 w 5292000"/>
                  <a:gd name="connsiteY4" fmla="*/ 1403350 h 1676400"/>
                  <a:gd name="connsiteX5" fmla="*/ 1035050 w 5292000"/>
                  <a:gd name="connsiteY5" fmla="*/ 1492250 h 1676400"/>
                  <a:gd name="connsiteX6" fmla="*/ 203200 w 5292000"/>
                  <a:gd name="connsiteY6" fmla="*/ 1581150 h 1676400"/>
                  <a:gd name="connsiteX7" fmla="*/ 0 w 5292000"/>
                  <a:gd name="connsiteY7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5086350 w 5292000"/>
                  <a:gd name="connsiteY3" fmla="*/ 1581150 h 1676400"/>
                  <a:gd name="connsiteX4" fmla="*/ 2628900 w 5292000"/>
                  <a:gd name="connsiteY4" fmla="*/ 1403350 h 1676400"/>
                  <a:gd name="connsiteX5" fmla="*/ 1035050 w 5292000"/>
                  <a:gd name="connsiteY5" fmla="*/ 1492250 h 1676400"/>
                  <a:gd name="connsiteX6" fmla="*/ 203200 w 5292000"/>
                  <a:gd name="connsiteY6" fmla="*/ 1581150 h 1676400"/>
                  <a:gd name="connsiteX7" fmla="*/ 0 w 5292000"/>
                  <a:gd name="connsiteY7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5086350 w 5292000"/>
                  <a:gd name="connsiteY3" fmla="*/ 1581150 h 1676400"/>
                  <a:gd name="connsiteX4" fmla="*/ 4152900 w 5292000"/>
                  <a:gd name="connsiteY4" fmla="*/ 1492250 h 1676400"/>
                  <a:gd name="connsiteX5" fmla="*/ 2628900 w 5292000"/>
                  <a:gd name="connsiteY5" fmla="*/ 1403350 h 1676400"/>
                  <a:gd name="connsiteX6" fmla="*/ 1035050 w 5292000"/>
                  <a:gd name="connsiteY6" fmla="*/ 1492250 h 1676400"/>
                  <a:gd name="connsiteX7" fmla="*/ 203200 w 5292000"/>
                  <a:gd name="connsiteY7" fmla="*/ 1581150 h 1676400"/>
                  <a:gd name="connsiteX8" fmla="*/ 0 w 5292000"/>
                  <a:gd name="connsiteY8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5086350 w 5292000"/>
                  <a:gd name="connsiteY3" fmla="*/ 1581150 h 1676400"/>
                  <a:gd name="connsiteX4" fmla="*/ 4146550 w 5292000"/>
                  <a:gd name="connsiteY4" fmla="*/ 1479550 h 1676400"/>
                  <a:gd name="connsiteX5" fmla="*/ 2628900 w 5292000"/>
                  <a:gd name="connsiteY5" fmla="*/ 1403350 h 1676400"/>
                  <a:gd name="connsiteX6" fmla="*/ 1035050 w 5292000"/>
                  <a:gd name="connsiteY6" fmla="*/ 1492250 h 1676400"/>
                  <a:gd name="connsiteX7" fmla="*/ 203200 w 5292000"/>
                  <a:gd name="connsiteY7" fmla="*/ 1581150 h 1676400"/>
                  <a:gd name="connsiteX8" fmla="*/ 0 w 5292000"/>
                  <a:gd name="connsiteY8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5086350 w 5292000"/>
                  <a:gd name="connsiteY3" fmla="*/ 1581150 h 1676400"/>
                  <a:gd name="connsiteX4" fmla="*/ 4146550 w 5292000"/>
                  <a:gd name="connsiteY4" fmla="*/ 1479550 h 1676400"/>
                  <a:gd name="connsiteX5" fmla="*/ 2628900 w 5292000"/>
                  <a:gd name="connsiteY5" fmla="*/ 1409700 h 1676400"/>
                  <a:gd name="connsiteX6" fmla="*/ 1035050 w 5292000"/>
                  <a:gd name="connsiteY6" fmla="*/ 1492250 h 1676400"/>
                  <a:gd name="connsiteX7" fmla="*/ 203200 w 5292000"/>
                  <a:gd name="connsiteY7" fmla="*/ 1581150 h 1676400"/>
                  <a:gd name="connsiteX8" fmla="*/ 0 w 5292000"/>
                  <a:gd name="connsiteY8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5086350 w 5292000"/>
                  <a:gd name="connsiteY3" fmla="*/ 1581150 h 1676400"/>
                  <a:gd name="connsiteX4" fmla="*/ 4146550 w 5292000"/>
                  <a:gd name="connsiteY4" fmla="*/ 1479550 h 1676400"/>
                  <a:gd name="connsiteX5" fmla="*/ 2628900 w 5292000"/>
                  <a:gd name="connsiteY5" fmla="*/ 1409700 h 1676400"/>
                  <a:gd name="connsiteX6" fmla="*/ 1035050 w 5292000"/>
                  <a:gd name="connsiteY6" fmla="*/ 1492250 h 1676400"/>
                  <a:gd name="connsiteX7" fmla="*/ 203200 w 5292000"/>
                  <a:gd name="connsiteY7" fmla="*/ 1581150 h 1676400"/>
                  <a:gd name="connsiteX8" fmla="*/ 0 w 5292000"/>
                  <a:gd name="connsiteY8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5086350 w 5292000"/>
                  <a:gd name="connsiteY3" fmla="*/ 1581150 h 1676400"/>
                  <a:gd name="connsiteX4" fmla="*/ 4146550 w 5292000"/>
                  <a:gd name="connsiteY4" fmla="*/ 1479550 h 1676400"/>
                  <a:gd name="connsiteX5" fmla="*/ 2628900 w 5292000"/>
                  <a:gd name="connsiteY5" fmla="*/ 1409700 h 1676400"/>
                  <a:gd name="connsiteX6" fmla="*/ 1073150 w 5292000"/>
                  <a:gd name="connsiteY6" fmla="*/ 1479550 h 1676400"/>
                  <a:gd name="connsiteX7" fmla="*/ 203200 w 5292000"/>
                  <a:gd name="connsiteY7" fmla="*/ 1581150 h 1676400"/>
                  <a:gd name="connsiteX8" fmla="*/ 0 w 5292000"/>
                  <a:gd name="connsiteY8" fmla="*/ 1676400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92000" h="1676400">
                    <a:moveTo>
                      <a:pt x="0" y="1676400"/>
                    </a:moveTo>
                    <a:lnTo>
                      <a:pt x="2646000" y="0"/>
                    </a:lnTo>
                    <a:lnTo>
                      <a:pt x="5292000" y="1676400"/>
                    </a:lnTo>
                    <a:lnTo>
                      <a:pt x="5086350" y="1581150"/>
                    </a:lnTo>
                    <a:cubicBezTo>
                      <a:pt x="4895442" y="1551517"/>
                      <a:pt x="4556125" y="1509183"/>
                      <a:pt x="4146550" y="1479550"/>
                    </a:cubicBezTo>
                    <a:cubicBezTo>
                      <a:pt x="3736975" y="1449917"/>
                      <a:pt x="3147483" y="1410758"/>
                      <a:pt x="2628900" y="1409700"/>
                    </a:cubicBezTo>
                    <a:cubicBezTo>
                      <a:pt x="1905650" y="1414992"/>
                      <a:pt x="1511300" y="1434042"/>
                      <a:pt x="1073150" y="1479550"/>
                    </a:cubicBezTo>
                    <a:cubicBezTo>
                      <a:pt x="776817" y="1502833"/>
                      <a:pt x="493183" y="1532467"/>
                      <a:pt x="203200" y="1581150"/>
                    </a:cubicBezTo>
                    <a:lnTo>
                      <a:pt x="0" y="16764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0000">
                      <a:alpha val="75000"/>
                    </a:srgbClr>
                  </a:gs>
                  <a:gs pos="100000">
                    <a:srgbClr val="FFFFFF">
                      <a:alpha val="75000"/>
                    </a:srgbClr>
                  </a:gs>
                </a:gsLst>
                <a:lin ang="4560000" scaled="0"/>
                <a:tileRect/>
              </a:gra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" name="Ellipse 3"/>
              <p:cNvSpPr/>
              <p:nvPr/>
            </p:nvSpPr>
            <p:spPr>
              <a:xfrm>
                <a:off x="1549400" y="3644900"/>
                <a:ext cx="5295900" cy="5461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55000"/>
                </a:schemeClr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pic>
          <p:nvPicPr>
            <p:cNvPr id="41012" name="Picture 52"/>
            <p:cNvPicPr>
              <a:picLocks noChangeAspect="1" noChangeArrowheads="1"/>
            </p:cNvPicPr>
            <p:nvPr/>
          </p:nvPicPr>
          <p:blipFill>
            <a:blip r:embed="rId5">
              <a:biLevel thresh="50000"/>
            </a:blip>
            <a:srcRect/>
            <a:stretch>
              <a:fillRect/>
            </a:stretch>
          </p:blipFill>
          <p:spPr bwMode="auto">
            <a:xfrm flipH="1">
              <a:off x="4098445" y="2208476"/>
              <a:ext cx="896754" cy="426568"/>
            </a:xfrm>
            <a:prstGeom prst="rect">
              <a:avLst/>
            </a:prstGeom>
            <a:noFill/>
          </p:spPr>
        </p:pic>
      </p:grp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390650" y="798949"/>
            <a:ext cx="6362700" cy="738664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200" b="0" dirty="0" smtClean="0">
                <a:latin typeface="Trebuchet MS" charset="0"/>
              </a:rPr>
              <a:t>Pour votre sécurité et celle des autres, volez toujours en local d’un terrain se prêtant à un atterrissage d’urgence.</a:t>
            </a:r>
          </a:p>
          <a:p>
            <a:pPr algn="ctr">
              <a:defRPr/>
            </a:pPr>
            <a:r>
              <a:rPr lang="fr-FR" sz="1200" dirty="0" smtClean="0">
                <a:solidFill>
                  <a:srgbClr val="CC0000"/>
                </a:solidFill>
                <a:latin typeface="Trebuchet MS" charset="0"/>
              </a:rPr>
              <a:t>C’est à dire, situé dans le cône d’accessibilité de votre aéronef !</a:t>
            </a:r>
          </a:p>
        </p:txBody>
      </p:sp>
      <p:grpSp>
        <p:nvGrpSpPr>
          <p:cNvPr id="16" name="Group 68"/>
          <p:cNvGrpSpPr>
            <a:grpSpLocks noChangeAspect="1"/>
          </p:cNvGrpSpPr>
          <p:nvPr/>
        </p:nvGrpSpPr>
        <p:grpSpPr bwMode="auto">
          <a:xfrm>
            <a:off x="4131511" y="3644896"/>
            <a:ext cx="431999" cy="409790"/>
            <a:chOff x="9310" y="4829"/>
            <a:chExt cx="425" cy="44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AutoShape 69"/>
            <p:cNvSpPr>
              <a:spLocks noChangeArrowheads="1"/>
            </p:cNvSpPr>
            <p:nvPr/>
          </p:nvSpPr>
          <p:spPr bwMode="auto">
            <a:xfrm>
              <a:off x="9310" y="4829"/>
              <a:ext cx="425" cy="384"/>
            </a:xfrm>
            <a:prstGeom prst="triangle">
              <a:avLst>
                <a:gd name="adj" fmla="val 50000"/>
              </a:avLst>
            </a:prstGeom>
            <a:solidFill>
              <a:srgbClr val="F5F53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F5F53D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Text Box 70"/>
            <p:cNvSpPr txBox="1">
              <a:spLocks noChangeArrowheads="1"/>
            </p:cNvSpPr>
            <p:nvPr/>
          </p:nvSpPr>
          <p:spPr bwMode="auto">
            <a:xfrm>
              <a:off x="9344" y="4840"/>
              <a:ext cx="367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F3300"/>
                  </a:solidFill>
                  <a:latin typeface="Arial"/>
                  <a:cs typeface="Arial"/>
                </a:rPr>
                <a:t>!</a:t>
              </a:r>
              <a:endParaRPr lang="fr-FR" sz="2800" dirty="0">
                <a:latin typeface="Arial"/>
                <a:cs typeface="Arial"/>
              </a:endParaRPr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390650" y="5713849"/>
            <a:ext cx="6362700" cy="276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200" b="0" dirty="0" smtClean="0">
                <a:latin typeface="Trebuchet MS" charset="0"/>
              </a:rPr>
              <a:t>Si </a:t>
            </a:r>
            <a:r>
              <a:rPr lang="fr-FR" sz="1200" b="0" dirty="0">
                <a:latin typeface="Trebuchet MS" charset="0"/>
              </a:rPr>
              <a:t>c</a:t>
            </a:r>
            <a:r>
              <a:rPr lang="fr-FR" sz="1200" b="0" dirty="0" smtClean="0">
                <a:latin typeface="Trebuchet MS" charset="0"/>
              </a:rPr>
              <a:t>e n’est pas le cas, vous devez prendre de l’altitude ou changer de trajectoire !</a:t>
            </a:r>
            <a:endParaRPr lang="fr-FR" sz="1200" dirty="0" smtClean="0">
              <a:solidFill>
                <a:srgbClr val="CC0000"/>
              </a:solidFill>
              <a:latin typeface="Trebuchet M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d’accessibilité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41171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704" y="317500"/>
            <a:ext cx="8205996" cy="58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06" name="Text Box 46"/>
          <p:cNvSpPr txBox="1">
            <a:spLocks noChangeArrowheads="1"/>
          </p:cNvSpPr>
          <p:nvPr/>
        </p:nvSpPr>
        <p:spPr bwMode="auto">
          <a:xfrm flipH="1">
            <a:off x="5671458" y="1511300"/>
            <a:ext cx="674223" cy="46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-84" charset="0"/>
              <a:ea typeface="Times New Roman" pitchFamily="-84" charset="0"/>
            </a:endParaRPr>
          </a:p>
        </p:txBody>
      </p:sp>
      <p:sp>
        <p:nvSpPr>
          <p:cNvPr id="148" name="Text Box 7"/>
          <p:cNvSpPr txBox="1">
            <a:spLocks noChangeArrowheads="1"/>
          </p:cNvSpPr>
          <p:nvPr/>
        </p:nvSpPr>
        <p:spPr bwMode="auto">
          <a:xfrm flipH="1">
            <a:off x="6090776" y="5852881"/>
            <a:ext cx="12151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endParaRPr lang="fr-FR" sz="1200" b="0" dirty="0">
              <a:latin typeface="+mn-lt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1257300" y="1447800"/>
            <a:ext cx="6286500" cy="3035300"/>
            <a:chOff x="1549400" y="2222500"/>
            <a:chExt cx="5295900" cy="1968500"/>
          </a:xfrm>
        </p:grpSpPr>
        <p:sp>
          <p:nvSpPr>
            <p:cNvPr id="10" name="Triangle isocèle 9"/>
            <p:cNvSpPr/>
            <p:nvPr/>
          </p:nvSpPr>
          <p:spPr>
            <a:xfrm>
              <a:off x="1549400" y="2222500"/>
              <a:ext cx="5292000" cy="1676400"/>
            </a:xfrm>
            <a:custGeom>
              <a:avLst/>
              <a:gdLst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0 w 5292000"/>
                <a:gd name="connsiteY3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0 w 5292000"/>
                <a:gd name="connsiteY4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0 w 5292000"/>
                <a:gd name="connsiteY4" fmla="*/ 1676400 h 1676400"/>
                <a:gd name="connsiteX0" fmla="*/ 50966 w 5342966"/>
                <a:gd name="connsiteY0" fmla="*/ 1676400 h 1763486"/>
                <a:gd name="connsiteX1" fmla="*/ 2696966 w 5342966"/>
                <a:gd name="connsiteY1" fmla="*/ 0 h 1763486"/>
                <a:gd name="connsiteX2" fmla="*/ 5342966 w 5342966"/>
                <a:gd name="connsiteY2" fmla="*/ 1676400 h 1763486"/>
                <a:gd name="connsiteX3" fmla="*/ 2679866 w 5342966"/>
                <a:gd name="connsiteY3" fmla="*/ 1403350 h 1763486"/>
                <a:gd name="connsiteX4" fmla="*/ 1086016 w 5342966"/>
                <a:gd name="connsiteY4" fmla="*/ 1492250 h 1763486"/>
                <a:gd name="connsiteX5" fmla="*/ 50966 w 5342966"/>
                <a:gd name="connsiteY5" fmla="*/ 1676400 h 1763486"/>
                <a:gd name="connsiteX0" fmla="*/ 206841 w 5498841"/>
                <a:gd name="connsiteY0" fmla="*/ 1676400 h 1854901"/>
                <a:gd name="connsiteX1" fmla="*/ 2852841 w 5498841"/>
                <a:gd name="connsiteY1" fmla="*/ 0 h 1854901"/>
                <a:gd name="connsiteX2" fmla="*/ 5498841 w 5498841"/>
                <a:gd name="connsiteY2" fmla="*/ 1676400 h 1854901"/>
                <a:gd name="connsiteX3" fmla="*/ 2835741 w 5498841"/>
                <a:gd name="connsiteY3" fmla="*/ 1403350 h 1854901"/>
                <a:gd name="connsiteX4" fmla="*/ 1241891 w 5498841"/>
                <a:gd name="connsiteY4" fmla="*/ 1492250 h 1854901"/>
                <a:gd name="connsiteX5" fmla="*/ 327491 w 5498841"/>
                <a:gd name="connsiteY5" fmla="*/ 1790700 h 1854901"/>
                <a:gd name="connsiteX6" fmla="*/ 206841 w 5498841"/>
                <a:gd name="connsiteY6" fmla="*/ 1676400 h 1854901"/>
                <a:gd name="connsiteX0" fmla="*/ 50654 w 5342654"/>
                <a:gd name="connsiteY0" fmla="*/ 1676400 h 1759077"/>
                <a:gd name="connsiteX1" fmla="*/ 2696654 w 5342654"/>
                <a:gd name="connsiteY1" fmla="*/ 0 h 1759077"/>
                <a:gd name="connsiteX2" fmla="*/ 5342654 w 5342654"/>
                <a:gd name="connsiteY2" fmla="*/ 1676400 h 1759077"/>
                <a:gd name="connsiteX3" fmla="*/ 2679554 w 5342654"/>
                <a:gd name="connsiteY3" fmla="*/ 1403350 h 1759077"/>
                <a:gd name="connsiteX4" fmla="*/ 1085704 w 5342654"/>
                <a:gd name="connsiteY4" fmla="*/ 1492250 h 1759077"/>
                <a:gd name="connsiteX5" fmla="*/ 50654 w 5342654"/>
                <a:gd name="connsiteY5" fmla="*/ 1676400 h 1759077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0 w 5292000"/>
                <a:gd name="connsiteY5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203200 w 5292000"/>
                <a:gd name="connsiteY5" fmla="*/ 1581150 h 1676400"/>
                <a:gd name="connsiteX6" fmla="*/ 0 w 5292000"/>
                <a:gd name="connsiteY6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203200 w 5292000"/>
                <a:gd name="connsiteY5" fmla="*/ 1581150 h 1676400"/>
                <a:gd name="connsiteX6" fmla="*/ 0 w 5292000"/>
                <a:gd name="connsiteY6" fmla="*/ 1676400 h 1676400"/>
                <a:gd name="connsiteX0" fmla="*/ 0 w 5511734"/>
                <a:gd name="connsiteY0" fmla="*/ 1676400 h 1792723"/>
                <a:gd name="connsiteX1" fmla="*/ 2646000 w 5511734"/>
                <a:gd name="connsiteY1" fmla="*/ 0 h 1792723"/>
                <a:gd name="connsiteX2" fmla="*/ 5292000 w 5511734"/>
                <a:gd name="connsiteY2" fmla="*/ 1676400 h 1792723"/>
                <a:gd name="connsiteX3" fmla="*/ 5054600 w 5511734"/>
                <a:gd name="connsiteY3" fmla="*/ 1606550 h 1792723"/>
                <a:gd name="connsiteX4" fmla="*/ 2628900 w 5511734"/>
                <a:gd name="connsiteY4" fmla="*/ 1403350 h 1792723"/>
                <a:gd name="connsiteX5" fmla="*/ 1035050 w 5511734"/>
                <a:gd name="connsiteY5" fmla="*/ 1492250 h 1792723"/>
                <a:gd name="connsiteX6" fmla="*/ 203200 w 5511734"/>
                <a:gd name="connsiteY6" fmla="*/ 1581150 h 1792723"/>
                <a:gd name="connsiteX7" fmla="*/ 0 w 5511734"/>
                <a:gd name="connsiteY7" fmla="*/ 1676400 h 1792723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54600 w 5292000"/>
                <a:gd name="connsiteY3" fmla="*/ 16065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52900 w 5292000"/>
                <a:gd name="connsiteY4" fmla="*/ 1492250 h 1676400"/>
                <a:gd name="connsiteX5" fmla="*/ 2628900 w 5292000"/>
                <a:gd name="connsiteY5" fmla="*/ 140335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335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73150 w 5292000"/>
                <a:gd name="connsiteY6" fmla="*/ 14795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2000" h="1676400">
                  <a:moveTo>
                    <a:pt x="0" y="1676400"/>
                  </a:moveTo>
                  <a:lnTo>
                    <a:pt x="2646000" y="0"/>
                  </a:lnTo>
                  <a:lnTo>
                    <a:pt x="5292000" y="1676400"/>
                  </a:lnTo>
                  <a:lnTo>
                    <a:pt x="5086350" y="1581150"/>
                  </a:lnTo>
                  <a:cubicBezTo>
                    <a:pt x="4895442" y="1551517"/>
                    <a:pt x="4556125" y="1509183"/>
                    <a:pt x="4146550" y="1479550"/>
                  </a:cubicBezTo>
                  <a:cubicBezTo>
                    <a:pt x="3736975" y="1449917"/>
                    <a:pt x="3147483" y="1410758"/>
                    <a:pt x="2628900" y="1409700"/>
                  </a:cubicBezTo>
                  <a:cubicBezTo>
                    <a:pt x="1905650" y="1414992"/>
                    <a:pt x="1511300" y="1434042"/>
                    <a:pt x="1073150" y="1479550"/>
                  </a:cubicBezTo>
                  <a:cubicBezTo>
                    <a:pt x="776817" y="1502833"/>
                    <a:pt x="493183" y="1532467"/>
                    <a:pt x="203200" y="1581150"/>
                  </a:cubicBezTo>
                  <a:lnTo>
                    <a:pt x="0" y="16764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alpha val="75000"/>
                  </a:srgbClr>
                </a:gs>
                <a:gs pos="100000">
                  <a:srgbClr val="FFFFFF">
                    <a:alpha val="75000"/>
                  </a:srgbClr>
                </a:gs>
              </a:gsLst>
              <a:lin ang="4560000" scaled="0"/>
              <a:tileRect/>
            </a:gra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Ellipse 3"/>
            <p:cNvSpPr/>
            <p:nvPr/>
          </p:nvSpPr>
          <p:spPr>
            <a:xfrm>
              <a:off x="1549400" y="3644900"/>
              <a:ext cx="5295900" cy="5461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5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2" name="Picture 52"/>
          <p:cNvPicPr>
            <a:picLocks noChangeAspect="1" noChangeArrowheads="1"/>
          </p:cNvPicPr>
          <p:nvPr/>
        </p:nvPicPr>
        <p:blipFill>
          <a:blip r:embed="rId5">
            <a:biLevel thresh="50000"/>
          </a:blip>
          <a:srcRect/>
          <a:stretch>
            <a:fillRect/>
          </a:stretch>
        </p:blipFill>
        <p:spPr bwMode="auto">
          <a:xfrm flipH="1">
            <a:off x="4098445" y="2208476"/>
            <a:ext cx="896754" cy="426568"/>
          </a:xfrm>
          <a:prstGeom prst="rect">
            <a:avLst/>
          </a:prstGeom>
          <a:noFill/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752600" y="5726549"/>
            <a:ext cx="5638800" cy="276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200" b="0" dirty="0" smtClean="0">
                <a:solidFill>
                  <a:srgbClr val="CC0000"/>
                </a:solidFill>
                <a:latin typeface="Trebuchet MS" charset="0"/>
              </a:rPr>
              <a:t>Plus vous volez haut, plus votre cône d’accessibilité est important !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752600" y="5726549"/>
            <a:ext cx="5638800" cy="276999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200" b="0" dirty="0" smtClean="0">
                <a:solidFill>
                  <a:srgbClr val="FFFF00"/>
                </a:solidFill>
                <a:latin typeface="Trebuchet MS" charset="0"/>
              </a:rPr>
              <a:t>Plus vous volez bas, plus votre cône d’accessibilité est restreint 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d’accessibilité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512135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85185E-6 L 0.00139 -0.14074 " pathEditMode="relative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704" y="317500"/>
            <a:ext cx="8205996" cy="58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06" name="Text Box 46"/>
          <p:cNvSpPr txBox="1">
            <a:spLocks noChangeArrowheads="1"/>
          </p:cNvSpPr>
          <p:nvPr/>
        </p:nvSpPr>
        <p:spPr bwMode="auto">
          <a:xfrm flipH="1">
            <a:off x="5671458" y="1511300"/>
            <a:ext cx="674223" cy="46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-84" charset="0"/>
              <a:ea typeface="Times New Roman" pitchFamily="-84" charset="0"/>
            </a:endParaRPr>
          </a:p>
        </p:txBody>
      </p:sp>
      <p:sp>
        <p:nvSpPr>
          <p:cNvPr id="148" name="Text Box 7"/>
          <p:cNvSpPr txBox="1">
            <a:spLocks noChangeArrowheads="1"/>
          </p:cNvSpPr>
          <p:nvPr/>
        </p:nvSpPr>
        <p:spPr bwMode="auto">
          <a:xfrm flipH="1">
            <a:off x="6090776" y="5852881"/>
            <a:ext cx="12151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endParaRPr lang="fr-FR" sz="1200" b="0" dirty="0">
              <a:latin typeface="+mn-lt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2844800" y="3187700"/>
            <a:ext cx="2921000" cy="1130300"/>
            <a:chOff x="1549400" y="2222500"/>
            <a:chExt cx="5295900" cy="1968500"/>
          </a:xfrm>
        </p:grpSpPr>
        <p:sp>
          <p:nvSpPr>
            <p:cNvPr id="10" name="Triangle isocèle 9"/>
            <p:cNvSpPr/>
            <p:nvPr/>
          </p:nvSpPr>
          <p:spPr>
            <a:xfrm>
              <a:off x="1549400" y="2222500"/>
              <a:ext cx="5292000" cy="1676400"/>
            </a:xfrm>
            <a:custGeom>
              <a:avLst/>
              <a:gdLst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0 w 5292000"/>
                <a:gd name="connsiteY3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0 w 5292000"/>
                <a:gd name="connsiteY4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0 w 5292000"/>
                <a:gd name="connsiteY4" fmla="*/ 1676400 h 1676400"/>
                <a:gd name="connsiteX0" fmla="*/ 50966 w 5342966"/>
                <a:gd name="connsiteY0" fmla="*/ 1676400 h 1763486"/>
                <a:gd name="connsiteX1" fmla="*/ 2696966 w 5342966"/>
                <a:gd name="connsiteY1" fmla="*/ 0 h 1763486"/>
                <a:gd name="connsiteX2" fmla="*/ 5342966 w 5342966"/>
                <a:gd name="connsiteY2" fmla="*/ 1676400 h 1763486"/>
                <a:gd name="connsiteX3" fmla="*/ 2679866 w 5342966"/>
                <a:gd name="connsiteY3" fmla="*/ 1403350 h 1763486"/>
                <a:gd name="connsiteX4" fmla="*/ 1086016 w 5342966"/>
                <a:gd name="connsiteY4" fmla="*/ 1492250 h 1763486"/>
                <a:gd name="connsiteX5" fmla="*/ 50966 w 5342966"/>
                <a:gd name="connsiteY5" fmla="*/ 1676400 h 1763486"/>
                <a:gd name="connsiteX0" fmla="*/ 206841 w 5498841"/>
                <a:gd name="connsiteY0" fmla="*/ 1676400 h 1854901"/>
                <a:gd name="connsiteX1" fmla="*/ 2852841 w 5498841"/>
                <a:gd name="connsiteY1" fmla="*/ 0 h 1854901"/>
                <a:gd name="connsiteX2" fmla="*/ 5498841 w 5498841"/>
                <a:gd name="connsiteY2" fmla="*/ 1676400 h 1854901"/>
                <a:gd name="connsiteX3" fmla="*/ 2835741 w 5498841"/>
                <a:gd name="connsiteY3" fmla="*/ 1403350 h 1854901"/>
                <a:gd name="connsiteX4" fmla="*/ 1241891 w 5498841"/>
                <a:gd name="connsiteY4" fmla="*/ 1492250 h 1854901"/>
                <a:gd name="connsiteX5" fmla="*/ 327491 w 5498841"/>
                <a:gd name="connsiteY5" fmla="*/ 1790700 h 1854901"/>
                <a:gd name="connsiteX6" fmla="*/ 206841 w 5498841"/>
                <a:gd name="connsiteY6" fmla="*/ 1676400 h 1854901"/>
                <a:gd name="connsiteX0" fmla="*/ 50654 w 5342654"/>
                <a:gd name="connsiteY0" fmla="*/ 1676400 h 1759077"/>
                <a:gd name="connsiteX1" fmla="*/ 2696654 w 5342654"/>
                <a:gd name="connsiteY1" fmla="*/ 0 h 1759077"/>
                <a:gd name="connsiteX2" fmla="*/ 5342654 w 5342654"/>
                <a:gd name="connsiteY2" fmla="*/ 1676400 h 1759077"/>
                <a:gd name="connsiteX3" fmla="*/ 2679554 w 5342654"/>
                <a:gd name="connsiteY3" fmla="*/ 1403350 h 1759077"/>
                <a:gd name="connsiteX4" fmla="*/ 1085704 w 5342654"/>
                <a:gd name="connsiteY4" fmla="*/ 1492250 h 1759077"/>
                <a:gd name="connsiteX5" fmla="*/ 50654 w 5342654"/>
                <a:gd name="connsiteY5" fmla="*/ 1676400 h 1759077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0 w 5292000"/>
                <a:gd name="connsiteY5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203200 w 5292000"/>
                <a:gd name="connsiteY5" fmla="*/ 1581150 h 1676400"/>
                <a:gd name="connsiteX6" fmla="*/ 0 w 5292000"/>
                <a:gd name="connsiteY6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203200 w 5292000"/>
                <a:gd name="connsiteY5" fmla="*/ 1581150 h 1676400"/>
                <a:gd name="connsiteX6" fmla="*/ 0 w 5292000"/>
                <a:gd name="connsiteY6" fmla="*/ 1676400 h 1676400"/>
                <a:gd name="connsiteX0" fmla="*/ 0 w 5511734"/>
                <a:gd name="connsiteY0" fmla="*/ 1676400 h 1792723"/>
                <a:gd name="connsiteX1" fmla="*/ 2646000 w 5511734"/>
                <a:gd name="connsiteY1" fmla="*/ 0 h 1792723"/>
                <a:gd name="connsiteX2" fmla="*/ 5292000 w 5511734"/>
                <a:gd name="connsiteY2" fmla="*/ 1676400 h 1792723"/>
                <a:gd name="connsiteX3" fmla="*/ 5054600 w 5511734"/>
                <a:gd name="connsiteY3" fmla="*/ 1606550 h 1792723"/>
                <a:gd name="connsiteX4" fmla="*/ 2628900 w 5511734"/>
                <a:gd name="connsiteY4" fmla="*/ 1403350 h 1792723"/>
                <a:gd name="connsiteX5" fmla="*/ 1035050 w 5511734"/>
                <a:gd name="connsiteY5" fmla="*/ 1492250 h 1792723"/>
                <a:gd name="connsiteX6" fmla="*/ 203200 w 5511734"/>
                <a:gd name="connsiteY6" fmla="*/ 1581150 h 1792723"/>
                <a:gd name="connsiteX7" fmla="*/ 0 w 5511734"/>
                <a:gd name="connsiteY7" fmla="*/ 1676400 h 1792723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54600 w 5292000"/>
                <a:gd name="connsiteY3" fmla="*/ 16065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52900 w 5292000"/>
                <a:gd name="connsiteY4" fmla="*/ 1492250 h 1676400"/>
                <a:gd name="connsiteX5" fmla="*/ 2628900 w 5292000"/>
                <a:gd name="connsiteY5" fmla="*/ 140335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335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73150 w 5292000"/>
                <a:gd name="connsiteY6" fmla="*/ 14795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2000" h="1676400">
                  <a:moveTo>
                    <a:pt x="0" y="1676400"/>
                  </a:moveTo>
                  <a:lnTo>
                    <a:pt x="2646000" y="0"/>
                  </a:lnTo>
                  <a:lnTo>
                    <a:pt x="5292000" y="1676400"/>
                  </a:lnTo>
                  <a:lnTo>
                    <a:pt x="5086350" y="1581150"/>
                  </a:lnTo>
                  <a:cubicBezTo>
                    <a:pt x="4895442" y="1551517"/>
                    <a:pt x="4556125" y="1509183"/>
                    <a:pt x="4146550" y="1479550"/>
                  </a:cubicBezTo>
                  <a:cubicBezTo>
                    <a:pt x="3736975" y="1449917"/>
                    <a:pt x="3147483" y="1410758"/>
                    <a:pt x="2628900" y="1409700"/>
                  </a:cubicBezTo>
                  <a:cubicBezTo>
                    <a:pt x="1905650" y="1414992"/>
                    <a:pt x="1511300" y="1434042"/>
                    <a:pt x="1073150" y="1479550"/>
                  </a:cubicBezTo>
                  <a:cubicBezTo>
                    <a:pt x="776817" y="1502833"/>
                    <a:pt x="493183" y="1532467"/>
                    <a:pt x="203200" y="1581150"/>
                  </a:cubicBezTo>
                  <a:lnTo>
                    <a:pt x="0" y="16764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alpha val="75000"/>
                  </a:srgbClr>
                </a:gs>
                <a:gs pos="100000">
                  <a:srgbClr val="FFFFFF">
                    <a:alpha val="75000"/>
                  </a:srgbClr>
                </a:gs>
              </a:gsLst>
              <a:lin ang="4560000" scaled="0"/>
              <a:tileRect/>
            </a:gradFill>
            <a:ln w="127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Ellipse 3"/>
            <p:cNvSpPr/>
            <p:nvPr/>
          </p:nvSpPr>
          <p:spPr>
            <a:xfrm>
              <a:off x="1549400" y="3644900"/>
              <a:ext cx="5295900" cy="5461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5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2" name="Picture 52"/>
          <p:cNvPicPr>
            <a:picLocks noChangeAspect="1" noChangeArrowheads="1"/>
          </p:cNvPicPr>
          <p:nvPr/>
        </p:nvPicPr>
        <p:blipFill>
          <a:blip r:embed="rId5">
            <a:biLevel thresh="50000"/>
          </a:blip>
          <a:srcRect/>
          <a:stretch>
            <a:fillRect/>
          </a:stretch>
        </p:blipFill>
        <p:spPr bwMode="auto">
          <a:xfrm flipH="1">
            <a:off x="4111145" y="1243276"/>
            <a:ext cx="896754" cy="426568"/>
          </a:xfrm>
          <a:prstGeom prst="rect">
            <a:avLst/>
          </a:prstGeom>
          <a:noFill/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765300" y="5701149"/>
            <a:ext cx="5638800" cy="276999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200" b="0" dirty="0" smtClean="0">
                <a:solidFill>
                  <a:srgbClr val="FFFF00"/>
                </a:solidFill>
                <a:latin typeface="Trebuchet MS" charset="0"/>
              </a:rPr>
              <a:t>Plus vous volez bas, plus votre cône d’accessibilité est restreint 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d’accessibilité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63998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417 0.253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704" y="317500"/>
            <a:ext cx="8205996" cy="58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06" name="Text Box 46"/>
          <p:cNvSpPr txBox="1">
            <a:spLocks noChangeArrowheads="1"/>
          </p:cNvSpPr>
          <p:nvPr/>
        </p:nvSpPr>
        <p:spPr bwMode="auto">
          <a:xfrm flipH="1">
            <a:off x="5671458" y="1511300"/>
            <a:ext cx="674223" cy="46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-84" charset="0"/>
              <a:ea typeface="Times New Roman" pitchFamily="-84" charset="0"/>
            </a:endParaRPr>
          </a:p>
        </p:txBody>
      </p:sp>
      <p:sp>
        <p:nvSpPr>
          <p:cNvPr id="148" name="Text Box 7"/>
          <p:cNvSpPr txBox="1">
            <a:spLocks noChangeArrowheads="1"/>
          </p:cNvSpPr>
          <p:nvPr/>
        </p:nvSpPr>
        <p:spPr bwMode="auto">
          <a:xfrm flipH="1">
            <a:off x="6090776" y="5852881"/>
            <a:ext cx="12151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endParaRPr lang="fr-FR" sz="1200" b="0" dirty="0">
              <a:latin typeface="+mn-lt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2298700" y="2463800"/>
            <a:ext cx="4089400" cy="1828800"/>
            <a:chOff x="1549400" y="2222500"/>
            <a:chExt cx="5295900" cy="1968500"/>
          </a:xfrm>
        </p:grpSpPr>
        <p:sp>
          <p:nvSpPr>
            <p:cNvPr id="10" name="Triangle isocèle 9"/>
            <p:cNvSpPr/>
            <p:nvPr/>
          </p:nvSpPr>
          <p:spPr>
            <a:xfrm>
              <a:off x="1549400" y="2222500"/>
              <a:ext cx="5292000" cy="1676400"/>
            </a:xfrm>
            <a:custGeom>
              <a:avLst/>
              <a:gdLst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0 w 5292000"/>
                <a:gd name="connsiteY3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0 w 5292000"/>
                <a:gd name="connsiteY4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0 w 5292000"/>
                <a:gd name="connsiteY4" fmla="*/ 1676400 h 1676400"/>
                <a:gd name="connsiteX0" fmla="*/ 50966 w 5342966"/>
                <a:gd name="connsiteY0" fmla="*/ 1676400 h 1763486"/>
                <a:gd name="connsiteX1" fmla="*/ 2696966 w 5342966"/>
                <a:gd name="connsiteY1" fmla="*/ 0 h 1763486"/>
                <a:gd name="connsiteX2" fmla="*/ 5342966 w 5342966"/>
                <a:gd name="connsiteY2" fmla="*/ 1676400 h 1763486"/>
                <a:gd name="connsiteX3" fmla="*/ 2679866 w 5342966"/>
                <a:gd name="connsiteY3" fmla="*/ 1403350 h 1763486"/>
                <a:gd name="connsiteX4" fmla="*/ 1086016 w 5342966"/>
                <a:gd name="connsiteY4" fmla="*/ 1492250 h 1763486"/>
                <a:gd name="connsiteX5" fmla="*/ 50966 w 5342966"/>
                <a:gd name="connsiteY5" fmla="*/ 1676400 h 1763486"/>
                <a:gd name="connsiteX0" fmla="*/ 206841 w 5498841"/>
                <a:gd name="connsiteY0" fmla="*/ 1676400 h 1854901"/>
                <a:gd name="connsiteX1" fmla="*/ 2852841 w 5498841"/>
                <a:gd name="connsiteY1" fmla="*/ 0 h 1854901"/>
                <a:gd name="connsiteX2" fmla="*/ 5498841 w 5498841"/>
                <a:gd name="connsiteY2" fmla="*/ 1676400 h 1854901"/>
                <a:gd name="connsiteX3" fmla="*/ 2835741 w 5498841"/>
                <a:gd name="connsiteY3" fmla="*/ 1403350 h 1854901"/>
                <a:gd name="connsiteX4" fmla="*/ 1241891 w 5498841"/>
                <a:gd name="connsiteY4" fmla="*/ 1492250 h 1854901"/>
                <a:gd name="connsiteX5" fmla="*/ 327491 w 5498841"/>
                <a:gd name="connsiteY5" fmla="*/ 1790700 h 1854901"/>
                <a:gd name="connsiteX6" fmla="*/ 206841 w 5498841"/>
                <a:gd name="connsiteY6" fmla="*/ 1676400 h 1854901"/>
                <a:gd name="connsiteX0" fmla="*/ 50654 w 5342654"/>
                <a:gd name="connsiteY0" fmla="*/ 1676400 h 1759077"/>
                <a:gd name="connsiteX1" fmla="*/ 2696654 w 5342654"/>
                <a:gd name="connsiteY1" fmla="*/ 0 h 1759077"/>
                <a:gd name="connsiteX2" fmla="*/ 5342654 w 5342654"/>
                <a:gd name="connsiteY2" fmla="*/ 1676400 h 1759077"/>
                <a:gd name="connsiteX3" fmla="*/ 2679554 w 5342654"/>
                <a:gd name="connsiteY3" fmla="*/ 1403350 h 1759077"/>
                <a:gd name="connsiteX4" fmla="*/ 1085704 w 5342654"/>
                <a:gd name="connsiteY4" fmla="*/ 1492250 h 1759077"/>
                <a:gd name="connsiteX5" fmla="*/ 50654 w 5342654"/>
                <a:gd name="connsiteY5" fmla="*/ 1676400 h 1759077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0 w 5292000"/>
                <a:gd name="connsiteY5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203200 w 5292000"/>
                <a:gd name="connsiteY5" fmla="*/ 1581150 h 1676400"/>
                <a:gd name="connsiteX6" fmla="*/ 0 w 5292000"/>
                <a:gd name="connsiteY6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203200 w 5292000"/>
                <a:gd name="connsiteY5" fmla="*/ 1581150 h 1676400"/>
                <a:gd name="connsiteX6" fmla="*/ 0 w 5292000"/>
                <a:gd name="connsiteY6" fmla="*/ 1676400 h 1676400"/>
                <a:gd name="connsiteX0" fmla="*/ 0 w 5511734"/>
                <a:gd name="connsiteY0" fmla="*/ 1676400 h 1792723"/>
                <a:gd name="connsiteX1" fmla="*/ 2646000 w 5511734"/>
                <a:gd name="connsiteY1" fmla="*/ 0 h 1792723"/>
                <a:gd name="connsiteX2" fmla="*/ 5292000 w 5511734"/>
                <a:gd name="connsiteY2" fmla="*/ 1676400 h 1792723"/>
                <a:gd name="connsiteX3" fmla="*/ 5054600 w 5511734"/>
                <a:gd name="connsiteY3" fmla="*/ 1606550 h 1792723"/>
                <a:gd name="connsiteX4" fmla="*/ 2628900 w 5511734"/>
                <a:gd name="connsiteY4" fmla="*/ 1403350 h 1792723"/>
                <a:gd name="connsiteX5" fmla="*/ 1035050 w 5511734"/>
                <a:gd name="connsiteY5" fmla="*/ 1492250 h 1792723"/>
                <a:gd name="connsiteX6" fmla="*/ 203200 w 5511734"/>
                <a:gd name="connsiteY6" fmla="*/ 1581150 h 1792723"/>
                <a:gd name="connsiteX7" fmla="*/ 0 w 5511734"/>
                <a:gd name="connsiteY7" fmla="*/ 1676400 h 1792723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54600 w 5292000"/>
                <a:gd name="connsiteY3" fmla="*/ 16065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52900 w 5292000"/>
                <a:gd name="connsiteY4" fmla="*/ 1492250 h 1676400"/>
                <a:gd name="connsiteX5" fmla="*/ 2628900 w 5292000"/>
                <a:gd name="connsiteY5" fmla="*/ 140335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335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73150 w 5292000"/>
                <a:gd name="connsiteY6" fmla="*/ 14795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2000" h="1676400">
                  <a:moveTo>
                    <a:pt x="0" y="1676400"/>
                  </a:moveTo>
                  <a:lnTo>
                    <a:pt x="2646000" y="0"/>
                  </a:lnTo>
                  <a:lnTo>
                    <a:pt x="5292000" y="1676400"/>
                  </a:lnTo>
                  <a:lnTo>
                    <a:pt x="5086350" y="1581150"/>
                  </a:lnTo>
                  <a:cubicBezTo>
                    <a:pt x="4895442" y="1551517"/>
                    <a:pt x="4556125" y="1509183"/>
                    <a:pt x="4146550" y="1479550"/>
                  </a:cubicBezTo>
                  <a:cubicBezTo>
                    <a:pt x="3736975" y="1449917"/>
                    <a:pt x="3147483" y="1410758"/>
                    <a:pt x="2628900" y="1409700"/>
                  </a:cubicBezTo>
                  <a:cubicBezTo>
                    <a:pt x="1905650" y="1414992"/>
                    <a:pt x="1511300" y="1434042"/>
                    <a:pt x="1073150" y="1479550"/>
                  </a:cubicBezTo>
                  <a:cubicBezTo>
                    <a:pt x="776817" y="1502833"/>
                    <a:pt x="493183" y="1532467"/>
                    <a:pt x="203200" y="1581150"/>
                  </a:cubicBezTo>
                  <a:lnTo>
                    <a:pt x="0" y="16764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alpha val="75000"/>
                  </a:srgbClr>
                </a:gs>
                <a:gs pos="100000">
                  <a:srgbClr val="FFFFFF">
                    <a:alpha val="75000"/>
                  </a:srgbClr>
                </a:gs>
              </a:gsLst>
              <a:lin ang="4560000" scaled="0"/>
              <a:tileRect/>
            </a:gra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Ellipse 3"/>
            <p:cNvSpPr/>
            <p:nvPr/>
          </p:nvSpPr>
          <p:spPr>
            <a:xfrm>
              <a:off x="1549400" y="3644900"/>
              <a:ext cx="5295900" cy="5461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5000"/>
              </a:schemeClr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952500" y="5701149"/>
            <a:ext cx="7239000" cy="276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200" b="0" dirty="0" smtClean="0">
                <a:solidFill>
                  <a:srgbClr val="CC0000"/>
                </a:solidFill>
                <a:latin typeface="Trebuchet MS" charset="0"/>
              </a:rPr>
              <a:t>Pensez toujours au vent : Le cône d’accessibilité se redresse vent de face et s’étire vent arrière !</a:t>
            </a:r>
          </a:p>
        </p:txBody>
      </p:sp>
      <p:grpSp>
        <p:nvGrpSpPr>
          <p:cNvPr id="20" name="Grouper 19"/>
          <p:cNvGrpSpPr/>
          <p:nvPr/>
        </p:nvGrpSpPr>
        <p:grpSpPr>
          <a:xfrm rot="21540000">
            <a:off x="3065092" y="2438407"/>
            <a:ext cx="4091947" cy="1793084"/>
            <a:chOff x="2629979" y="2222501"/>
            <a:chExt cx="4951531" cy="1778686"/>
          </a:xfrm>
        </p:grpSpPr>
        <p:sp>
          <p:nvSpPr>
            <p:cNvPr id="21" name="Triangle isocèle 9"/>
            <p:cNvSpPr/>
            <p:nvPr/>
          </p:nvSpPr>
          <p:spPr>
            <a:xfrm>
              <a:off x="2630764" y="2222501"/>
              <a:ext cx="4950746" cy="1669565"/>
            </a:xfrm>
            <a:custGeom>
              <a:avLst/>
              <a:gdLst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0 w 5292000"/>
                <a:gd name="connsiteY3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0 w 5292000"/>
                <a:gd name="connsiteY4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0 w 5292000"/>
                <a:gd name="connsiteY4" fmla="*/ 1676400 h 1676400"/>
                <a:gd name="connsiteX0" fmla="*/ 50966 w 5342966"/>
                <a:gd name="connsiteY0" fmla="*/ 1676400 h 1763486"/>
                <a:gd name="connsiteX1" fmla="*/ 2696966 w 5342966"/>
                <a:gd name="connsiteY1" fmla="*/ 0 h 1763486"/>
                <a:gd name="connsiteX2" fmla="*/ 5342966 w 5342966"/>
                <a:gd name="connsiteY2" fmla="*/ 1676400 h 1763486"/>
                <a:gd name="connsiteX3" fmla="*/ 2679866 w 5342966"/>
                <a:gd name="connsiteY3" fmla="*/ 1403350 h 1763486"/>
                <a:gd name="connsiteX4" fmla="*/ 1086016 w 5342966"/>
                <a:gd name="connsiteY4" fmla="*/ 1492250 h 1763486"/>
                <a:gd name="connsiteX5" fmla="*/ 50966 w 5342966"/>
                <a:gd name="connsiteY5" fmla="*/ 1676400 h 1763486"/>
                <a:gd name="connsiteX0" fmla="*/ 206841 w 5498841"/>
                <a:gd name="connsiteY0" fmla="*/ 1676400 h 1854901"/>
                <a:gd name="connsiteX1" fmla="*/ 2852841 w 5498841"/>
                <a:gd name="connsiteY1" fmla="*/ 0 h 1854901"/>
                <a:gd name="connsiteX2" fmla="*/ 5498841 w 5498841"/>
                <a:gd name="connsiteY2" fmla="*/ 1676400 h 1854901"/>
                <a:gd name="connsiteX3" fmla="*/ 2835741 w 5498841"/>
                <a:gd name="connsiteY3" fmla="*/ 1403350 h 1854901"/>
                <a:gd name="connsiteX4" fmla="*/ 1241891 w 5498841"/>
                <a:gd name="connsiteY4" fmla="*/ 1492250 h 1854901"/>
                <a:gd name="connsiteX5" fmla="*/ 327491 w 5498841"/>
                <a:gd name="connsiteY5" fmla="*/ 1790700 h 1854901"/>
                <a:gd name="connsiteX6" fmla="*/ 206841 w 5498841"/>
                <a:gd name="connsiteY6" fmla="*/ 1676400 h 1854901"/>
                <a:gd name="connsiteX0" fmla="*/ 50654 w 5342654"/>
                <a:gd name="connsiteY0" fmla="*/ 1676400 h 1759077"/>
                <a:gd name="connsiteX1" fmla="*/ 2696654 w 5342654"/>
                <a:gd name="connsiteY1" fmla="*/ 0 h 1759077"/>
                <a:gd name="connsiteX2" fmla="*/ 5342654 w 5342654"/>
                <a:gd name="connsiteY2" fmla="*/ 1676400 h 1759077"/>
                <a:gd name="connsiteX3" fmla="*/ 2679554 w 5342654"/>
                <a:gd name="connsiteY3" fmla="*/ 1403350 h 1759077"/>
                <a:gd name="connsiteX4" fmla="*/ 1085704 w 5342654"/>
                <a:gd name="connsiteY4" fmla="*/ 1492250 h 1759077"/>
                <a:gd name="connsiteX5" fmla="*/ 50654 w 5342654"/>
                <a:gd name="connsiteY5" fmla="*/ 1676400 h 1759077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0 w 5292000"/>
                <a:gd name="connsiteY5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203200 w 5292000"/>
                <a:gd name="connsiteY5" fmla="*/ 1581150 h 1676400"/>
                <a:gd name="connsiteX6" fmla="*/ 0 w 5292000"/>
                <a:gd name="connsiteY6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203200 w 5292000"/>
                <a:gd name="connsiteY5" fmla="*/ 1581150 h 1676400"/>
                <a:gd name="connsiteX6" fmla="*/ 0 w 5292000"/>
                <a:gd name="connsiteY6" fmla="*/ 1676400 h 1676400"/>
                <a:gd name="connsiteX0" fmla="*/ 0 w 5511734"/>
                <a:gd name="connsiteY0" fmla="*/ 1676400 h 1792723"/>
                <a:gd name="connsiteX1" fmla="*/ 2646000 w 5511734"/>
                <a:gd name="connsiteY1" fmla="*/ 0 h 1792723"/>
                <a:gd name="connsiteX2" fmla="*/ 5292000 w 5511734"/>
                <a:gd name="connsiteY2" fmla="*/ 1676400 h 1792723"/>
                <a:gd name="connsiteX3" fmla="*/ 5054600 w 5511734"/>
                <a:gd name="connsiteY3" fmla="*/ 1606550 h 1792723"/>
                <a:gd name="connsiteX4" fmla="*/ 2628900 w 5511734"/>
                <a:gd name="connsiteY4" fmla="*/ 1403350 h 1792723"/>
                <a:gd name="connsiteX5" fmla="*/ 1035050 w 5511734"/>
                <a:gd name="connsiteY5" fmla="*/ 1492250 h 1792723"/>
                <a:gd name="connsiteX6" fmla="*/ 203200 w 5511734"/>
                <a:gd name="connsiteY6" fmla="*/ 1581150 h 1792723"/>
                <a:gd name="connsiteX7" fmla="*/ 0 w 5511734"/>
                <a:gd name="connsiteY7" fmla="*/ 1676400 h 1792723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54600 w 5292000"/>
                <a:gd name="connsiteY3" fmla="*/ 16065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52900 w 5292000"/>
                <a:gd name="connsiteY4" fmla="*/ 1492250 h 1676400"/>
                <a:gd name="connsiteX5" fmla="*/ 2628900 w 5292000"/>
                <a:gd name="connsiteY5" fmla="*/ 140335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335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73150 w 5292000"/>
                <a:gd name="connsiteY6" fmla="*/ 14795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1013871 w 5088801"/>
                <a:gd name="connsiteY0" fmla="*/ 1416667 h 1676400"/>
                <a:gd name="connsiteX1" fmla="*/ 2442801 w 5088801"/>
                <a:gd name="connsiteY1" fmla="*/ 0 h 1676400"/>
                <a:gd name="connsiteX2" fmla="*/ 5088801 w 5088801"/>
                <a:gd name="connsiteY2" fmla="*/ 1676400 h 1676400"/>
                <a:gd name="connsiteX3" fmla="*/ 4883151 w 5088801"/>
                <a:gd name="connsiteY3" fmla="*/ 1581150 h 1676400"/>
                <a:gd name="connsiteX4" fmla="*/ 3943351 w 5088801"/>
                <a:gd name="connsiteY4" fmla="*/ 1479550 h 1676400"/>
                <a:gd name="connsiteX5" fmla="*/ 2425701 w 5088801"/>
                <a:gd name="connsiteY5" fmla="*/ 1409700 h 1676400"/>
                <a:gd name="connsiteX6" fmla="*/ 869951 w 5088801"/>
                <a:gd name="connsiteY6" fmla="*/ 1479550 h 1676400"/>
                <a:gd name="connsiteX7" fmla="*/ 1 w 5088801"/>
                <a:gd name="connsiteY7" fmla="*/ 1581150 h 1676400"/>
                <a:gd name="connsiteX8" fmla="*/ 1013871 w 5088801"/>
                <a:gd name="connsiteY8" fmla="*/ 1416667 h 1676400"/>
                <a:gd name="connsiteX0" fmla="*/ 270908 w 4345838"/>
                <a:gd name="connsiteY0" fmla="*/ 1416667 h 1676400"/>
                <a:gd name="connsiteX1" fmla="*/ 1699838 w 4345838"/>
                <a:gd name="connsiteY1" fmla="*/ 0 h 1676400"/>
                <a:gd name="connsiteX2" fmla="*/ 4345838 w 4345838"/>
                <a:gd name="connsiteY2" fmla="*/ 1676400 h 1676400"/>
                <a:gd name="connsiteX3" fmla="*/ 4140188 w 4345838"/>
                <a:gd name="connsiteY3" fmla="*/ 1581150 h 1676400"/>
                <a:gd name="connsiteX4" fmla="*/ 3200388 w 4345838"/>
                <a:gd name="connsiteY4" fmla="*/ 1479550 h 1676400"/>
                <a:gd name="connsiteX5" fmla="*/ 1682738 w 4345838"/>
                <a:gd name="connsiteY5" fmla="*/ 1409700 h 1676400"/>
                <a:gd name="connsiteX6" fmla="*/ 126988 w 4345838"/>
                <a:gd name="connsiteY6" fmla="*/ 1479550 h 1676400"/>
                <a:gd name="connsiteX7" fmla="*/ 270908 w 4345838"/>
                <a:gd name="connsiteY7" fmla="*/ 1416667 h 1676400"/>
                <a:gd name="connsiteX0" fmla="*/ 143920 w 4218850"/>
                <a:gd name="connsiteY0" fmla="*/ 1416667 h 1676400"/>
                <a:gd name="connsiteX1" fmla="*/ 1572850 w 4218850"/>
                <a:gd name="connsiteY1" fmla="*/ 0 h 1676400"/>
                <a:gd name="connsiteX2" fmla="*/ 4218850 w 4218850"/>
                <a:gd name="connsiteY2" fmla="*/ 1676400 h 1676400"/>
                <a:gd name="connsiteX3" fmla="*/ 4013200 w 4218850"/>
                <a:gd name="connsiteY3" fmla="*/ 1581150 h 1676400"/>
                <a:gd name="connsiteX4" fmla="*/ 3073400 w 4218850"/>
                <a:gd name="connsiteY4" fmla="*/ 1479550 h 1676400"/>
                <a:gd name="connsiteX5" fmla="*/ 1555750 w 4218850"/>
                <a:gd name="connsiteY5" fmla="*/ 1409700 h 1676400"/>
                <a:gd name="connsiteX6" fmla="*/ 0 w 4218850"/>
                <a:gd name="connsiteY6" fmla="*/ 1479550 h 1676400"/>
                <a:gd name="connsiteX7" fmla="*/ 143920 w 4218850"/>
                <a:gd name="connsiteY7" fmla="*/ 1416667 h 1676400"/>
                <a:gd name="connsiteX0" fmla="*/ 111026 w 4218850"/>
                <a:gd name="connsiteY0" fmla="*/ 1402997 h 1676400"/>
                <a:gd name="connsiteX1" fmla="*/ 1572850 w 4218850"/>
                <a:gd name="connsiteY1" fmla="*/ 0 h 1676400"/>
                <a:gd name="connsiteX2" fmla="*/ 4218850 w 4218850"/>
                <a:gd name="connsiteY2" fmla="*/ 1676400 h 1676400"/>
                <a:gd name="connsiteX3" fmla="*/ 4013200 w 4218850"/>
                <a:gd name="connsiteY3" fmla="*/ 1581150 h 1676400"/>
                <a:gd name="connsiteX4" fmla="*/ 3073400 w 4218850"/>
                <a:gd name="connsiteY4" fmla="*/ 1479550 h 1676400"/>
                <a:gd name="connsiteX5" fmla="*/ 1555750 w 4218850"/>
                <a:gd name="connsiteY5" fmla="*/ 1409700 h 1676400"/>
                <a:gd name="connsiteX6" fmla="*/ 0 w 4218850"/>
                <a:gd name="connsiteY6" fmla="*/ 1479550 h 1676400"/>
                <a:gd name="connsiteX7" fmla="*/ 111026 w 4218850"/>
                <a:gd name="connsiteY7" fmla="*/ 1402997 h 1676400"/>
                <a:gd name="connsiteX0" fmla="*/ 111026 w 4958960"/>
                <a:gd name="connsiteY0" fmla="*/ 1402997 h 1669565"/>
                <a:gd name="connsiteX1" fmla="*/ 1572850 w 4958960"/>
                <a:gd name="connsiteY1" fmla="*/ 0 h 1669565"/>
                <a:gd name="connsiteX2" fmla="*/ 4958960 w 4958960"/>
                <a:gd name="connsiteY2" fmla="*/ 1669565 h 1669565"/>
                <a:gd name="connsiteX3" fmla="*/ 4013200 w 4958960"/>
                <a:gd name="connsiteY3" fmla="*/ 1581150 h 1669565"/>
                <a:gd name="connsiteX4" fmla="*/ 3073400 w 4958960"/>
                <a:gd name="connsiteY4" fmla="*/ 1479550 h 1669565"/>
                <a:gd name="connsiteX5" fmla="*/ 1555750 w 4958960"/>
                <a:gd name="connsiteY5" fmla="*/ 1409700 h 1669565"/>
                <a:gd name="connsiteX6" fmla="*/ 0 w 4958960"/>
                <a:gd name="connsiteY6" fmla="*/ 1479550 h 1669565"/>
                <a:gd name="connsiteX7" fmla="*/ 111026 w 4958960"/>
                <a:gd name="connsiteY7" fmla="*/ 1402997 h 1669565"/>
                <a:gd name="connsiteX0" fmla="*/ 111026 w 4958960"/>
                <a:gd name="connsiteY0" fmla="*/ 1402997 h 1669565"/>
                <a:gd name="connsiteX1" fmla="*/ 1572850 w 4958960"/>
                <a:gd name="connsiteY1" fmla="*/ 0 h 1669565"/>
                <a:gd name="connsiteX2" fmla="*/ 4958960 w 4958960"/>
                <a:gd name="connsiteY2" fmla="*/ 1669565 h 1669565"/>
                <a:gd name="connsiteX3" fmla="*/ 4013200 w 4958960"/>
                <a:gd name="connsiteY3" fmla="*/ 1581150 h 1669565"/>
                <a:gd name="connsiteX4" fmla="*/ 3073400 w 4958960"/>
                <a:gd name="connsiteY4" fmla="*/ 1479550 h 1669565"/>
                <a:gd name="connsiteX5" fmla="*/ 1555750 w 4958960"/>
                <a:gd name="connsiteY5" fmla="*/ 1409700 h 1669565"/>
                <a:gd name="connsiteX6" fmla="*/ 0 w 4958960"/>
                <a:gd name="connsiteY6" fmla="*/ 1479550 h 1669565"/>
                <a:gd name="connsiteX7" fmla="*/ 111026 w 4958960"/>
                <a:gd name="connsiteY7" fmla="*/ 1402997 h 1669565"/>
                <a:gd name="connsiteX0" fmla="*/ 111026 w 4958960"/>
                <a:gd name="connsiteY0" fmla="*/ 1402997 h 1669565"/>
                <a:gd name="connsiteX1" fmla="*/ 1572850 w 4958960"/>
                <a:gd name="connsiteY1" fmla="*/ 0 h 1669565"/>
                <a:gd name="connsiteX2" fmla="*/ 4958960 w 4958960"/>
                <a:gd name="connsiteY2" fmla="*/ 1669565 h 1669565"/>
                <a:gd name="connsiteX3" fmla="*/ 4037870 w 4958960"/>
                <a:gd name="connsiteY3" fmla="*/ 1567480 h 1669565"/>
                <a:gd name="connsiteX4" fmla="*/ 3073400 w 4958960"/>
                <a:gd name="connsiteY4" fmla="*/ 1479550 h 1669565"/>
                <a:gd name="connsiteX5" fmla="*/ 1555750 w 4958960"/>
                <a:gd name="connsiteY5" fmla="*/ 1409700 h 1669565"/>
                <a:gd name="connsiteX6" fmla="*/ 0 w 4958960"/>
                <a:gd name="connsiteY6" fmla="*/ 1479550 h 1669565"/>
                <a:gd name="connsiteX7" fmla="*/ 111026 w 4958960"/>
                <a:gd name="connsiteY7" fmla="*/ 1402997 h 1669565"/>
                <a:gd name="connsiteX0" fmla="*/ 111026 w 4958960"/>
                <a:gd name="connsiteY0" fmla="*/ 1402997 h 1669565"/>
                <a:gd name="connsiteX1" fmla="*/ 1572850 w 4958960"/>
                <a:gd name="connsiteY1" fmla="*/ 0 h 1669565"/>
                <a:gd name="connsiteX2" fmla="*/ 4958960 w 4958960"/>
                <a:gd name="connsiteY2" fmla="*/ 1669565 h 1669565"/>
                <a:gd name="connsiteX3" fmla="*/ 4037870 w 4958960"/>
                <a:gd name="connsiteY3" fmla="*/ 1567480 h 1669565"/>
                <a:gd name="connsiteX4" fmla="*/ 3073400 w 4958960"/>
                <a:gd name="connsiteY4" fmla="*/ 1479550 h 1669565"/>
                <a:gd name="connsiteX5" fmla="*/ 1555750 w 4958960"/>
                <a:gd name="connsiteY5" fmla="*/ 1409700 h 1669565"/>
                <a:gd name="connsiteX6" fmla="*/ 0 w 4958960"/>
                <a:gd name="connsiteY6" fmla="*/ 1479550 h 1669565"/>
                <a:gd name="connsiteX7" fmla="*/ 111026 w 4958960"/>
                <a:gd name="connsiteY7" fmla="*/ 1402997 h 1669565"/>
                <a:gd name="connsiteX0" fmla="*/ 111026 w 4958960"/>
                <a:gd name="connsiteY0" fmla="*/ 1402997 h 1669565"/>
                <a:gd name="connsiteX1" fmla="*/ 1572850 w 4958960"/>
                <a:gd name="connsiteY1" fmla="*/ 0 h 1669565"/>
                <a:gd name="connsiteX2" fmla="*/ 4958960 w 4958960"/>
                <a:gd name="connsiteY2" fmla="*/ 1669565 h 1669565"/>
                <a:gd name="connsiteX3" fmla="*/ 4073545 w 4958960"/>
                <a:gd name="connsiteY3" fmla="*/ 1521032 h 1669565"/>
                <a:gd name="connsiteX4" fmla="*/ 3073400 w 4958960"/>
                <a:gd name="connsiteY4" fmla="*/ 1479550 h 1669565"/>
                <a:gd name="connsiteX5" fmla="*/ 1555750 w 4958960"/>
                <a:gd name="connsiteY5" fmla="*/ 1409700 h 1669565"/>
                <a:gd name="connsiteX6" fmla="*/ 0 w 4958960"/>
                <a:gd name="connsiteY6" fmla="*/ 1479550 h 1669565"/>
                <a:gd name="connsiteX7" fmla="*/ 111026 w 4958960"/>
                <a:gd name="connsiteY7" fmla="*/ 1402997 h 1669565"/>
                <a:gd name="connsiteX0" fmla="*/ 111026 w 4958960"/>
                <a:gd name="connsiteY0" fmla="*/ 1402997 h 1669565"/>
                <a:gd name="connsiteX1" fmla="*/ 1572850 w 4958960"/>
                <a:gd name="connsiteY1" fmla="*/ 0 h 1669565"/>
                <a:gd name="connsiteX2" fmla="*/ 4958960 w 4958960"/>
                <a:gd name="connsiteY2" fmla="*/ 1669565 h 1669565"/>
                <a:gd name="connsiteX3" fmla="*/ 4073545 w 4958960"/>
                <a:gd name="connsiteY3" fmla="*/ 1521032 h 1669565"/>
                <a:gd name="connsiteX4" fmla="*/ 3067202 w 4958960"/>
                <a:gd name="connsiteY4" fmla="*/ 1445081 h 1669565"/>
                <a:gd name="connsiteX5" fmla="*/ 1555750 w 4958960"/>
                <a:gd name="connsiteY5" fmla="*/ 1409700 h 1669565"/>
                <a:gd name="connsiteX6" fmla="*/ 0 w 4958960"/>
                <a:gd name="connsiteY6" fmla="*/ 1479550 h 1669565"/>
                <a:gd name="connsiteX7" fmla="*/ 111026 w 4958960"/>
                <a:gd name="connsiteY7" fmla="*/ 1402997 h 1669565"/>
                <a:gd name="connsiteX0" fmla="*/ 111026 w 4958960"/>
                <a:gd name="connsiteY0" fmla="*/ 1402997 h 1669565"/>
                <a:gd name="connsiteX1" fmla="*/ 1572850 w 4958960"/>
                <a:gd name="connsiteY1" fmla="*/ 0 h 1669565"/>
                <a:gd name="connsiteX2" fmla="*/ 4958960 w 4958960"/>
                <a:gd name="connsiteY2" fmla="*/ 1669565 h 1669565"/>
                <a:gd name="connsiteX3" fmla="*/ 4073545 w 4958960"/>
                <a:gd name="connsiteY3" fmla="*/ 1521032 h 1669565"/>
                <a:gd name="connsiteX4" fmla="*/ 3067202 w 4958960"/>
                <a:gd name="connsiteY4" fmla="*/ 1445081 h 1669565"/>
                <a:gd name="connsiteX5" fmla="*/ 1557361 w 4958960"/>
                <a:gd name="connsiteY5" fmla="*/ 1382392 h 1669565"/>
                <a:gd name="connsiteX6" fmla="*/ 0 w 4958960"/>
                <a:gd name="connsiteY6" fmla="*/ 1479550 h 1669565"/>
                <a:gd name="connsiteX7" fmla="*/ 111026 w 4958960"/>
                <a:gd name="connsiteY7" fmla="*/ 1402997 h 1669565"/>
                <a:gd name="connsiteX0" fmla="*/ 199209 w 4958960"/>
                <a:gd name="connsiteY0" fmla="*/ 1303945 h 1669565"/>
                <a:gd name="connsiteX1" fmla="*/ 1572850 w 4958960"/>
                <a:gd name="connsiteY1" fmla="*/ 0 h 1669565"/>
                <a:gd name="connsiteX2" fmla="*/ 4958960 w 4958960"/>
                <a:gd name="connsiteY2" fmla="*/ 1669565 h 1669565"/>
                <a:gd name="connsiteX3" fmla="*/ 4073545 w 4958960"/>
                <a:gd name="connsiteY3" fmla="*/ 1521032 h 1669565"/>
                <a:gd name="connsiteX4" fmla="*/ 3067202 w 4958960"/>
                <a:gd name="connsiteY4" fmla="*/ 1445081 h 1669565"/>
                <a:gd name="connsiteX5" fmla="*/ 1557361 w 4958960"/>
                <a:gd name="connsiteY5" fmla="*/ 1382392 h 1669565"/>
                <a:gd name="connsiteX6" fmla="*/ 0 w 4958960"/>
                <a:gd name="connsiteY6" fmla="*/ 1479550 h 1669565"/>
                <a:gd name="connsiteX7" fmla="*/ 199209 w 4958960"/>
                <a:gd name="connsiteY7" fmla="*/ 1303945 h 1669565"/>
                <a:gd name="connsiteX0" fmla="*/ 190996 w 4950747"/>
                <a:gd name="connsiteY0" fmla="*/ 1303945 h 1669565"/>
                <a:gd name="connsiteX1" fmla="*/ 1564637 w 4950747"/>
                <a:gd name="connsiteY1" fmla="*/ 0 h 1669565"/>
                <a:gd name="connsiteX2" fmla="*/ 4950747 w 4950747"/>
                <a:gd name="connsiteY2" fmla="*/ 1669565 h 1669565"/>
                <a:gd name="connsiteX3" fmla="*/ 4065332 w 4950747"/>
                <a:gd name="connsiteY3" fmla="*/ 1521032 h 1669565"/>
                <a:gd name="connsiteX4" fmla="*/ 3058989 w 4950747"/>
                <a:gd name="connsiteY4" fmla="*/ 1445081 h 1669565"/>
                <a:gd name="connsiteX5" fmla="*/ 1549148 w 4950747"/>
                <a:gd name="connsiteY5" fmla="*/ 1382392 h 1669565"/>
                <a:gd name="connsiteX6" fmla="*/ 0 w 4950747"/>
                <a:gd name="connsiteY6" fmla="*/ 1479885 h 1669565"/>
                <a:gd name="connsiteX7" fmla="*/ 190996 w 4950747"/>
                <a:gd name="connsiteY7" fmla="*/ 1303945 h 1669565"/>
                <a:gd name="connsiteX0" fmla="*/ 190996 w 4950747"/>
                <a:gd name="connsiteY0" fmla="*/ 1303945 h 1669565"/>
                <a:gd name="connsiteX1" fmla="*/ 1564637 w 4950747"/>
                <a:gd name="connsiteY1" fmla="*/ 0 h 1669565"/>
                <a:gd name="connsiteX2" fmla="*/ 4950747 w 4950747"/>
                <a:gd name="connsiteY2" fmla="*/ 1669565 h 1669565"/>
                <a:gd name="connsiteX3" fmla="*/ 4065332 w 4950747"/>
                <a:gd name="connsiteY3" fmla="*/ 1521032 h 1669565"/>
                <a:gd name="connsiteX4" fmla="*/ 3058989 w 4950747"/>
                <a:gd name="connsiteY4" fmla="*/ 1445081 h 1669565"/>
                <a:gd name="connsiteX5" fmla="*/ 1549148 w 4950747"/>
                <a:gd name="connsiteY5" fmla="*/ 1382392 h 1669565"/>
                <a:gd name="connsiteX6" fmla="*/ 0 w 4950747"/>
                <a:gd name="connsiteY6" fmla="*/ 1479885 h 1669565"/>
                <a:gd name="connsiteX7" fmla="*/ 190996 w 4950747"/>
                <a:gd name="connsiteY7" fmla="*/ 1303945 h 1669565"/>
                <a:gd name="connsiteX0" fmla="*/ 190996 w 4950747"/>
                <a:gd name="connsiteY0" fmla="*/ 1303945 h 1669565"/>
                <a:gd name="connsiteX1" fmla="*/ 1564637 w 4950747"/>
                <a:gd name="connsiteY1" fmla="*/ 0 h 1669565"/>
                <a:gd name="connsiteX2" fmla="*/ 4950747 w 4950747"/>
                <a:gd name="connsiteY2" fmla="*/ 1669565 h 1669565"/>
                <a:gd name="connsiteX3" fmla="*/ 4538415 w 4950747"/>
                <a:gd name="connsiteY3" fmla="*/ 1575088 h 1669565"/>
                <a:gd name="connsiteX4" fmla="*/ 4065332 w 4950747"/>
                <a:gd name="connsiteY4" fmla="*/ 1521032 h 1669565"/>
                <a:gd name="connsiteX5" fmla="*/ 3058989 w 4950747"/>
                <a:gd name="connsiteY5" fmla="*/ 1445081 h 1669565"/>
                <a:gd name="connsiteX6" fmla="*/ 1549148 w 4950747"/>
                <a:gd name="connsiteY6" fmla="*/ 1382392 h 1669565"/>
                <a:gd name="connsiteX7" fmla="*/ 0 w 4950747"/>
                <a:gd name="connsiteY7" fmla="*/ 1479885 h 1669565"/>
                <a:gd name="connsiteX8" fmla="*/ 190996 w 4950747"/>
                <a:gd name="connsiteY8" fmla="*/ 1303945 h 1669565"/>
                <a:gd name="connsiteX0" fmla="*/ 190996 w 4950747"/>
                <a:gd name="connsiteY0" fmla="*/ 1303945 h 1669565"/>
                <a:gd name="connsiteX1" fmla="*/ 1564637 w 4950747"/>
                <a:gd name="connsiteY1" fmla="*/ 0 h 1669565"/>
                <a:gd name="connsiteX2" fmla="*/ 4950747 w 4950747"/>
                <a:gd name="connsiteY2" fmla="*/ 1669565 h 1669565"/>
                <a:gd name="connsiteX3" fmla="*/ 4538415 w 4950747"/>
                <a:gd name="connsiteY3" fmla="*/ 1575088 h 1669565"/>
                <a:gd name="connsiteX4" fmla="*/ 4065332 w 4950747"/>
                <a:gd name="connsiteY4" fmla="*/ 1521032 h 1669565"/>
                <a:gd name="connsiteX5" fmla="*/ 3058989 w 4950747"/>
                <a:gd name="connsiteY5" fmla="*/ 1445081 h 1669565"/>
                <a:gd name="connsiteX6" fmla="*/ 1549148 w 4950747"/>
                <a:gd name="connsiteY6" fmla="*/ 1382392 h 1669565"/>
                <a:gd name="connsiteX7" fmla="*/ 331861 w 4950747"/>
                <a:gd name="connsiteY7" fmla="*/ 1424029 h 1669565"/>
                <a:gd name="connsiteX8" fmla="*/ 0 w 4950747"/>
                <a:gd name="connsiteY8" fmla="*/ 1479885 h 1669565"/>
                <a:gd name="connsiteX9" fmla="*/ 190996 w 4950747"/>
                <a:gd name="connsiteY9" fmla="*/ 1303945 h 166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0747" h="1669565">
                  <a:moveTo>
                    <a:pt x="190996" y="1303945"/>
                  </a:moveTo>
                  <a:lnTo>
                    <a:pt x="1564637" y="0"/>
                  </a:lnTo>
                  <a:lnTo>
                    <a:pt x="4950747" y="1669565"/>
                  </a:lnTo>
                  <a:cubicBezTo>
                    <a:pt x="4804821" y="1642289"/>
                    <a:pt x="4684341" y="1602364"/>
                    <a:pt x="4538415" y="1575088"/>
                  </a:cubicBezTo>
                  <a:lnTo>
                    <a:pt x="4065332" y="1521032"/>
                  </a:lnTo>
                  <a:cubicBezTo>
                    <a:pt x="3874424" y="1491399"/>
                    <a:pt x="3468564" y="1474714"/>
                    <a:pt x="3058989" y="1445081"/>
                  </a:cubicBezTo>
                  <a:cubicBezTo>
                    <a:pt x="2649414" y="1415448"/>
                    <a:pt x="2005173" y="1383681"/>
                    <a:pt x="1549148" y="1382392"/>
                  </a:cubicBezTo>
                  <a:cubicBezTo>
                    <a:pt x="1093123" y="1381103"/>
                    <a:pt x="590052" y="1407780"/>
                    <a:pt x="331861" y="1424029"/>
                  </a:cubicBezTo>
                  <a:cubicBezTo>
                    <a:pt x="73670" y="1440278"/>
                    <a:pt x="21974" y="1502119"/>
                    <a:pt x="0" y="1479885"/>
                  </a:cubicBezTo>
                  <a:lnTo>
                    <a:pt x="190996" y="1303945"/>
                  </a:lnTo>
                  <a:close/>
                </a:path>
              </a:pathLst>
            </a:custGeom>
            <a:solidFill>
              <a:srgbClr val="FCD5B5">
                <a:alpha val="75000"/>
              </a:srgb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Ellipse 21"/>
            <p:cNvSpPr/>
            <p:nvPr/>
          </p:nvSpPr>
          <p:spPr>
            <a:xfrm rot="157756">
              <a:off x="2629979" y="3631566"/>
              <a:ext cx="4922517" cy="369621"/>
            </a:xfrm>
            <a:prstGeom prst="ellipse">
              <a:avLst/>
            </a:prstGeom>
            <a:solidFill>
              <a:srgbClr val="F9B268">
                <a:alpha val="55000"/>
              </a:srgbClr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C0504D"/>
                  </a:solidFill>
                </a:ln>
              </a:endParaRPr>
            </a:p>
          </p:txBody>
        </p:sp>
      </p:grpSp>
      <p:pic>
        <p:nvPicPr>
          <p:cNvPr id="41012" name="Picture 52"/>
          <p:cNvPicPr>
            <a:picLocks noChangeAspect="1" noChangeArrowheads="1"/>
          </p:cNvPicPr>
          <p:nvPr/>
        </p:nvPicPr>
        <p:blipFill>
          <a:blip r:embed="rId5">
            <a:biLevel thresh="50000"/>
          </a:blip>
          <a:srcRect/>
          <a:stretch>
            <a:fillRect/>
          </a:stretch>
        </p:blipFill>
        <p:spPr bwMode="auto">
          <a:xfrm flipH="1">
            <a:off x="4098445" y="2208476"/>
            <a:ext cx="896754" cy="426568"/>
          </a:xfrm>
          <a:prstGeom prst="rect">
            <a:avLst/>
          </a:prstGeom>
          <a:noFill/>
        </p:spPr>
      </p:pic>
      <p:grpSp>
        <p:nvGrpSpPr>
          <p:cNvPr id="23" name="Grouper 22"/>
          <p:cNvGrpSpPr/>
          <p:nvPr/>
        </p:nvGrpSpPr>
        <p:grpSpPr>
          <a:xfrm rot="10800000" flipH="1" flipV="1">
            <a:off x="1481476" y="3235235"/>
            <a:ext cx="540000" cy="179997"/>
            <a:chOff x="5703983" y="4140437"/>
            <a:chExt cx="1850054" cy="556859"/>
          </a:xfrm>
          <a:effectLst/>
        </p:grpSpPr>
        <p:sp>
          <p:nvSpPr>
            <p:cNvPr id="24" name="Trapèze 23"/>
            <p:cNvSpPr/>
            <p:nvPr/>
          </p:nvSpPr>
          <p:spPr>
            <a:xfrm rot="5400000" flipH="1">
              <a:off x="6107149" y="4220115"/>
              <a:ext cx="429699" cy="392009"/>
            </a:xfrm>
            <a:prstGeom prst="trapezoid">
              <a:avLst>
                <a:gd name="adj" fmla="val 13759"/>
              </a:avLst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rapèze 24"/>
            <p:cNvSpPr/>
            <p:nvPr/>
          </p:nvSpPr>
          <p:spPr>
            <a:xfrm rot="5400000" flipH="1">
              <a:off x="5644851" y="4199569"/>
              <a:ext cx="556859" cy="438595"/>
            </a:xfrm>
            <a:prstGeom prst="trapezoid">
              <a:avLst>
                <a:gd name="adj" fmla="val 13759"/>
              </a:avLst>
            </a:prstGeom>
            <a:solidFill>
              <a:srgbClr val="FF0000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Trapèze 25"/>
            <p:cNvSpPr/>
            <p:nvPr/>
          </p:nvSpPr>
          <p:spPr>
            <a:xfrm rot="5400000" flipH="1">
              <a:off x="6537232" y="4231204"/>
              <a:ext cx="338539" cy="368716"/>
            </a:xfrm>
            <a:prstGeom prst="trapezoid">
              <a:avLst>
                <a:gd name="adj" fmla="val 13759"/>
              </a:avLst>
            </a:prstGeom>
            <a:solidFill>
              <a:srgbClr val="FF0000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apèze 26"/>
            <p:cNvSpPr/>
            <p:nvPr/>
          </p:nvSpPr>
          <p:spPr>
            <a:xfrm rot="5400000" flipH="1">
              <a:off x="6950169" y="4231018"/>
              <a:ext cx="247379" cy="368716"/>
            </a:xfrm>
            <a:prstGeom prst="trapezoid">
              <a:avLst>
                <a:gd name="adj" fmla="val 13759"/>
              </a:avLst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Trapèze 27"/>
            <p:cNvSpPr/>
            <p:nvPr/>
          </p:nvSpPr>
          <p:spPr>
            <a:xfrm rot="5400000" flipH="1">
              <a:off x="7317393" y="4268084"/>
              <a:ext cx="174451" cy="298837"/>
            </a:xfrm>
            <a:prstGeom prst="trapezoid">
              <a:avLst>
                <a:gd name="adj" fmla="val 13759"/>
              </a:avLst>
            </a:prstGeom>
            <a:solidFill>
              <a:srgbClr val="FF0000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d’accessibilité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412542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320800" y="1078349"/>
            <a:ext cx="6527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ts val="1080"/>
              </a:spcBef>
              <a:defRPr/>
            </a:pPr>
            <a:r>
              <a:rPr lang="fr-FR" sz="1800" b="0" dirty="0">
                <a:solidFill>
                  <a:srgbClr val="CC0000"/>
                </a:solidFill>
                <a:latin typeface="Candara"/>
                <a:cs typeface="Candara"/>
              </a:rPr>
              <a:t>Définition de la mécanique du vol :</a:t>
            </a:r>
          </a:p>
          <a:p>
            <a:pPr algn="ctr">
              <a:defRPr/>
            </a:pPr>
            <a:r>
              <a:rPr lang="fr-FR" sz="1800" b="0" dirty="0">
                <a:latin typeface="Candara"/>
                <a:cs typeface="Candara"/>
              </a:rPr>
              <a:t>C’est l’étude du système des forces appliquées à un corps afin d’en déduire son comportement : </a:t>
            </a:r>
          </a:p>
          <a:p>
            <a:pPr lvl="3">
              <a:buFont typeface="Wingdings" charset="2"/>
              <a:buChar char=""/>
              <a:defRPr/>
            </a:pPr>
            <a:r>
              <a:rPr lang="fr-FR" sz="1800" b="0" dirty="0">
                <a:latin typeface="Candara"/>
                <a:cs typeface="Candara"/>
              </a:rPr>
              <a:t> Etat de mouvement ou de repos, </a:t>
            </a:r>
          </a:p>
          <a:p>
            <a:pPr lvl="3">
              <a:buFont typeface="Wingdings" charset="2"/>
              <a:buChar char=""/>
              <a:defRPr/>
            </a:pPr>
            <a:r>
              <a:rPr lang="fr-FR" sz="1800" b="0" dirty="0">
                <a:latin typeface="Candara"/>
                <a:cs typeface="Candara"/>
              </a:rPr>
              <a:t> Equilibre ou déséquilibre, </a:t>
            </a:r>
          </a:p>
          <a:p>
            <a:pPr lvl="3">
              <a:buFont typeface="Wingdings" charset="2"/>
              <a:buChar char=""/>
              <a:defRPr/>
            </a:pPr>
            <a:r>
              <a:rPr lang="fr-FR" sz="1800" b="0" dirty="0">
                <a:latin typeface="Candara"/>
                <a:cs typeface="Candara"/>
              </a:rPr>
              <a:t> Vitesse, </a:t>
            </a:r>
          </a:p>
          <a:p>
            <a:pPr lvl="3">
              <a:buFont typeface="Wingdings" charset="2"/>
              <a:buChar char=""/>
              <a:defRPr/>
            </a:pPr>
            <a:r>
              <a:rPr lang="fr-FR" sz="1800" b="0" dirty="0">
                <a:latin typeface="Candara"/>
                <a:cs typeface="Candara"/>
              </a:rPr>
              <a:t> Direction.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44550" y="4038396"/>
            <a:ext cx="74803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ts val="1080"/>
              </a:spcBef>
              <a:defRPr/>
            </a:pPr>
            <a:r>
              <a:rPr lang="fr-FR" sz="1800" b="0" dirty="0" smtClean="0">
                <a:latin typeface="Candara"/>
                <a:cs typeface="Candara"/>
              </a:rPr>
              <a:t>C’est la mécanique du vol qui va nous permettre de répondre à la question : </a:t>
            </a:r>
            <a:r>
              <a:rPr lang="fr-FR" sz="1800" b="0" dirty="0" smtClean="0">
                <a:solidFill>
                  <a:srgbClr val="CC0000"/>
                </a:solidFill>
                <a:latin typeface="Candara"/>
                <a:cs typeface="Candara"/>
              </a:rPr>
              <a:t>Comment un aéronef vole ?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531" y="175568"/>
            <a:ext cx="41143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rappels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6598739" y="1100138"/>
            <a:ext cx="1121771" cy="1974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400" dirty="0">
                <a:solidFill>
                  <a:srgbClr val="953735"/>
                </a:solidFill>
                <a:latin typeface="Trebuchet MS"/>
                <a:cs typeface="Trebuchet MS"/>
              </a:rPr>
              <a:t>d’un axe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203814" y="1103313"/>
            <a:ext cx="1723549" cy="1974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400" dirty="0">
                <a:solidFill>
                  <a:srgbClr val="953735"/>
                </a:solidFill>
                <a:latin typeface="Trebuchet MS"/>
                <a:cs typeface="Trebuchet MS"/>
              </a:rPr>
              <a:t>une gouverne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15829" y="1101725"/>
            <a:ext cx="1954381" cy="1974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400" dirty="0">
                <a:solidFill>
                  <a:srgbClr val="953735"/>
                </a:solidFill>
                <a:latin typeface="Trebuchet MS"/>
                <a:cs typeface="Trebuchet MS"/>
              </a:rPr>
              <a:t>une commande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841875" y="1089025"/>
            <a:ext cx="1812925" cy="3913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400" b="0" dirty="0">
                <a:latin typeface="Trebuchet MS"/>
                <a:cs typeface="Trebuchet MS"/>
              </a:rPr>
              <a:t>qui crée une</a:t>
            </a:r>
          </a:p>
          <a:p>
            <a:r>
              <a:rPr lang="fr-FR" sz="1400" b="0" dirty="0">
                <a:latin typeface="Trebuchet MS"/>
                <a:cs typeface="Trebuchet MS"/>
              </a:rPr>
              <a:t>rotation autour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1820862" y="1091624"/>
            <a:ext cx="1811338" cy="1974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400" b="0" dirty="0">
                <a:latin typeface="Trebuchet MS"/>
                <a:cs typeface="Trebuchet MS"/>
              </a:rPr>
              <a:t>Agit sur</a:t>
            </a:r>
          </a:p>
        </p:txBody>
      </p:sp>
      <p:sp>
        <p:nvSpPr>
          <p:cNvPr id="43" name="Titre 24"/>
          <p:cNvSpPr txBox="1">
            <a:spLocks/>
          </p:cNvSpPr>
          <p:nvPr/>
        </p:nvSpPr>
        <p:spPr>
          <a:xfrm>
            <a:off x="0" y="6293743"/>
            <a:ext cx="9144000" cy="22570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C’est ce que l’on nomme les effets primaires</a:t>
            </a:r>
          </a:p>
        </p:txBody>
      </p:sp>
      <p:grpSp>
        <p:nvGrpSpPr>
          <p:cNvPr id="59" name="Grouper 58"/>
          <p:cNvGrpSpPr/>
          <p:nvPr/>
        </p:nvGrpSpPr>
        <p:grpSpPr>
          <a:xfrm>
            <a:off x="2909186" y="1866900"/>
            <a:ext cx="2374014" cy="1612900"/>
            <a:chOff x="1689986" y="2451100"/>
            <a:chExt cx="5193414" cy="3505200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r="39250"/>
            <a:stretch>
              <a:fillRect/>
            </a:stretch>
          </p:blipFill>
          <p:spPr>
            <a:xfrm>
              <a:off x="1689986" y="2451100"/>
              <a:ext cx="4952114" cy="3505200"/>
            </a:xfrm>
            <a:prstGeom prst="rect">
              <a:avLst/>
            </a:prstGeom>
          </p:spPr>
        </p:pic>
        <p:grpSp>
          <p:nvGrpSpPr>
            <p:cNvPr id="58" name="Grouper 57"/>
            <p:cNvGrpSpPr/>
            <p:nvPr/>
          </p:nvGrpSpPr>
          <p:grpSpPr>
            <a:xfrm>
              <a:off x="4953000" y="2717800"/>
              <a:ext cx="1930400" cy="2692400"/>
              <a:chOff x="4953000" y="2717800"/>
              <a:chExt cx="1930400" cy="2692400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4953000" y="2717800"/>
                <a:ext cx="1689100" cy="482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5499100" y="4216400"/>
                <a:ext cx="1384300" cy="1193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</p:grpSp>
      </p:grpSp>
      <p:grpSp>
        <p:nvGrpSpPr>
          <p:cNvPr id="54" name="Grouper 53"/>
          <p:cNvGrpSpPr>
            <a:grpSpLocks/>
          </p:cNvGrpSpPr>
          <p:nvPr/>
        </p:nvGrpSpPr>
        <p:grpSpPr>
          <a:xfrm>
            <a:off x="3699932" y="3225800"/>
            <a:ext cx="672174" cy="133299"/>
            <a:chOff x="2349500" y="5111750"/>
            <a:chExt cx="1477449" cy="241300"/>
          </a:xfrm>
          <a:solidFill>
            <a:srgbClr val="5166C9">
              <a:alpha val="76000"/>
            </a:srgbClr>
          </a:solidFill>
        </p:grpSpPr>
        <p:sp>
          <p:nvSpPr>
            <p:cNvPr id="55" name="Forme libre 54"/>
            <p:cNvSpPr/>
            <p:nvPr/>
          </p:nvSpPr>
          <p:spPr bwMode="auto">
            <a:xfrm>
              <a:off x="3098800" y="5124450"/>
              <a:ext cx="728149" cy="228600"/>
            </a:xfrm>
            <a:custGeom>
              <a:avLst/>
              <a:gdLst>
                <a:gd name="connsiteX0" fmla="*/ 0 w 692150"/>
                <a:gd name="connsiteY0" fmla="*/ 0 h 228600"/>
                <a:gd name="connsiteX1" fmla="*/ 692150 w 692150"/>
                <a:gd name="connsiteY1" fmla="*/ 31750 h 228600"/>
                <a:gd name="connsiteX2" fmla="*/ 654050 w 692150"/>
                <a:gd name="connsiteY2" fmla="*/ 146050 h 228600"/>
                <a:gd name="connsiteX3" fmla="*/ 101600 w 692150"/>
                <a:gd name="connsiteY3" fmla="*/ 228600 h 228600"/>
                <a:gd name="connsiteX4" fmla="*/ 0 w 692150"/>
                <a:gd name="connsiteY4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150" h="228600">
                  <a:moveTo>
                    <a:pt x="0" y="0"/>
                  </a:moveTo>
                  <a:lnTo>
                    <a:pt x="692150" y="31750"/>
                  </a:lnTo>
                  <a:lnTo>
                    <a:pt x="654050" y="146050"/>
                  </a:lnTo>
                  <a:lnTo>
                    <a:pt x="101600" y="228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6" name="Forme libre 55"/>
            <p:cNvSpPr/>
            <p:nvPr/>
          </p:nvSpPr>
          <p:spPr bwMode="auto">
            <a:xfrm flipH="1">
              <a:off x="2349500" y="5111750"/>
              <a:ext cx="728149" cy="228600"/>
            </a:xfrm>
            <a:custGeom>
              <a:avLst/>
              <a:gdLst>
                <a:gd name="connsiteX0" fmla="*/ 0 w 692150"/>
                <a:gd name="connsiteY0" fmla="*/ 0 h 228600"/>
                <a:gd name="connsiteX1" fmla="*/ 692150 w 692150"/>
                <a:gd name="connsiteY1" fmla="*/ 31750 h 228600"/>
                <a:gd name="connsiteX2" fmla="*/ 654050 w 692150"/>
                <a:gd name="connsiteY2" fmla="*/ 146050 h 228600"/>
                <a:gd name="connsiteX3" fmla="*/ 101600 w 692150"/>
                <a:gd name="connsiteY3" fmla="*/ 228600 h 228600"/>
                <a:gd name="connsiteX4" fmla="*/ 0 w 692150"/>
                <a:gd name="connsiteY4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150" h="228600">
                  <a:moveTo>
                    <a:pt x="0" y="0"/>
                  </a:moveTo>
                  <a:lnTo>
                    <a:pt x="692150" y="31750"/>
                  </a:lnTo>
                  <a:lnTo>
                    <a:pt x="654050" y="146050"/>
                  </a:lnTo>
                  <a:lnTo>
                    <a:pt x="101600" y="228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grpSp>
        <p:nvGrpSpPr>
          <p:cNvPr id="60" name="Grouper 59"/>
          <p:cNvGrpSpPr/>
          <p:nvPr/>
        </p:nvGrpSpPr>
        <p:grpSpPr>
          <a:xfrm>
            <a:off x="2896486" y="3657600"/>
            <a:ext cx="2374014" cy="1612900"/>
            <a:chOff x="1689986" y="2451100"/>
            <a:chExt cx="5193414" cy="3505200"/>
          </a:xfrm>
        </p:grpSpPr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r="39250"/>
            <a:stretch>
              <a:fillRect/>
            </a:stretch>
          </p:blipFill>
          <p:spPr>
            <a:xfrm>
              <a:off x="1689986" y="2451100"/>
              <a:ext cx="4952114" cy="3505200"/>
            </a:xfrm>
            <a:prstGeom prst="rect">
              <a:avLst/>
            </a:prstGeom>
          </p:spPr>
        </p:pic>
        <p:grpSp>
          <p:nvGrpSpPr>
            <p:cNvPr id="62" name="Grouper 57"/>
            <p:cNvGrpSpPr/>
            <p:nvPr/>
          </p:nvGrpSpPr>
          <p:grpSpPr>
            <a:xfrm>
              <a:off x="4953000" y="2717800"/>
              <a:ext cx="1930400" cy="2692400"/>
              <a:chOff x="4953000" y="2717800"/>
              <a:chExt cx="1930400" cy="2692400"/>
            </a:xfrm>
          </p:grpSpPr>
          <p:sp>
            <p:nvSpPr>
              <p:cNvPr id="63" name="Rectangle 62"/>
              <p:cNvSpPr/>
              <p:nvPr/>
            </p:nvSpPr>
            <p:spPr bwMode="auto">
              <a:xfrm>
                <a:off x="4953000" y="2717800"/>
                <a:ext cx="1689100" cy="482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5499100" y="4216400"/>
                <a:ext cx="1384300" cy="1193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</p:grpSp>
      </p:grpSp>
      <p:sp>
        <p:nvSpPr>
          <p:cNvPr id="65" name="Forme libre 64"/>
          <p:cNvSpPr/>
          <p:nvPr/>
        </p:nvSpPr>
        <p:spPr bwMode="auto">
          <a:xfrm>
            <a:off x="2952750" y="4239682"/>
            <a:ext cx="596567" cy="129032"/>
          </a:xfrm>
          <a:custGeom>
            <a:avLst/>
            <a:gdLst>
              <a:gd name="connsiteX0" fmla="*/ 8467 w 1316567"/>
              <a:gd name="connsiteY0" fmla="*/ 0 h 309033"/>
              <a:gd name="connsiteX1" fmla="*/ 1316567 w 1316567"/>
              <a:gd name="connsiteY1" fmla="*/ 190500 h 309033"/>
              <a:gd name="connsiteX2" fmla="*/ 1316567 w 1316567"/>
              <a:gd name="connsiteY2" fmla="*/ 309033 h 309033"/>
              <a:gd name="connsiteX3" fmla="*/ 0 w 1316567"/>
              <a:gd name="connsiteY3" fmla="*/ 127000 h 309033"/>
              <a:gd name="connsiteX4" fmla="*/ 8467 w 1316567"/>
              <a:gd name="connsiteY4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567" h="309033">
                <a:moveTo>
                  <a:pt x="8467" y="0"/>
                </a:moveTo>
                <a:lnTo>
                  <a:pt x="1316567" y="190500"/>
                </a:lnTo>
                <a:lnTo>
                  <a:pt x="1316567" y="309033"/>
                </a:lnTo>
                <a:lnTo>
                  <a:pt x="0" y="127000"/>
                </a:lnTo>
                <a:lnTo>
                  <a:pt x="8467" y="0"/>
                </a:lnTo>
                <a:close/>
              </a:path>
            </a:pathLst>
          </a:custGeom>
          <a:solidFill>
            <a:srgbClr val="27A275">
              <a:alpha val="66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6" name="Forme libre 65"/>
          <p:cNvSpPr>
            <a:spLocks/>
          </p:cNvSpPr>
          <p:nvPr/>
        </p:nvSpPr>
        <p:spPr bwMode="auto">
          <a:xfrm flipH="1">
            <a:off x="4521200" y="4248150"/>
            <a:ext cx="585713" cy="129032"/>
          </a:xfrm>
          <a:custGeom>
            <a:avLst/>
            <a:gdLst>
              <a:gd name="connsiteX0" fmla="*/ 8467 w 1316567"/>
              <a:gd name="connsiteY0" fmla="*/ 0 h 309033"/>
              <a:gd name="connsiteX1" fmla="*/ 1316567 w 1316567"/>
              <a:gd name="connsiteY1" fmla="*/ 190500 h 309033"/>
              <a:gd name="connsiteX2" fmla="*/ 1316567 w 1316567"/>
              <a:gd name="connsiteY2" fmla="*/ 309033 h 309033"/>
              <a:gd name="connsiteX3" fmla="*/ 0 w 1316567"/>
              <a:gd name="connsiteY3" fmla="*/ 127000 h 309033"/>
              <a:gd name="connsiteX4" fmla="*/ 8467 w 1316567"/>
              <a:gd name="connsiteY4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567" h="309033">
                <a:moveTo>
                  <a:pt x="8467" y="0"/>
                </a:moveTo>
                <a:lnTo>
                  <a:pt x="1316567" y="190500"/>
                </a:lnTo>
                <a:lnTo>
                  <a:pt x="1316567" y="309033"/>
                </a:lnTo>
                <a:lnTo>
                  <a:pt x="0" y="127000"/>
                </a:lnTo>
                <a:lnTo>
                  <a:pt x="8467" y="0"/>
                </a:lnTo>
                <a:close/>
              </a:path>
            </a:pathLst>
          </a:custGeom>
          <a:solidFill>
            <a:srgbClr val="27A275">
              <a:alpha val="65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50000" t="46377" r="4819" b="14130"/>
          <a:stretch>
            <a:fillRect/>
          </a:stretch>
        </p:blipFill>
        <p:spPr>
          <a:xfrm>
            <a:off x="3098800" y="5270500"/>
            <a:ext cx="2150520" cy="808300"/>
          </a:xfrm>
          <a:prstGeom prst="rect">
            <a:avLst/>
          </a:prstGeom>
        </p:spPr>
      </p:pic>
      <p:sp>
        <p:nvSpPr>
          <p:cNvPr id="68" name="Forme libre 67"/>
          <p:cNvSpPr>
            <a:spLocks noChangeAspect="1"/>
          </p:cNvSpPr>
          <p:nvPr/>
        </p:nvSpPr>
        <p:spPr bwMode="auto">
          <a:xfrm>
            <a:off x="4870452" y="5336118"/>
            <a:ext cx="310941" cy="406297"/>
          </a:xfrm>
          <a:custGeom>
            <a:avLst/>
            <a:gdLst>
              <a:gd name="connsiteX0" fmla="*/ 323850 w 476250"/>
              <a:gd name="connsiteY0" fmla="*/ 0 h 755650"/>
              <a:gd name="connsiteX1" fmla="*/ 476250 w 476250"/>
              <a:gd name="connsiteY1" fmla="*/ 25400 h 755650"/>
              <a:gd name="connsiteX2" fmla="*/ 215900 w 476250"/>
              <a:gd name="connsiteY2" fmla="*/ 609600 h 755650"/>
              <a:gd name="connsiteX3" fmla="*/ 215900 w 476250"/>
              <a:gd name="connsiteY3" fmla="*/ 685800 h 755650"/>
              <a:gd name="connsiteX4" fmla="*/ 0 w 476250"/>
              <a:gd name="connsiteY4" fmla="*/ 755650 h 755650"/>
              <a:gd name="connsiteX5" fmla="*/ 0 w 476250"/>
              <a:gd name="connsiteY5" fmla="*/ 622300 h 755650"/>
              <a:gd name="connsiteX6" fmla="*/ 323850 w 476250"/>
              <a:gd name="connsiteY6" fmla="*/ 0 h 755650"/>
              <a:gd name="connsiteX0" fmla="*/ 323850 w 476250"/>
              <a:gd name="connsiteY0" fmla="*/ 0 h 685800"/>
              <a:gd name="connsiteX1" fmla="*/ 476250 w 476250"/>
              <a:gd name="connsiteY1" fmla="*/ 25400 h 685800"/>
              <a:gd name="connsiteX2" fmla="*/ 215900 w 476250"/>
              <a:gd name="connsiteY2" fmla="*/ 609600 h 685800"/>
              <a:gd name="connsiteX3" fmla="*/ 215900 w 476250"/>
              <a:gd name="connsiteY3" fmla="*/ 685800 h 685800"/>
              <a:gd name="connsiteX4" fmla="*/ 0 w 476250"/>
              <a:gd name="connsiteY4" fmla="*/ 622300 h 685800"/>
              <a:gd name="connsiteX5" fmla="*/ 323850 w 476250"/>
              <a:gd name="connsiteY5" fmla="*/ 0 h 685800"/>
              <a:gd name="connsiteX0" fmla="*/ 323850 w 476250"/>
              <a:gd name="connsiteY0" fmla="*/ 0 h 622300"/>
              <a:gd name="connsiteX1" fmla="*/ 476250 w 476250"/>
              <a:gd name="connsiteY1" fmla="*/ 25400 h 622300"/>
              <a:gd name="connsiteX2" fmla="*/ 215900 w 476250"/>
              <a:gd name="connsiteY2" fmla="*/ 609600 h 622300"/>
              <a:gd name="connsiteX3" fmla="*/ 0 w 476250"/>
              <a:gd name="connsiteY3" fmla="*/ 622300 h 622300"/>
              <a:gd name="connsiteX4" fmla="*/ 323850 w 476250"/>
              <a:gd name="connsiteY4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622300">
                <a:moveTo>
                  <a:pt x="323850" y="0"/>
                </a:moveTo>
                <a:lnTo>
                  <a:pt x="476250" y="25400"/>
                </a:lnTo>
                <a:lnTo>
                  <a:pt x="215900" y="609600"/>
                </a:lnTo>
                <a:lnTo>
                  <a:pt x="0" y="622300"/>
                </a:lnTo>
                <a:lnTo>
                  <a:pt x="323850" y="0"/>
                </a:lnTo>
                <a:close/>
              </a:path>
            </a:pathLst>
          </a:custGeom>
          <a:solidFill>
            <a:schemeClr val="accent6">
              <a:lumMod val="75000"/>
              <a:alpha val="63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77" name="Grouper 76"/>
          <p:cNvGrpSpPr>
            <a:grpSpLocks noChangeAspect="1"/>
          </p:cNvGrpSpPr>
          <p:nvPr/>
        </p:nvGrpSpPr>
        <p:grpSpPr>
          <a:xfrm>
            <a:off x="6485263" y="4637191"/>
            <a:ext cx="1654526" cy="1851647"/>
            <a:chOff x="5735958" y="3359150"/>
            <a:chExt cx="3276752" cy="3667125"/>
          </a:xfrm>
        </p:grpSpPr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t="7000" b="8667"/>
            <a:stretch>
              <a:fillRect/>
            </a:stretch>
          </p:blipFill>
          <p:spPr>
            <a:xfrm rot="493035">
              <a:off x="5735958" y="4089400"/>
              <a:ext cx="3276752" cy="2072545"/>
            </a:xfrm>
            <a:prstGeom prst="rect">
              <a:avLst/>
            </a:prstGeom>
            <a:effectLst/>
          </p:spPr>
        </p:pic>
        <p:sp>
          <p:nvSpPr>
            <p:cNvPr id="73" name="Line 3"/>
            <p:cNvSpPr>
              <a:spLocks noChangeShapeType="1"/>
            </p:cNvSpPr>
            <p:nvPr/>
          </p:nvSpPr>
          <p:spPr bwMode="auto">
            <a:xfrm flipV="1">
              <a:off x="6853711" y="5264150"/>
              <a:ext cx="0" cy="1762125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4"/>
            <p:cNvSpPr>
              <a:spLocks noChangeShapeType="1"/>
            </p:cNvSpPr>
            <p:nvPr/>
          </p:nvSpPr>
          <p:spPr bwMode="auto">
            <a:xfrm flipV="1">
              <a:off x="6852124" y="3359150"/>
              <a:ext cx="0" cy="1528763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Arc 5"/>
            <p:cNvSpPr>
              <a:spLocks/>
            </p:cNvSpPr>
            <p:nvPr/>
          </p:nvSpPr>
          <p:spPr bwMode="auto">
            <a:xfrm>
              <a:off x="6512399" y="3852863"/>
              <a:ext cx="671512" cy="214312"/>
            </a:xfrm>
            <a:custGeom>
              <a:avLst/>
              <a:gdLst>
                <a:gd name="T0" fmla="*/ 183671 w 43200"/>
                <a:gd name="T1" fmla="*/ 204597 h 42797"/>
                <a:gd name="T2" fmla="*/ 400342 w 43200"/>
                <a:gd name="T3" fmla="*/ 214312 h 42797"/>
                <a:gd name="T4" fmla="*/ 335756 w 43200"/>
                <a:gd name="T5" fmla="*/ 108165 h 427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797"/>
                <a:gd name="T11" fmla="*/ 43200 w 43200"/>
                <a:gd name="T12" fmla="*/ 42797 h 42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797" fill="none" extrusionOk="0">
                  <a:moveTo>
                    <a:pt x="11815" y="40857"/>
                  </a:moveTo>
                  <a:cubicBezTo>
                    <a:pt x="4566" y="37173"/>
                    <a:pt x="0" y="297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27"/>
                    <a:pt x="35889" y="40810"/>
                    <a:pt x="25754" y="42796"/>
                  </a:cubicBezTo>
                </a:path>
                <a:path w="43200" h="42797" stroke="0" extrusionOk="0">
                  <a:moveTo>
                    <a:pt x="11815" y="40857"/>
                  </a:moveTo>
                  <a:cubicBezTo>
                    <a:pt x="4566" y="37173"/>
                    <a:pt x="0" y="297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27"/>
                    <a:pt x="35889" y="40810"/>
                    <a:pt x="25754" y="4279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FF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Arc 6"/>
            <p:cNvSpPr>
              <a:spLocks/>
            </p:cNvSpPr>
            <p:nvPr/>
          </p:nvSpPr>
          <p:spPr bwMode="auto">
            <a:xfrm>
              <a:off x="6493349" y="6332538"/>
              <a:ext cx="671512" cy="209550"/>
            </a:xfrm>
            <a:custGeom>
              <a:avLst/>
              <a:gdLst>
                <a:gd name="T0" fmla="*/ 453100 w 43200"/>
                <a:gd name="T1" fmla="*/ 0 h 41838"/>
                <a:gd name="T2" fmla="*/ 192516 w 43200"/>
                <a:gd name="T3" fmla="*/ 3516 h 41838"/>
                <a:gd name="T4" fmla="*/ 335756 w 43200"/>
                <a:gd name="T5" fmla="*/ 101364 h 41838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838"/>
                <a:gd name="T11" fmla="*/ 43200 w 43200"/>
                <a:gd name="T12" fmla="*/ 41838 h 41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838" fill="none" extrusionOk="0">
                  <a:moveTo>
                    <a:pt x="29148" y="0"/>
                  </a:moveTo>
                  <a:cubicBezTo>
                    <a:pt x="37597" y="3151"/>
                    <a:pt x="43200" y="11220"/>
                    <a:pt x="43200" y="20238"/>
                  </a:cubicBezTo>
                  <a:cubicBezTo>
                    <a:pt x="43200" y="32167"/>
                    <a:pt x="33529" y="41838"/>
                    <a:pt x="21600" y="41838"/>
                  </a:cubicBezTo>
                  <a:cubicBezTo>
                    <a:pt x="9670" y="41838"/>
                    <a:pt x="0" y="32167"/>
                    <a:pt x="0" y="20238"/>
                  </a:cubicBezTo>
                  <a:cubicBezTo>
                    <a:pt x="-1" y="11878"/>
                    <a:pt x="4824" y="4268"/>
                    <a:pt x="12385" y="702"/>
                  </a:cubicBezTo>
                </a:path>
                <a:path w="43200" h="41838" stroke="0" extrusionOk="0">
                  <a:moveTo>
                    <a:pt x="29148" y="0"/>
                  </a:moveTo>
                  <a:cubicBezTo>
                    <a:pt x="37597" y="3151"/>
                    <a:pt x="43200" y="11220"/>
                    <a:pt x="43200" y="20238"/>
                  </a:cubicBezTo>
                  <a:cubicBezTo>
                    <a:pt x="43200" y="32167"/>
                    <a:pt x="33529" y="41838"/>
                    <a:pt x="21600" y="41838"/>
                  </a:cubicBezTo>
                  <a:cubicBezTo>
                    <a:pt x="9670" y="41838"/>
                    <a:pt x="0" y="32167"/>
                    <a:pt x="0" y="20238"/>
                  </a:cubicBezTo>
                  <a:cubicBezTo>
                    <a:pt x="-1" y="11878"/>
                    <a:pt x="4824" y="4268"/>
                    <a:pt x="12385" y="702"/>
                  </a:cubicBezTo>
                  <a:lnTo>
                    <a:pt x="21600" y="20238"/>
                  </a:lnTo>
                  <a:close/>
                </a:path>
              </a:pathLst>
            </a:custGeom>
            <a:noFill/>
            <a:ln w="38100">
              <a:solidFill>
                <a:srgbClr val="FF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4" name="Grouper 83"/>
          <p:cNvGrpSpPr>
            <a:grpSpLocks noChangeAspect="1"/>
          </p:cNvGrpSpPr>
          <p:nvPr/>
        </p:nvGrpSpPr>
        <p:grpSpPr>
          <a:xfrm>
            <a:off x="6130929" y="1706703"/>
            <a:ext cx="2200843" cy="1569897"/>
            <a:chOff x="5280025" y="1103313"/>
            <a:chExt cx="4219575" cy="3009899"/>
          </a:xfrm>
        </p:grpSpPr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t="7000" b="8667"/>
            <a:stretch>
              <a:fillRect/>
            </a:stretch>
          </p:blipFill>
          <p:spPr>
            <a:xfrm rot="493035">
              <a:off x="5981547" y="1638300"/>
              <a:ext cx="3276752" cy="2072545"/>
            </a:xfrm>
            <a:prstGeom prst="rect">
              <a:avLst/>
            </a:prstGeom>
            <a:effectLst/>
          </p:spPr>
        </p:pic>
        <p:sp>
          <p:nvSpPr>
            <p:cNvPr id="79" name="Line 2"/>
            <p:cNvSpPr>
              <a:spLocks noChangeShapeType="1"/>
            </p:cNvSpPr>
            <p:nvPr/>
          </p:nvSpPr>
          <p:spPr bwMode="auto">
            <a:xfrm>
              <a:off x="8763000" y="3543300"/>
              <a:ext cx="736600" cy="436000"/>
            </a:xfrm>
            <a:prstGeom prst="line">
              <a:avLst/>
            </a:prstGeom>
            <a:noFill/>
            <a:ln w="19050" cap="flat" cmpd="sng" algn="ctr">
              <a:solidFill>
                <a:srgbClr val="666699"/>
              </a:solidFill>
              <a:prstDash val="solid"/>
              <a:round/>
              <a:headEnd type="none" w="sm" len="med"/>
              <a:tailEnd type="none" w="sm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Arc 11"/>
            <p:cNvSpPr>
              <a:spLocks/>
            </p:cNvSpPr>
            <p:nvPr/>
          </p:nvSpPr>
          <p:spPr bwMode="auto">
            <a:xfrm rot="17923254">
              <a:off x="5212556" y="1170782"/>
              <a:ext cx="528637" cy="393700"/>
            </a:xfrm>
            <a:custGeom>
              <a:avLst/>
              <a:gdLst>
                <a:gd name="T0" fmla="*/ 354799 w 43200"/>
                <a:gd name="T1" fmla="*/ 0 h 41895"/>
                <a:gd name="T2" fmla="*/ 144188 w 43200"/>
                <a:gd name="T3" fmla="*/ 9914 h 41895"/>
                <a:gd name="T4" fmla="*/ 264319 w 43200"/>
                <a:gd name="T5" fmla="*/ 190718 h 4189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895"/>
                <a:gd name="T11" fmla="*/ 43200 w 43200"/>
                <a:gd name="T12" fmla="*/ 41895 h 418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895" fill="none" extrusionOk="0">
                  <a:moveTo>
                    <a:pt x="28994" y="-1"/>
                  </a:moveTo>
                  <a:cubicBezTo>
                    <a:pt x="37523" y="3107"/>
                    <a:pt x="43200" y="11216"/>
                    <a:pt x="43200" y="20295"/>
                  </a:cubicBezTo>
                  <a:cubicBezTo>
                    <a:pt x="43200" y="32224"/>
                    <a:pt x="33529" y="41895"/>
                    <a:pt x="21600" y="41895"/>
                  </a:cubicBezTo>
                  <a:cubicBezTo>
                    <a:pt x="9670" y="41895"/>
                    <a:pt x="0" y="32224"/>
                    <a:pt x="0" y="20295"/>
                  </a:cubicBezTo>
                  <a:cubicBezTo>
                    <a:pt x="-1" y="12176"/>
                    <a:pt x="4551" y="4744"/>
                    <a:pt x="11782" y="1054"/>
                  </a:cubicBezTo>
                </a:path>
                <a:path w="43200" h="41895" stroke="0" extrusionOk="0">
                  <a:moveTo>
                    <a:pt x="28994" y="-1"/>
                  </a:moveTo>
                  <a:cubicBezTo>
                    <a:pt x="37523" y="3107"/>
                    <a:pt x="43200" y="11216"/>
                    <a:pt x="43200" y="20295"/>
                  </a:cubicBezTo>
                  <a:cubicBezTo>
                    <a:pt x="43200" y="32224"/>
                    <a:pt x="33529" y="41895"/>
                    <a:pt x="21600" y="41895"/>
                  </a:cubicBezTo>
                  <a:cubicBezTo>
                    <a:pt x="9670" y="41895"/>
                    <a:pt x="0" y="32224"/>
                    <a:pt x="0" y="20295"/>
                  </a:cubicBezTo>
                  <a:cubicBezTo>
                    <a:pt x="-1" y="12176"/>
                    <a:pt x="4551" y="4744"/>
                    <a:pt x="11782" y="1054"/>
                  </a:cubicBezTo>
                  <a:lnTo>
                    <a:pt x="21600" y="20295"/>
                  </a:lnTo>
                  <a:close/>
                </a:path>
              </a:pathLst>
            </a:custGeom>
            <a:noFill/>
            <a:ln w="38100">
              <a:solidFill>
                <a:srgbClr val="6666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Arc 14"/>
            <p:cNvSpPr>
              <a:spLocks/>
            </p:cNvSpPr>
            <p:nvPr/>
          </p:nvSpPr>
          <p:spPr bwMode="auto">
            <a:xfrm rot="17923254">
              <a:off x="8909051" y="3657600"/>
              <a:ext cx="530225" cy="381000"/>
            </a:xfrm>
            <a:custGeom>
              <a:avLst/>
              <a:gdLst>
                <a:gd name="T0" fmla="*/ 138092 w 43200"/>
                <a:gd name="T1" fmla="*/ 381000 h 40559"/>
                <a:gd name="T2" fmla="*/ 396085 w 43200"/>
                <a:gd name="T3" fmla="*/ 379319 h 40559"/>
                <a:gd name="T4" fmla="*/ 265113 w 43200"/>
                <a:gd name="T5" fmla="*/ 202904 h 40559"/>
                <a:gd name="T6" fmla="*/ 0 60000 65536"/>
                <a:gd name="T7" fmla="*/ 0 60000 65536"/>
                <a:gd name="T8" fmla="*/ 0 60000 65536"/>
                <a:gd name="T9" fmla="*/ 0 w 43200"/>
                <a:gd name="T10" fmla="*/ 0 h 40559"/>
                <a:gd name="T11" fmla="*/ 43200 w 43200"/>
                <a:gd name="T12" fmla="*/ 40559 h 405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0559" fill="none" extrusionOk="0">
                  <a:moveTo>
                    <a:pt x="11250" y="40559"/>
                  </a:moveTo>
                  <a:cubicBezTo>
                    <a:pt x="4314" y="36773"/>
                    <a:pt x="0" y="2950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370"/>
                    <a:pt x="39026" y="36541"/>
                    <a:pt x="32271" y="40380"/>
                  </a:cubicBezTo>
                </a:path>
                <a:path w="43200" h="40559" stroke="0" extrusionOk="0">
                  <a:moveTo>
                    <a:pt x="11250" y="40559"/>
                  </a:moveTo>
                  <a:cubicBezTo>
                    <a:pt x="4314" y="36773"/>
                    <a:pt x="0" y="2950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370"/>
                    <a:pt x="39026" y="36541"/>
                    <a:pt x="32271" y="4038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6666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Line 2"/>
            <p:cNvSpPr>
              <a:spLocks noChangeAspect="1" noChangeShapeType="1"/>
            </p:cNvSpPr>
            <p:nvPr/>
          </p:nvSpPr>
          <p:spPr bwMode="auto">
            <a:xfrm>
              <a:off x="5295901" y="1295400"/>
              <a:ext cx="953719" cy="620200"/>
            </a:xfrm>
            <a:prstGeom prst="line">
              <a:avLst/>
            </a:prstGeom>
            <a:noFill/>
            <a:ln w="19050" cap="flat" cmpd="sng" algn="ctr">
              <a:solidFill>
                <a:srgbClr val="666699"/>
              </a:solidFill>
              <a:prstDash val="solid"/>
              <a:round/>
              <a:headEnd type="none" w="sm" len="med"/>
              <a:tailEnd type="none" w="sm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90" name="Grouper 89"/>
          <p:cNvGrpSpPr>
            <a:grpSpLocks noChangeAspect="1"/>
          </p:cNvGrpSpPr>
          <p:nvPr/>
        </p:nvGrpSpPr>
        <p:grpSpPr>
          <a:xfrm>
            <a:off x="5664211" y="3543300"/>
            <a:ext cx="3302666" cy="1136545"/>
            <a:chOff x="1638311" y="3086100"/>
            <a:chExt cx="6022578" cy="2072545"/>
          </a:xfrm>
        </p:grpSpPr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t="7000" b="8667"/>
            <a:stretch>
              <a:fillRect/>
            </a:stretch>
          </p:blipFill>
          <p:spPr>
            <a:xfrm rot="493035">
              <a:off x="3098647" y="3086100"/>
              <a:ext cx="3276752" cy="2072545"/>
            </a:xfrm>
            <a:prstGeom prst="rect">
              <a:avLst/>
            </a:prstGeom>
            <a:effectLst/>
          </p:spPr>
        </p:pic>
        <p:sp>
          <p:nvSpPr>
            <p:cNvPr id="86" name="Line 4"/>
            <p:cNvSpPr>
              <a:spLocks noChangeShapeType="1"/>
            </p:cNvSpPr>
            <p:nvPr/>
          </p:nvSpPr>
          <p:spPr bwMode="auto">
            <a:xfrm flipV="1">
              <a:off x="1638311" y="4140208"/>
              <a:ext cx="1907778" cy="380741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Arc 5"/>
            <p:cNvSpPr>
              <a:spLocks/>
            </p:cNvSpPr>
            <p:nvPr/>
          </p:nvSpPr>
          <p:spPr bwMode="auto">
            <a:xfrm rot="4011937" flipH="1" flipV="1">
              <a:off x="1984375" y="4254501"/>
              <a:ext cx="433387" cy="265112"/>
            </a:xfrm>
            <a:custGeom>
              <a:avLst/>
              <a:gdLst>
                <a:gd name="T0" fmla="*/ 99639 w 43200"/>
                <a:gd name="T1" fmla="*/ 245236 h 43002"/>
                <a:gd name="T2" fmla="*/ 245957 w 43200"/>
                <a:gd name="T3" fmla="*/ 265112 h 43002"/>
                <a:gd name="T4" fmla="*/ 216693 w 43200"/>
                <a:gd name="T5" fmla="*/ 133166 h 43002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02"/>
                <a:gd name="T11" fmla="*/ 43200 w 43200"/>
                <a:gd name="T12" fmla="*/ 43002 h 430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02" fill="none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</a:path>
                <a:path w="43200" h="43002" stroke="0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Arc 6"/>
            <p:cNvSpPr>
              <a:spLocks/>
            </p:cNvSpPr>
            <p:nvPr/>
          </p:nvSpPr>
          <p:spPr bwMode="auto">
            <a:xfrm rot="4011937">
              <a:off x="6679406" y="3359944"/>
              <a:ext cx="434975" cy="265112"/>
            </a:xfrm>
            <a:custGeom>
              <a:avLst/>
              <a:gdLst>
                <a:gd name="T0" fmla="*/ 100004 w 43200"/>
                <a:gd name="T1" fmla="*/ 245236 h 43002"/>
                <a:gd name="T2" fmla="*/ 246858 w 43200"/>
                <a:gd name="T3" fmla="*/ 265112 h 43002"/>
                <a:gd name="T4" fmla="*/ 217488 w 43200"/>
                <a:gd name="T5" fmla="*/ 133166 h 43002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02"/>
                <a:gd name="T11" fmla="*/ 43200 w 43200"/>
                <a:gd name="T12" fmla="*/ 43002 h 430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02" fill="none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</a:path>
                <a:path w="43200" h="43002" stroke="0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Line 4"/>
            <p:cNvSpPr>
              <a:spLocks noChangeShapeType="1"/>
            </p:cNvSpPr>
            <p:nvPr/>
          </p:nvSpPr>
          <p:spPr bwMode="auto">
            <a:xfrm flipV="1">
              <a:off x="5753111" y="3314700"/>
              <a:ext cx="1907778" cy="380741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er 2"/>
          <p:cNvGrpSpPr>
            <a:grpSpLocks noChangeAspect="1"/>
          </p:cNvGrpSpPr>
          <p:nvPr/>
        </p:nvGrpSpPr>
        <p:grpSpPr>
          <a:xfrm>
            <a:off x="669581" y="4905375"/>
            <a:ext cx="972000" cy="1347852"/>
            <a:chOff x="504482" y="4740275"/>
            <a:chExt cx="1251293" cy="1735138"/>
          </a:xfrm>
        </p:grpSpPr>
        <p:grpSp>
          <p:nvGrpSpPr>
            <p:cNvPr id="106" name="Group 13"/>
            <p:cNvGrpSpPr>
              <a:grpSpLocks/>
            </p:cNvGrpSpPr>
            <p:nvPr/>
          </p:nvGrpSpPr>
          <p:grpSpPr bwMode="auto">
            <a:xfrm>
              <a:off x="1039813" y="4740275"/>
              <a:ext cx="652462" cy="1598613"/>
              <a:chOff x="663" y="1642"/>
              <a:chExt cx="411" cy="1007"/>
            </a:xfrm>
          </p:grpSpPr>
          <p:grpSp>
            <p:nvGrpSpPr>
              <p:cNvPr id="107" name="Group 14"/>
              <p:cNvGrpSpPr>
                <a:grpSpLocks/>
              </p:cNvGrpSpPr>
              <p:nvPr/>
            </p:nvGrpSpPr>
            <p:grpSpPr bwMode="auto">
              <a:xfrm rot="-6600000">
                <a:off x="347" y="2142"/>
                <a:ext cx="875" cy="68"/>
                <a:chOff x="1785" y="2810"/>
                <a:chExt cx="1561" cy="121"/>
              </a:xfrm>
            </p:grpSpPr>
            <p:sp>
              <p:nvSpPr>
                <p:cNvPr id="114" name="Freeform 15"/>
                <p:cNvSpPr>
                  <a:spLocks/>
                </p:cNvSpPr>
                <p:nvPr/>
              </p:nvSpPr>
              <p:spPr bwMode="auto">
                <a:xfrm>
                  <a:off x="1785" y="2810"/>
                  <a:ext cx="1561" cy="121"/>
                </a:xfrm>
                <a:custGeom>
                  <a:avLst/>
                  <a:gdLst>
                    <a:gd name="T0" fmla="*/ 0 w 1395"/>
                    <a:gd name="T1" fmla="*/ 121 h 102"/>
                    <a:gd name="T2" fmla="*/ 1561 w 1395"/>
                    <a:gd name="T3" fmla="*/ 121 h 102"/>
                    <a:gd name="T4" fmla="*/ 779 w 1395"/>
                    <a:gd name="T5" fmla="*/ 0 h 102"/>
                    <a:gd name="T6" fmla="*/ 0 w 1395"/>
                    <a:gd name="T7" fmla="*/ 121 h 10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5"/>
                    <a:gd name="T13" fmla="*/ 0 h 102"/>
                    <a:gd name="T14" fmla="*/ 1395 w 1395"/>
                    <a:gd name="T15" fmla="*/ 102 h 10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5" h="102">
                      <a:moveTo>
                        <a:pt x="0" y="102"/>
                      </a:moveTo>
                      <a:lnTo>
                        <a:pt x="1395" y="102"/>
                      </a:lnTo>
                      <a:lnTo>
                        <a:pt x="696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5" name="Oval 16"/>
                <p:cNvSpPr>
                  <a:spLocks noChangeArrowheads="1"/>
                </p:cNvSpPr>
                <p:nvPr/>
              </p:nvSpPr>
              <p:spPr bwMode="auto">
                <a:xfrm flipV="1">
                  <a:off x="2531" y="2829"/>
                  <a:ext cx="69" cy="69"/>
                </a:xfrm>
                <a:prstGeom prst="ellipse">
                  <a:avLst/>
                </a:pr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08" name="Group 17"/>
              <p:cNvGrpSpPr>
                <a:grpSpLocks/>
              </p:cNvGrpSpPr>
              <p:nvPr/>
            </p:nvGrpSpPr>
            <p:grpSpPr bwMode="auto">
              <a:xfrm rot="-6600000">
                <a:off x="912" y="2483"/>
                <a:ext cx="204" cy="117"/>
                <a:chOff x="1538" y="3009"/>
                <a:chExt cx="257" cy="149"/>
              </a:xfrm>
            </p:grpSpPr>
            <p:sp>
              <p:nvSpPr>
                <p:cNvPr id="112" name="AutoShape 18"/>
                <p:cNvSpPr>
                  <a:spLocks noChangeArrowheads="1"/>
                </p:cNvSpPr>
                <p:nvPr/>
              </p:nvSpPr>
              <p:spPr bwMode="auto">
                <a:xfrm flipH="1" flipV="1">
                  <a:off x="1652" y="3009"/>
                  <a:ext cx="29" cy="84"/>
                </a:xfrm>
                <a:prstGeom prst="can">
                  <a:avLst>
                    <a:gd name="adj" fmla="val 28121"/>
                  </a:avLst>
                </a:pr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" name="Freeform 19"/>
                <p:cNvSpPr>
                  <a:spLocks/>
                </p:cNvSpPr>
                <p:nvPr/>
              </p:nvSpPr>
              <p:spPr bwMode="auto">
                <a:xfrm>
                  <a:off x="1538" y="3085"/>
                  <a:ext cx="257" cy="73"/>
                </a:xfrm>
                <a:custGeom>
                  <a:avLst/>
                  <a:gdLst>
                    <a:gd name="T0" fmla="*/ 0 w 468"/>
                    <a:gd name="T1" fmla="*/ 73 h 133"/>
                    <a:gd name="T2" fmla="*/ 0 w 468"/>
                    <a:gd name="T3" fmla="*/ 0 h 133"/>
                    <a:gd name="T4" fmla="*/ 257 w 468"/>
                    <a:gd name="T5" fmla="*/ 0 h 133"/>
                    <a:gd name="T6" fmla="*/ 257 w 468"/>
                    <a:gd name="T7" fmla="*/ 73 h 133"/>
                    <a:gd name="T8" fmla="*/ 234 w 468"/>
                    <a:gd name="T9" fmla="*/ 73 h 133"/>
                    <a:gd name="T10" fmla="*/ 234 w 468"/>
                    <a:gd name="T11" fmla="*/ 24 h 133"/>
                    <a:gd name="T12" fmla="*/ 20 w 468"/>
                    <a:gd name="T13" fmla="*/ 24 h 133"/>
                    <a:gd name="T14" fmla="*/ 20 w 468"/>
                    <a:gd name="T15" fmla="*/ 73 h 133"/>
                    <a:gd name="T16" fmla="*/ 0 w 468"/>
                    <a:gd name="T17" fmla="*/ 73 h 1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8"/>
                    <a:gd name="T28" fmla="*/ 0 h 133"/>
                    <a:gd name="T29" fmla="*/ 468 w 468"/>
                    <a:gd name="T30" fmla="*/ 133 h 1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8" h="133">
                      <a:moveTo>
                        <a:pt x="0" y="133"/>
                      </a:moveTo>
                      <a:lnTo>
                        <a:pt x="0" y="0"/>
                      </a:lnTo>
                      <a:lnTo>
                        <a:pt x="468" y="0"/>
                      </a:lnTo>
                      <a:lnTo>
                        <a:pt x="468" y="133"/>
                      </a:lnTo>
                      <a:lnTo>
                        <a:pt x="427" y="133"/>
                      </a:lnTo>
                      <a:lnTo>
                        <a:pt x="427" y="43"/>
                      </a:lnTo>
                      <a:lnTo>
                        <a:pt x="37" y="43"/>
                      </a:lnTo>
                      <a:lnTo>
                        <a:pt x="37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09" name="Group 20"/>
              <p:cNvGrpSpPr>
                <a:grpSpLocks/>
              </p:cNvGrpSpPr>
              <p:nvPr/>
            </p:nvGrpSpPr>
            <p:grpSpPr bwMode="auto">
              <a:xfrm rot="-6600000">
                <a:off x="618" y="1679"/>
                <a:ext cx="204" cy="117"/>
                <a:chOff x="1538" y="3009"/>
                <a:chExt cx="257" cy="149"/>
              </a:xfrm>
            </p:grpSpPr>
            <p:sp>
              <p:nvSpPr>
                <p:cNvPr id="110" name="AutoShape 21"/>
                <p:cNvSpPr>
                  <a:spLocks noChangeArrowheads="1"/>
                </p:cNvSpPr>
                <p:nvPr/>
              </p:nvSpPr>
              <p:spPr bwMode="auto">
                <a:xfrm flipH="1" flipV="1">
                  <a:off x="1652" y="3009"/>
                  <a:ext cx="29" cy="84"/>
                </a:xfrm>
                <a:prstGeom prst="can">
                  <a:avLst>
                    <a:gd name="adj" fmla="val 28121"/>
                  </a:avLst>
                </a:pr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1" name="Freeform 22"/>
                <p:cNvSpPr>
                  <a:spLocks/>
                </p:cNvSpPr>
                <p:nvPr/>
              </p:nvSpPr>
              <p:spPr bwMode="auto">
                <a:xfrm>
                  <a:off x="1538" y="3085"/>
                  <a:ext cx="257" cy="73"/>
                </a:xfrm>
                <a:custGeom>
                  <a:avLst/>
                  <a:gdLst>
                    <a:gd name="T0" fmla="*/ 0 w 468"/>
                    <a:gd name="T1" fmla="*/ 73 h 133"/>
                    <a:gd name="T2" fmla="*/ 0 w 468"/>
                    <a:gd name="T3" fmla="*/ 0 h 133"/>
                    <a:gd name="T4" fmla="*/ 257 w 468"/>
                    <a:gd name="T5" fmla="*/ 0 h 133"/>
                    <a:gd name="T6" fmla="*/ 257 w 468"/>
                    <a:gd name="T7" fmla="*/ 73 h 133"/>
                    <a:gd name="T8" fmla="*/ 234 w 468"/>
                    <a:gd name="T9" fmla="*/ 73 h 133"/>
                    <a:gd name="T10" fmla="*/ 234 w 468"/>
                    <a:gd name="T11" fmla="*/ 24 h 133"/>
                    <a:gd name="T12" fmla="*/ 20 w 468"/>
                    <a:gd name="T13" fmla="*/ 24 h 133"/>
                    <a:gd name="T14" fmla="*/ 20 w 468"/>
                    <a:gd name="T15" fmla="*/ 73 h 133"/>
                    <a:gd name="T16" fmla="*/ 0 w 468"/>
                    <a:gd name="T17" fmla="*/ 73 h 1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8"/>
                    <a:gd name="T28" fmla="*/ 0 h 133"/>
                    <a:gd name="T29" fmla="*/ 468 w 468"/>
                    <a:gd name="T30" fmla="*/ 133 h 1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8" h="133">
                      <a:moveTo>
                        <a:pt x="0" y="133"/>
                      </a:moveTo>
                      <a:lnTo>
                        <a:pt x="0" y="0"/>
                      </a:lnTo>
                      <a:lnTo>
                        <a:pt x="468" y="0"/>
                      </a:lnTo>
                      <a:lnTo>
                        <a:pt x="468" y="133"/>
                      </a:lnTo>
                      <a:lnTo>
                        <a:pt x="427" y="133"/>
                      </a:lnTo>
                      <a:lnTo>
                        <a:pt x="427" y="43"/>
                      </a:lnTo>
                      <a:lnTo>
                        <a:pt x="37" y="43"/>
                      </a:lnTo>
                      <a:lnTo>
                        <a:pt x="37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117" name="Group 23"/>
            <p:cNvGrpSpPr>
              <a:grpSpLocks/>
            </p:cNvGrpSpPr>
            <p:nvPr/>
          </p:nvGrpSpPr>
          <p:grpSpPr bwMode="auto">
            <a:xfrm>
              <a:off x="998538" y="4903788"/>
              <a:ext cx="757237" cy="1554162"/>
              <a:chOff x="629" y="1681"/>
              <a:chExt cx="477" cy="979"/>
            </a:xfrm>
          </p:grpSpPr>
          <p:grpSp>
            <p:nvGrpSpPr>
              <p:cNvPr id="118" name="Group 24"/>
              <p:cNvGrpSpPr>
                <a:grpSpLocks/>
              </p:cNvGrpSpPr>
              <p:nvPr/>
            </p:nvGrpSpPr>
            <p:grpSpPr bwMode="auto">
              <a:xfrm rot="-3900000">
                <a:off x="349" y="2099"/>
                <a:ext cx="875" cy="68"/>
                <a:chOff x="1785" y="2810"/>
                <a:chExt cx="1561" cy="121"/>
              </a:xfrm>
            </p:grpSpPr>
            <p:sp>
              <p:nvSpPr>
                <p:cNvPr id="125" name="Freeform 25"/>
                <p:cNvSpPr>
                  <a:spLocks/>
                </p:cNvSpPr>
                <p:nvPr/>
              </p:nvSpPr>
              <p:spPr bwMode="auto">
                <a:xfrm>
                  <a:off x="1785" y="2810"/>
                  <a:ext cx="1561" cy="121"/>
                </a:xfrm>
                <a:custGeom>
                  <a:avLst/>
                  <a:gdLst>
                    <a:gd name="T0" fmla="*/ 0 w 1395"/>
                    <a:gd name="T1" fmla="*/ 121 h 102"/>
                    <a:gd name="T2" fmla="*/ 1561 w 1395"/>
                    <a:gd name="T3" fmla="*/ 121 h 102"/>
                    <a:gd name="T4" fmla="*/ 779 w 1395"/>
                    <a:gd name="T5" fmla="*/ 0 h 102"/>
                    <a:gd name="T6" fmla="*/ 0 w 1395"/>
                    <a:gd name="T7" fmla="*/ 121 h 10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5"/>
                    <a:gd name="T13" fmla="*/ 0 h 102"/>
                    <a:gd name="T14" fmla="*/ 1395 w 1395"/>
                    <a:gd name="T15" fmla="*/ 102 h 10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5" h="102">
                      <a:moveTo>
                        <a:pt x="0" y="102"/>
                      </a:moveTo>
                      <a:lnTo>
                        <a:pt x="1395" y="102"/>
                      </a:lnTo>
                      <a:lnTo>
                        <a:pt x="696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6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2531" y="2829"/>
                  <a:ext cx="69" cy="69"/>
                </a:xfrm>
                <a:prstGeom prst="ellipse">
                  <a:avLst/>
                </a:pr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9" name="Group 27"/>
              <p:cNvGrpSpPr>
                <a:grpSpLocks/>
              </p:cNvGrpSpPr>
              <p:nvPr/>
            </p:nvGrpSpPr>
            <p:grpSpPr bwMode="auto">
              <a:xfrm rot="-3900000">
                <a:off x="588" y="2494"/>
                <a:ext cx="204" cy="117"/>
                <a:chOff x="1538" y="3009"/>
                <a:chExt cx="257" cy="149"/>
              </a:xfrm>
            </p:grpSpPr>
            <p:sp>
              <p:nvSpPr>
                <p:cNvPr id="123" name="AutoShape 28"/>
                <p:cNvSpPr>
                  <a:spLocks noChangeArrowheads="1"/>
                </p:cNvSpPr>
                <p:nvPr/>
              </p:nvSpPr>
              <p:spPr bwMode="auto">
                <a:xfrm flipH="1" flipV="1">
                  <a:off x="1652" y="3009"/>
                  <a:ext cx="29" cy="84"/>
                </a:xfrm>
                <a:prstGeom prst="can">
                  <a:avLst>
                    <a:gd name="adj" fmla="val 28121"/>
                  </a:avLst>
                </a:pr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4" name="Freeform 29"/>
                <p:cNvSpPr>
                  <a:spLocks/>
                </p:cNvSpPr>
                <p:nvPr/>
              </p:nvSpPr>
              <p:spPr bwMode="auto">
                <a:xfrm>
                  <a:off x="1538" y="3085"/>
                  <a:ext cx="257" cy="73"/>
                </a:xfrm>
                <a:custGeom>
                  <a:avLst/>
                  <a:gdLst>
                    <a:gd name="T0" fmla="*/ 0 w 468"/>
                    <a:gd name="T1" fmla="*/ 73 h 133"/>
                    <a:gd name="T2" fmla="*/ 0 w 468"/>
                    <a:gd name="T3" fmla="*/ 0 h 133"/>
                    <a:gd name="T4" fmla="*/ 257 w 468"/>
                    <a:gd name="T5" fmla="*/ 0 h 133"/>
                    <a:gd name="T6" fmla="*/ 257 w 468"/>
                    <a:gd name="T7" fmla="*/ 73 h 133"/>
                    <a:gd name="T8" fmla="*/ 234 w 468"/>
                    <a:gd name="T9" fmla="*/ 73 h 133"/>
                    <a:gd name="T10" fmla="*/ 234 w 468"/>
                    <a:gd name="T11" fmla="*/ 24 h 133"/>
                    <a:gd name="T12" fmla="*/ 20 w 468"/>
                    <a:gd name="T13" fmla="*/ 24 h 133"/>
                    <a:gd name="T14" fmla="*/ 20 w 468"/>
                    <a:gd name="T15" fmla="*/ 73 h 133"/>
                    <a:gd name="T16" fmla="*/ 0 w 468"/>
                    <a:gd name="T17" fmla="*/ 73 h 1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8"/>
                    <a:gd name="T28" fmla="*/ 0 h 133"/>
                    <a:gd name="T29" fmla="*/ 468 w 468"/>
                    <a:gd name="T30" fmla="*/ 133 h 1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8" h="133">
                      <a:moveTo>
                        <a:pt x="0" y="133"/>
                      </a:moveTo>
                      <a:lnTo>
                        <a:pt x="0" y="0"/>
                      </a:lnTo>
                      <a:lnTo>
                        <a:pt x="468" y="0"/>
                      </a:lnTo>
                      <a:lnTo>
                        <a:pt x="468" y="133"/>
                      </a:lnTo>
                      <a:lnTo>
                        <a:pt x="427" y="133"/>
                      </a:lnTo>
                      <a:lnTo>
                        <a:pt x="427" y="43"/>
                      </a:lnTo>
                      <a:lnTo>
                        <a:pt x="37" y="43"/>
                      </a:lnTo>
                      <a:lnTo>
                        <a:pt x="37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20" name="Group 30"/>
              <p:cNvGrpSpPr>
                <a:grpSpLocks/>
              </p:cNvGrpSpPr>
              <p:nvPr/>
            </p:nvGrpSpPr>
            <p:grpSpPr bwMode="auto">
              <a:xfrm rot="-3900000">
                <a:off x="948" y="1718"/>
                <a:ext cx="204" cy="117"/>
                <a:chOff x="1538" y="3009"/>
                <a:chExt cx="257" cy="149"/>
              </a:xfrm>
            </p:grpSpPr>
            <p:sp>
              <p:nvSpPr>
                <p:cNvPr id="121" name="AutoShape 31"/>
                <p:cNvSpPr>
                  <a:spLocks noChangeArrowheads="1"/>
                </p:cNvSpPr>
                <p:nvPr/>
              </p:nvSpPr>
              <p:spPr bwMode="auto">
                <a:xfrm flipH="1" flipV="1">
                  <a:off x="1652" y="3009"/>
                  <a:ext cx="29" cy="84"/>
                </a:xfrm>
                <a:prstGeom prst="can">
                  <a:avLst>
                    <a:gd name="adj" fmla="val 28121"/>
                  </a:avLst>
                </a:pr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2" name="Freeform 32"/>
                <p:cNvSpPr>
                  <a:spLocks/>
                </p:cNvSpPr>
                <p:nvPr/>
              </p:nvSpPr>
              <p:spPr bwMode="auto">
                <a:xfrm>
                  <a:off x="1538" y="3085"/>
                  <a:ext cx="257" cy="73"/>
                </a:xfrm>
                <a:custGeom>
                  <a:avLst/>
                  <a:gdLst>
                    <a:gd name="T0" fmla="*/ 0 w 468"/>
                    <a:gd name="T1" fmla="*/ 73 h 133"/>
                    <a:gd name="T2" fmla="*/ 0 w 468"/>
                    <a:gd name="T3" fmla="*/ 0 h 133"/>
                    <a:gd name="T4" fmla="*/ 257 w 468"/>
                    <a:gd name="T5" fmla="*/ 0 h 133"/>
                    <a:gd name="T6" fmla="*/ 257 w 468"/>
                    <a:gd name="T7" fmla="*/ 73 h 133"/>
                    <a:gd name="T8" fmla="*/ 234 w 468"/>
                    <a:gd name="T9" fmla="*/ 73 h 133"/>
                    <a:gd name="T10" fmla="*/ 234 w 468"/>
                    <a:gd name="T11" fmla="*/ 24 h 133"/>
                    <a:gd name="T12" fmla="*/ 20 w 468"/>
                    <a:gd name="T13" fmla="*/ 24 h 133"/>
                    <a:gd name="T14" fmla="*/ 20 w 468"/>
                    <a:gd name="T15" fmla="*/ 73 h 133"/>
                    <a:gd name="T16" fmla="*/ 0 w 468"/>
                    <a:gd name="T17" fmla="*/ 73 h 1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8"/>
                    <a:gd name="T28" fmla="*/ 0 h 133"/>
                    <a:gd name="T29" fmla="*/ 468 w 468"/>
                    <a:gd name="T30" fmla="*/ 133 h 1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8" h="133">
                      <a:moveTo>
                        <a:pt x="0" y="133"/>
                      </a:moveTo>
                      <a:lnTo>
                        <a:pt x="0" y="0"/>
                      </a:lnTo>
                      <a:lnTo>
                        <a:pt x="468" y="0"/>
                      </a:lnTo>
                      <a:lnTo>
                        <a:pt x="468" y="133"/>
                      </a:lnTo>
                      <a:lnTo>
                        <a:pt x="427" y="133"/>
                      </a:lnTo>
                      <a:lnTo>
                        <a:pt x="427" y="43"/>
                      </a:lnTo>
                      <a:lnTo>
                        <a:pt x="37" y="43"/>
                      </a:lnTo>
                      <a:lnTo>
                        <a:pt x="37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127" name="AutoShape 33"/>
            <p:cNvSpPr>
              <a:spLocks noChangeArrowheads="1"/>
            </p:cNvSpPr>
            <p:nvPr/>
          </p:nvSpPr>
          <p:spPr bwMode="auto">
            <a:xfrm rot="8394995">
              <a:off x="600445" y="5593064"/>
              <a:ext cx="478332" cy="719999"/>
            </a:xfrm>
            <a:custGeom>
              <a:avLst/>
              <a:gdLst>
                <a:gd name="T0" fmla="*/ 68218801 w 21600"/>
                <a:gd name="T1" fmla="*/ 40231778 h 21600"/>
                <a:gd name="T2" fmla="*/ 49691424 w 21600"/>
                <a:gd name="T3" fmla="*/ 15794298 h 21600"/>
                <a:gd name="T4" fmla="*/ 58122411 w 21600"/>
                <a:gd name="T5" fmla="*/ 46440679 h 21600"/>
                <a:gd name="T6" fmla="*/ 75989466 w 21600"/>
                <a:gd name="T7" fmla="*/ 88293340 h 21600"/>
                <a:gd name="T8" fmla="*/ 57654061 w 21600"/>
                <a:gd name="T9" fmla="*/ 102062864 h 21600"/>
                <a:gd name="T10" fmla="*/ 49671919 w 21600"/>
                <a:gd name="T11" fmla="*/ 7044064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8085"/>
                    <a:pt x="16838" y="5582"/>
                    <a:pt x="14471" y="4254"/>
                  </a:cubicBezTo>
                  <a:lnTo>
                    <a:pt x="16082" y="1380"/>
                  </a:lnTo>
                  <a:cubicBezTo>
                    <a:pt x="19490" y="3291"/>
                    <a:pt x="21600" y="6893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336699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96" name="Group 41"/>
            <p:cNvGrpSpPr>
              <a:grpSpLocks/>
            </p:cNvGrpSpPr>
            <p:nvPr/>
          </p:nvGrpSpPr>
          <p:grpSpPr bwMode="auto">
            <a:xfrm>
              <a:off x="1198563" y="4794250"/>
              <a:ext cx="288925" cy="1681163"/>
              <a:chOff x="747" y="1628"/>
              <a:chExt cx="182" cy="1059"/>
            </a:xfrm>
          </p:grpSpPr>
          <p:sp>
            <p:nvSpPr>
              <p:cNvPr id="98" name="AutoShape 42"/>
              <p:cNvSpPr>
                <a:spLocks noChangeArrowheads="1"/>
              </p:cNvSpPr>
              <p:nvPr/>
            </p:nvSpPr>
            <p:spPr bwMode="auto">
              <a:xfrm rot="-5400000" flipH="1" flipV="1">
                <a:off x="833" y="2553"/>
                <a:ext cx="23" cy="66"/>
              </a:xfrm>
              <a:prstGeom prst="can">
                <a:avLst>
                  <a:gd name="adj" fmla="val 27859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43"/>
              <p:cNvSpPr>
                <a:spLocks/>
              </p:cNvSpPr>
              <p:nvPr/>
            </p:nvSpPr>
            <p:spPr bwMode="auto">
              <a:xfrm rot="-5400000">
                <a:off x="799" y="2557"/>
                <a:ext cx="203" cy="57"/>
              </a:xfrm>
              <a:custGeom>
                <a:avLst/>
                <a:gdLst>
                  <a:gd name="T0" fmla="*/ 0 w 468"/>
                  <a:gd name="T1" fmla="*/ 57 h 133"/>
                  <a:gd name="T2" fmla="*/ 0 w 468"/>
                  <a:gd name="T3" fmla="*/ 0 h 133"/>
                  <a:gd name="T4" fmla="*/ 203 w 468"/>
                  <a:gd name="T5" fmla="*/ 0 h 133"/>
                  <a:gd name="T6" fmla="*/ 203 w 468"/>
                  <a:gd name="T7" fmla="*/ 57 h 133"/>
                  <a:gd name="T8" fmla="*/ 185 w 468"/>
                  <a:gd name="T9" fmla="*/ 57 h 133"/>
                  <a:gd name="T10" fmla="*/ 185 w 468"/>
                  <a:gd name="T11" fmla="*/ 18 h 133"/>
                  <a:gd name="T12" fmla="*/ 16 w 468"/>
                  <a:gd name="T13" fmla="*/ 18 h 133"/>
                  <a:gd name="T14" fmla="*/ 16 w 468"/>
                  <a:gd name="T15" fmla="*/ 57 h 133"/>
                  <a:gd name="T16" fmla="*/ 0 w 468"/>
                  <a:gd name="T17" fmla="*/ 57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8"/>
                  <a:gd name="T28" fmla="*/ 0 h 133"/>
                  <a:gd name="T29" fmla="*/ 468 w 468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8" h="133">
                    <a:moveTo>
                      <a:pt x="0" y="133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133"/>
                    </a:lnTo>
                    <a:lnTo>
                      <a:pt x="427" y="133"/>
                    </a:lnTo>
                    <a:lnTo>
                      <a:pt x="427" y="43"/>
                    </a:lnTo>
                    <a:lnTo>
                      <a:pt x="37" y="43"/>
                    </a:lnTo>
                    <a:lnTo>
                      <a:pt x="37" y="133"/>
                    </a:lnTo>
                    <a:lnTo>
                      <a:pt x="0" y="1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AutoShape 44"/>
              <p:cNvSpPr>
                <a:spLocks noChangeArrowheads="1"/>
              </p:cNvSpPr>
              <p:nvPr/>
            </p:nvSpPr>
            <p:spPr bwMode="auto">
              <a:xfrm rot="-5400000" flipH="1" flipV="1">
                <a:off x="832" y="1697"/>
                <a:ext cx="23" cy="66"/>
              </a:xfrm>
              <a:prstGeom prst="can">
                <a:avLst>
                  <a:gd name="adj" fmla="val 27859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Freeform 45"/>
              <p:cNvSpPr>
                <a:spLocks/>
              </p:cNvSpPr>
              <p:nvPr/>
            </p:nvSpPr>
            <p:spPr bwMode="auto">
              <a:xfrm rot="-5400000">
                <a:off x="798" y="1701"/>
                <a:ext cx="203" cy="57"/>
              </a:xfrm>
              <a:custGeom>
                <a:avLst/>
                <a:gdLst>
                  <a:gd name="T0" fmla="*/ 0 w 468"/>
                  <a:gd name="T1" fmla="*/ 57 h 133"/>
                  <a:gd name="T2" fmla="*/ 0 w 468"/>
                  <a:gd name="T3" fmla="*/ 0 h 133"/>
                  <a:gd name="T4" fmla="*/ 203 w 468"/>
                  <a:gd name="T5" fmla="*/ 0 h 133"/>
                  <a:gd name="T6" fmla="*/ 203 w 468"/>
                  <a:gd name="T7" fmla="*/ 57 h 133"/>
                  <a:gd name="T8" fmla="*/ 185 w 468"/>
                  <a:gd name="T9" fmla="*/ 57 h 133"/>
                  <a:gd name="T10" fmla="*/ 185 w 468"/>
                  <a:gd name="T11" fmla="*/ 18 h 133"/>
                  <a:gd name="T12" fmla="*/ 16 w 468"/>
                  <a:gd name="T13" fmla="*/ 18 h 133"/>
                  <a:gd name="T14" fmla="*/ 16 w 468"/>
                  <a:gd name="T15" fmla="*/ 57 h 133"/>
                  <a:gd name="T16" fmla="*/ 0 w 468"/>
                  <a:gd name="T17" fmla="*/ 57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8"/>
                  <a:gd name="T28" fmla="*/ 0 h 133"/>
                  <a:gd name="T29" fmla="*/ 468 w 468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8" h="133">
                    <a:moveTo>
                      <a:pt x="0" y="133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133"/>
                    </a:lnTo>
                    <a:lnTo>
                      <a:pt x="427" y="133"/>
                    </a:lnTo>
                    <a:lnTo>
                      <a:pt x="427" y="43"/>
                    </a:lnTo>
                    <a:lnTo>
                      <a:pt x="37" y="43"/>
                    </a:lnTo>
                    <a:lnTo>
                      <a:pt x="37" y="133"/>
                    </a:lnTo>
                    <a:lnTo>
                      <a:pt x="0" y="1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03" name="Group 46"/>
              <p:cNvGrpSpPr>
                <a:grpSpLocks/>
              </p:cNvGrpSpPr>
              <p:nvPr/>
            </p:nvGrpSpPr>
            <p:grpSpPr bwMode="auto">
              <a:xfrm>
                <a:off x="747" y="1719"/>
                <a:ext cx="68" cy="875"/>
                <a:chOff x="747" y="1719"/>
                <a:chExt cx="68" cy="875"/>
              </a:xfrm>
            </p:grpSpPr>
            <p:sp>
              <p:nvSpPr>
                <p:cNvPr id="104" name="Freeform 47"/>
                <p:cNvSpPr>
                  <a:spLocks/>
                </p:cNvSpPr>
                <p:nvPr/>
              </p:nvSpPr>
              <p:spPr bwMode="auto">
                <a:xfrm rot="-5400000">
                  <a:off x="343" y="2123"/>
                  <a:ext cx="875" cy="68"/>
                </a:xfrm>
                <a:custGeom>
                  <a:avLst/>
                  <a:gdLst>
                    <a:gd name="T0" fmla="*/ 0 w 1395"/>
                    <a:gd name="T1" fmla="*/ 68 h 102"/>
                    <a:gd name="T2" fmla="*/ 875 w 1395"/>
                    <a:gd name="T3" fmla="*/ 68 h 102"/>
                    <a:gd name="T4" fmla="*/ 437 w 1395"/>
                    <a:gd name="T5" fmla="*/ 0 h 102"/>
                    <a:gd name="T6" fmla="*/ 0 w 1395"/>
                    <a:gd name="T7" fmla="*/ 68 h 10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5"/>
                    <a:gd name="T13" fmla="*/ 0 h 102"/>
                    <a:gd name="T14" fmla="*/ 1395 w 1395"/>
                    <a:gd name="T15" fmla="*/ 102 h 10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5" h="102">
                      <a:moveTo>
                        <a:pt x="0" y="102"/>
                      </a:moveTo>
                      <a:lnTo>
                        <a:pt x="1395" y="102"/>
                      </a:lnTo>
                      <a:lnTo>
                        <a:pt x="696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5" name="Oval 48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757" y="2138"/>
                  <a:ext cx="39" cy="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116" name="AutoShape 40"/>
            <p:cNvSpPr>
              <a:spLocks noChangeArrowheads="1"/>
            </p:cNvSpPr>
            <p:nvPr/>
          </p:nvSpPr>
          <p:spPr bwMode="auto">
            <a:xfrm rot="13698794" flipV="1">
              <a:off x="612482" y="4878320"/>
              <a:ext cx="504000" cy="719999"/>
            </a:xfrm>
            <a:custGeom>
              <a:avLst/>
              <a:gdLst>
                <a:gd name="T0" fmla="*/ 68218801 w 21600"/>
                <a:gd name="T1" fmla="*/ 40231778 h 21600"/>
                <a:gd name="T2" fmla="*/ 49691424 w 21600"/>
                <a:gd name="T3" fmla="*/ 15794298 h 21600"/>
                <a:gd name="T4" fmla="*/ 58122411 w 21600"/>
                <a:gd name="T5" fmla="*/ 46440679 h 21600"/>
                <a:gd name="T6" fmla="*/ 75989466 w 21600"/>
                <a:gd name="T7" fmla="*/ 88293340 h 21600"/>
                <a:gd name="T8" fmla="*/ 57654061 w 21600"/>
                <a:gd name="T9" fmla="*/ 102062864 h 21600"/>
                <a:gd name="T10" fmla="*/ 49671919 w 21600"/>
                <a:gd name="T11" fmla="*/ 7044064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8085"/>
                    <a:pt x="16838" y="5582"/>
                    <a:pt x="14471" y="4254"/>
                  </a:cubicBezTo>
                  <a:lnTo>
                    <a:pt x="16082" y="1380"/>
                  </a:lnTo>
                  <a:cubicBezTo>
                    <a:pt x="19490" y="3291"/>
                    <a:pt x="21600" y="6893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FFB66D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" name="Grouper 1"/>
          <p:cNvGrpSpPr>
            <a:grpSpLocks noChangeAspect="1"/>
          </p:cNvGrpSpPr>
          <p:nvPr/>
        </p:nvGrpSpPr>
        <p:grpSpPr>
          <a:xfrm>
            <a:off x="489442" y="3436150"/>
            <a:ext cx="1439998" cy="1085325"/>
            <a:chOff x="349742" y="3283743"/>
            <a:chExt cx="1819827" cy="1371600"/>
          </a:xfrm>
        </p:grpSpPr>
        <p:grpSp>
          <p:nvGrpSpPr>
            <p:cNvPr id="139" name="Group 38"/>
            <p:cNvGrpSpPr>
              <a:grpSpLocks/>
            </p:cNvGrpSpPr>
            <p:nvPr/>
          </p:nvGrpSpPr>
          <p:grpSpPr bwMode="auto">
            <a:xfrm rot="1200000">
              <a:off x="1258888" y="3299618"/>
              <a:ext cx="138112" cy="1331912"/>
              <a:chOff x="900" y="904"/>
              <a:chExt cx="87" cy="839"/>
            </a:xfrm>
          </p:grpSpPr>
          <p:sp>
            <p:nvSpPr>
              <p:cNvPr id="140" name="AutoShape 39"/>
              <p:cNvSpPr>
                <a:spLocks noChangeArrowheads="1"/>
              </p:cNvSpPr>
              <p:nvPr/>
            </p:nvSpPr>
            <p:spPr bwMode="auto">
              <a:xfrm rot="21540000" flipH="1">
                <a:off x="914" y="962"/>
                <a:ext cx="68" cy="781"/>
              </a:xfrm>
              <a:prstGeom prst="can">
                <a:avLst>
                  <a:gd name="adj" fmla="val 111503"/>
                </a:avLst>
              </a:prstGeom>
              <a:solidFill>
                <a:srgbClr val="FFB66D">
                  <a:alpha val="79999"/>
                </a:srgbClr>
              </a:solidFill>
              <a:ln w="9525">
                <a:solidFill>
                  <a:srgbClr val="FFA34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1" name="AutoShape 40"/>
              <p:cNvSpPr>
                <a:spLocks noChangeArrowheads="1"/>
              </p:cNvSpPr>
              <p:nvPr/>
            </p:nvSpPr>
            <p:spPr bwMode="auto">
              <a:xfrm rot="21540000" flipH="1">
                <a:off x="900" y="904"/>
                <a:ext cx="87" cy="210"/>
              </a:xfrm>
              <a:prstGeom prst="can">
                <a:avLst>
                  <a:gd name="adj" fmla="val 23434"/>
                </a:avLst>
              </a:prstGeom>
              <a:solidFill>
                <a:srgbClr val="FFB66D"/>
              </a:solidFill>
              <a:ln w="9525">
                <a:solidFill>
                  <a:srgbClr val="FFA34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8" name="AutoShape 2"/>
            <p:cNvSpPr>
              <a:spLocks noChangeArrowheads="1"/>
            </p:cNvSpPr>
            <p:nvPr/>
          </p:nvSpPr>
          <p:spPr bwMode="auto">
            <a:xfrm rot="7463596" flipH="1" flipV="1">
              <a:off x="1449570" y="3249915"/>
              <a:ext cx="540000" cy="899999"/>
            </a:xfrm>
            <a:custGeom>
              <a:avLst/>
              <a:gdLst>
                <a:gd name="T0" fmla="*/ 25806345 w 21600"/>
                <a:gd name="T1" fmla="*/ 44022716 h 21600"/>
                <a:gd name="T2" fmla="*/ 22042515 w 21600"/>
                <a:gd name="T3" fmla="*/ 26023203 h 21600"/>
                <a:gd name="T4" fmla="*/ 21880753 w 21600"/>
                <a:gd name="T5" fmla="*/ 45654892 h 21600"/>
                <a:gd name="T6" fmla="*/ 27994407 w 21600"/>
                <a:gd name="T7" fmla="*/ 71970668 h 21600"/>
                <a:gd name="T8" fmla="*/ 21239659 w 21600"/>
                <a:gd name="T9" fmla="*/ 83194678 h 21600"/>
                <a:gd name="T10" fmla="*/ 18299040 w 21600"/>
                <a:gd name="T11" fmla="*/ 5741834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9307"/>
                    <a:pt x="17860" y="7849"/>
                    <a:pt x="17027" y="6611"/>
                  </a:cubicBezTo>
                  <a:lnTo>
                    <a:pt x="19761" y="4772"/>
                  </a:lnTo>
                  <a:cubicBezTo>
                    <a:pt x="20960" y="6554"/>
                    <a:pt x="21600" y="8652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B66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AutoShape 7"/>
            <p:cNvSpPr>
              <a:spLocks noChangeArrowheads="1"/>
            </p:cNvSpPr>
            <p:nvPr/>
          </p:nvSpPr>
          <p:spPr bwMode="auto">
            <a:xfrm rot="13830976" flipV="1">
              <a:off x="529742" y="3291077"/>
              <a:ext cx="539999" cy="899999"/>
            </a:xfrm>
            <a:custGeom>
              <a:avLst/>
              <a:gdLst>
                <a:gd name="T0" fmla="*/ 25767990 w 21600"/>
                <a:gd name="T1" fmla="*/ 42824903 h 21600"/>
                <a:gd name="T2" fmla="*/ 21732145 w 21600"/>
                <a:gd name="T3" fmla="*/ 24354446 h 21600"/>
                <a:gd name="T4" fmla="*/ 21854376 w 21600"/>
                <a:gd name="T5" fmla="*/ 44822813 h 21600"/>
                <a:gd name="T6" fmla="*/ 27994407 w 21600"/>
                <a:gd name="T7" fmla="*/ 71970668 h 21600"/>
                <a:gd name="T8" fmla="*/ 21239659 w 21600"/>
                <a:gd name="T9" fmla="*/ 83194678 h 21600"/>
                <a:gd name="T10" fmla="*/ 18299040 w 21600"/>
                <a:gd name="T11" fmla="*/ 5741834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9182"/>
                    <a:pt x="17782" y="7609"/>
                    <a:pt x="16815" y="6312"/>
                  </a:cubicBezTo>
                  <a:lnTo>
                    <a:pt x="19457" y="4342"/>
                  </a:lnTo>
                  <a:cubicBezTo>
                    <a:pt x="20848" y="6208"/>
                    <a:pt x="21600" y="8472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336699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33" name="Group 35"/>
            <p:cNvGrpSpPr>
              <a:grpSpLocks/>
            </p:cNvGrpSpPr>
            <p:nvPr/>
          </p:nvGrpSpPr>
          <p:grpSpPr bwMode="auto">
            <a:xfrm rot="-1200000">
              <a:off x="1095375" y="3323430"/>
              <a:ext cx="138113" cy="1331913"/>
              <a:chOff x="628" y="632"/>
              <a:chExt cx="87" cy="839"/>
            </a:xfrm>
          </p:grpSpPr>
          <p:sp>
            <p:nvSpPr>
              <p:cNvPr id="134" name="AutoShape 36"/>
              <p:cNvSpPr>
                <a:spLocks noChangeArrowheads="1"/>
              </p:cNvSpPr>
              <p:nvPr/>
            </p:nvSpPr>
            <p:spPr bwMode="auto">
              <a:xfrm rot="21540000" flipH="1">
                <a:off x="642" y="690"/>
                <a:ext cx="68" cy="781"/>
              </a:xfrm>
              <a:prstGeom prst="can">
                <a:avLst>
                  <a:gd name="adj" fmla="val 111503"/>
                </a:avLst>
              </a:prstGeom>
              <a:solidFill>
                <a:srgbClr val="77A5D3">
                  <a:alpha val="79999"/>
                </a:srgbClr>
              </a:solidFill>
              <a:ln w="9525">
                <a:solidFill>
                  <a:srgbClr val="4986C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AutoShape 37"/>
              <p:cNvSpPr>
                <a:spLocks noChangeArrowheads="1"/>
              </p:cNvSpPr>
              <p:nvPr/>
            </p:nvSpPr>
            <p:spPr bwMode="auto">
              <a:xfrm rot="21540000" flipH="1">
                <a:off x="628" y="632"/>
                <a:ext cx="87" cy="210"/>
              </a:xfrm>
              <a:prstGeom prst="can">
                <a:avLst>
                  <a:gd name="adj" fmla="val 23434"/>
                </a:avLst>
              </a:prstGeom>
              <a:solidFill>
                <a:srgbClr val="77A5D3"/>
              </a:solidFill>
              <a:ln w="9525">
                <a:solidFill>
                  <a:srgbClr val="4986C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7" name="Oval 42"/>
            <p:cNvSpPr>
              <a:spLocks noChangeArrowheads="1"/>
            </p:cNvSpPr>
            <p:nvPr/>
          </p:nvSpPr>
          <p:spPr bwMode="auto">
            <a:xfrm flipV="1">
              <a:off x="1219203" y="4229893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30" name="Group 32"/>
            <p:cNvGrpSpPr>
              <a:grpSpLocks/>
            </p:cNvGrpSpPr>
            <p:nvPr/>
          </p:nvGrpSpPr>
          <p:grpSpPr bwMode="auto">
            <a:xfrm>
              <a:off x="1171575" y="3283743"/>
              <a:ext cx="138113" cy="1331912"/>
              <a:chOff x="2854" y="1696"/>
              <a:chExt cx="91" cy="679"/>
            </a:xfrm>
          </p:grpSpPr>
          <p:sp>
            <p:nvSpPr>
              <p:cNvPr id="131" name="AutoShape 33"/>
              <p:cNvSpPr>
                <a:spLocks noChangeArrowheads="1"/>
              </p:cNvSpPr>
              <p:nvPr/>
            </p:nvSpPr>
            <p:spPr bwMode="auto">
              <a:xfrm rot="21540000" flipH="1">
                <a:off x="2869" y="1743"/>
                <a:ext cx="71" cy="632"/>
              </a:xfrm>
              <a:prstGeom prst="can">
                <a:avLst>
                  <a:gd name="adj" fmla="val 8641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AutoShape 34"/>
              <p:cNvSpPr>
                <a:spLocks noChangeArrowheads="1"/>
              </p:cNvSpPr>
              <p:nvPr/>
            </p:nvSpPr>
            <p:spPr bwMode="auto">
              <a:xfrm rot="21540000" flipH="1">
                <a:off x="2854" y="1696"/>
                <a:ext cx="91" cy="170"/>
              </a:xfrm>
              <a:prstGeom prst="can">
                <a:avLst>
                  <a:gd name="adj" fmla="val 18136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43" name="Oval 42"/>
            <p:cNvSpPr>
              <a:spLocks noChangeArrowheads="1"/>
            </p:cNvSpPr>
            <p:nvPr/>
          </p:nvSpPr>
          <p:spPr bwMode="auto">
            <a:xfrm flipV="1">
              <a:off x="1219200" y="4229893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Line 43"/>
            <p:cNvSpPr>
              <a:spLocks noChangeShapeType="1"/>
            </p:cNvSpPr>
            <p:nvPr/>
          </p:nvSpPr>
          <p:spPr bwMode="auto">
            <a:xfrm rot="20429851" flipH="1" flipV="1">
              <a:off x="845127" y="4094214"/>
              <a:ext cx="899135" cy="32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5" name="Grouper 144"/>
          <p:cNvGrpSpPr>
            <a:grpSpLocks noChangeAspect="1"/>
          </p:cNvGrpSpPr>
          <p:nvPr/>
        </p:nvGrpSpPr>
        <p:grpSpPr>
          <a:xfrm>
            <a:off x="451342" y="1835944"/>
            <a:ext cx="1439998" cy="1075764"/>
            <a:chOff x="349742" y="3283743"/>
            <a:chExt cx="1819827" cy="1371600"/>
          </a:xfrm>
        </p:grpSpPr>
        <p:grpSp>
          <p:nvGrpSpPr>
            <p:cNvPr id="146" name="Group 38"/>
            <p:cNvGrpSpPr>
              <a:grpSpLocks/>
            </p:cNvGrpSpPr>
            <p:nvPr/>
          </p:nvGrpSpPr>
          <p:grpSpPr bwMode="auto">
            <a:xfrm rot="1200000">
              <a:off x="1258888" y="3299618"/>
              <a:ext cx="138112" cy="1331912"/>
              <a:chOff x="900" y="904"/>
              <a:chExt cx="87" cy="839"/>
            </a:xfrm>
          </p:grpSpPr>
          <p:sp>
            <p:nvSpPr>
              <p:cNvPr id="158" name="AutoShape 39"/>
              <p:cNvSpPr>
                <a:spLocks noChangeArrowheads="1"/>
              </p:cNvSpPr>
              <p:nvPr/>
            </p:nvSpPr>
            <p:spPr bwMode="auto">
              <a:xfrm rot="21540000" flipH="1">
                <a:off x="914" y="962"/>
                <a:ext cx="68" cy="781"/>
              </a:xfrm>
              <a:prstGeom prst="can">
                <a:avLst>
                  <a:gd name="adj" fmla="val 111503"/>
                </a:avLst>
              </a:prstGeom>
              <a:solidFill>
                <a:srgbClr val="FFB66D">
                  <a:alpha val="79999"/>
                </a:srgbClr>
              </a:solidFill>
              <a:ln w="9525">
                <a:solidFill>
                  <a:srgbClr val="FFA34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9" name="AutoShape 40"/>
              <p:cNvSpPr>
                <a:spLocks noChangeArrowheads="1"/>
              </p:cNvSpPr>
              <p:nvPr/>
            </p:nvSpPr>
            <p:spPr bwMode="auto">
              <a:xfrm rot="21540000" flipH="1">
                <a:off x="900" y="904"/>
                <a:ext cx="87" cy="210"/>
              </a:xfrm>
              <a:prstGeom prst="can">
                <a:avLst>
                  <a:gd name="adj" fmla="val 23434"/>
                </a:avLst>
              </a:prstGeom>
              <a:solidFill>
                <a:srgbClr val="FFB66D"/>
              </a:solidFill>
              <a:ln w="9525">
                <a:solidFill>
                  <a:srgbClr val="FFA34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47" name="AutoShape 2"/>
            <p:cNvSpPr>
              <a:spLocks noChangeArrowheads="1"/>
            </p:cNvSpPr>
            <p:nvPr/>
          </p:nvSpPr>
          <p:spPr bwMode="auto">
            <a:xfrm rot="7463596" flipH="1" flipV="1">
              <a:off x="1449570" y="3249915"/>
              <a:ext cx="540000" cy="899999"/>
            </a:xfrm>
            <a:custGeom>
              <a:avLst/>
              <a:gdLst>
                <a:gd name="T0" fmla="*/ 25806345 w 21600"/>
                <a:gd name="T1" fmla="*/ 44022716 h 21600"/>
                <a:gd name="T2" fmla="*/ 22042515 w 21600"/>
                <a:gd name="T3" fmla="*/ 26023203 h 21600"/>
                <a:gd name="T4" fmla="*/ 21880753 w 21600"/>
                <a:gd name="T5" fmla="*/ 45654892 h 21600"/>
                <a:gd name="T6" fmla="*/ 27994407 w 21600"/>
                <a:gd name="T7" fmla="*/ 71970668 h 21600"/>
                <a:gd name="T8" fmla="*/ 21239659 w 21600"/>
                <a:gd name="T9" fmla="*/ 83194678 h 21600"/>
                <a:gd name="T10" fmla="*/ 18299040 w 21600"/>
                <a:gd name="T11" fmla="*/ 5741834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9307"/>
                    <a:pt x="17860" y="7849"/>
                    <a:pt x="17027" y="6611"/>
                  </a:cubicBezTo>
                  <a:lnTo>
                    <a:pt x="19761" y="4772"/>
                  </a:lnTo>
                  <a:cubicBezTo>
                    <a:pt x="20960" y="6554"/>
                    <a:pt x="21600" y="8652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B66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AutoShape 7"/>
            <p:cNvSpPr>
              <a:spLocks noChangeArrowheads="1"/>
            </p:cNvSpPr>
            <p:nvPr/>
          </p:nvSpPr>
          <p:spPr bwMode="auto">
            <a:xfrm rot="13830976" flipV="1">
              <a:off x="529742" y="3291077"/>
              <a:ext cx="539999" cy="899999"/>
            </a:xfrm>
            <a:custGeom>
              <a:avLst/>
              <a:gdLst>
                <a:gd name="T0" fmla="*/ 25767990 w 21600"/>
                <a:gd name="T1" fmla="*/ 42824903 h 21600"/>
                <a:gd name="T2" fmla="*/ 21732145 w 21600"/>
                <a:gd name="T3" fmla="*/ 24354446 h 21600"/>
                <a:gd name="T4" fmla="*/ 21854376 w 21600"/>
                <a:gd name="T5" fmla="*/ 44822813 h 21600"/>
                <a:gd name="T6" fmla="*/ 27994407 w 21600"/>
                <a:gd name="T7" fmla="*/ 71970668 h 21600"/>
                <a:gd name="T8" fmla="*/ 21239659 w 21600"/>
                <a:gd name="T9" fmla="*/ 83194678 h 21600"/>
                <a:gd name="T10" fmla="*/ 18299040 w 21600"/>
                <a:gd name="T11" fmla="*/ 5741834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9182"/>
                    <a:pt x="17782" y="7609"/>
                    <a:pt x="16815" y="6312"/>
                  </a:cubicBezTo>
                  <a:lnTo>
                    <a:pt x="19457" y="4342"/>
                  </a:lnTo>
                  <a:cubicBezTo>
                    <a:pt x="20848" y="6208"/>
                    <a:pt x="21600" y="8472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336699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49" name="Group 35"/>
            <p:cNvGrpSpPr>
              <a:grpSpLocks/>
            </p:cNvGrpSpPr>
            <p:nvPr/>
          </p:nvGrpSpPr>
          <p:grpSpPr bwMode="auto">
            <a:xfrm rot="-1200000">
              <a:off x="1095375" y="3323430"/>
              <a:ext cx="138113" cy="1331913"/>
              <a:chOff x="628" y="632"/>
              <a:chExt cx="87" cy="839"/>
            </a:xfrm>
          </p:grpSpPr>
          <p:sp>
            <p:nvSpPr>
              <p:cNvPr id="156" name="AutoShape 36"/>
              <p:cNvSpPr>
                <a:spLocks noChangeArrowheads="1"/>
              </p:cNvSpPr>
              <p:nvPr/>
            </p:nvSpPr>
            <p:spPr bwMode="auto">
              <a:xfrm rot="21540000" flipH="1">
                <a:off x="642" y="690"/>
                <a:ext cx="68" cy="781"/>
              </a:xfrm>
              <a:prstGeom prst="can">
                <a:avLst>
                  <a:gd name="adj" fmla="val 111503"/>
                </a:avLst>
              </a:prstGeom>
              <a:solidFill>
                <a:srgbClr val="77A5D3">
                  <a:alpha val="79999"/>
                </a:srgbClr>
              </a:solidFill>
              <a:ln w="9525">
                <a:solidFill>
                  <a:srgbClr val="4986C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" name="AutoShape 37"/>
              <p:cNvSpPr>
                <a:spLocks noChangeArrowheads="1"/>
              </p:cNvSpPr>
              <p:nvPr/>
            </p:nvSpPr>
            <p:spPr bwMode="auto">
              <a:xfrm rot="21540000" flipH="1">
                <a:off x="628" y="632"/>
                <a:ext cx="87" cy="210"/>
              </a:xfrm>
              <a:prstGeom prst="can">
                <a:avLst>
                  <a:gd name="adj" fmla="val 23434"/>
                </a:avLst>
              </a:prstGeom>
              <a:solidFill>
                <a:srgbClr val="77A5D3"/>
              </a:solidFill>
              <a:ln w="9525">
                <a:solidFill>
                  <a:srgbClr val="4986C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50" name="Oval 42"/>
            <p:cNvSpPr>
              <a:spLocks noChangeArrowheads="1"/>
            </p:cNvSpPr>
            <p:nvPr/>
          </p:nvSpPr>
          <p:spPr bwMode="auto">
            <a:xfrm flipV="1">
              <a:off x="1219203" y="4229893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51" name="Group 32"/>
            <p:cNvGrpSpPr>
              <a:grpSpLocks/>
            </p:cNvGrpSpPr>
            <p:nvPr/>
          </p:nvGrpSpPr>
          <p:grpSpPr bwMode="auto">
            <a:xfrm>
              <a:off x="1171575" y="3283743"/>
              <a:ext cx="138113" cy="1331912"/>
              <a:chOff x="2854" y="1696"/>
              <a:chExt cx="91" cy="679"/>
            </a:xfrm>
          </p:grpSpPr>
          <p:sp>
            <p:nvSpPr>
              <p:cNvPr id="154" name="AutoShape 33"/>
              <p:cNvSpPr>
                <a:spLocks noChangeArrowheads="1"/>
              </p:cNvSpPr>
              <p:nvPr/>
            </p:nvSpPr>
            <p:spPr bwMode="auto">
              <a:xfrm rot="21540000" flipH="1">
                <a:off x="2869" y="1743"/>
                <a:ext cx="71" cy="632"/>
              </a:xfrm>
              <a:prstGeom prst="can">
                <a:avLst>
                  <a:gd name="adj" fmla="val 8641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" name="AutoShape 34"/>
              <p:cNvSpPr>
                <a:spLocks noChangeArrowheads="1"/>
              </p:cNvSpPr>
              <p:nvPr/>
            </p:nvSpPr>
            <p:spPr bwMode="auto">
              <a:xfrm rot="21540000" flipH="1">
                <a:off x="2854" y="1696"/>
                <a:ext cx="91" cy="170"/>
              </a:xfrm>
              <a:prstGeom prst="can">
                <a:avLst>
                  <a:gd name="adj" fmla="val 18136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52" name="Oval 42"/>
            <p:cNvSpPr>
              <a:spLocks noChangeArrowheads="1"/>
            </p:cNvSpPr>
            <p:nvPr/>
          </p:nvSpPr>
          <p:spPr bwMode="auto">
            <a:xfrm flipV="1">
              <a:off x="1219200" y="4229893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6" name="Text Box 15"/>
          <p:cNvSpPr txBox="1">
            <a:spLocks noChangeArrowheads="1"/>
          </p:cNvSpPr>
          <p:nvPr/>
        </p:nvSpPr>
        <p:spPr bwMode="auto">
          <a:xfrm>
            <a:off x="6608763" y="1709738"/>
            <a:ext cx="967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b="1" dirty="0">
                <a:solidFill>
                  <a:srgbClr val="666699"/>
                </a:solidFill>
                <a:latin typeface="Trebuchet MS"/>
                <a:ea typeface="Lucida Sans Unicode" pitchFamily="-84" charset="0"/>
                <a:cs typeface="Trebuchet MS"/>
              </a:rPr>
              <a:t>TANGAGE</a:t>
            </a:r>
          </a:p>
        </p:txBody>
      </p:sp>
      <p:sp>
        <p:nvSpPr>
          <p:cNvPr id="138" name="Text Box 16"/>
          <p:cNvSpPr txBox="1">
            <a:spLocks noChangeArrowheads="1"/>
          </p:cNvSpPr>
          <p:nvPr/>
        </p:nvSpPr>
        <p:spPr bwMode="auto">
          <a:xfrm>
            <a:off x="7075488" y="3467100"/>
            <a:ext cx="783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b="1" dirty="0">
                <a:solidFill>
                  <a:srgbClr val="339966"/>
                </a:solidFill>
                <a:latin typeface="Trebuchet MS"/>
                <a:ea typeface="Lucida Sans Unicode" pitchFamily="-84" charset="0"/>
                <a:cs typeface="Trebuchet MS"/>
              </a:rPr>
              <a:t>ROULIS</a:t>
            </a:r>
          </a:p>
        </p:txBody>
      </p:sp>
      <p:sp>
        <p:nvSpPr>
          <p:cNvPr id="142" name="Text Box 17"/>
          <p:cNvSpPr txBox="1">
            <a:spLocks noChangeArrowheads="1"/>
          </p:cNvSpPr>
          <p:nvPr/>
        </p:nvSpPr>
        <p:spPr bwMode="auto">
          <a:xfrm>
            <a:off x="5983288" y="5362575"/>
            <a:ext cx="716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b="1" dirty="0">
                <a:solidFill>
                  <a:srgbClr val="FF9966"/>
                </a:solidFill>
                <a:latin typeface="Trebuchet MS"/>
                <a:ea typeface="Lucida Sans Unicode" pitchFamily="-84" charset="0"/>
                <a:cs typeface="Trebuchet MS"/>
              </a:rPr>
              <a:t>LACET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1987665" y="124768"/>
            <a:ext cx="519406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Rappel sur les axes de rotation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1919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/>
      <p:bldP spid="29721" grpId="0"/>
      <p:bldP spid="29722" grpId="0"/>
      <p:bldP spid="29735" grpId="0"/>
      <p:bldP spid="29736" grpId="0"/>
      <p:bldP spid="43" grpId="0"/>
      <p:bldP spid="65" grpId="0" animBg="1"/>
      <p:bldP spid="66" grpId="0" animBg="1"/>
      <p:bldP spid="68" grpId="0" animBg="1"/>
      <p:bldP spid="136" grpId="0"/>
      <p:bldP spid="138" grpId="0"/>
      <p:bldP spid="1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73175" y="817905"/>
            <a:ext cx="611822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et rappels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forces en présence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palier stabilisé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montée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descente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vol plané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vitesses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d’accessibilité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181100" y="1524000"/>
            <a:ext cx="5562600" cy="393700"/>
          </a:xfrm>
          <a:prstGeom prst="roundRect">
            <a:avLst/>
          </a:prstGeom>
          <a:noFill/>
          <a:ln w="28575" cmpd="sng">
            <a:solidFill>
              <a:srgbClr val="4F81BD"/>
            </a:solidFill>
          </a:ln>
          <a:scene3d>
            <a:camera prst="orthographicFront"/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MECANIQUE </a:t>
            </a: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DU VOL</a:t>
            </a:r>
          </a:p>
        </p:txBody>
      </p:sp>
    </p:spTree>
    <p:extLst>
      <p:ext uri="{BB962C8B-B14F-4D97-AF65-F5344CB8AC3E}">
        <p14:creationId xmlns:p14="http://schemas.microsoft.com/office/powerpoint/2010/main" val="3006387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700" y="3187701"/>
            <a:ext cx="9144000" cy="984252"/>
            <a:chOff x="0" y="961"/>
            <a:chExt cx="5760" cy="620"/>
          </a:xfrm>
          <a:effectLst/>
        </p:grpSpPr>
        <p:sp>
          <p:nvSpPr>
            <p:cNvPr id="56324" name="Text Box 4"/>
            <p:cNvSpPr txBox="1">
              <a:spLocks noChangeArrowheads="1"/>
            </p:cNvSpPr>
            <p:nvPr/>
          </p:nvSpPr>
          <p:spPr bwMode="auto">
            <a:xfrm>
              <a:off x="0" y="961"/>
              <a:ext cx="5760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/>
                <a:t>	</a:t>
              </a:r>
              <a:r>
                <a:rPr lang="fr-FR" sz="1800" dirty="0">
                  <a:solidFill>
                    <a:srgbClr val="000000"/>
                  </a:solidFill>
                  <a:latin typeface="+mj-lt"/>
                </a:rPr>
                <a:t>1 force de gravitation : </a:t>
              </a:r>
            </a:p>
            <a:p>
              <a:pPr lvl="1" eaLnBrk="1" hangingPunct="1">
                <a:defRPr/>
              </a:pPr>
              <a:r>
                <a:rPr lang="fr-FR" sz="1600" b="0" dirty="0">
                  <a:solidFill>
                    <a:srgbClr val="000000"/>
                  </a:solidFill>
                  <a:latin typeface="+mj-lt"/>
                </a:rPr>
                <a:t>		Le poids (P) qui est le produit de la masse d’un corps (M) par </a:t>
              </a:r>
              <a:r>
                <a:rPr lang="fr-FR" sz="1600" b="0" dirty="0" smtClean="0">
                  <a:solidFill>
                    <a:srgbClr val="000000"/>
                  </a:solidFill>
                  <a:latin typeface="+mj-lt"/>
                </a:rPr>
                <a:t>l’accélération </a:t>
              </a:r>
              <a:r>
                <a:rPr lang="fr-FR" sz="1600" b="0" dirty="0">
                  <a:solidFill>
                    <a:srgbClr val="000000"/>
                  </a:solidFill>
                  <a:latin typeface="+mj-lt"/>
                </a:rPr>
                <a:t>de la </a:t>
              </a:r>
              <a:r>
                <a:rPr lang="fr-FR" sz="1600" b="0" dirty="0" smtClean="0">
                  <a:solidFill>
                    <a:srgbClr val="000000"/>
                  </a:solidFill>
                  <a:latin typeface="+mj-lt"/>
                </a:rPr>
                <a:t>		 pesanteur </a:t>
              </a:r>
              <a:r>
                <a:rPr lang="fr-FR" sz="1400" b="0" i="1" dirty="0">
                  <a:solidFill>
                    <a:srgbClr val="000000"/>
                  </a:solidFill>
                  <a:latin typeface="+mj-lt"/>
                </a:rPr>
                <a:t>(g : 9,81 m/s/s en France)</a:t>
              </a:r>
              <a:endParaRPr lang="fr-FR" sz="1600" b="0" i="1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103439" name="Picture 5" descr="bd14790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67" y="1044"/>
              <a:ext cx="9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40" name="Picture 6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6" y="1234"/>
              <a:ext cx="12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rgbClr val="000000">
                  <a:alpha val="68999"/>
                </a:srgbClr>
              </a:outerShdw>
            </a:effectLst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4759339"/>
            <a:ext cx="9144000" cy="768352"/>
            <a:chOff x="0" y="3102"/>
            <a:chExt cx="5760" cy="484"/>
          </a:xfrm>
        </p:grpSpPr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0" y="3121"/>
              <a:ext cx="576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latin typeface="+mj-lt"/>
                  <a:ea typeface="+mn-ea"/>
                  <a:cs typeface="+mn-cs"/>
                </a:rPr>
                <a:t>	</a:t>
              </a:r>
              <a:r>
                <a:rPr lang="fr-FR" sz="1800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  <a:t>1 force motrice : </a:t>
              </a:r>
            </a:p>
            <a:p>
              <a:pPr eaLnBrk="1" hangingPunct="1">
                <a:defRPr/>
              </a:pPr>
              <a:r>
                <a:rPr lang="fr-FR" sz="1600" b="0" dirty="0">
                  <a:solidFill>
                    <a:srgbClr val="00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+mj-lt"/>
                  <a:ea typeface="+mn-ea"/>
                  <a:cs typeface="+mn-cs"/>
                </a:rPr>
                <a:t>		</a:t>
              </a:r>
              <a:r>
                <a:rPr lang="fr-FR" sz="1600" b="0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  <a:t>La traction ou propulsion du GMP (T)</a:t>
              </a:r>
            </a:p>
          </p:txBody>
        </p:sp>
        <p:pic>
          <p:nvPicPr>
            <p:cNvPr id="103436" name="Picture 9" descr="bd14790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39" y="3102"/>
              <a:ext cx="9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7" name="Picture 10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9" y="3403"/>
              <a:ext cx="12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2700" y="977902"/>
            <a:ext cx="9144000" cy="1892301"/>
            <a:chOff x="8" y="1776"/>
            <a:chExt cx="5760" cy="1192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8" y="1776"/>
              <a:ext cx="5760" cy="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latin typeface="+mn-lt"/>
                </a:rPr>
                <a:t>	</a:t>
              </a:r>
              <a:r>
                <a:rPr lang="fr-FR" sz="1800" dirty="0">
                  <a:solidFill>
                    <a:srgbClr val="000000"/>
                  </a:solidFill>
                  <a:latin typeface="+mn-lt"/>
                </a:rPr>
                <a:t>1 </a:t>
              </a:r>
              <a:r>
                <a:rPr lang="fr-FR" sz="1800" dirty="0" smtClean="0">
                  <a:solidFill>
                    <a:srgbClr val="000000"/>
                  </a:solidFill>
                  <a:latin typeface="+mn-lt"/>
                </a:rPr>
                <a:t>force </a:t>
              </a:r>
              <a:r>
                <a:rPr lang="fr-FR" sz="1800" dirty="0">
                  <a:solidFill>
                    <a:srgbClr val="000000"/>
                  </a:solidFill>
                  <a:latin typeface="+mn-lt"/>
                </a:rPr>
                <a:t>aérodynamique : </a:t>
              </a:r>
            </a:p>
            <a:p>
              <a:pPr eaLnBrk="1" hangingPunct="1">
                <a:defRPr/>
              </a:pPr>
              <a:r>
                <a:rPr lang="fr-FR" sz="1800" b="0" dirty="0">
                  <a:solidFill>
                    <a:srgbClr val="00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		</a:t>
              </a:r>
              <a:r>
                <a:rPr lang="fr-FR" sz="1600" b="0" dirty="0">
                  <a:solidFill>
                    <a:srgbClr val="000000"/>
                  </a:solidFill>
                  <a:latin typeface="+mn-lt"/>
                </a:rPr>
                <a:t>La résultante des forces aérodynamique (RFA)</a:t>
              </a:r>
            </a:p>
            <a:p>
              <a:pPr eaLnBrk="1" hangingPunct="1">
                <a:defRPr/>
              </a:pPr>
              <a:r>
                <a:rPr lang="fr-FR" sz="1600" b="0" dirty="0">
                  <a:solidFill>
                    <a:srgbClr val="000000"/>
                  </a:solidFill>
                  <a:latin typeface="+mn-lt"/>
                </a:rPr>
                <a:t>		décomposée en 2 vecteurs :</a:t>
              </a:r>
            </a:p>
            <a:p>
              <a:pPr eaLnBrk="1" hangingPunct="1">
                <a:defRPr/>
              </a:pPr>
              <a:r>
                <a:rPr lang="fr-FR" sz="1600" b="0" dirty="0">
                  <a:solidFill>
                    <a:srgbClr val="000000"/>
                  </a:solidFill>
                  <a:latin typeface="+mn-lt"/>
                </a:rPr>
                <a:t>			La portance (Rz) définie par la formule : 1/2 </a:t>
              </a:r>
              <a:r>
                <a:rPr lang="fr-FR" sz="16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r</a:t>
              </a:r>
              <a:r>
                <a:rPr lang="fr-FR" sz="1600" b="0" dirty="0">
                  <a:solidFill>
                    <a:srgbClr val="000000"/>
                  </a:solidFill>
                  <a:latin typeface="+mn-lt"/>
                </a:rPr>
                <a:t> S V² Cz</a:t>
              </a:r>
            </a:p>
            <a:p>
              <a:pPr eaLnBrk="1" hangingPunct="1">
                <a:defRPr/>
              </a:pPr>
              <a:r>
                <a:rPr lang="fr-FR" sz="1600" b="0" dirty="0">
                  <a:solidFill>
                    <a:srgbClr val="000000"/>
                  </a:solidFill>
                  <a:latin typeface="+mn-lt"/>
                </a:rPr>
                <a:t>			La traînée (</a:t>
              </a:r>
              <a:r>
                <a:rPr lang="fr-FR" sz="1600" b="0" dirty="0" err="1">
                  <a:solidFill>
                    <a:srgbClr val="000000"/>
                  </a:solidFill>
                  <a:latin typeface="+mn-lt"/>
                </a:rPr>
                <a:t>Rx</a:t>
              </a:r>
              <a:r>
                <a:rPr lang="fr-FR" sz="1600" b="0" dirty="0">
                  <a:solidFill>
                    <a:srgbClr val="000000"/>
                  </a:solidFill>
                  <a:latin typeface="+mn-lt"/>
                </a:rPr>
                <a:t>) définie par la formule : 1/2 </a:t>
              </a:r>
              <a:r>
                <a:rPr lang="fr-FR" sz="1600" b="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r</a:t>
              </a:r>
              <a:r>
                <a:rPr lang="fr-FR" sz="1600" b="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fr-FR" sz="1600" b="0" dirty="0" smtClean="0">
                  <a:solidFill>
                    <a:srgbClr val="000000"/>
                  </a:solidFill>
                  <a:latin typeface="+mn-lt"/>
                  <a:cs typeface="Symbol" charset="2"/>
                </a:rPr>
                <a:t>S</a:t>
              </a:r>
              <a:r>
                <a:rPr lang="fr-FR" sz="1600" b="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fr-FR" sz="1600" b="0" dirty="0">
                  <a:solidFill>
                    <a:srgbClr val="000000"/>
                  </a:solidFill>
                  <a:latin typeface="+mn-lt"/>
                </a:rPr>
                <a:t>V² Cx</a:t>
              </a:r>
            </a:p>
          </p:txBody>
        </p:sp>
        <p:pic>
          <p:nvPicPr>
            <p:cNvPr id="103431" name="Picture 13" descr="bd14790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56" y="1849"/>
              <a:ext cx="9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2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12" y="2085"/>
              <a:ext cx="12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3" name="Picture 15" descr="BD10265_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652" y="2599"/>
              <a:ext cx="72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4" name="Picture 16" descr="BD10265_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652" y="2783"/>
              <a:ext cx="72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2527531" y="175568"/>
            <a:ext cx="41143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forces en présence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73175" y="817905"/>
            <a:ext cx="611822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et rappels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forces en présence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palier stabilisé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montée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descente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vol plané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vitesses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d’accessibilité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155700" y="2209800"/>
            <a:ext cx="5562600" cy="393700"/>
          </a:xfrm>
          <a:prstGeom prst="roundRect">
            <a:avLst/>
          </a:prstGeom>
          <a:noFill/>
          <a:ln w="28575" cmpd="sng">
            <a:solidFill>
              <a:srgbClr val="4F81BD"/>
            </a:solidFill>
          </a:ln>
          <a:scene3d>
            <a:camera prst="orthographicFront"/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MECANIQUE </a:t>
            </a: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DU VOL</a:t>
            </a:r>
          </a:p>
        </p:txBody>
      </p:sp>
    </p:spTree>
    <p:extLst>
      <p:ext uri="{BB962C8B-B14F-4D97-AF65-F5344CB8AC3E}">
        <p14:creationId xmlns:p14="http://schemas.microsoft.com/office/powerpoint/2010/main" val="3472775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4" name="Picture 38" descr="Nuages"/>
          <p:cNvPicPr>
            <a:picLocks noChangeArrowheads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 bwMode="auto">
          <a:xfrm>
            <a:off x="509901" y="863600"/>
            <a:ext cx="8149597" cy="463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" name="Line 6"/>
          <p:cNvSpPr>
            <a:spLocks noChangeShapeType="1"/>
          </p:cNvSpPr>
          <p:nvPr/>
        </p:nvSpPr>
        <p:spPr bwMode="auto">
          <a:xfrm flipV="1">
            <a:off x="1016001" y="3428999"/>
            <a:ext cx="70358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lgDashDot"/>
            <a:round/>
            <a:headEnd type="triangle" w="lg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7447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8247" y="2938859"/>
            <a:ext cx="2879985" cy="11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3" name="ZoneTexte 52"/>
          <p:cNvSpPr txBox="1"/>
          <p:nvPr/>
        </p:nvSpPr>
        <p:spPr>
          <a:xfrm>
            <a:off x="2244105" y="5829301"/>
            <a:ext cx="4681190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 smtClean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En palier stabilisé : Les moments résultants sont nuls</a:t>
            </a:r>
            <a:endParaRPr lang="fr-FR" sz="1400" b="0" dirty="0">
              <a:ln w="11430"/>
              <a:solidFill>
                <a:srgbClr val="D12A39"/>
              </a:solidFill>
              <a:latin typeface="Trebuchet MS"/>
              <a:ea typeface="+mj-ea"/>
              <a:cs typeface="Trebuchet MS"/>
            </a:endParaRPr>
          </a:p>
        </p:txBody>
      </p:sp>
      <p:pic>
        <p:nvPicPr>
          <p:cNvPr id="104453" name="Object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71807" y="3003024"/>
            <a:ext cx="784124" cy="971962"/>
          </a:xfrm>
          <a:prstGeom prst="rect">
            <a:avLst/>
          </a:prstGeom>
          <a:noFill/>
        </p:spPr>
      </p:pic>
      <p:pic>
        <p:nvPicPr>
          <p:cNvPr id="104450" name="Object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lum bright="-5000" contrast="29000"/>
          </a:blip>
          <a:srcRect/>
          <a:stretch>
            <a:fillRect/>
          </a:stretch>
        </p:blipFill>
        <p:spPr bwMode="auto">
          <a:xfrm>
            <a:off x="4702175" y="2879465"/>
            <a:ext cx="939177" cy="965613"/>
          </a:xfrm>
          <a:prstGeom prst="rect">
            <a:avLst/>
          </a:prstGeom>
          <a:noFill/>
        </p:spPr>
      </p:pic>
      <p:pic>
        <p:nvPicPr>
          <p:cNvPr id="104451" name="Object 3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lum contrast="35000"/>
          </a:blip>
          <a:srcRect/>
          <a:stretch>
            <a:fillRect/>
          </a:stretch>
        </p:blipFill>
        <p:spPr bwMode="auto">
          <a:xfrm>
            <a:off x="3759201" y="4481511"/>
            <a:ext cx="828053" cy="748175"/>
          </a:xfrm>
          <a:prstGeom prst="rect">
            <a:avLst/>
          </a:prstGeom>
          <a:noFill/>
        </p:spPr>
      </p:pic>
      <p:pic>
        <p:nvPicPr>
          <p:cNvPr id="104452" name="Object 4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1054" y="982146"/>
            <a:ext cx="915637" cy="1178288"/>
          </a:xfrm>
          <a:prstGeom prst="rect">
            <a:avLst/>
          </a:prstGeom>
          <a:noFill/>
        </p:spPr>
      </p:pic>
      <p:grpSp>
        <p:nvGrpSpPr>
          <p:cNvPr id="2" name="Grouper 49"/>
          <p:cNvGrpSpPr/>
          <p:nvPr/>
        </p:nvGrpSpPr>
        <p:grpSpPr>
          <a:xfrm>
            <a:off x="2120900" y="1957916"/>
            <a:ext cx="2413000" cy="1357333"/>
            <a:chOff x="1352550" y="1646766"/>
            <a:chExt cx="2413000" cy="1357333"/>
          </a:xfrm>
        </p:grpSpPr>
        <p:grpSp>
          <p:nvGrpSpPr>
            <p:cNvPr id="3" name="Grouper 47"/>
            <p:cNvGrpSpPr/>
            <p:nvPr/>
          </p:nvGrpSpPr>
          <p:grpSpPr>
            <a:xfrm>
              <a:off x="1352550" y="1646766"/>
              <a:ext cx="2413000" cy="1357333"/>
              <a:chOff x="1352550" y="1646766"/>
              <a:chExt cx="2413000" cy="1357333"/>
            </a:xfrm>
          </p:grpSpPr>
          <p:sp>
            <p:nvSpPr>
              <p:cNvPr id="17422" name="Text Box 14"/>
              <p:cNvSpPr txBox="1">
                <a:spLocks noChangeArrowheads="1"/>
              </p:cNvSpPr>
              <p:nvPr/>
            </p:nvSpPr>
            <p:spPr bwMode="auto">
              <a:xfrm>
                <a:off x="1352550" y="1646766"/>
                <a:ext cx="24130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3366FF"/>
                    </a:solidFill>
                    <a:latin typeface="Trebuchet MS"/>
                    <a:cs typeface="Trebuchet MS"/>
                  </a:rPr>
                  <a:t>PORTANCE (Rz)</a:t>
                </a:r>
              </a:p>
            </p:txBody>
          </p:sp>
          <p:sp>
            <p:nvSpPr>
              <p:cNvPr id="104475" name="AutoShape 7"/>
              <p:cNvSpPr>
                <a:spLocks noChangeArrowheads="1"/>
              </p:cNvSpPr>
              <p:nvPr/>
            </p:nvSpPr>
            <p:spPr bwMode="auto">
              <a:xfrm>
                <a:off x="3282954" y="1816100"/>
                <a:ext cx="179999" cy="1187999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grpSp>
        <p:nvGrpSpPr>
          <p:cNvPr id="6" name="Grouper 48"/>
          <p:cNvGrpSpPr/>
          <p:nvPr/>
        </p:nvGrpSpPr>
        <p:grpSpPr>
          <a:xfrm>
            <a:off x="4222751" y="3276600"/>
            <a:ext cx="2326205" cy="659142"/>
            <a:chOff x="6000751" y="3455988"/>
            <a:chExt cx="2326205" cy="659142"/>
          </a:xfrm>
        </p:grpSpPr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6758506" y="3807353"/>
              <a:ext cx="15684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solidFill>
                    <a:srgbClr val="FF6600"/>
                  </a:solidFill>
                  <a:latin typeface="Trebuchet MS"/>
                  <a:cs typeface="Trebuchet MS"/>
                </a:rPr>
                <a:t>TRAINEE (</a:t>
              </a:r>
              <a:r>
                <a:rPr lang="fr-FR" sz="1400" dirty="0" err="1">
                  <a:solidFill>
                    <a:srgbClr val="FF6600"/>
                  </a:solidFill>
                  <a:latin typeface="Trebuchet MS"/>
                  <a:cs typeface="Trebuchet MS"/>
                </a:rPr>
                <a:t>Rx</a:t>
              </a:r>
              <a:r>
                <a:rPr lang="fr-FR" sz="1400" dirty="0">
                  <a:solidFill>
                    <a:srgbClr val="FF6600"/>
                  </a:solidFill>
                  <a:latin typeface="Trebuchet MS"/>
                  <a:cs typeface="Trebuchet MS"/>
                </a:rPr>
                <a:t>)</a:t>
              </a:r>
            </a:p>
          </p:txBody>
        </p:sp>
        <p:sp>
          <p:nvSpPr>
            <p:cNvPr id="104465" name="AutoShape 10"/>
            <p:cNvSpPr>
              <a:spLocks noChangeArrowheads="1"/>
            </p:cNvSpPr>
            <p:nvPr/>
          </p:nvSpPr>
          <p:spPr bwMode="auto">
            <a:xfrm flipH="1">
              <a:off x="6000751" y="3455988"/>
              <a:ext cx="687750" cy="179848"/>
            </a:xfrm>
            <a:prstGeom prst="leftArrow">
              <a:avLst>
                <a:gd name="adj1" fmla="val 50000"/>
                <a:gd name="adj2" fmla="val 80882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18900000" algn="tr">
                <a:srgbClr val="000000">
                  <a:alpha val="66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2" name="Grouper 51"/>
          <p:cNvGrpSpPr/>
          <p:nvPr/>
        </p:nvGrpSpPr>
        <p:grpSpPr>
          <a:xfrm>
            <a:off x="1481670" y="3289300"/>
            <a:ext cx="2584280" cy="661787"/>
            <a:chOff x="135470" y="3468690"/>
            <a:chExt cx="2584280" cy="661787"/>
          </a:xfrm>
        </p:grpSpPr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135470" y="3822700"/>
              <a:ext cx="23304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8000"/>
                  </a:solidFill>
                  <a:latin typeface="Trebuchet MS"/>
                  <a:cs typeface="Trebuchet MS"/>
                </a:rPr>
                <a:t>TRACTION (T)</a:t>
              </a:r>
            </a:p>
          </p:txBody>
        </p:sp>
        <p:sp>
          <p:nvSpPr>
            <p:cNvPr id="104480" name="AutoShape 9"/>
            <p:cNvSpPr>
              <a:spLocks noChangeArrowheads="1"/>
            </p:cNvSpPr>
            <p:nvPr/>
          </p:nvSpPr>
          <p:spPr bwMode="auto">
            <a:xfrm>
              <a:off x="2032000" y="3468690"/>
              <a:ext cx="687750" cy="179848"/>
            </a:xfrm>
            <a:prstGeom prst="leftArrow">
              <a:avLst>
                <a:gd name="adj1" fmla="val 50000"/>
                <a:gd name="adj2" fmla="val 80882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18900000" algn="tr">
                <a:srgbClr val="000000">
                  <a:alpha val="70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61" name="Grouper 60"/>
          <p:cNvGrpSpPr/>
          <p:nvPr/>
        </p:nvGrpSpPr>
        <p:grpSpPr>
          <a:xfrm>
            <a:off x="4413527" y="1864786"/>
            <a:ext cx="1046636" cy="1582412"/>
            <a:chOff x="3892827" y="1991786"/>
            <a:chExt cx="1046636" cy="1582412"/>
          </a:xfrm>
        </p:grpSpPr>
        <p:sp>
          <p:nvSpPr>
            <p:cNvPr id="52" name="AutoShape 7"/>
            <p:cNvSpPr>
              <a:spLocks noChangeArrowheads="1"/>
            </p:cNvSpPr>
            <p:nvPr/>
          </p:nvSpPr>
          <p:spPr bwMode="auto">
            <a:xfrm rot="1800000">
              <a:off x="3892827" y="2147448"/>
              <a:ext cx="232800" cy="1426750"/>
            </a:xfrm>
            <a:prstGeom prst="upArrow">
              <a:avLst>
                <a:gd name="adj1" fmla="val 50000"/>
                <a:gd name="adj2" fmla="val 96354"/>
              </a:avLst>
            </a:prstGeom>
            <a:gradFill flip="none" rotWithShape="1">
              <a:gsLst>
                <a:gs pos="63000">
                  <a:schemeClr val="accent6"/>
                </a:gs>
                <a:gs pos="28000">
                  <a:srgbClr val="006C96"/>
                </a:gs>
              </a:gsLst>
              <a:lin ang="17640000" scaled="0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Text Box 14"/>
            <p:cNvSpPr txBox="1">
              <a:spLocks noChangeArrowheads="1"/>
            </p:cNvSpPr>
            <p:nvPr/>
          </p:nvSpPr>
          <p:spPr bwMode="auto">
            <a:xfrm>
              <a:off x="4326463" y="1991786"/>
              <a:ext cx="613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1400" dirty="0" smtClean="0">
                  <a:latin typeface="Trebuchet MS"/>
                  <a:cs typeface="Trebuchet MS"/>
                </a:rPr>
                <a:t>RFA</a:t>
              </a:r>
              <a:endParaRPr lang="fr-FR" sz="1400" dirty="0">
                <a:latin typeface="Trebuchet MS"/>
                <a:cs typeface="Trebuchet MS"/>
              </a:endParaRPr>
            </a:p>
          </p:txBody>
        </p:sp>
      </p:grp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1258626" y="3122381"/>
            <a:ext cx="12151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200" b="0" dirty="0">
                <a:latin typeface="+mn-lt"/>
              </a:rPr>
              <a:t>Trajectoire</a:t>
            </a:r>
          </a:p>
        </p:txBody>
      </p:sp>
      <p:grpSp>
        <p:nvGrpSpPr>
          <p:cNvPr id="9" name="Grouper 50"/>
          <p:cNvGrpSpPr/>
          <p:nvPr/>
        </p:nvGrpSpPr>
        <p:grpSpPr>
          <a:xfrm>
            <a:off x="3746500" y="3189478"/>
            <a:ext cx="1974850" cy="1480749"/>
            <a:chOff x="2959100" y="3481578"/>
            <a:chExt cx="1974850" cy="1480749"/>
          </a:xfrm>
        </p:grpSpPr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2959100" y="4654550"/>
              <a:ext cx="19748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dirty="0">
                  <a:solidFill>
                    <a:srgbClr val="CC0000"/>
                  </a:solidFill>
                  <a:latin typeface="Trebuchet MS"/>
                  <a:cs typeface="Trebuchet MS"/>
                </a:rPr>
                <a:t>POIDS (Mg)</a:t>
              </a:r>
            </a:p>
          </p:txBody>
        </p:sp>
        <p:grpSp>
          <p:nvGrpSpPr>
            <p:cNvPr id="10" name="Grouper 44"/>
            <p:cNvGrpSpPr/>
            <p:nvPr/>
          </p:nvGrpSpPr>
          <p:grpSpPr>
            <a:xfrm>
              <a:off x="3164780" y="3481578"/>
              <a:ext cx="402748" cy="1363472"/>
              <a:chOff x="2859980" y="3646678"/>
              <a:chExt cx="402748" cy="1363472"/>
            </a:xfrm>
          </p:grpSpPr>
          <p:sp>
            <p:nvSpPr>
              <p:cNvPr id="104470" name="AutoShape 16"/>
              <p:cNvSpPr>
                <a:spLocks noChangeArrowheads="1"/>
              </p:cNvSpPr>
              <p:nvPr/>
            </p:nvSpPr>
            <p:spPr bwMode="auto">
              <a:xfrm flipV="1">
                <a:off x="2965451" y="3835400"/>
                <a:ext cx="179999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grpSp>
            <p:nvGrpSpPr>
              <p:cNvPr id="11" name="Group 48"/>
              <p:cNvGrpSpPr>
                <a:grpSpLocks/>
              </p:cNvGrpSpPr>
              <p:nvPr/>
            </p:nvGrpSpPr>
            <p:grpSpPr bwMode="auto">
              <a:xfrm>
                <a:off x="2859980" y="3646678"/>
                <a:ext cx="402748" cy="378155"/>
                <a:chOff x="1093" y="2411"/>
                <a:chExt cx="177" cy="157"/>
              </a:xfrm>
            </p:grpSpPr>
            <p:sp>
              <p:nvSpPr>
                <p:cNvPr id="104472" name="Oval 49"/>
                <p:cNvSpPr>
                  <a:spLocks noChangeArrowheads="1"/>
                </p:cNvSpPr>
                <p:nvPr/>
              </p:nvSpPr>
              <p:spPr bwMode="auto">
                <a:xfrm>
                  <a:off x="1140" y="2451"/>
                  <a:ext cx="77" cy="75"/>
                </a:xfrm>
                <a:prstGeom prst="ellipse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4473" name="Line 50"/>
                <p:cNvSpPr>
                  <a:spLocks noChangeShapeType="1"/>
                </p:cNvSpPr>
                <p:nvPr/>
              </p:nvSpPr>
              <p:spPr bwMode="auto">
                <a:xfrm>
                  <a:off x="1183" y="2411"/>
                  <a:ext cx="0" cy="15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3DED1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4474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1182" y="2403"/>
                  <a:ext cx="0" cy="17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56" name="Freeform 25"/>
          <p:cNvSpPr>
            <a:spLocks/>
          </p:cNvSpPr>
          <p:nvPr/>
        </p:nvSpPr>
        <p:spPr bwMode="auto">
          <a:xfrm>
            <a:off x="4902733" y="1894439"/>
            <a:ext cx="0" cy="1564200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2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Freeform 25"/>
          <p:cNvSpPr>
            <a:spLocks/>
          </p:cNvSpPr>
          <p:nvPr/>
        </p:nvSpPr>
        <p:spPr bwMode="auto">
          <a:xfrm rot="16200000">
            <a:off x="4566063" y="1604574"/>
            <a:ext cx="0" cy="1060199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65656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2527531" y="175568"/>
            <a:ext cx="41143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palier</a:t>
            </a:r>
            <a:endParaRPr lang="fr-FR" sz="20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3" grpId="0" animBg="1"/>
      <p:bldP spid="59" grpId="0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73175" y="817905"/>
            <a:ext cx="611822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et rappels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forces en présence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palier stabilisé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montée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descente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forces en vol plané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des vitesses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</a:t>
            </a: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d’accessibilité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117600" y="2895600"/>
            <a:ext cx="6096000" cy="393700"/>
          </a:xfrm>
          <a:prstGeom prst="roundRect">
            <a:avLst/>
          </a:prstGeom>
          <a:noFill/>
          <a:ln w="28575" cmpd="sng">
            <a:solidFill>
              <a:srgbClr val="4F81BD"/>
            </a:solidFill>
          </a:ln>
          <a:scene3d>
            <a:camera prst="orthographicFront"/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MECANIQUE </a:t>
            </a: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DU VOL</a:t>
            </a:r>
          </a:p>
        </p:txBody>
      </p:sp>
    </p:spTree>
    <p:extLst>
      <p:ext uri="{BB962C8B-B14F-4D97-AF65-F5344CB8AC3E}">
        <p14:creationId xmlns:p14="http://schemas.microsoft.com/office/powerpoint/2010/main" val="1186333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HORNULM15.thmx</Template>
  <TotalTime>8173</TotalTime>
  <Words>1395</Words>
  <Application>Microsoft Macintosh PowerPoint</Application>
  <PresentationFormat>Présentation à l'écran (4:3)</PresentationFormat>
  <Paragraphs>373</Paragraphs>
  <Slides>27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HORNULM15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subject/>
  <dc:creator>DIDIER HORN</dc:creator>
  <cp:keywords/>
  <dc:description/>
  <cp:lastModifiedBy>HORN ULM EURL</cp:lastModifiedBy>
  <cp:revision>334</cp:revision>
  <dcterms:created xsi:type="dcterms:W3CDTF">2012-11-01T10:23:30Z</dcterms:created>
  <dcterms:modified xsi:type="dcterms:W3CDTF">2015-08-28T09:36:04Z</dcterms:modified>
  <cp:category/>
</cp:coreProperties>
</file>