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06" r:id="rId1"/>
    <p:sldMasterId id="2147484418" r:id="rId2"/>
  </p:sldMasterIdLst>
  <p:notesMasterIdLst>
    <p:notesMasterId r:id="rId30"/>
  </p:notesMasterIdLst>
  <p:sldIdLst>
    <p:sldId id="328" r:id="rId3"/>
    <p:sldId id="267" r:id="rId4"/>
    <p:sldId id="284" r:id="rId5"/>
    <p:sldId id="285" r:id="rId6"/>
    <p:sldId id="288" r:id="rId7"/>
    <p:sldId id="323" r:id="rId8"/>
    <p:sldId id="316" r:id="rId9"/>
    <p:sldId id="329" r:id="rId10"/>
    <p:sldId id="325" r:id="rId11"/>
    <p:sldId id="317" r:id="rId12"/>
    <p:sldId id="306" r:id="rId13"/>
    <p:sldId id="307" r:id="rId14"/>
    <p:sldId id="308" r:id="rId15"/>
    <p:sldId id="310" r:id="rId16"/>
    <p:sldId id="311" r:id="rId17"/>
    <p:sldId id="312" r:id="rId18"/>
    <p:sldId id="313" r:id="rId19"/>
    <p:sldId id="314" r:id="rId20"/>
    <p:sldId id="319" r:id="rId21"/>
    <p:sldId id="320" r:id="rId22"/>
    <p:sldId id="321" r:id="rId23"/>
    <p:sldId id="322" r:id="rId24"/>
    <p:sldId id="315" r:id="rId25"/>
    <p:sldId id="326" r:id="rId26"/>
    <p:sldId id="291" r:id="rId27"/>
    <p:sldId id="327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modifyVerifier cryptProviderType="rsaFull" cryptAlgorithmClass="hash" cryptAlgorithmType="typeAny" cryptAlgorithmSid="4" spinCount="100000" saltData="ZjoLXl0AXBSFhiwOqs+HCA==" hashData="5mnU1aGmZXj7YNl10UeLgYI+NC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FFF793"/>
    <a:srgbClr val="D12A39"/>
    <a:srgbClr val="006C96"/>
    <a:srgbClr val="66FF33"/>
    <a:srgbClr val="3333CC"/>
    <a:srgbClr val="990000"/>
    <a:srgbClr val="CC0000"/>
    <a:srgbClr val="0099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89" autoAdjust="0"/>
  </p:normalViewPr>
  <p:slideViewPr>
    <p:cSldViewPr snapToGrid="0">
      <p:cViewPr>
        <p:scale>
          <a:sx n="75" d="100"/>
          <a:sy n="75" d="100"/>
        </p:scale>
        <p:origin x="-2032" y="-384"/>
      </p:cViewPr>
      <p:guideLst>
        <p:guide orient="horz" pos="2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 smtClean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 smtClean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8" Type="http://schemas.microsoft.com/office/2007/relationships/hdphoto" Target="../media/hdphoto2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3466"/>
            <a:ext cx="9143999" cy="51214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95731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33"/>
          <p:cNvGrpSpPr/>
          <p:nvPr/>
        </p:nvGrpSpPr>
        <p:grpSpPr>
          <a:xfrm>
            <a:off x="5340356" y="3558729"/>
            <a:ext cx="2281921" cy="708139"/>
            <a:chOff x="5340356" y="3558729"/>
            <a:chExt cx="2281921" cy="708139"/>
          </a:xfrm>
        </p:grpSpPr>
        <p:sp>
          <p:nvSpPr>
            <p:cNvPr id="262" name="ZoneTexte 261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-3°</a:t>
              </a:r>
              <a:endParaRPr lang="fr-FR" sz="1200" b="0" dirty="0">
                <a:latin typeface="Times New Roman" charset="0"/>
              </a:endParaRPr>
            </a:p>
          </p:txBody>
        </p:sp>
        <p:sp>
          <p:nvSpPr>
            <p:cNvPr id="254" name="Triangle rectangle 253"/>
            <p:cNvSpPr/>
            <p:nvPr/>
          </p:nvSpPr>
          <p:spPr>
            <a:xfrm flipV="1">
              <a:off x="5691716" y="3797304"/>
              <a:ext cx="510098" cy="107950"/>
            </a:xfrm>
            <a:prstGeom prst="rtTriangle">
              <a:avLst/>
            </a:prstGeom>
            <a:solidFill>
              <a:srgbClr val="FFD1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56"/>
            <p:cNvGrpSpPr/>
            <p:nvPr/>
          </p:nvGrpSpPr>
          <p:grpSpPr>
            <a:xfrm rot="21000000">
              <a:off x="5660376" y="3558729"/>
              <a:ext cx="1961901" cy="330200"/>
              <a:chOff x="4388099" y="4191000"/>
              <a:chExt cx="1961901" cy="330200"/>
            </a:xfrm>
          </p:grpSpPr>
          <p:pic>
            <p:nvPicPr>
              <p:cNvPr id="260" name="Image 25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261" name="Line 17"/>
              <p:cNvSpPr>
                <a:spLocks noChangeShapeType="1"/>
              </p:cNvSpPr>
              <p:nvPr/>
            </p:nvSpPr>
            <p:spPr bwMode="auto">
              <a:xfrm rot="227548" flipV="1">
                <a:off x="4388099" y="4261235"/>
                <a:ext cx="1939075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66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à coins arrondis 46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6" name="Grouper 38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60297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2°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à coins arrondis 46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6" name="Grouper 41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404179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4°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6" name="Grouper 45"/>
          <p:cNvGrpSpPr/>
          <p:nvPr/>
        </p:nvGrpSpPr>
        <p:grpSpPr>
          <a:xfrm>
            <a:off x="5340356" y="3098800"/>
            <a:ext cx="2310041" cy="1168068"/>
            <a:chOff x="5340356" y="3098800"/>
            <a:chExt cx="2310041" cy="1168068"/>
          </a:xfrm>
        </p:grpSpPr>
        <p:grpSp>
          <p:nvGrpSpPr>
            <p:cNvPr id="7" name="Grouper 44"/>
            <p:cNvGrpSpPr/>
            <p:nvPr/>
          </p:nvGrpSpPr>
          <p:grpSpPr>
            <a:xfrm>
              <a:off x="5340356" y="3098800"/>
              <a:ext cx="946149" cy="1168068"/>
              <a:chOff x="5340356" y="3098800"/>
              <a:chExt cx="946149" cy="1168068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136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 smtClean="0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3" name="ZoneTexte 72"/>
              <p:cNvSpPr txBox="1"/>
              <p:nvPr/>
            </p:nvSpPr>
            <p:spPr>
              <a:xfrm>
                <a:off x="5579534" y="3989869"/>
                <a:ext cx="607400" cy="276999"/>
              </a:xfrm>
              <a:prstGeom prst="rect">
                <a:avLst/>
              </a:prstGeom>
              <a:ln w="9525" cap="flat" cmpd="sng" algn="ctr">
                <a:solidFill>
                  <a:schemeClr val="accent6">
                    <a:satMod val="1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r>
                  <a:rPr lang="fr-FR" sz="1200" b="0" dirty="0" smtClean="0">
                    <a:latin typeface="Symbol" charset="2"/>
                    <a:cs typeface="Symbol" charset="2"/>
                  </a:rPr>
                  <a:t>a : </a:t>
                </a:r>
                <a:r>
                  <a:rPr lang="fr-FR" sz="1200" b="0" dirty="0" smtClean="0">
                    <a:latin typeface="Times New Roman" charset="0"/>
                  </a:rPr>
                  <a:t>6°</a:t>
                </a:r>
                <a:endParaRPr lang="fr-FR" sz="1200" b="0" dirty="0">
                  <a:latin typeface="Times New Roman" charset="0"/>
                </a:endParaRPr>
              </a:p>
            </p:txBody>
          </p:sp>
        </p:grpSp>
        <p:grpSp>
          <p:nvGrpSpPr>
            <p:cNvPr id="9" name="Grouper 241"/>
            <p:cNvGrpSpPr/>
            <p:nvPr/>
          </p:nvGrpSpPr>
          <p:grpSpPr>
            <a:xfrm rot="617212">
              <a:off x="5458875" y="3103465"/>
              <a:ext cx="2191522" cy="843405"/>
              <a:chOff x="6691879" y="1671521"/>
              <a:chExt cx="2191522" cy="843405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91879" y="1671521"/>
                <a:ext cx="836374" cy="64124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à coins arrondis 55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grpSp>
        <p:nvGrpSpPr>
          <p:cNvPr id="6" name="Grouper 50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030753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12°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4" grpId="0" animBg="1"/>
      <p:bldP spid="1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6" name="Grouper 53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302325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14°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à coins arrondis 57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Line 175"/>
          <p:cNvSpPr>
            <a:spLocks noChangeShapeType="1"/>
          </p:cNvSpPr>
          <p:nvPr/>
        </p:nvSpPr>
        <p:spPr bwMode="auto">
          <a:xfrm rot="16200000" flipH="1">
            <a:off x="1434257" y="3603928"/>
            <a:ext cx="4977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Line 175"/>
          <p:cNvSpPr>
            <a:spLocks noChangeShapeType="1"/>
          </p:cNvSpPr>
          <p:nvPr/>
        </p:nvSpPr>
        <p:spPr bwMode="auto">
          <a:xfrm flipH="1" flipV="1">
            <a:off x="1820339" y="1265772"/>
            <a:ext cx="2385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1" name="Oval 33"/>
          <p:cNvSpPr>
            <a:spLocks noChangeAspect="1" noChangeArrowheads="1"/>
          </p:cNvSpPr>
          <p:nvPr/>
        </p:nvSpPr>
        <p:spPr bwMode="auto">
          <a:xfrm>
            <a:off x="3884086" y="12234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grpSp>
          <p:nvGrpSpPr>
            <p:cNvPr id="6" name="Grouper 56"/>
            <p:cNvGrpSpPr/>
            <p:nvPr/>
          </p:nvGrpSpPr>
          <p:grpSpPr>
            <a:xfrm>
              <a:off x="5340356" y="3064932"/>
              <a:ext cx="2313509" cy="876626"/>
              <a:chOff x="5340356" y="3064932"/>
              <a:chExt cx="2313509" cy="876626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" name="Grouper 241"/>
              <p:cNvGrpSpPr/>
              <p:nvPr/>
            </p:nvGrpSpPr>
            <p:grpSpPr>
              <a:xfrm rot="1635556">
                <a:off x="5399864" y="3064932"/>
                <a:ext cx="2254001" cy="876626"/>
                <a:chOff x="6629400" y="1638300"/>
                <a:chExt cx="2254001" cy="876626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6629400" y="1638300"/>
                  <a:ext cx="1016000" cy="685800"/>
                </a:xfrm>
                <a:prstGeom prst="rect">
                  <a:avLst/>
                </a:prstGeom>
                <a:solidFill>
                  <a:srgbClr val="F8FFB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8" name="Grouper 56"/>
                <p:cNvGrpSpPr/>
                <p:nvPr/>
              </p:nvGrpSpPr>
              <p:grpSpPr>
                <a:xfrm rot="180046">
                  <a:off x="6921500" y="2184726"/>
                  <a:ext cx="1961901" cy="330200"/>
                  <a:chOff x="4388099" y="4191000"/>
                  <a:chExt cx="1961901" cy="330200"/>
                </a:xfrm>
              </p:grpSpPr>
              <p:pic>
                <p:nvPicPr>
                  <p:cNvPr id="245" name="Image 244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876800" y="4191000"/>
                    <a:ext cx="1473200" cy="330200"/>
                  </a:xfrm>
                  <a:prstGeom prst="rect">
                    <a:avLst/>
                  </a:prstGeom>
                </p:spPr>
              </p:pic>
              <p:sp>
                <p:nvSpPr>
                  <p:cNvPr id="246" name="Line 17"/>
                  <p:cNvSpPr>
                    <a:spLocks noChangeShapeType="1"/>
                  </p:cNvSpPr>
                  <p:nvPr/>
                </p:nvSpPr>
                <p:spPr bwMode="auto">
                  <a:xfrm rot="227548" flipV="1">
                    <a:off x="4388099" y="4261235"/>
                    <a:ext cx="1939075" cy="18312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A0C0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9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136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 smtClean="0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</p:grpSp>
        <p:sp>
          <p:nvSpPr>
            <p:cNvPr id="57" name="ZoneTexte 56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18°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2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5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Line 175"/>
          <p:cNvSpPr>
            <a:spLocks noChangeShapeType="1"/>
          </p:cNvSpPr>
          <p:nvPr/>
        </p:nvSpPr>
        <p:spPr bwMode="auto">
          <a:xfrm rot="16200000" flipH="1">
            <a:off x="1434257" y="3603928"/>
            <a:ext cx="4977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Line 175"/>
          <p:cNvSpPr>
            <a:spLocks noChangeShapeType="1"/>
          </p:cNvSpPr>
          <p:nvPr/>
        </p:nvSpPr>
        <p:spPr bwMode="auto">
          <a:xfrm flipH="1" flipV="1">
            <a:off x="1820339" y="1265772"/>
            <a:ext cx="2385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7" name="Line 175"/>
          <p:cNvSpPr>
            <a:spLocks noChangeShapeType="1"/>
          </p:cNvSpPr>
          <p:nvPr/>
        </p:nvSpPr>
        <p:spPr bwMode="auto">
          <a:xfrm flipH="1" flipV="1">
            <a:off x="1839389" y="1659472"/>
            <a:ext cx="3033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8" name="Line 175"/>
          <p:cNvSpPr>
            <a:spLocks noChangeShapeType="1"/>
          </p:cNvSpPr>
          <p:nvPr/>
        </p:nvSpPr>
        <p:spPr bwMode="auto">
          <a:xfrm rot="16200000" flipH="1">
            <a:off x="2390008" y="3772279"/>
            <a:ext cx="4653886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8" name="Oval 24"/>
          <p:cNvSpPr>
            <a:spLocks noChangeAspect="1" noChangeArrowheads="1"/>
          </p:cNvSpPr>
          <p:nvPr/>
        </p:nvSpPr>
        <p:spPr bwMode="auto">
          <a:xfrm>
            <a:off x="4681008" y="1621895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1" name="Oval 33"/>
          <p:cNvSpPr>
            <a:spLocks noChangeAspect="1" noChangeArrowheads="1"/>
          </p:cNvSpPr>
          <p:nvPr/>
        </p:nvSpPr>
        <p:spPr bwMode="auto">
          <a:xfrm>
            <a:off x="3884086" y="12234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grpSp>
        <p:nvGrpSpPr>
          <p:cNvPr id="6" name="Grouper 60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953281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 smtClean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 smtClean="0">
                  <a:latin typeface="Times New Roman" charset="0"/>
                </a:rPr>
                <a:t>20°</a:t>
              </a:r>
              <a:endParaRPr lang="fr-FR" sz="1200" b="0" dirty="0">
                <a:latin typeface="Times New Roman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48843" grpId="0" animBg="1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  <a:endParaRPr lang="fr-FR" sz="1200" b="1" i="1" dirty="0">
              <a:solidFill>
                <a:srgbClr val="0099CC"/>
              </a:solidFill>
              <a:latin typeface="Candara"/>
              <a:cs typeface="Candara"/>
            </a:endParaRP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3018219" y="5563059"/>
            <a:ext cx="676573" cy="306467"/>
          </a:xfrm>
          <a:prstGeom prst="wedgeRoundRectCallout">
            <a:avLst>
              <a:gd name="adj1" fmla="val -92045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</a:t>
            </a:r>
            <a:r>
              <a:rPr lang="fr-FR" sz="1200" b="0" dirty="0" smtClean="0">
                <a:latin typeface="Times New Roman" charset="0"/>
              </a:rPr>
              <a:t> -3°</a:t>
            </a:r>
            <a:endParaRPr lang="fr-FR" sz="1200" b="0" dirty="0">
              <a:latin typeface="Times New Roman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50" name="Freeform 40"/>
          <p:cNvSpPr>
            <a:spLocks/>
          </p:cNvSpPr>
          <p:nvPr/>
        </p:nvSpPr>
        <p:spPr bwMode="auto">
          <a:xfrm rot="16200000" flipV="1">
            <a:off x="4135950" y="3577150"/>
            <a:ext cx="2012849" cy="662649"/>
          </a:xfrm>
          <a:custGeom>
            <a:avLst/>
            <a:gdLst>
              <a:gd name="connsiteX0" fmla="*/ 0 w 10259"/>
              <a:gd name="connsiteY0" fmla="*/ 1902 h 10000"/>
              <a:gd name="connsiteX1" fmla="*/ 8699 w 10259"/>
              <a:gd name="connsiteY1" fmla="*/ 1902 h 10000"/>
              <a:gd name="connsiteX2" fmla="*/ 8717 w 10259"/>
              <a:gd name="connsiteY2" fmla="*/ 0 h 10000"/>
              <a:gd name="connsiteX3" fmla="*/ 10259 w 10259"/>
              <a:gd name="connsiteY3" fmla="*/ 5115 h 10000"/>
              <a:gd name="connsiteX4" fmla="*/ 8717 w 10259"/>
              <a:gd name="connsiteY4" fmla="*/ 10000 h 10000"/>
              <a:gd name="connsiteX5" fmla="*/ 8717 w 10259"/>
              <a:gd name="connsiteY5" fmla="*/ 8160 h 10000"/>
              <a:gd name="connsiteX6" fmla="*/ 4866 w 10259"/>
              <a:gd name="connsiteY6" fmla="*/ 8098 h 10000"/>
              <a:gd name="connsiteX7" fmla="*/ 4444 w 10259"/>
              <a:gd name="connsiteY7" fmla="*/ 6564 h 10000"/>
              <a:gd name="connsiteX8" fmla="*/ 0 w 10259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9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0259" y="5115"/>
                </a:lnTo>
                <a:lnTo>
                  <a:pt x="8717" y="10000"/>
                </a:lnTo>
                <a:lnTo>
                  <a:pt x="8717" y="8160"/>
                </a:lnTo>
                <a:lnTo>
                  <a:pt x="4866" y="8098"/>
                </a:lnTo>
                <a:cubicBezTo>
                  <a:pt x="4725" y="7587"/>
                  <a:pt x="4585" y="7075"/>
                  <a:pt x="4444" y="6564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1" name="Grouper 33"/>
          <p:cNvGrpSpPr/>
          <p:nvPr/>
        </p:nvGrpSpPr>
        <p:grpSpPr>
          <a:xfrm rot="16200000">
            <a:off x="4027112" y="4630675"/>
            <a:ext cx="2256396" cy="367524"/>
            <a:chOff x="5365881" y="3558729"/>
            <a:chExt cx="2256396" cy="367524"/>
          </a:xfrm>
        </p:grpSpPr>
        <p:sp>
          <p:nvSpPr>
            <p:cNvPr id="53" name="Triangle rectangle 52"/>
            <p:cNvSpPr/>
            <p:nvPr/>
          </p:nvSpPr>
          <p:spPr>
            <a:xfrm flipV="1">
              <a:off x="5691716" y="3797304"/>
              <a:ext cx="510098" cy="107950"/>
            </a:xfrm>
            <a:prstGeom prst="rtTriangle">
              <a:avLst/>
            </a:prstGeom>
            <a:solidFill>
              <a:srgbClr val="FFD1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r 56"/>
            <p:cNvGrpSpPr/>
            <p:nvPr/>
          </p:nvGrpSpPr>
          <p:grpSpPr>
            <a:xfrm rot="21000000">
              <a:off x="5660376" y="3558729"/>
              <a:ext cx="1961901" cy="330200"/>
              <a:chOff x="4388099" y="4191000"/>
              <a:chExt cx="1961901" cy="330200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 rot="227548" flipV="1">
                <a:off x="4388099" y="4261235"/>
                <a:ext cx="1939075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er 67"/>
            <p:cNvGrpSpPr/>
            <p:nvPr/>
          </p:nvGrpSpPr>
          <p:grpSpPr>
            <a:xfrm>
              <a:off x="5365881" y="3598203"/>
              <a:ext cx="865622" cy="328050"/>
              <a:chOff x="4046132" y="4872644"/>
              <a:chExt cx="865622" cy="443271"/>
            </a:xfrm>
          </p:grpSpPr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 rot="5400000">
                <a:off x="3962996" y="4955780"/>
                <a:ext cx="44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2552700" y="51181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>
                <a:latin typeface="+mn-lt"/>
              </a:rPr>
              <a:t>Portance nulle</a:t>
            </a:r>
            <a:endParaRPr lang="fr-FR" sz="1600" b="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74" grpId="0"/>
      <p:bldP spid="109" grpId="0" animBg="1"/>
      <p:bldP spid="5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à coins arrondis 44"/>
          <p:cNvSpPr/>
          <p:nvPr/>
        </p:nvSpPr>
        <p:spPr>
          <a:xfrm>
            <a:off x="1828800" y="10731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  <a:endParaRPr lang="fr-FR" sz="1200" b="1" i="1" dirty="0">
              <a:solidFill>
                <a:srgbClr val="0099CC"/>
              </a:solidFill>
              <a:latin typeface="Candara"/>
              <a:cs typeface="Candar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  <a:endParaRPr lang="fr-FR" sz="1200" b="1" i="1" dirty="0">
              <a:solidFill>
                <a:srgbClr val="80AAF9"/>
              </a:solidFill>
              <a:latin typeface="Candara"/>
              <a:cs typeface="Candara"/>
            </a:endParaRP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3018219" y="5563059"/>
            <a:ext cx="676573" cy="306467"/>
          </a:xfrm>
          <a:prstGeom prst="wedgeRoundRectCallout">
            <a:avLst>
              <a:gd name="adj1" fmla="val -92045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</a:t>
            </a:r>
            <a:r>
              <a:rPr lang="fr-FR" sz="1200" b="0" dirty="0" smtClean="0">
                <a:latin typeface="Times New Roman" charset="0"/>
              </a:rPr>
              <a:t> -3°</a:t>
            </a:r>
            <a:endParaRPr lang="fr-FR" sz="1200" b="0" dirty="0">
              <a:latin typeface="Times New Roman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 rot="16200000" flipV="1">
            <a:off x="5803900" y="3124198"/>
            <a:ext cx="1308098" cy="393701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721" y="4957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7000">
                <a:schemeClr val="accent2">
                  <a:lumMod val="20000"/>
                  <a:lumOff val="80000"/>
                </a:schemeClr>
              </a:gs>
              <a:gs pos="10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Freeform 40"/>
          <p:cNvSpPr>
            <a:spLocks/>
          </p:cNvSpPr>
          <p:nvPr/>
        </p:nvSpPr>
        <p:spPr bwMode="auto">
          <a:xfrm>
            <a:off x="6476999" y="3860800"/>
            <a:ext cx="1371601" cy="427816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1464" y="93"/>
              </a:cxn>
              <a:cxn ang="0">
                <a:pos x="1467" y="0"/>
              </a:cxn>
              <a:cxn ang="0">
                <a:pos x="1683" y="222"/>
              </a:cxn>
              <a:cxn ang="0">
                <a:pos x="1467" y="489"/>
              </a:cxn>
              <a:cxn ang="0">
                <a:pos x="1467" y="399"/>
              </a:cxn>
              <a:cxn ang="0">
                <a:pos x="819" y="396"/>
              </a:cxn>
              <a:cxn ang="0">
                <a:pos x="748" y="321"/>
              </a:cxn>
              <a:cxn ang="0">
                <a:pos x="0" y="93"/>
              </a:cxn>
            </a:cxnLst>
            <a:rect l="0" t="0" r="r" b="b"/>
            <a:pathLst>
              <a:path w="1683" h="489">
                <a:moveTo>
                  <a:pt x="0" y="93"/>
                </a:moveTo>
                <a:lnTo>
                  <a:pt x="1464" y="93"/>
                </a:lnTo>
                <a:lnTo>
                  <a:pt x="1467" y="0"/>
                </a:lnTo>
                <a:lnTo>
                  <a:pt x="1683" y="222"/>
                </a:lnTo>
                <a:lnTo>
                  <a:pt x="1467" y="489"/>
                </a:lnTo>
                <a:lnTo>
                  <a:pt x="1467" y="399"/>
                </a:lnTo>
                <a:lnTo>
                  <a:pt x="819" y="396"/>
                </a:lnTo>
                <a:lnTo>
                  <a:pt x="748" y="321"/>
                </a:lnTo>
                <a:lnTo>
                  <a:pt x="0" y="93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7000">
                <a:schemeClr val="bg1"/>
              </a:gs>
              <a:gs pos="52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2" name="Grouper 38"/>
          <p:cNvGrpSpPr/>
          <p:nvPr/>
        </p:nvGrpSpPr>
        <p:grpSpPr>
          <a:xfrm>
            <a:off x="5213356" y="3407832"/>
            <a:ext cx="2313509" cy="876626"/>
            <a:chOff x="5340356" y="3064932"/>
            <a:chExt cx="2313509" cy="876626"/>
          </a:xfrm>
        </p:grpSpPr>
        <p:sp>
          <p:nvSpPr>
            <p:cNvPr id="63" name="Rectangle 62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4" name="Grouper 241"/>
            <p:cNvGrpSpPr/>
            <p:nvPr/>
          </p:nvGrpSpPr>
          <p:grpSpPr>
            <a:xfrm rot="160297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73" name="Image 72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7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6" name="ZoneTexte 45"/>
          <p:cNvSpPr txBox="1"/>
          <p:nvPr/>
        </p:nvSpPr>
        <p:spPr>
          <a:xfrm>
            <a:off x="2603500" y="34417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/>
              <a:t>Traînée mini</a:t>
            </a:r>
            <a:endParaRPr lang="fr-FR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782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75" grpId="0"/>
      <p:bldP spid="108" grpId="0" animBg="1"/>
      <p:bldP spid="60" grpId="0" animBg="1"/>
      <p:bldP spid="61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Expression </a:t>
            </a:r>
            <a:r>
              <a:rPr lang="fr-FR" sz="2000" b="0" dirty="0">
                <a:latin typeface="+mj-lt"/>
              </a:rPr>
              <a:t>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Définitions </a:t>
            </a:r>
            <a:r>
              <a:rPr lang="fr-FR" sz="2000" b="0" dirty="0">
                <a:latin typeface="+mj-lt"/>
              </a:rPr>
              <a:t>des différents facteurs </a:t>
            </a:r>
            <a:r>
              <a:rPr lang="fr-FR" sz="2000" b="0" dirty="0" smtClean="0">
                <a:latin typeface="+mj-lt"/>
              </a:rPr>
              <a:t>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Contraintes subies par la structure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Polaire </a:t>
            </a:r>
            <a:r>
              <a:rPr lang="fr-FR" sz="2000" b="0" dirty="0">
                <a:latin typeface="+mj-lt"/>
              </a:rPr>
              <a:t>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Relation </a:t>
            </a:r>
            <a:r>
              <a:rPr lang="fr-FR" sz="2000" b="0" dirty="0">
                <a:latin typeface="+mj-lt"/>
              </a:rPr>
              <a:t>vitesse / </a:t>
            </a:r>
            <a:r>
              <a:rPr lang="fr-FR" sz="2000" b="0" dirty="0" smtClean="0">
                <a:latin typeface="+mj-lt"/>
              </a:rPr>
              <a:t>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Vitesses caractéristiques</a:t>
            </a:r>
            <a:endParaRPr lang="fr-FR" sz="2000" b="0" dirty="0">
              <a:latin typeface="+mj-lt"/>
            </a:endParaRP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55800" y="11938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955800" y="17780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  <a:endParaRPr lang="fr-FR" sz="1200" b="1" i="1" dirty="0">
              <a:solidFill>
                <a:srgbClr val="0099CC"/>
              </a:solidFill>
              <a:latin typeface="Candara"/>
              <a:cs typeface="Candar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  <a:endParaRPr lang="fr-FR" sz="1200" b="1" i="1" dirty="0">
              <a:solidFill>
                <a:srgbClr val="80AAF9"/>
              </a:solidFill>
              <a:latin typeface="Candara"/>
              <a:cs typeface="Candara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  <a:endParaRPr lang="fr-FR" sz="1200" b="1" i="1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48851" y="2819814"/>
            <a:ext cx="676573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8°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3018219" y="5563059"/>
            <a:ext cx="676573" cy="306467"/>
          </a:xfrm>
          <a:prstGeom prst="wedgeRoundRectCallout">
            <a:avLst>
              <a:gd name="adj1" fmla="val -92045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</a:t>
            </a:r>
            <a:r>
              <a:rPr lang="fr-FR" sz="1200" b="0" dirty="0" smtClean="0">
                <a:latin typeface="Times New Roman" charset="0"/>
              </a:rPr>
              <a:t> -3°</a:t>
            </a:r>
            <a:endParaRPr lang="fr-FR" sz="1200" b="0" dirty="0">
              <a:latin typeface="Times New Roman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 rot="16200000" flipV="1">
            <a:off x="5638800" y="2857500"/>
            <a:ext cx="1752600" cy="508000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721" y="4957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2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40"/>
          <p:cNvSpPr>
            <a:spLocks/>
          </p:cNvSpPr>
          <p:nvPr/>
        </p:nvSpPr>
        <p:spPr bwMode="auto">
          <a:xfrm>
            <a:off x="6477002" y="3822700"/>
            <a:ext cx="1612898" cy="546100"/>
          </a:xfrm>
          <a:custGeom>
            <a:avLst/>
            <a:gdLst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4866 w 10833"/>
              <a:gd name="connsiteY6" fmla="*/ 8098 h 10000"/>
              <a:gd name="connsiteX7" fmla="*/ 4444 w 10833"/>
              <a:gd name="connsiteY7" fmla="*/ 6564 h 10000"/>
              <a:gd name="connsiteX8" fmla="*/ 0 w 10833"/>
              <a:gd name="connsiteY8" fmla="*/ 1902 h 10000"/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4866 w 10833"/>
              <a:gd name="connsiteY6" fmla="*/ 8098 h 10000"/>
              <a:gd name="connsiteX7" fmla="*/ 3989 w 10833"/>
              <a:gd name="connsiteY7" fmla="*/ 6038 h 10000"/>
              <a:gd name="connsiteX8" fmla="*/ 0 w 10833"/>
              <a:gd name="connsiteY8" fmla="*/ 1902 h 10000"/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5396 w 10833"/>
              <a:gd name="connsiteY6" fmla="*/ 7396 h 10000"/>
              <a:gd name="connsiteX7" fmla="*/ 3989 w 10833"/>
              <a:gd name="connsiteY7" fmla="*/ 6038 h 10000"/>
              <a:gd name="connsiteX8" fmla="*/ 0 w 10833"/>
              <a:gd name="connsiteY8" fmla="*/ 1902 h 10000"/>
              <a:gd name="connsiteX0" fmla="*/ 0 w 11200"/>
              <a:gd name="connsiteY0" fmla="*/ 1902 h 10000"/>
              <a:gd name="connsiteX1" fmla="*/ 8699 w 11200"/>
              <a:gd name="connsiteY1" fmla="*/ 1902 h 10000"/>
              <a:gd name="connsiteX2" fmla="*/ 8717 w 11200"/>
              <a:gd name="connsiteY2" fmla="*/ 0 h 10000"/>
              <a:gd name="connsiteX3" fmla="*/ 11200 w 11200"/>
              <a:gd name="connsiteY3" fmla="*/ 4540 h 10000"/>
              <a:gd name="connsiteX4" fmla="*/ 8717 w 11200"/>
              <a:gd name="connsiteY4" fmla="*/ 10000 h 10000"/>
              <a:gd name="connsiteX5" fmla="*/ 8717 w 11200"/>
              <a:gd name="connsiteY5" fmla="*/ 8160 h 10000"/>
              <a:gd name="connsiteX6" fmla="*/ 5396 w 11200"/>
              <a:gd name="connsiteY6" fmla="*/ 7396 h 10000"/>
              <a:gd name="connsiteX7" fmla="*/ 3989 w 11200"/>
              <a:gd name="connsiteY7" fmla="*/ 6038 h 10000"/>
              <a:gd name="connsiteX8" fmla="*/ 0 w 11200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0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200" y="4540"/>
                </a:lnTo>
                <a:lnTo>
                  <a:pt x="8717" y="10000"/>
                </a:lnTo>
                <a:lnTo>
                  <a:pt x="8717" y="8160"/>
                </a:lnTo>
                <a:lnTo>
                  <a:pt x="5396" y="7396"/>
                </a:lnTo>
                <a:cubicBezTo>
                  <a:pt x="5255" y="6885"/>
                  <a:pt x="4130" y="6549"/>
                  <a:pt x="3989" y="6038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8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9" name="Grouper 45"/>
          <p:cNvGrpSpPr/>
          <p:nvPr/>
        </p:nvGrpSpPr>
        <p:grpSpPr>
          <a:xfrm>
            <a:off x="5314956" y="3365500"/>
            <a:ext cx="2310041" cy="848070"/>
            <a:chOff x="5340356" y="3098800"/>
            <a:chExt cx="2310041" cy="848070"/>
          </a:xfrm>
        </p:grpSpPr>
        <p:grpSp>
          <p:nvGrpSpPr>
            <p:cNvPr id="80" name="Grouper 44"/>
            <p:cNvGrpSpPr/>
            <p:nvPr/>
          </p:nvGrpSpPr>
          <p:grpSpPr>
            <a:xfrm>
              <a:off x="5340356" y="3098800"/>
              <a:ext cx="946149" cy="776530"/>
              <a:chOff x="5340356" y="3098800"/>
              <a:chExt cx="946149" cy="77653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8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90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 smtClean="0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</p:grpSp>
        <p:grpSp>
          <p:nvGrpSpPr>
            <p:cNvPr id="81" name="Grouper 241"/>
            <p:cNvGrpSpPr/>
            <p:nvPr/>
          </p:nvGrpSpPr>
          <p:grpSpPr>
            <a:xfrm rot="617212">
              <a:off x="5458875" y="3103465"/>
              <a:ext cx="2191522" cy="843405"/>
              <a:chOff x="6691879" y="1671521"/>
              <a:chExt cx="2191522" cy="84340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691879" y="1671521"/>
                <a:ext cx="836374" cy="64124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84" name="Image 8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85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0" name="ZoneTexte 49"/>
          <p:cNvSpPr txBox="1"/>
          <p:nvPr/>
        </p:nvSpPr>
        <p:spPr>
          <a:xfrm>
            <a:off x="2514600" y="2387600"/>
            <a:ext cx="23622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/>
              <a:t>Meilleur rapport Cz/Cx</a:t>
            </a:r>
            <a:endParaRPr lang="fr-FR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561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6" grpId="0"/>
      <p:bldP spid="107" grpId="0" animBg="1"/>
      <p:bldP spid="59" grpId="0" animBg="1"/>
      <p:bldP spid="68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1054100" y="9080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Line 175"/>
          <p:cNvSpPr>
            <a:spLocks noChangeShapeType="1"/>
          </p:cNvSpPr>
          <p:nvPr/>
        </p:nvSpPr>
        <p:spPr bwMode="auto">
          <a:xfrm flipH="1">
            <a:off x="1841501" y="1257300"/>
            <a:ext cx="2408668" cy="12"/>
          </a:xfrm>
          <a:prstGeom prst="line">
            <a:avLst/>
          </a:prstGeom>
          <a:noFill/>
          <a:ln w="12700" cap="rnd" cmpd="sng" algn="ctr">
            <a:solidFill>
              <a:schemeClr val="accent6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  <a:endParaRPr lang="fr-FR" sz="1200" b="1" i="1" dirty="0">
              <a:solidFill>
                <a:srgbClr val="0099CC"/>
              </a:solidFill>
              <a:latin typeface="Candara"/>
              <a:cs typeface="Candar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  <a:endParaRPr lang="fr-FR" sz="1200" b="1" i="1" dirty="0">
              <a:solidFill>
                <a:srgbClr val="80AAF9"/>
              </a:solidFill>
              <a:latin typeface="Candara"/>
              <a:cs typeface="Candara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  <a:endParaRPr lang="fr-FR" sz="1200" b="1" i="1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77" name="Oval 23"/>
          <p:cNvSpPr>
            <a:spLocks noChangeAspect="1" noChangeArrowheads="1"/>
          </p:cNvSpPr>
          <p:nvPr/>
        </p:nvSpPr>
        <p:spPr bwMode="auto">
          <a:xfrm>
            <a:off x="3908420" y="1217619"/>
            <a:ext cx="104264" cy="104262"/>
          </a:xfrm>
          <a:prstGeom prst="ellipse">
            <a:avLst/>
          </a:prstGeom>
          <a:solidFill>
            <a:srgbClr val="F07F0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078842" y="1783983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6600"/>
                </a:solidFill>
                <a:latin typeface="Candara"/>
                <a:cs typeface="Candara"/>
              </a:rPr>
              <a:t>Vitesse mini </a:t>
            </a:r>
            <a:endParaRPr lang="fr-FR" sz="1200" b="1" i="1" dirty="0">
              <a:solidFill>
                <a:srgbClr val="FF6600"/>
              </a:solidFill>
              <a:latin typeface="Candara"/>
              <a:cs typeface="Candara"/>
            </a:endParaRP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3242537" y="1531916"/>
            <a:ext cx="681010" cy="306467"/>
          </a:xfrm>
          <a:prstGeom prst="wedgeRoundRectCallout">
            <a:avLst>
              <a:gd name="adj1" fmla="val 49051"/>
              <a:gd name="adj2" fmla="val -118763"/>
              <a:gd name="adj3" fmla="val 16667"/>
            </a:avLst>
          </a:prstGeom>
          <a:solidFill>
            <a:schemeClr val="accent6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16°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48851" y="2819814"/>
            <a:ext cx="676573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8°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3018219" y="5563059"/>
            <a:ext cx="676573" cy="306467"/>
          </a:xfrm>
          <a:prstGeom prst="wedgeRoundRectCallout">
            <a:avLst>
              <a:gd name="adj1" fmla="val -92045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</a:t>
            </a:r>
            <a:r>
              <a:rPr lang="fr-FR" sz="1200" b="0" dirty="0" smtClean="0">
                <a:latin typeface="Times New Roman" charset="0"/>
              </a:rPr>
              <a:t> -3°</a:t>
            </a:r>
            <a:endParaRPr lang="fr-FR" sz="1200" b="0" dirty="0">
              <a:latin typeface="Times New Roman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159501" y="3975100"/>
            <a:ext cx="1968499" cy="850900"/>
          </a:xfrm>
          <a:custGeom>
            <a:avLst/>
            <a:gdLst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6313 w 10000"/>
              <a:gd name="connsiteY6" fmla="*/ 8200 h 10000"/>
              <a:gd name="connsiteX7" fmla="*/ 4444 w 10000"/>
              <a:gd name="connsiteY7" fmla="*/ 6564 h 10000"/>
              <a:gd name="connsiteX8" fmla="*/ 0 w 10000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6313 w 11382"/>
              <a:gd name="connsiteY6" fmla="*/ 8200 h 10000"/>
              <a:gd name="connsiteX7" fmla="*/ 4444 w 11382"/>
              <a:gd name="connsiteY7" fmla="*/ 6564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825 w 11382"/>
              <a:gd name="connsiteY6" fmla="*/ 8314 h 10000"/>
              <a:gd name="connsiteX7" fmla="*/ 4444 w 11382"/>
              <a:gd name="connsiteY7" fmla="*/ 6564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825 w 11382"/>
              <a:gd name="connsiteY6" fmla="*/ 8314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238 w 11382"/>
              <a:gd name="connsiteY6" fmla="*/ 8314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165 w 11382"/>
              <a:gd name="connsiteY6" fmla="*/ 7859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6871 w 11382"/>
              <a:gd name="connsiteY6" fmla="*/ 8086 h 10000"/>
              <a:gd name="connsiteX7" fmla="*/ 4603 w 11382"/>
              <a:gd name="connsiteY7" fmla="*/ 6109 h 10000"/>
              <a:gd name="connsiteX8" fmla="*/ 0 w 11382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2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382" y="4744"/>
                </a:lnTo>
                <a:lnTo>
                  <a:pt x="8717" y="10000"/>
                </a:lnTo>
                <a:lnTo>
                  <a:pt x="8717" y="8160"/>
                </a:lnTo>
                <a:lnTo>
                  <a:pt x="6871" y="8086"/>
                </a:lnTo>
                <a:lnTo>
                  <a:pt x="4603" y="6109"/>
                </a:ln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2000">
                <a:srgbClr val="9F2936">
                  <a:alpha val="78000"/>
                </a:srgbClr>
              </a:gs>
              <a:gs pos="39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8" name="Freeform 40"/>
          <p:cNvSpPr>
            <a:spLocks/>
          </p:cNvSpPr>
          <p:nvPr/>
        </p:nvSpPr>
        <p:spPr bwMode="auto">
          <a:xfrm rot="16200000" flipV="1">
            <a:off x="5321258" y="2501857"/>
            <a:ext cx="2692484" cy="787400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  <a:gd name="connsiteX0" fmla="*/ 0 w 11006"/>
              <a:gd name="connsiteY0" fmla="*/ 1902 h 10000"/>
              <a:gd name="connsiteX1" fmla="*/ 8699 w 11006"/>
              <a:gd name="connsiteY1" fmla="*/ 1902 h 10000"/>
              <a:gd name="connsiteX2" fmla="*/ 8717 w 11006"/>
              <a:gd name="connsiteY2" fmla="*/ 0 h 10000"/>
              <a:gd name="connsiteX3" fmla="*/ 11006 w 11006"/>
              <a:gd name="connsiteY3" fmla="*/ 5153 h 10000"/>
              <a:gd name="connsiteX4" fmla="*/ 8717 w 11006"/>
              <a:gd name="connsiteY4" fmla="*/ 10000 h 10000"/>
              <a:gd name="connsiteX5" fmla="*/ 8717 w 11006"/>
              <a:gd name="connsiteY5" fmla="*/ 8160 h 10000"/>
              <a:gd name="connsiteX6" fmla="*/ 36 w 11006"/>
              <a:gd name="connsiteY6" fmla="*/ 8385 h 10000"/>
              <a:gd name="connsiteX7" fmla="*/ 0 w 11006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6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006" y="5153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6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590800" y="20701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/>
              <a:t>Portance maxi</a:t>
            </a:r>
            <a:endParaRPr lang="fr-FR" sz="1600" b="0" dirty="0">
              <a:latin typeface="+mn-lt"/>
            </a:endParaRPr>
          </a:p>
        </p:txBody>
      </p:sp>
      <p:grpSp>
        <p:nvGrpSpPr>
          <p:cNvPr id="61" name="Grouper 56"/>
          <p:cNvGrpSpPr/>
          <p:nvPr/>
        </p:nvGrpSpPr>
        <p:grpSpPr>
          <a:xfrm>
            <a:off x="5340356" y="3437235"/>
            <a:ext cx="2315618" cy="885834"/>
            <a:chOff x="5340356" y="3056235"/>
            <a:chExt cx="2315618" cy="885834"/>
          </a:xfrm>
        </p:grpSpPr>
        <p:sp>
          <p:nvSpPr>
            <p:cNvPr id="62" name="Rectangle 61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r 241"/>
            <p:cNvGrpSpPr/>
            <p:nvPr/>
          </p:nvGrpSpPr>
          <p:grpSpPr>
            <a:xfrm rot="1635556">
              <a:off x="5401973" y="3056235"/>
              <a:ext cx="2254001" cy="885834"/>
              <a:chOff x="6629400" y="1629092"/>
              <a:chExt cx="2254001" cy="88583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29400" y="1629092"/>
                <a:ext cx="1016000" cy="695008"/>
              </a:xfrm>
              <a:custGeom>
                <a:avLst/>
                <a:gdLst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1016000 w 1016000"/>
                  <a:gd name="connsiteY2" fmla="*/ 685800 h 685800"/>
                  <a:gd name="connsiteX3" fmla="*/ 0 w 1016000"/>
                  <a:gd name="connsiteY3" fmla="*/ 685800 h 685800"/>
                  <a:gd name="connsiteX4" fmla="*/ 0 w 1016000"/>
                  <a:gd name="connsiteY4" fmla="*/ 0 h 685800"/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1001102 w 1016000"/>
                  <a:gd name="connsiteY2" fmla="*/ 219648 h 685800"/>
                  <a:gd name="connsiteX3" fmla="*/ 1016000 w 1016000"/>
                  <a:gd name="connsiteY3" fmla="*/ 685800 h 685800"/>
                  <a:gd name="connsiteX4" fmla="*/ 0 w 1016000"/>
                  <a:gd name="connsiteY4" fmla="*/ 685800 h 685800"/>
                  <a:gd name="connsiteX5" fmla="*/ 0 w 1016000"/>
                  <a:gd name="connsiteY5" fmla="*/ 0 h 685800"/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904968 w 1016000"/>
                  <a:gd name="connsiteY2" fmla="*/ 254893 h 685800"/>
                  <a:gd name="connsiteX3" fmla="*/ 1016000 w 1016000"/>
                  <a:gd name="connsiteY3" fmla="*/ 685800 h 685800"/>
                  <a:gd name="connsiteX4" fmla="*/ 0 w 1016000"/>
                  <a:gd name="connsiteY4" fmla="*/ 685800 h 685800"/>
                  <a:gd name="connsiteX5" fmla="*/ 0 w 1016000"/>
                  <a:gd name="connsiteY5" fmla="*/ 0 h 685800"/>
                  <a:gd name="connsiteX0" fmla="*/ 0 w 1016000"/>
                  <a:gd name="connsiteY0" fmla="*/ 9208 h 695008"/>
                  <a:gd name="connsiteX1" fmla="*/ 668887 w 1016000"/>
                  <a:gd name="connsiteY1" fmla="*/ 0 h 695008"/>
                  <a:gd name="connsiteX2" fmla="*/ 1016000 w 1016000"/>
                  <a:gd name="connsiteY2" fmla="*/ 9208 h 695008"/>
                  <a:gd name="connsiteX3" fmla="*/ 904968 w 1016000"/>
                  <a:gd name="connsiteY3" fmla="*/ 264101 h 695008"/>
                  <a:gd name="connsiteX4" fmla="*/ 1016000 w 1016000"/>
                  <a:gd name="connsiteY4" fmla="*/ 695008 h 695008"/>
                  <a:gd name="connsiteX5" fmla="*/ 0 w 1016000"/>
                  <a:gd name="connsiteY5" fmla="*/ 695008 h 695008"/>
                  <a:gd name="connsiteX6" fmla="*/ 0 w 1016000"/>
                  <a:gd name="connsiteY6" fmla="*/ 9208 h 695008"/>
                  <a:gd name="connsiteX0" fmla="*/ 0 w 1016000"/>
                  <a:gd name="connsiteY0" fmla="*/ 9208 h 695008"/>
                  <a:gd name="connsiteX1" fmla="*/ 668887 w 1016000"/>
                  <a:gd name="connsiteY1" fmla="*/ 0 h 695008"/>
                  <a:gd name="connsiteX2" fmla="*/ 904968 w 1016000"/>
                  <a:gd name="connsiteY2" fmla="*/ 264101 h 695008"/>
                  <a:gd name="connsiteX3" fmla="*/ 1016000 w 1016000"/>
                  <a:gd name="connsiteY3" fmla="*/ 695008 h 695008"/>
                  <a:gd name="connsiteX4" fmla="*/ 0 w 1016000"/>
                  <a:gd name="connsiteY4" fmla="*/ 695008 h 695008"/>
                  <a:gd name="connsiteX5" fmla="*/ 0 w 1016000"/>
                  <a:gd name="connsiteY5" fmla="*/ 9208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695008">
                    <a:moveTo>
                      <a:pt x="0" y="9208"/>
                    </a:moveTo>
                    <a:lnTo>
                      <a:pt x="668887" y="0"/>
                    </a:lnTo>
                    <a:lnTo>
                      <a:pt x="904968" y="264101"/>
                    </a:lnTo>
                    <a:lnTo>
                      <a:pt x="1016000" y="695008"/>
                    </a:lnTo>
                    <a:lnTo>
                      <a:pt x="0" y="695008"/>
                    </a:lnTo>
                    <a:lnTo>
                      <a:pt x="0" y="9208"/>
                    </a:lnTo>
                    <a:close/>
                  </a:path>
                </a:pathLst>
              </a:cu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1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72" name="Image 7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73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4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6271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77" grpId="0" animBg="1"/>
      <p:bldP spid="101" grpId="0"/>
      <p:bldP spid="106" grpId="0" animBg="1"/>
      <p:bldP spid="60" grpId="0" animBg="1"/>
      <p:bldP spid="78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à coins arrondis 59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Line 175"/>
          <p:cNvSpPr>
            <a:spLocks noChangeShapeType="1"/>
          </p:cNvSpPr>
          <p:nvPr/>
        </p:nvSpPr>
        <p:spPr bwMode="auto">
          <a:xfrm flipH="1">
            <a:off x="1841501" y="1257300"/>
            <a:ext cx="2408668" cy="12"/>
          </a:xfrm>
          <a:prstGeom prst="line">
            <a:avLst/>
          </a:prstGeom>
          <a:noFill/>
          <a:ln w="12700" cap="rnd" cmpd="sng" algn="ctr">
            <a:solidFill>
              <a:schemeClr val="accent6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  <a:endParaRPr lang="fr-FR" sz="1200" b="1" i="1" dirty="0">
              <a:solidFill>
                <a:srgbClr val="0099CC"/>
              </a:solidFill>
              <a:latin typeface="Candara"/>
              <a:cs typeface="Candara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  <a:endParaRPr lang="fr-FR" sz="1200" b="1" i="1" dirty="0">
              <a:solidFill>
                <a:srgbClr val="80AAF9"/>
              </a:solidFill>
              <a:latin typeface="Candara"/>
              <a:cs typeface="Candara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  <a:endParaRPr lang="fr-FR" sz="1200" b="1" i="1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77" name="Oval 23"/>
          <p:cNvSpPr>
            <a:spLocks noChangeAspect="1" noChangeArrowheads="1"/>
          </p:cNvSpPr>
          <p:nvPr/>
        </p:nvSpPr>
        <p:spPr bwMode="auto">
          <a:xfrm>
            <a:off x="3908420" y="1217619"/>
            <a:ext cx="104264" cy="104262"/>
          </a:xfrm>
          <a:prstGeom prst="ellipse">
            <a:avLst/>
          </a:prstGeom>
          <a:solidFill>
            <a:srgbClr val="F07F0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4655607" y="1621895"/>
            <a:ext cx="104264" cy="104262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066142" y="1783983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6600"/>
                </a:solidFill>
                <a:latin typeface="Candara"/>
                <a:cs typeface="Candara"/>
              </a:rPr>
              <a:t>Vitesse mini </a:t>
            </a:r>
            <a:endParaRPr lang="fr-FR" sz="1200" b="1" i="1" dirty="0">
              <a:solidFill>
                <a:srgbClr val="FF6600"/>
              </a:solidFill>
              <a:latin typeface="Candara"/>
              <a:cs typeface="Candara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4677660" y="2254675"/>
            <a:ext cx="139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  <a:latin typeface="Candara"/>
                <a:cs typeface="Candara"/>
              </a:rPr>
              <a:t>Décrochage</a:t>
            </a:r>
            <a:endParaRPr lang="fr-FR" sz="1200" b="1" i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 rot="1486185">
            <a:off x="3979790" y="1364623"/>
            <a:ext cx="768243" cy="120949"/>
          </a:xfrm>
          <a:custGeom>
            <a:avLst/>
            <a:gdLst>
              <a:gd name="T0" fmla="*/ 0 w 907"/>
              <a:gd name="T1" fmla="*/ 0 h 404"/>
              <a:gd name="T2" fmla="*/ 2147483647 w 907"/>
              <a:gd name="T3" fmla="*/ 2147483647 h 404"/>
              <a:gd name="T4" fmla="*/ 2147483647 w 907"/>
              <a:gd name="T5" fmla="*/ 2147483647 h 404"/>
              <a:gd name="T6" fmla="*/ 2147483647 w 907"/>
              <a:gd name="T7" fmla="*/ 2147483647 h 404"/>
              <a:gd name="T8" fmla="*/ 2147483647 w 907"/>
              <a:gd name="T9" fmla="*/ 2147483647 h 404"/>
              <a:gd name="T10" fmla="*/ 2147483647 w 907"/>
              <a:gd name="T11" fmla="*/ 2147483647 h 4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404"/>
              <a:gd name="T20" fmla="*/ 907 w 907"/>
              <a:gd name="T21" fmla="*/ 404 h 404"/>
              <a:gd name="connsiteX0" fmla="*/ 0 w 860"/>
              <a:gd name="connsiteY0" fmla="*/ 0 h 376"/>
              <a:gd name="connsiteX1" fmla="*/ 233 w 860"/>
              <a:gd name="connsiteY1" fmla="*/ 41 h 376"/>
              <a:gd name="connsiteX2" fmla="*/ 448 w 860"/>
              <a:gd name="connsiteY2" fmla="*/ 120 h 376"/>
              <a:gd name="connsiteX3" fmla="*/ 612 w 860"/>
              <a:gd name="connsiteY3" fmla="*/ 208 h 376"/>
              <a:gd name="connsiteX4" fmla="*/ 860 w 860"/>
              <a:gd name="connsiteY4" fmla="*/ 376 h 376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45"/>
              <a:gd name="connsiteY0" fmla="*/ 0 h 208"/>
              <a:gd name="connsiteX1" fmla="*/ 233 w 645"/>
              <a:gd name="connsiteY1" fmla="*/ 41 h 208"/>
              <a:gd name="connsiteX2" fmla="*/ 448 w 645"/>
              <a:gd name="connsiteY2" fmla="*/ 120 h 208"/>
              <a:gd name="connsiteX3" fmla="*/ 645 w 645"/>
              <a:gd name="connsiteY3" fmla="*/ 208 h 208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262 h 534"/>
              <a:gd name="connsiteX1" fmla="*/ 244 w 678"/>
              <a:gd name="connsiteY1" fmla="*/ 20 h 534"/>
              <a:gd name="connsiteX2" fmla="*/ 448 w 678"/>
              <a:gd name="connsiteY2" fmla="*/ 382 h 534"/>
              <a:gd name="connsiteX3" fmla="*/ 678 w 678"/>
              <a:gd name="connsiteY3" fmla="*/ 534 h 534"/>
              <a:gd name="connsiteX0" fmla="*/ 0 w 678"/>
              <a:gd name="connsiteY0" fmla="*/ 257 h 529"/>
              <a:gd name="connsiteX1" fmla="*/ 244 w 678"/>
              <a:gd name="connsiteY1" fmla="*/ 15 h 529"/>
              <a:gd name="connsiteX2" fmla="*/ 473 w 678"/>
              <a:gd name="connsiteY2" fmla="*/ 168 h 529"/>
              <a:gd name="connsiteX3" fmla="*/ 678 w 678"/>
              <a:gd name="connsiteY3" fmla="*/ 529 h 529"/>
              <a:gd name="connsiteX0" fmla="*/ 0 w 707"/>
              <a:gd name="connsiteY0" fmla="*/ 442 h 555"/>
              <a:gd name="connsiteX1" fmla="*/ 273 w 707"/>
              <a:gd name="connsiteY1" fmla="*/ 41 h 555"/>
              <a:gd name="connsiteX2" fmla="*/ 502 w 707"/>
              <a:gd name="connsiteY2" fmla="*/ 194 h 555"/>
              <a:gd name="connsiteX3" fmla="*/ 707 w 707"/>
              <a:gd name="connsiteY3" fmla="*/ 555 h 555"/>
              <a:gd name="connsiteX0" fmla="*/ 0 w 707"/>
              <a:gd name="connsiteY0" fmla="*/ 388 h 501"/>
              <a:gd name="connsiteX1" fmla="*/ 246 w 707"/>
              <a:gd name="connsiteY1" fmla="*/ 41 h 501"/>
              <a:gd name="connsiteX2" fmla="*/ 502 w 707"/>
              <a:gd name="connsiteY2" fmla="*/ 140 h 501"/>
              <a:gd name="connsiteX3" fmla="*/ 707 w 707"/>
              <a:gd name="connsiteY3" fmla="*/ 501 h 501"/>
              <a:gd name="connsiteX0" fmla="*/ 0 w 708"/>
              <a:gd name="connsiteY0" fmla="*/ 252 h 482"/>
              <a:gd name="connsiteX1" fmla="*/ 247 w 708"/>
              <a:gd name="connsiteY1" fmla="*/ 22 h 482"/>
              <a:gd name="connsiteX2" fmla="*/ 503 w 708"/>
              <a:gd name="connsiteY2" fmla="*/ 121 h 482"/>
              <a:gd name="connsiteX3" fmla="*/ 708 w 708"/>
              <a:gd name="connsiteY3" fmla="*/ 482 h 482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30 w 738"/>
              <a:gd name="connsiteY0" fmla="*/ 300 h 530"/>
              <a:gd name="connsiteX1" fmla="*/ 277 w 738"/>
              <a:gd name="connsiteY1" fmla="*/ 70 h 530"/>
              <a:gd name="connsiteX2" fmla="*/ 533 w 738"/>
              <a:gd name="connsiteY2" fmla="*/ 169 h 530"/>
              <a:gd name="connsiteX3" fmla="*/ 738 w 73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" h="530">
                <a:moveTo>
                  <a:pt x="0" y="300"/>
                </a:moveTo>
                <a:cubicBezTo>
                  <a:pt x="222" y="0"/>
                  <a:pt x="195" y="152"/>
                  <a:pt x="247" y="70"/>
                </a:cubicBezTo>
                <a:cubicBezTo>
                  <a:pt x="331" y="48"/>
                  <a:pt x="426" y="92"/>
                  <a:pt x="503" y="169"/>
                </a:cubicBezTo>
                <a:cubicBezTo>
                  <a:pt x="580" y="246"/>
                  <a:pt x="671" y="478"/>
                  <a:pt x="708" y="5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5" name="WordArt 162"/>
          <p:cNvSpPr>
            <a:spLocks noChangeAspect="1" noChangeArrowheads="1" noChangeShapeType="1" noTextEdit="1"/>
          </p:cNvSpPr>
          <p:nvPr/>
        </p:nvSpPr>
        <p:spPr bwMode="auto">
          <a:xfrm rot="1769010">
            <a:off x="3926344" y="1255259"/>
            <a:ext cx="955624" cy="3448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97991"/>
              </a:avLst>
            </a:prstTxWarp>
          </a:bodyPr>
          <a:lstStyle/>
          <a:p>
            <a:pPr algn="ctr"/>
            <a:r>
              <a:rPr lang="fr-FR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Arial Black"/>
                <a:cs typeface="Arial Black"/>
              </a:rPr>
              <a:t>2ème régime</a:t>
            </a:r>
          </a:p>
        </p:txBody>
      </p:sp>
      <p:sp>
        <p:nvSpPr>
          <p:cNvPr id="103" name="AutoShape 41"/>
          <p:cNvSpPr>
            <a:spLocks noChangeArrowheads="1"/>
          </p:cNvSpPr>
          <p:nvPr/>
        </p:nvSpPr>
        <p:spPr bwMode="auto">
          <a:xfrm>
            <a:off x="4741334" y="1982351"/>
            <a:ext cx="692066" cy="306467"/>
          </a:xfrm>
          <a:prstGeom prst="wedgeRoundRectCallout">
            <a:avLst>
              <a:gd name="adj1" fmla="val -48558"/>
              <a:gd name="adj2" fmla="val -136273"/>
              <a:gd name="adj3" fmla="val 16667"/>
            </a:avLst>
          </a:prstGeom>
          <a:solidFill>
            <a:srgbClr val="FF0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20°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3229837" y="1531916"/>
            <a:ext cx="681010" cy="306467"/>
          </a:xfrm>
          <a:prstGeom prst="wedgeRoundRectCallout">
            <a:avLst>
              <a:gd name="adj1" fmla="val 49051"/>
              <a:gd name="adj2" fmla="val -118763"/>
              <a:gd name="adj3" fmla="val 16667"/>
            </a:avLst>
          </a:prstGeom>
          <a:solidFill>
            <a:schemeClr val="accent6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16°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48851" y="2819814"/>
            <a:ext cx="676573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8°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</a:t>
            </a:r>
            <a:r>
              <a:rPr lang="fr-FR" sz="1200" b="0" dirty="0" smtClean="0">
                <a:solidFill>
                  <a:srgbClr val="000000"/>
                </a:solidFill>
                <a:latin typeface="Times New Roman" charset="0"/>
              </a:rPr>
              <a:t> 6°</a:t>
            </a:r>
            <a:endParaRPr lang="fr-FR" sz="1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3018219" y="5563059"/>
            <a:ext cx="676573" cy="306467"/>
          </a:xfrm>
          <a:prstGeom prst="wedgeRoundRectCallout">
            <a:avLst>
              <a:gd name="adj1" fmla="val -92045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</a:t>
            </a:r>
            <a:r>
              <a:rPr lang="fr-FR" sz="1200" b="0" dirty="0" smtClean="0">
                <a:latin typeface="Times New Roman" charset="0"/>
              </a:rPr>
              <a:t> -3°</a:t>
            </a:r>
            <a:endParaRPr lang="fr-FR" sz="1200" b="0" dirty="0">
              <a:latin typeface="Times New Roman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5829300" y="3479800"/>
            <a:ext cx="2425804" cy="1422400"/>
          </a:xfrm>
          <a:custGeom>
            <a:avLst/>
            <a:gdLst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4866 w 10674"/>
              <a:gd name="connsiteY6" fmla="*/ 8098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332 w 10674"/>
              <a:gd name="connsiteY6" fmla="*/ 8371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098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462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462 h 10000"/>
              <a:gd name="connsiteX7" fmla="*/ 4133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384 w 10674"/>
              <a:gd name="connsiteY6" fmla="*/ 8280 h 10000"/>
              <a:gd name="connsiteX7" fmla="*/ 4133 w 10674"/>
              <a:gd name="connsiteY7" fmla="*/ 6564 h 10000"/>
              <a:gd name="connsiteX8" fmla="*/ 0 w 10674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4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0674" y="4631"/>
                </a:lnTo>
                <a:lnTo>
                  <a:pt x="8717" y="10000"/>
                </a:lnTo>
                <a:lnTo>
                  <a:pt x="8717" y="8160"/>
                </a:lnTo>
                <a:lnTo>
                  <a:pt x="5384" y="8280"/>
                </a:lnTo>
                <a:cubicBezTo>
                  <a:pt x="5243" y="7769"/>
                  <a:pt x="4274" y="7075"/>
                  <a:pt x="4133" y="6564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34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" name="Grouper 60"/>
          <p:cNvGrpSpPr/>
          <p:nvPr/>
        </p:nvGrpSpPr>
        <p:grpSpPr>
          <a:xfrm>
            <a:off x="5073656" y="3357032"/>
            <a:ext cx="2313509" cy="876626"/>
            <a:chOff x="5340356" y="3064932"/>
            <a:chExt cx="2313509" cy="876626"/>
          </a:xfrm>
        </p:grpSpPr>
        <p:sp>
          <p:nvSpPr>
            <p:cNvPr id="79" name="Rectangle 7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r 241"/>
            <p:cNvGrpSpPr/>
            <p:nvPr/>
          </p:nvGrpSpPr>
          <p:grpSpPr>
            <a:xfrm rot="1953281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rgbClr val="F8FF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6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89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81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 smtClean="0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90" name="Freeform 40"/>
          <p:cNvSpPr>
            <a:spLocks/>
          </p:cNvSpPr>
          <p:nvPr/>
        </p:nvSpPr>
        <p:spPr bwMode="auto">
          <a:xfrm rot="16200000" flipV="1">
            <a:off x="5679078" y="2707278"/>
            <a:ext cx="1295399" cy="910042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6768 w 11721"/>
              <a:gd name="connsiteY6" fmla="*/ 8378 h 10000"/>
              <a:gd name="connsiteX7" fmla="*/ 36 w 11721"/>
              <a:gd name="connsiteY7" fmla="*/ 8385 h 10000"/>
              <a:gd name="connsiteX8" fmla="*/ 0 w 11721"/>
              <a:gd name="connsiteY8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5118 w 11721"/>
              <a:gd name="connsiteY8" fmla="*/ 8514 h 10000"/>
              <a:gd name="connsiteX9" fmla="*/ 36 w 11721"/>
              <a:gd name="connsiteY9" fmla="*/ 8385 h 10000"/>
              <a:gd name="connsiteX10" fmla="*/ 0 w 11721"/>
              <a:gd name="connsiteY10" fmla="*/ 1902 h 10000"/>
              <a:gd name="connsiteX0" fmla="*/ 0 w 11721"/>
              <a:gd name="connsiteY0" fmla="*/ 1902 h 10000"/>
              <a:gd name="connsiteX1" fmla="*/ 5008 w 11721"/>
              <a:gd name="connsiteY1" fmla="*/ 2162 h 10000"/>
              <a:gd name="connsiteX2" fmla="*/ 6713 w 11721"/>
              <a:gd name="connsiteY2" fmla="*/ 2027 h 10000"/>
              <a:gd name="connsiteX3" fmla="*/ 8699 w 11721"/>
              <a:gd name="connsiteY3" fmla="*/ 1902 h 10000"/>
              <a:gd name="connsiteX4" fmla="*/ 8717 w 11721"/>
              <a:gd name="connsiteY4" fmla="*/ 0 h 10000"/>
              <a:gd name="connsiteX5" fmla="*/ 11721 w 11721"/>
              <a:gd name="connsiteY5" fmla="*/ 4957 h 10000"/>
              <a:gd name="connsiteX6" fmla="*/ 8717 w 11721"/>
              <a:gd name="connsiteY6" fmla="*/ 10000 h 10000"/>
              <a:gd name="connsiteX7" fmla="*/ 8717 w 11721"/>
              <a:gd name="connsiteY7" fmla="*/ 8160 h 10000"/>
              <a:gd name="connsiteX8" fmla="*/ 6768 w 11721"/>
              <a:gd name="connsiteY8" fmla="*/ 8378 h 10000"/>
              <a:gd name="connsiteX9" fmla="*/ 5118 w 11721"/>
              <a:gd name="connsiteY9" fmla="*/ 8514 h 10000"/>
              <a:gd name="connsiteX10" fmla="*/ 36 w 11721"/>
              <a:gd name="connsiteY10" fmla="*/ 8385 h 10000"/>
              <a:gd name="connsiteX11" fmla="*/ 0 w 11721"/>
              <a:gd name="connsiteY11" fmla="*/ 1902 h 10000"/>
              <a:gd name="connsiteX0" fmla="*/ 0 w 11721"/>
              <a:gd name="connsiteY0" fmla="*/ 1902 h 10000"/>
              <a:gd name="connsiteX1" fmla="*/ 4898 w 11721"/>
              <a:gd name="connsiteY1" fmla="*/ 4189 h 10000"/>
              <a:gd name="connsiteX2" fmla="*/ 6713 w 11721"/>
              <a:gd name="connsiteY2" fmla="*/ 2027 h 10000"/>
              <a:gd name="connsiteX3" fmla="*/ 8699 w 11721"/>
              <a:gd name="connsiteY3" fmla="*/ 1902 h 10000"/>
              <a:gd name="connsiteX4" fmla="*/ 8717 w 11721"/>
              <a:gd name="connsiteY4" fmla="*/ 0 h 10000"/>
              <a:gd name="connsiteX5" fmla="*/ 11721 w 11721"/>
              <a:gd name="connsiteY5" fmla="*/ 4957 h 10000"/>
              <a:gd name="connsiteX6" fmla="*/ 8717 w 11721"/>
              <a:gd name="connsiteY6" fmla="*/ 10000 h 10000"/>
              <a:gd name="connsiteX7" fmla="*/ 8717 w 11721"/>
              <a:gd name="connsiteY7" fmla="*/ 8160 h 10000"/>
              <a:gd name="connsiteX8" fmla="*/ 6768 w 11721"/>
              <a:gd name="connsiteY8" fmla="*/ 8378 h 10000"/>
              <a:gd name="connsiteX9" fmla="*/ 5118 w 11721"/>
              <a:gd name="connsiteY9" fmla="*/ 8514 h 10000"/>
              <a:gd name="connsiteX10" fmla="*/ 36 w 11721"/>
              <a:gd name="connsiteY10" fmla="*/ 8385 h 10000"/>
              <a:gd name="connsiteX11" fmla="*/ 0 w 11721"/>
              <a:gd name="connsiteY11" fmla="*/ 1902 h 10000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713 w 11721"/>
              <a:gd name="connsiteY2" fmla="*/ 2027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 w 11721"/>
              <a:gd name="connsiteY10" fmla="*/ 8385 h 10271"/>
              <a:gd name="connsiteX11" fmla="*/ 0 w 11721"/>
              <a:gd name="connsiteY11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 w 11721"/>
              <a:gd name="connsiteY10" fmla="*/ 8385 h 10271"/>
              <a:gd name="connsiteX11" fmla="*/ 0 w 11721"/>
              <a:gd name="connsiteY11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32 w 11721"/>
              <a:gd name="connsiteY10" fmla="*/ 9865 h 10271"/>
              <a:gd name="connsiteX11" fmla="*/ 36 w 11721"/>
              <a:gd name="connsiteY11" fmla="*/ 8385 h 10271"/>
              <a:gd name="connsiteX12" fmla="*/ 0 w 11721"/>
              <a:gd name="connsiteY12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467 w 11721"/>
              <a:gd name="connsiteY10" fmla="*/ 7433 h 10271"/>
              <a:gd name="connsiteX11" fmla="*/ 36 w 11721"/>
              <a:gd name="connsiteY11" fmla="*/ 8385 h 10271"/>
              <a:gd name="connsiteX12" fmla="*/ 0 w 11721"/>
              <a:gd name="connsiteY12" fmla="*/ 1902 h 10271"/>
              <a:gd name="connsiteX0" fmla="*/ 0 w 11721"/>
              <a:gd name="connsiteY0" fmla="*/ 1902 h 10271"/>
              <a:gd name="connsiteX1" fmla="*/ 3632 w 11721"/>
              <a:gd name="connsiteY1" fmla="*/ 3784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493 w 11721"/>
              <a:gd name="connsiteY3" fmla="*/ 2432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36 w 11721"/>
              <a:gd name="connsiteY13" fmla="*/ 8385 h 10281"/>
              <a:gd name="connsiteX14" fmla="*/ 0 w 11721"/>
              <a:gd name="connsiteY14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1871 w 11721"/>
              <a:gd name="connsiteY1" fmla="*/ 3378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1871 w 11721"/>
              <a:gd name="connsiteY1" fmla="*/ 3378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926 w 11721"/>
              <a:gd name="connsiteY13" fmla="*/ 9054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4074 h 12453"/>
              <a:gd name="connsiteX1" fmla="*/ 1871 w 11721"/>
              <a:gd name="connsiteY1" fmla="*/ 5550 h 12453"/>
              <a:gd name="connsiteX2" fmla="*/ 3412 w 11721"/>
              <a:gd name="connsiteY2" fmla="*/ 3524 h 12453"/>
              <a:gd name="connsiteX3" fmla="*/ 4898 w 11721"/>
              <a:gd name="connsiteY3" fmla="*/ 6361 h 12453"/>
              <a:gd name="connsiteX4" fmla="*/ 6273 w 11721"/>
              <a:gd name="connsiteY4" fmla="*/ 4739 h 12453"/>
              <a:gd name="connsiteX5" fmla="*/ 8699 w 11721"/>
              <a:gd name="connsiteY5" fmla="*/ 4074 h 12453"/>
              <a:gd name="connsiteX6" fmla="*/ 8525 w 11721"/>
              <a:gd name="connsiteY6" fmla="*/ 0 h 12453"/>
              <a:gd name="connsiteX7" fmla="*/ 11721 w 11721"/>
              <a:gd name="connsiteY7" fmla="*/ 7129 h 12453"/>
              <a:gd name="connsiteX8" fmla="*/ 8717 w 11721"/>
              <a:gd name="connsiteY8" fmla="*/ 12172 h 12453"/>
              <a:gd name="connsiteX9" fmla="*/ 8717 w 11721"/>
              <a:gd name="connsiteY9" fmla="*/ 10332 h 12453"/>
              <a:gd name="connsiteX10" fmla="*/ 6768 w 11721"/>
              <a:gd name="connsiteY10" fmla="*/ 10550 h 12453"/>
              <a:gd name="connsiteX11" fmla="*/ 5173 w 11721"/>
              <a:gd name="connsiteY11" fmla="*/ 12443 h 12453"/>
              <a:gd name="connsiteX12" fmla="*/ 3467 w 11721"/>
              <a:gd name="connsiteY12" fmla="*/ 9605 h 12453"/>
              <a:gd name="connsiteX13" fmla="*/ 1926 w 11721"/>
              <a:gd name="connsiteY13" fmla="*/ 11226 h 12453"/>
              <a:gd name="connsiteX14" fmla="*/ 36 w 11721"/>
              <a:gd name="connsiteY14" fmla="*/ 10557 h 12453"/>
              <a:gd name="connsiteX15" fmla="*/ 0 w 11721"/>
              <a:gd name="connsiteY15" fmla="*/ 4074 h 12453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412 w 11721"/>
              <a:gd name="connsiteY2" fmla="*/ 3524 h 14146"/>
              <a:gd name="connsiteX3" fmla="*/ 4898 w 11721"/>
              <a:gd name="connsiteY3" fmla="*/ 6361 h 14146"/>
              <a:gd name="connsiteX4" fmla="*/ 6273 w 11721"/>
              <a:gd name="connsiteY4" fmla="*/ 4739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412 w 11721"/>
              <a:gd name="connsiteY2" fmla="*/ 3524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6734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5061 h 14146"/>
              <a:gd name="connsiteX1" fmla="*/ 1871 w 11721"/>
              <a:gd name="connsiteY1" fmla="*/ 6734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5061 h 14146"/>
              <a:gd name="connsiteX0" fmla="*/ 0 w 12874"/>
              <a:gd name="connsiteY0" fmla="*/ 5061 h 14146"/>
              <a:gd name="connsiteX1" fmla="*/ 1871 w 12874"/>
              <a:gd name="connsiteY1" fmla="*/ 6734 h 14146"/>
              <a:gd name="connsiteX2" fmla="*/ 3220 w 12874"/>
              <a:gd name="connsiteY2" fmla="*/ 5301 h 14146"/>
              <a:gd name="connsiteX3" fmla="*/ 4898 w 12874"/>
              <a:gd name="connsiteY3" fmla="*/ 6361 h 14146"/>
              <a:gd name="connsiteX4" fmla="*/ 6273 w 12874"/>
              <a:gd name="connsiteY4" fmla="*/ 5923 h 14146"/>
              <a:gd name="connsiteX5" fmla="*/ 8699 w 12874"/>
              <a:gd name="connsiteY5" fmla="*/ 4074 h 14146"/>
              <a:gd name="connsiteX6" fmla="*/ 8525 w 12874"/>
              <a:gd name="connsiteY6" fmla="*/ 0 h 14146"/>
              <a:gd name="connsiteX7" fmla="*/ 12874 w 12874"/>
              <a:gd name="connsiteY7" fmla="*/ 6932 h 14146"/>
              <a:gd name="connsiteX8" fmla="*/ 8717 w 12874"/>
              <a:gd name="connsiteY8" fmla="*/ 14146 h 14146"/>
              <a:gd name="connsiteX9" fmla="*/ 8717 w 12874"/>
              <a:gd name="connsiteY9" fmla="*/ 10332 h 14146"/>
              <a:gd name="connsiteX10" fmla="*/ 6768 w 12874"/>
              <a:gd name="connsiteY10" fmla="*/ 10550 h 14146"/>
              <a:gd name="connsiteX11" fmla="*/ 5173 w 12874"/>
              <a:gd name="connsiteY11" fmla="*/ 12443 h 14146"/>
              <a:gd name="connsiteX12" fmla="*/ 3467 w 12874"/>
              <a:gd name="connsiteY12" fmla="*/ 9605 h 14146"/>
              <a:gd name="connsiteX13" fmla="*/ 1926 w 12874"/>
              <a:gd name="connsiteY13" fmla="*/ 11226 h 14146"/>
              <a:gd name="connsiteX14" fmla="*/ 36 w 12874"/>
              <a:gd name="connsiteY14" fmla="*/ 10557 h 14146"/>
              <a:gd name="connsiteX15" fmla="*/ 0 w 12874"/>
              <a:gd name="connsiteY15" fmla="*/ 5061 h 14146"/>
              <a:gd name="connsiteX0" fmla="*/ 0 w 12874"/>
              <a:gd name="connsiteY0" fmla="*/ 3482 h 12567"/>
              <a:gd name="connsiteX1" fmla="*/ 1871 w 12874"/>
              <a:gd name="connsiteY1" fmla="*/ 5155 h 12567"/>
              <a:gd name="connsiteX2" fmla="*/ 3220 w 12874"/>
              <a:gd name="connsiteY2" fmla="*/ 3722 h 12567"/>
              <a:gd name="connsiteX3" fmla="*/ 4898 w 12874"/>
              <a:gd name="connsiteY3" fmla="*/ 4782 h 12567"/>
              <a:gd name="connsiteX4" fmla="*/ 6273 w 12874"/>
              <a:gd name="connsiteY4" fmla="*/ 4344 h 12567"/>
              <a:gd name="connsiteX5" fmla="*/ 8699 w 12874"/>
              <a:gd name="connsiteY5" fmla="*/ 2495 h 12567"/>
              <a:gd name="connsiteX6" fmla="*/ 8909 w 12874"/>
              <a:gd name="connsiteY6" fmla="*/ 0 h 12567"/>
              <a:gd name="connsiteX7" fmla="*/ 12874 w 12874"/>
              <a:gd name="connsiteY7" fmla="*/ 5353 h 12567"/>
              <a:gd name="connsiteX8" fmla="*/ 8717 w 12874"/>
              <a:gd name="connsiteY8" fmla="*/ 12567 h 12567"/>
              <a:gd name="connsiteX9" fmla="*/ 8717 w 12874"/>
              <a:gd name="connsiteY9" fmla="*/ 8753 h 12567"/>
              <a:gd name="connsiteX10" fmla="*/ 6768 w 12874"/>
              <a:gd name="connsiteY10" fmla="*/ 8971 h 12567"/>
              <a:gd name="connsiteX11" fmla="*/ 5173 w 12874"/>
              <a:gd name="connsiteY11" fmla="*/ 10864 h 12567"/>
              <a:gd name="connsiteX12" fmla="*/ 3467 w 12874"/>
              <a:gd name="connsiteY12" fmla="*/ 8026 h 12567"/>
              <a:gd name="connsiteX13" fmla="*/ 1926 w 12874"/>
              <a:gd name="connsiteY13" fmla="*/ 9647 h 12567"/>
              <a:gd name="connsiteX14" fmla="*/ 36 w 12874"/>
              <a:gd name="connsiteY14" fmla="*/ 8978 h 12567"/>
              <a:gd name="connsiteX15" fmla="*/ 0 w 12874"/>
              <a:gd name="connsiteY15" fmla="*/ 3482 h 12567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4898 w 12874"/>
              <a:gd name="connsiteY3" fmla="*/ 4782 h 11185"/>
              <a:gd name="connsiteX4" fmla="*/ 6273 w 12874"/>
              <a:gd name="connsiteY4" fmla="*/ 4344 h 11185"/>
              <a:gd name="connsiteX5" fmla="*/ 8699 w 12874"/>
              <a:gd name="connsiteY5" fmla="*/ 2495 h 11185"/>
              <a:gd name="connsiteX6" fmla="*/ 8909 w 12874"/>
              <a:gd name="connsiteY6" fmla="*/ 0 h 11185"/>
              <a:gd name="connsiteX7" fmla="*/ 12874 w 12874"/>
              <a:gd name="connsiteY7" fmla="*/ 5353 h 11185"/>
              <a:gd name="connsiteX8" fmla="*/ 8717 w 12874"/>
              <a:gd name="connsiteY8" fmla="*/ 11185 h 11185"/>
              <a:gd name="connsiteX9" fmla="*/ 8717 w 12874"/>
              <a:gd name="connsiteY9" fmla="*/ 8753 h 11185"/>
              <a:gd name="connsiteX10" fmla="*/ 6768 w 12874"/>
              <a:gd name="connsiteY10" fmla="*/ 8971 h 11185"/>
              <a:gd name="connsiteX11" fmla="*/ 5173 w 12874"/>
              <a:gd name="connsiteY11" fmla="*/ 10864 h 11185"/>
              <a:gd name="connsiteX12" fmla="*/ 3467 w 12874"/>
              <a:gd name="connsiteY12" fmla="*/ 8026 h 11185"/>
              <a:gd name="connsiteX13" fmla="*/ 1926 w 12874"/>
              <a:gd name="connsiteY13" fmla="*/ 9647 h 11185"/>
              <a:gd name="connsiteX14" fmla="*/ 36 w 12874"/>
              <a:gd name="connsiteY14" fmla="*/ 8978 h 11185"/>
              <a:gd name="connsiteX15" fmla="*/ 0 w 12874"/>
              <a:gd name="connsiteY15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4898 w 12874"/>
              <a:gd name="connsiteY3" fmla="*/ 4782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6768 w 12874"/>
              <a:gd name="connsiteY9" fmla="*/ 8971 h 11185"/>
              <a:gd name="connsiteX10" fmla="*/ 5173 w 12874"/>
              <a:gd name="connsiteY10" fmla="*/ 10864 h 11185"/>
              <a:gd name="connsiteX11" fmla="*/ 3467 w 12874"/>
              <a:gd name="connsiteY11" fmla="*/ 8026 h 11185"/>
              <a:gd name="connsiteX12" fmla="*/ 1926 w 12874"/>
              <a:gd name="connsiteY12" fmla="*/ 9647 h 11185"/>
              <a:gd name="connsiteX13" fmla="*/ 36 w 12874"/>
              <a:gd name="connsiteY13" fmla="*/ 8978 h 11185"/>
              <a:gd name="connsiteX14" fmla="*/ 0 w 12874"/>
              <a:gd name="connsiteY14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6768 w 12874"/>
              <a:gd name="connsiteY9" fmla="*/ 8971 h 11185"/>
              <a:gd name="connsiteX10" fmla="*/ 5173 w 12874"/>
              <a:gd name="connsiteY10" fmla="*/ 10864 h 11185"/>
              <a:gd name="connsiteX11" fmla="*/ 3467 w 12874"/>
              <a:gd name="connsiteY11" fmla="*/ 8026 h 11185"/>
              <a:gd name="connsiteX12" fmla="*/ 1926 w 12874"/>
              <a:gd name="connsiteY12" fmla="*/ 9647 h 11185"/>
              <a:gd name="connsiteX13" fmla="*/ 36 w 12874"/>
              <a:gd name="connsiteY13" fmla="*/ 8978 h 11185"/>
              <a:gd name="connsiteX14" fmla="*/ 0 w 12874"/>
              <a:gd name="connsiteY14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173 w 12874"/>
              <a:gd name="connsiteY9" fmla="*/ 10864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795 w 12874"/>
              <a:gd name="connsiteY4" fmla="*/ 4272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3220 w 12874"/>
              <a:gd name="connsiteY2" fmla="*/ 2735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3467 w 12874"/>
              <a:gd name="connsiteY10" fmla="*/ 7039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3220 w 12874"/>
              <a:gd name="connsiteY2" fmla="*/ 2735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318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3877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3877 h 10198"/>
              <a:gd name="connsiteX0" fmla="*/ 0 w 12874"/>
              <a:gd name="connsiteY0" fmla="*/ 3877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515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3877 h 1019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436 w 12874"/>
              <a:gd name="connsiteY3" fmla="*/ 399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889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562 w 12874"/>
              <a:gd name="connsiteY3" fmla="*/ 3226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889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562 w 12874"/>
              <a:gd name="connsiteY3" fmla="*/ 3226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688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358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2650 h 10988"/>
              <a:gd name="connsiteX1" fmla="*/ 1871 w 12874"/>
              <a:gd name="connsiteY1" fmla="*/ 3358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2650 h 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74" h="10988">
                <a:moveTo>
                  <a:pt x="0" y="2650"/>
                </a:moveTo>
                <a:cubicBezTo>
                  <a:pt x="333" y="1568"/>
                  <a:pt x="1302" y="3450"/>
                  <a:pt x="1871" y="3358"/>
                </a:cubicBezTo>
                <a:cubicBezTo>
                  <a:pt x="2440" y="3266"/>
                  <a:pt x="3704" y="2747"/>
                  <a:pt x="4181" y="3130"/>
                </a:cubicBezTo>
                <a:cubicBezTo>
                  <a:pt x="4997" y="3511"/>
                  <a:pt x="5018" y="4657"/>
                  <a:pt x="5931" y="4453"/>
                </a:cubicBezTo>
                <a:cubicBezTo>
                  <a:pt x="8285" y="4052"/>
                  <a:pt x="8127" y="4082"/>
                  <a:pt x="8795" y="3285"/>
                </a:cubicBezTo>
                <a:lnTo>
                  <a:pt x="8909" y="0"/>
                </a:lnTo>
                <a:lnTo>
                  <a:pt x="12874" y="5156"/>
                </a:lnTo>
                <a:lnTo>
                  <a:pt x="8717" y="10988"/>
                </a:lnTo>
                <a:lnTo>
                  <a:pt x="8717" y="7766"/>
                </a:lnTo>
                <a:cubicBezTo>
                  <a:pt x="8126" y="7713"/>
                  <a:pt x="6721" y="9471"/>
                  <a:pt x="5846" y="9350"/>
                </a:cubicBezTo>
                <a:cubicBezTo>
                  <a:pt x="4971" y="9229"/>
                  <a:pt x="4690" y="8364"/>
                  <a:pt x="4140" y="8003"/>
                </a:cubicBezTo>
                <a:cubicBezTo>
                  <a:pt x="3590" y="7643"/>
                  <a:pt x="2498" y="8501"/>
                  <a:pt x="1926" y="8660"/>
                </a:cubicBezTo>
                <a:cubicBezTo>
                  <a:pt x="1354" y="8819"/>
                  <a:pt x="348" y="9025"/>
                  <a:pt x="36" y="7991"/>
                </a:cubicBezTo>
                <a:cubicBezTo>
                  <a:pt x="24" y="6021"/>
                  <a:pt x="12" y="4620"/>
                  <a:pt x="0" y="2650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6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4940300" y="1104900"/>
            <a:ext cx="294640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>
                <a:latin typeface="+mn-lt"/>
              </a:rPr>
              <a:t>Décollement de la couche limite </a:t>
            </a:r>
            <a:r>
              <a:rPr lang="fr-FR" sz="16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600" b="0" dirty="0" smtClean="0">
                <a:sym typeface="Wingdings"/>
              </a:rPr>
              <a:t> </a:t>
            </a:r>
            <a:r>
              <a:rPr lang="fr-FR" sz="1600" b="0" dirty="0" smtClean="0"/>
              <a:t>Ecoulement tourbillonnaire</a:t>
            </a:r>
            <a:endParaRPr lang="fr-FR" sz="1600" b="0" dirty="0">
              <a:latin typeface="+mn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800600" y="1016000"/>
            <a:ext cx="2527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>
                <a:latin typeface="+mn-lt"/>
              </a:rPr>
              <a:t>Vol aux grands angles</a:t>
            </a:r>
            <a:endParaRPr lang="fr-FR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754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2" grpId="0"/>
      <p:bldP spid="94" grpId="0" animBg="1"/>
      <p:bldP spid="95" grpId="0" animBg="1"/>
      <p:bldP spid="103" grpId="0" animBg="1"/>
      <p:bldP spid="59" grpId="0" animBg="1"/>
      <p:bldP spid="90" grpId="0" animBg="1"/>
      <p:bldP spid="58" grpId="0" animBg="1"/>
      <p:bldP spid="58" grpId="1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à coins arrondis 172"/>
          <p:cNvSpPr/>
          <p:nvPr/>
        </p:nvSpPr>
        <p:spPr>
          <a:xfrm>
            <a:off x="1117600" y="793750"/>
            <a:ext cx="6781800" cy="5651500"/>
          </a:xfrm>
          <a:prstGeom prst="roundRect">
            <a:avLst>
              <a:gd name="adj" fmla="val 5394"/>
            </a:avLst>
          </a:prstGeom>
          <a:gradFill flip="none" rotWithShape="1">
            <a:gsLst>
              <a:gs pos="39000">
                <a:srgbClr val="F8FFB7"/>
              </a:gs>
              <a:gs pos="9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17" name="Line 104"/>
          <p:cNvSpPr>
            <a:spLocks noChangeShapeType="1"/>
          </p:cNvSpPr>
          <p:nvPr/>
        </p:nvSpPr>
        <p:spPr bwMode="auto">
          <a:xfrm rot="5400000" flipV="1">
            <a:off x="2416151" y="5514951"/>
            <a:ext cx="6350" cy="1143049"/>
          </a:xfrm>
          <a:prstGeom prst="line">
            <a:avLst/>
          </a:prstGeom>
          <a:noFill/>
          <a:ln w="38100" cap="flat" cmpd="sng" algn="ctr">
            <a:solidFill>
              <a:srgbClr val="3C8C9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Line 32"/>
          <p:cNvSpPr>
            <a:spLocks noChangeShapeType="1"/>
          </p:cNvSpPr>
          <p:nvPr/>
        </p:nvSpPr>
        <p:spPr bwMode="auto">
          <a:xfrm flipH="1">
            <a:off x="2881313" y="1546225"/>
            <a:ext cx="1702112" cy="15875"/>
          </a:xfrm>
          <a:prstGeom prst="line">
            <a:avLst/>
          </a:prstGeom>
          <a:noFill/>
          <a:ln w="9525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419225" y="1387477"/>
            <a:ext cx="1476375" cy="307976"/>
            <a:chOff x="558" y="994"/>
            <a:chExt cx="930" cy="194"/>
          </a:xfrm>
        </p:grpSpPr>
        <p:sp>
          <p:nvSpPr>
            <p:cNvPr id="221" name="Line 29"/>
            <p:cNvSpPr>
              <a:spLocks noChangeShapeType="1"/>
            </p:cNvSpPr>
            <p:nvPr/>
          </p:nvSpPr>
          <p:spPr bwMode="auto">
            <a:xfrm flipH="1">
              <a:off x="832" y="1102"/>
              <a:ext cx="656" cy="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Text Box 35"/>
            <p:cNvSpPr txBox="1">
              <a:spLocks noChangeArrowheads="1"/>
            </p:cNvSpPr>
            <p:nvPr/>
          </p:nvSpPr>
          <p:spPr bwMode="auto">
            <a:xfrm>
              <a:off x="558" y="994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 smtClean="0">
                  <a:solidFill>
                    <a:srgbClr val="008000"/>
                  </a:solidFill>
                  <a:latin typeface="Arial" charset="0"/>
                </a:rPr>
                <a:t>Cz </a:t>
              </a:r>
              <a:endParaRPr lang="fr-FR" sz="1400" i="1" baseline="30000" dirty="0">
                <a:solidFill>
                  <a:srgbClr val="008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617788" y="1584325"/>
            <a:ext cx="676275" cy="4490138"/>
            <a:chOff x="1265" y="1102"/>
            <a:chExt cx="426" cy="2746"/>
          </a:xfrm>
        </p:grpSpPr>
        <p:sp>
          <p:nvSpPr>
            <p:cNvPr id="224" name="Line 30"/>
            <p:cNvSpPr>
              <a:spLocks noChangeShapeType="1"/>
            </p:cNvSpPr>
            <p:nvPr/>
          </p:nvSpPr>
          <p:spPr bwMode="auto">
            <a:xfrm rot="16200000" flipH="1">
              <a:off x="120" y="2470"/>
              <a:ext cx="2746" cy="1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Text Box 36"/>
            <p:cNvSpPr txBox="1">
              <a:spLocks noChangeArrowheads="1"/>
            </p:cNvSpPr>
            <p:nvPr/>
          </p:nvSpPr>
          <p:spPr bwMode="auto">
            <a:xfrm>
              <a:off x="1265" y="3635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>
                  <a:solidFill>
                    <a:srgbClr val="008000"/>
                  </a:solidFill>
                  <a:latin typeface="Arial" charset="0"/>
                </a:rPr>
                <a:t>Cx</a:t>
              </a:r>
              <a:r>
                <a:rPr lang="fr-FR" sz="1400" i="1" dirty="0" smtClean="0">
                  <a:solidFill>
                    <a:srgbClr val="008000"/>
                  </a:solidFill>
                  <a:latin typeface="Arial" charset="0"/>
                </a:rPr>
                <a:t> </a:t>
              </a:r>
              <a:endParaRPr lang="fr-FR" sz="1400" i="1" baseline="30000" dirty="0">
                <a:solidFill>
                  <a:srgbClr val="008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233863" y="1641475"/>
            <a:ext cx="676275" cy="4456577"/>
            <a:chOff x="2651" y="1090"/>
            <a:chExt cx="426" cy="2746"/>
          </a:xfrm>
        </p:grpSpPr>
        <p:sp>
          <p:nvSpPr>
            <p:cNvPr id="227" name="Line 31"/>
            <p:cNvSpPr>
              <a:spLocks noChangeShapeType="1"/>
            </p:cNvSpPr>
            <p:nvPr/>
          </p:nvSpPr>
          <p:spPr bwMode="auto">
            <a:xfrm rot="16200000" flipH="1">
              <a:off x="1520" y="2458"/>
              <a:ext cx="2746" cy="1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2651" y="3607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>
                  <a:solidFill>
                    <a:srgbClr val="993366"/>
                  </a:solidFill>
                  <a:latin typeface="Arial" charset="0"/>
                </a:rPr>
                <a:t>Cx</a:t>
              </a:r>
              <a:r>
                <a:rPr lang="fr-FR" sz="1400" i="1" dirty="0" smtClean="0">
                  <a:solidFill>
                    <a:srgbClr val="993366"/>
                  </a:solidFill>
                  <a:latin typeface="Arial" charset="0"/>
                </a:rPr>
                <a:t> </a:t>
              </a:r>
              <a:endParaRPr lang="fr-FR" sz="1400" i="1" baseline="30000" dirty="0">
                <a:solidFill>
                  <a:srgbClr val="993366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952750" y="1517649"/>
            <a:ext cx="935038" cy="542925"/>
            <a:chOff x="1556" y="940"/>
            <a:chExt cx="589" cy="342"/>
          </a:xfrm>
          <a:solidFill>
            <a:schemeClr val="tx2"/>
          </a:solidFill>
        </p:grpSpPr>
        <p:sp>
          <p:nvSpPr>
            <p:cNvPr id="230" name="Oval 33"/>
            <p:cNvSpPr>
              <a:spLocks noChangeAspect="1" noChangeArrowheads="1"/>
            </p:cNvSpPr>
            <p:nvPr/>
          </p:nvSpPr>
          <p:spPr bwMode="auto">
            <a:xfrm>
              <a:off x="1556" y="940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>
                <a:latin typeface="Arial" charset="0"/>
              </a:endParaRPr>
            </a:p>
          </p:txBody>
        </p:sp>
        <p:sp>
          <p:nvSpPr>
            <p:cNvPr id="231" name="AutoShape 40"/>
            <p:cNvSpPr>
              <a:spLocks noChangeArrowheads="1"/>
            </p:cNvSpPr>
            <p:nvPr/>
          </p:nvSpPr>
          <p:spPr bwMode="auto">
            <a:xfrm>
              <a:off x="1670" y="1089"/>
              <a:ext cx="475" cy="193"/>
            </a:xfrm>
            <a:prstGeom prst="wedgeRoundRectCallout">
              <a:avLst>
                <a:gd name="adj1" fmla="val -66732"/>
                <a:gd name="adj2" fmla="val -108973"/>
                <a:gd name="adj3" fmla="val 16667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200" b="0" dirty="0">
                  <a:solidFill>
                    <a:srgbClr val="FFFF00"/>
                  </a:solidFill>
                  <a:latin typeface="Symbol" charset="2"/>
                </a:rPr>
                <a:t>a</a:t>
              </a:r>
              <a:r>
                <a:rPr lang="fr-FR" sz="1200" b="0" dirty="0">
                  <a:solidFill>
                    <a:srgbClr val="FFFF00"/>
                  </a:solidFill>
                  <a:latin typeface="Times New Roman" charset="0"/>
                </a:rPr>
                <a:t> = </a:t>
              </a:r>
              <a:r>
                <a:rPr lang="fr-FR" sz="1200" b="0" dirty="0" smtClean="0">
                  <a:solidFill>
                    <a:srgbClr val="FFFF00"/>
                  </a:solidFill>
                  <a:latin typeface="Times New Roman" charset="0"/>
                </a:rPr>
                <a:t>10°</a:t>
              </a:r>
              <a:endParaRPr lang="fr-FR" sz="1200" b="0" dirty="0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sp>
        <p:nvSpPr>
          <p:cNvPr id="235" name="Line 105"/>
          <p:cNvSpPr>
            <a:spLocks noChangeShapeType="1"/>
          </p:cNvSpPr>
          <p:nvPr/>
        </p:nvSpPr>
        <p:spPr bwMode="auto">
          <a:xfrm flipV="1">
            <a:off x="1828801" y="1536700"/>
            <a:ext cx="2755900" cy="4508500"/>
          </a:xfrm>
          <a:prstGeom prst="line">
            <a:avLst/>
          </a:prstGeom>
          <a:noFill/>
          <a:ln w="3810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Text Box 37"/>
          <p:cNvSpPr txBox="1">
            <a:spLocks noChangeArrowheads="1"/>
          </p:cNvSpPr>
          <p:nvPr/>
        </p:nvSpPr>
        <p:spPr bwMode="auto">
          <a:xfrm>
            <a:off x="1028700" y="1384300"/>
            <a:ext cx="800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 i="1" dirty="0" smtClean="0">
                <a:solidFill>
                  <a:srgbClr val="993366"/>
                </a:solidFill>
                <a:latin typeface="Arial" charset="0"/>
              </a:rPr>
              <a:t>Cz</a:t>
            </a:r>
            <a:r>
              <a:rPr lang="fr-FR" sz="1400" i="1" baseline="30000" dirty="0" smtClean="0">
                <a:solidFill>
                  <a:srgbClr val="993366"/>
                </a:solidFill>
                <a:latin typeface="Bradley Hand ITC" pitchFamily="66" charset="0"/>
              </a:rPr>
              <a:t> </a:t>
            </a:r>
            <a:r>
              <a:rPr lang="fr-FR" sz="1200" i="1" dirty="0" smtClean="0">
                <a:latin typeface="Bradley Hand ITC" pitchFamily="66" charset="0"/>
              </a:rPr>
              <a:t>= </a:t>
            </a:r>
            <a:endParaRPr lang="fr-FR" sz="1200" i="1" baseline="30000" dirty="0">
              <a:latin typeface="Bradley Hand ITC" pitchFamily="66" charset="0"/>
            </a:endParaRPr>
          </a:p>
        </p:txBody>
      </p:sp>
      <p:grpSp>
        <p:nvGrpSpPr>
          <p:cNvPr id="10" name="Grouper 153"/>
          <p:cNvGrpSpPr/>
          <p:nvPr/>
        </p:nvGrpSpPr>
        <p:grpSpPr>
          <a:xfrm>
            <a:off x="119063" y="5664200"/>
            <a:ext cx="1290637" cy="512200"/>
            <a:chOff x="373063" y="5664200"/>
            <a:chExt cx="1290637" cy="512200"/>
          </a:xfrm>
        </p:grpSpPr>
        <p:sp>
          <p:nvSpPr>
            <p:cNvPr id="238" name="AutoShape 20"/>
            <p:cNvSpPr>
              <a:spLocks noChangeArrowheads="1"/>
            </p:cNvSpPr>
            <p:nvPr/>
          </p:nvSpPr>
          <p:spPr bwMode="auto">
            <a:xfrm>
              <a:off x="633413" y="5981701"/>
              <a:ext cx="865187" cy="1946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" name="Text Box 21"/>
            <p:cNvSpPr txBox="1">
              <a:spLocks noChangeArrowheads="1"/>
            </p:cNvSpPr>
            <p:nvPr/>
          </p:nvSpPr>
          <p:spPr bwMode="auto">
            <a:xfrm>
              <a:off x="373063" y="5664200"/>
              <a:ext cx="12906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600" b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+mn-ea"/>
                  <a:cs typeface="+mn-cs"/>
                </a:rPr>
                <a:t>Vent relatif</a:t>
              </a:r>
            </a:p>
          </p:txBody>
        </p:sp>
      </p:grpSp>
      <p:sp>
        <p:nvSpPr>
          <p:cNvPr id="240" name="Line 104"/>
          <p:cNvSpPr>
            <a:spLocks noChangeShapeType="1"/>
          </p:cNvSpPr>
          <p:nvPr/>
        </p:nvSpPr>
        <p:spPr bwMode="auto">
          <a:xfrm flipH="1" flipV="1">
            <a:off x="1828800" y="1587500"/>
            <a:ext cx="0" cy="4455700"/>
          </a:xfrm>
          <a:prstGeom prst="line">
            <a:avLst/>
          </a:prstGeom>
          <a:noFill/>
          <a:ln w="38100" cap="flat" cmpd="sng" algn="ctr">
            <a:solidFill>
              <a:srgbClr val="3C8C9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1" name="Line 104"/>
          <p:cNvSpPr>
            <a:spLocks noChangeShapeType="1"/>
          </p:cNvSpPr>
          <p:nvPr/>
        </p:nvSpPr>
        <p:spPr bwMode="auto">
          <a:xfrm flipV="1">
            <a:off x="1803399" y="1587500"/>
            <a:ext cx="1184275" cy="450215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2" name="Line 104"/>
          <p:cNvSpPr>
            <a:spLocks noChangeShapeType="1"/>
          </p:cNvSpPr>
          <p:nvPr/>
        </p:nvSpPr>
        <p:spPr bwMode="auto">
          <a:xfrm rot="5400000" flipV="1">
            <a:off x="3229607" y="4697882"/>
            <a:ext cx="21168" cy="2762029"/>
          </a:xfrm>
          <a:prstGeom prst="line">
            <a:avLst/>
          </a:prstGeom>
          <a:noFill/>
          <a:ln w="38100" cap="flat" cmpd="sng" algn="ctr">
            <a:solidFill>
              <a:srgbClr val="604A7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3" name="Text Box 21"/>
          <p:cNvSpPr txBox="1">
            <a:spLocks noChangeArrowheads="1"/>
          </p:cNvSpPr>
          <p:nvPr/>
        </p:nvSpPr>
        <p:spPr bwMode="auto">
          <a:xfrm rot="16200000">
            <a:off x="685801" y="3467102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Portance</a:t>
            </a:r>
            <a:endParaRPr lang="fr-FR" sz="1600" b="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ndara"/>
              <a:ea typeface="+mn-ea"/>
              <a:cs typeface="Candara"/>
            </a:endParaRPr>
          </a:p>
        </p:txBody>
      </p:sp>
      <p:sp>
        <p:nvSpPr>
          <p:cNvPr id="244" name="Text Box 21"/>
          <p:cNvSpPr txBox="1">
            <a:spLocks noChangeArrowheads="1"/>
          </p:cNvSpPr>
          <p:nvPr/>
        </p:nvSpPr>
        <p:spPr bwMode="auto">
          <a:xfrm>
            <a:off x="2705101" y="5702301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Traînée</a:t>
            </a:r>
            <a:endParaRPr lang="fr-FR" sz="1600" b="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ndara"/>
              <a:ea typeface="+mn-ea"/>
              <a:cs typeface="Candara"/>
            </a:endParaRPr>
          </a:p>
        </p:txBody>
      </p:sp>
      <p:sp>
        <p:nvSpPr>
          <p:cNvPr id="245" name="Text Box 21"/>
          <p:cNvSpPr txBox="1">
            <a:spLocks noChangeArrowheads="1"/>
          </p:cNvSpPr>
          <p:nvPr/>
        </p:nvSpPr>
        <p:spPr bwMode="auto">
          <a:xfrm>
            <a:off x="2237581" y="1159935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R.F.A</a:t>
            </a:r>
            <a:endParaRPr lang="fr-FR" sz="1600" b="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ndara"/>
              <a:ea typeface="+mn-ea"/>
              <a:cs typeface="Candara"/>
            </a:endParaRPr>
          </a:p>
        </p:txBody>
      </p:sp>
      <p:grpSp>
        <p:nvGrpSpPr>
          <p:cNvPr id="11" name="Group 107"/>
          <p:cNvGrpSpPr>
            <a:grpSpLocks/>
          </p:cNvGrpSpPr>
          <p:nvPr/>
        </p:nvGrpSpPr>
        <p:grpSpPr bwMode="auto">
          <a:xfrm rot="2076102">
            <a:off x="1270546" y="6103482"/>
            <a:ext cx="1287463" cy="447675"/>
            <a:chOff x="706" y="3186"/>
            <a:chExt cx="1085" cy="344"/>
          </a:xfrm>
        </p:grpSpPr>
        <p:sp>
          <p:nvSpPr>
            <p:cNvPr id="247" name="Line 108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706" y="3185"/>
              <a:ext cx="1086" cy="339"/>
              <a:chOff x="322" y="330"/>
              <a:chExt cx="2445" cy="715"/>
            </a:xfrm>
          </p:grpSpPr>
          <p:grpSp>
            <p:nvGrpSpPr>
              <p:cNvPr id="13" name="Group 110"/>
              <p:cNvGrpSpPr>
                <a:grpSpLocks/>
              </p:cNvGrpSpPr>
              <p:nvPr/>
            </p:nvGrpSpPr>
            <p:grpSpPr bwMode="auto">
              <a:xfrm>
                <a:off x="414" y="582"/>
                <a:ext cx="304" cy="267"/>
                <a:chOff x="1791" y="1892"/>
                <a:chExt cx="304" cy="267"/>
              </a:xfrm>
            </p:grpSpPr>
            <p:sp>
              <p:nvSpPr>
                <p:cNvPr id="295" name="Freeform 111"/>
                <p:cNvSpPr>
                  <a:spLocks/>
                </p:cNvSpPr>
                <p:nvPr/>
              </p:nvSpPr>
              <p:spPr bwMode="auto">
                <a:xfrm>
                  <a:off x="1791" y="1892"/>
                  <a:ext cx="295" cy="263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12"/>
                <p:cNvSpPr>
                  <a:spLocks/>
                </p:cNvSpPr>
                <p:nvPr/>
              </p:nvSpPr>
              <p:spPr bwMode="auto">
                <a:xfrm>
                  <a:off x="1800" y="1899"/>
                  <a:ext cx="295" cy="260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13"/>
                <p:cNvSpPr>
                  <a:spLocks/>
                </p:cNvSpPr>
                <p:nvPr/>
              </p:nvSpPr>
              <p:spPr bwMode="auto">
                <a:xfrm>
                  <a:off x="1877" y="2076"/>
                  <a:ext cx="103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14"/>
                <p:cNvSpPr>
                  <a:spLocks/>
                </p:cNvSpPr>
                <p:nvPr/>
              </p:nvSpPr>
              <p:spPr bwMode="auto">
                <a:xfrm>
                  <a:off x="1882" y="2091"/>
                  <a:ext cx="106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15"/>
                <p:cNvSpPr>
                  <a:spLocks/>
                </p:cNvSpPr>
                <p:nvPr/>
              </p:nvSpPr>
              <p:spPr bwMode="auto">
                <a:xfrm>
                  <a:off x="1825" y="1903"/>
                  <a:ext cx="133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16"/>
                <p:cNvSpPr>
                  <a:spLocks/>
                </p:cNvSpPr>
                <p:nvPr/>
              </p:nvSpPr>
              <p:spPr bwMode="auto">
                <a:xfrm>
                  <a:off x="1834" y="1910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17"/>
              <p:cNvGrpSpPr>
                <a:grpSpLocks/>
              </p:cNvGrpSpPr>
              <p:nvPr/>
            </p:nvGrpSpPr>
            <p:grpSpPr bwMode="auto">
              <a:xfrm>
                <a:off x="417" y="811"/>
                <a:ext cx="299" cy="230"/>
                <a:chOff x="1794" y="2121"/>
                <a:chExt cx="299" cy="230"/>
              </a:xfrm>
            </p:grpSpPr>
            <p:sp>
              <p:nvSpPr>
                <p:cNvPr id="288" name="Oval 118"/>
                <p:cNvSpPr>
                  <a:spLocks noChangeArrowheads="1"/>
                </p:cNvSpPr>
                <p:nvPr/>
              </p:nvSpPr>
              <p:spPr bwMode="auto">
                <a:xfrm>
                  <a:off x="1848" y="2262"/>
                  <a:ext cx="106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19"/>
                <p:cNvSpPr>
                  <a:spLocks/>
                </p:cNvSpPr>
                <p:nvPr/>
              </p:nvSpPr>
              <p:spPr bwMode="auto">
                <a:xfrm>
                  <a:off x="1981" y="2121"/>
                  <a:ext cx="112" cy="66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20"/>
                <p:cNvSpPr>
                  <a:spLocks/>
                </p:cNvSpPr>
                <p:nvPr/>
              </p:nvSpPr>
              <p:spPr bwMode="auto">
                <a:xfrm>
                  <a:off x="1995" y="2128"/>
                  <a:ext cx="96" cy="5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21"/>
                <p:cNvSpPr>
                  <a:spLocks/>
                </p:cNvSpPr>
                <p:nvPr/>
              </p:nvSpPr>
              <p:spPr bwMode="auto">
                <a:xfrm>
                  <a:off x="1817" y="2169"/>
                  <a:ext cx="166" cy="87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22"/>
                <p:cNvSpPr>
                  <a:spLocks/>
                </p:cNvSpPr>
                <p:nvPr/>
              </p:nvSpPr>
              <p:spPr bwMode="auto">
                <a:xfrm>
                  <a:off x="1818" y="2173"/>
                  <a:ext cx="169" cy="7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23"/>
                <p:cNvSpPr>
                  <a:spLocks/>
                </p:cNvSpPr>
                <p:nvPr/>
              </p:nvSpPr>
              <p:spPr bwMode="auto">
                <a:xfrm>
                  <a:off x="1794" y="2218"/>
                  <a:ext cx="247" cy="89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24"/>
                <p:cNvSpPr>
                  <a:spLocks/>
                </p:cNvSpPr>
                <p:nvPr/>
              </p:nvSpPr>
              <p:spPr bwMode="auto">
                <a:xfrm>
                  <a:off x="1814" y="2233"/>
                  <a:ext cx="238" cy="84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25"/>
              <p:cNvGrpSpPr>
                <a:grpSpLocks/>
              </p:cNvGrpSpPr>
              <p:nvPr/>
            </p:nvGrpSpPr>
            <p:grpSpPr bwMode="auto">
              <a:xfrm>
                <a:off x="654" y="341"/>
                <a:ext cx="2072" cy="507"/>
                <a:chOff x="2031" y="1651"/>
                <a:chExt cx="2072" cy="507"/>
              </a:xfrm>
            </p:grpSpPr>
            <p:sp>
              <p:nvSpPr>
                <p:cNvPr id="284" name="Freeform 126"/>
                <p:cNvSpPr>
                  <a:spLocks/>
                </p:cNvSpPr>
                <p:nvPr/>
              </p:nvSpPr>
              <p:spPr bwMode="auto">
                <a:xfrm>
                  <a:off x="2031" y="1655"/>
                  <a:ext cx="1978" cy="495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27"/>
                <p:cNvSpPr>
                  <a:spLocks/>
                </p:cNvSpPr>
                <p:nvPr/>
              </p:nvSpPr>
              <p:spPr bwMode="auto">
                <a:xfrm>
                  <a:off x="2036" y="1658"/>
                  <a:ext cx="1978" cy="500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28"/>
                <p:cNvSpPr>
                  <a:spLocks/>
                </p:cNvSpPr>
                <p:nvPr/>
              </p:nvSpPr>
              <p:spPr bwMode="auto">
                <a:xfrm>
                  <a:off x="3886" y="1651"/>
                  <a:ext cx="217" cy="388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29"/>
                <p:cNvSpPr>
                  <a:spLocks/>
                </p:cNvSpPr>
                <p:nvPr/>
              </p:nvSpPr>
              <p:spPr bwMode="auto">
                <a:xfrm>
                  <a:off x="3895" y="1665"/>
                  <a:ext cx="208" cy="375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30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53" name="Freeform 131"/>
              <p:cNvSpPr>
                <a:spLocks/>
              </p:cNvSpPr>
              <p:nvPr/>
            </p:nvSpPr>
            <p:spPr bwMode="auto">
              <a:xfrm>
                <a:off x="2223" y="735"/>
                <a:ext cx="292" cy="5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16" name="Group 132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17" name="Group 133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280" name="Freeform 134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1" name="Freeform 135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2" name="Freeform 136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3" name="Freeform 137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278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9" name="Line 139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40"/>
              <p:cNvGrpSpPr>
                <a:grpSpLocks/>
              </p:cNvGrpSpPr>
              <p:nvPr/>
            </p:nvGrpSpPr>
            <p:grpSpPr bwMode="auto">
              <a:xfrm>
                <a:off x="1054" y="789"/>
                <a:ext cx="243" cy="256"/>
                <a:chOff x="2431" y="2099"/>
                <a:chExt cx="243" cy="256"/>
              </a:xfrm>
            </p:grpSpPr>
            <p:sp>
              <p:nvSpPr>
                <p:cNvPr id="272" name="Oval 141"/>
                <p:cNvSpPr>
                  <a:spLocks noChangeArrowheads="1"/>
                </p:cNvSpPr>
                <p:nvPr/>
              </p:nvSpPr>
              <p:spPr bwMode="auto">
                <a:xfrm>
                  <a:off x="2450" y="2266"/>
                  <a:ext cx="130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42"/>
                <p:cNvSpPr>
                  <a:spLocks/>
                </p:cNvSpPr>
                <p:nvPr/>
              </p:nvSpPr>
              <p:spPr bwMode="auto">
                <a:xfrm>
                  <a:off x="2465" y="2099"/>
                  <a:ext cx="42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43"/>
                <p:cNvSpPr>
                  <a:spLocks/>
                </p:cNvSpPr>
                <p:nvPr/>
              </p:nvSpPr>
              <p:spPr bwMode="auto">
                <a:xfrm>
                  <a:off x="2468" y="2102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44"/>
                <p:cNvSpPr>
                  <a:spLocks/>
                </p:cNvSpPr>
                <p:nvPr/>
              </p:nvSpPr>
              <p:spPr bwMode="auto">
                <a:xfrm>
                  <a:off x="2431" y="2218"/>
                  <a:ext cx="238" cy="92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45"/>
                <p:cNvSpPr>
                  <a:spLocks/>
                </p:cNvSpPr>
                <p:nvPr/>
              </p:nvSpPr>
              <p:spPr bwMode="auto">
                <a:xfrm>
                  <a:off x="2442" y="2221"/>
                  <a:ext cx="232" cy="87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46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20" name="Group 151"/>
              <p:cNvGrpSpPr>
                <a:grpSpLocks/>
              </p:cNvGrpSpPr>
              <p:nvPr/>
            </p:nvGrpSpPr>
            <p:grpSpPr bwMode="auto">
              <a:xfrm>
                <a:off x="950" y="601"/>
                <a:ext cx="546" cy="192"/>
                <a:chOff x="2327" y="1911"/>
                <a:chExt cx="546" cy="192"/>
              </a:xfrm>
            </p:grpSpPr>
            <p:sp>
              <p:nvSpPr>
                <p:cNvPr id="260" name="Freeform 152"/>
                <p:cNvSpPr>
                  <a:spLocks/>
                </p:cNvSpPr>
                <p:nvPr/>
              </p:nvSpPr>
              <p:spPr bwMode="auto">
                <a:xfrm>
                  <a:off x="2327" y="1911"/>
                  <a:ext cx="413" cy="179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53"/>
                <p:cNvSpPr>
                  <a:spLocks/>
                </p:cNvSpPr>
                <p:nvPr/>
              </p:nvSpPr>
              <p:spPr bwMode="auto">
                <a:xfrm>
                  <a:off x="2336" y="1919"/>
                  <a:ext cx="413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54"/>
                <p:cNvSpPr>
                  <a:spLocks/>
                </p:cNvSpPr>
                <p:nvPr/>
              </p:nvSpPr>
              <p:spPr bwMode="auto">
                <a:xfrm>
                  <a:off x="2365" y="1964"/>
                  <a:ext cx="28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55"/>
                <p:cNvSpPr>
                  <a:spLocks/>
                </p:cNvSpPr>
                <p:nvPr/>
              </p:nvSpPr>
              <p:spPr bwMode="auto">
                <a:xfrm>
                  <a:off x="2361" y="1955"/>
                  <a:ext cx="292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156"/>
                <p:cNvSpPr>
                  <a:spLocks/>
                </p:cNvSpPr>
                <p:nvPr/>
              </p:nvSpPr>
              <p:spPr bwMode="auto">
                <a:xfrm>
                  <a:off x="2610" y="2018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157"/>
                <p:cNvSpPr>
                  <a:spLocks/>
                </p:cNvSpPr>
                <p:nvPr/>
              </p:nvSpPr>
              <p:spPr bwMode="auto">
                <a:xfrm>
                  <a:off x="2617" y="2027"/>
                  <a:ext cx="63" cy="66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158"/>
                <p:cNvSpPr>
                  <a:spLocks/>
                </p:cNvSpPr>
                <p:nvPr/>
              </p:nvSpPr>
              <p:spPr bwMode="auto">
                <a:xfrm>
                  <a:off x="2604" y="1982"/>
                  <a:ext cx="12" cy="41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160"/>
                <p:cNvSpPr>
                  <a:spLocks/>
                </p:cNvSpPr>
                <p:nvPr/>
              </p:nvSpPr>
              <p:spPr bwMode="auto">
                <a:xfrm>
                  <a:off x="2737" y="2061"/>
                  <a:ext cx="124" cy="1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61"/>
                <p:cNvSpPr>
                  <a:spLocks/>
                </p:cNvSpPr>
                <p:nvPr/>
              </p:nvSpPr>
              <p:spPr bwMode="auto">
                <a:xfrm>
                  <a:off x="2746" y="2073"/>
                  <a:ext cx="127" cy="1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1" name="Group 49"/>
          <p:cNvGrpSpPr>
            <a:grpSpLocks/>
          </p:cNvGrpSpPr>
          <p:nvPr/>
        </p:nvGrpSpPr>
        <p:grpSpPr bwMode="auto">
          <a:xfrm rot="961040">
            <a:off x="1332173" y="6025212"/>
            <a:ext cx="1287463" cy="447675"/>
            <a:chOff x="706" y="3186"/>
            <a:chExt cx="1085" cy="344"/>
          </a:xfrm>
        </p:grpSpPr>
        <p:sp>
          <p:nvSpPr>
            <p:cNvPr id="302" name="Line 50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707" y="3185"/>
              <a:ext cx="1088" cy="334"/>
              <a:chOff x="322" y="330"/>
              <a:chExt cx="2445" cy="704"/>
            </a:xfrm>
          </p:grpSpPr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>
                <a:off x="420" y="574"/>
                <a:ext cx="301" cy="272"/>
                <a:chOff x="1797" y="1884"/>
                <a:chExt cx="301" cy="272"/>
              </a:xfrm>
            </p:grpSpPr>
            <p:sp>
              <p:nvSpPr>
                <p:cNvPr id="350" name="Freeform 53"/>
                <p:cNvSpPr>
                  <a:spLocks/>
                </p:cNvSpPr>
                <p:nvPr/>
              </p:nvSpPr>
              <p:spPr bwMode="auto">
                <a:xfrm>
                  <a:off x="1797" y="1884"/>
                  <a:ext cx="295" cy="271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54"/>
                <p:cNvSpPr>
                  <a:spLocks/>
                </p:cNvSpPr>
                <p:nvPr/>
              </p:nvSpPr>
              <p:spPr bwMode="auto">
                <a:xfrm>
                  <a:off x="1803" y="1896"/>
                  <a:ext cx="295" cy="260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55"/>
                <p:cNvSpPr>
                  <a:spLocks/>
                </p:cNvSpPr>
                <p:nvPr/>
              </p:nvSpPr>
              <p:spPr bwMode="auto">
                <a:xfrm>
                  <a:off x="1877" y="2070"/>
                  <a:ext cx="103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56"/>
                <p:cNvSpPr>
                  <a:spLocks/>
                </p:cNvSpPr>
                <p:nvPr/>
              </p:nvSpPr>
              <p:spPr bwMode="auto">
                <a:xfrm>
                  <a:off x="1879" y="2087"/>
                  <a:ext cx="106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57"/>
                <p:cNvSpPr>
                  <a:spLocks/>
                </p:cNvSpPr>
                <p:nvPr/>
              </p:nvSpPr>
              <p:spPr bwMode="auto">
                <a:xfrm>
                  <a:off x="1827" y="1901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58"/>
                <p:cNvSpPr>
                  <a:spLocks/>
                </p:cNvSpPr>
                <p:nvPr/>
              </p:nvSpPr>
              <p:spPr bwMode="auto">
                <a:xfrm>
                  <a:off x="1832" y="1907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446" y="805"/>
                <a:ext cx="282" cy="229"/>
                <a:chOff x="1823" y="2115"/>
                <a:chExt cx="282" cy="229"/>
              </a:xfrm>
            </p:grpSpPr>
            <p:sp>
              <p:nvSpPr>
                <p:cNvPr id="343" name="Oval 60"/>
                <p:cNvSpPr>
                  <a:spLocks noChangeArrowheads="1"/>
                </p:cNvSpPr>
                <p:nvPr/>
              </p:nvSpPr>
              <p:spPr bwMode="auto">
                <a:xfrm>
                  <a:off x="1857" y="2255"/>
                  <a:ext cx="112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61"/>
                <p:cNvSpPr>
                  <a:spLocks/>
                </p:cNvSpPr>
                <p:nvPr/>
              </p:nvSpPr>
              <p:spPr bwMode="auto">
                <a:xfrm>
                  <a:off x="1993" y="2115"/>
                  <a:ext cx="112" cy="64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62"/>
                <p:cNvSpPr>
                  <a:spLocks/>
                </p:cNvSpPr>
                <p:nvPr/>
              </p:nvSpPr>
              <p:spPr bwMode="auto">
                <a:xfrm>
                  <a:off x="2007" y="2124"/>
                  <a:ext cx="96" cy="5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63"/>
                <p:cNvSpPr>
                  <a:spLocks/>
                </p:cNvSpPr>
                <p:nvPr/>
              </p:nvSpPr>
              <p:spPr bwMode="auto">
                <a:xfrm>
                  <a:off x="1828" y="2157"/>
                  <a:ext cx="166" cy="8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64"/>
                <p:cNvSpPr>
                  <a:spLocks/>
                </p:cNvSpPr>
                <p:nvPr/>
              </p:nvSpPr>
              <p:spPr bwMode="auto">
                <a:xfrm>
                  <a:off x="1840" y="2170"/>
                  <a:ext cx="169" cy="7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65"/>
                <p:cNvSpPr>
                  <a:spLocks/>
                </p:cNvSpPr>
                <p:nvPr/>
              </p:nvSpPr>
              <p:spPr bwMode="auto">
                <a:xfrm>
                  <a:off x="1823" y="2212"/>
                  <a:ext cx="247" cy="87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66"/>
                <p:cNvSpPr>
                  <a:spLocks/>
                </p:cNvSpPr>
                <p:nvPr/>
              </p:nvSpPr>
              <p:spPr bwMode="auto">
                <a:xfrm>
                  <a:off x="1826" y="2226"/>
                  <a:ext cx="238" cy="7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663" y="334"/>
                <a:ext cx="2072" cy="510"/>
                <a:chOff x="2040" y="1644"/>
                <a:chExt cx="2072" cy="510"/>
              </a:xfrm>
            </p:grpSpPr>
            <p:sp>
              <p:nvSpPr>
                <p:cNvPr id="339" name="Freeform 68"/>
                <p:cNvSpPr>
                  <a:spLocks/>
                </p:cNvSpPr>
                <p:nvPr/>
              </p:nvSpPr>
              <p:spPr bwMode="auto">
                <a:xfrm>
                  <a:off x="2040" y="1649"/>
                  <a:ext cx="1981" cy="495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70"/>
                <p:cNvSpPr>
                  <a:spLocks/>
                </p:cNvSpPr>
                <p:nvPr/>
              </p:nvSpPr>
              <p:spPr bwMode="auto">
                <a:xfrm>
                  <a:off x="3895" y="1644"/>
                  <a:ext cx="217" cy="388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71"/>
                <p:cNvSpPr>
                  <a:spLocks/>
                </p:cNvSpPr>
                <p:nvPr/>
              </p:nvSpPr>
              <p:spPr bwMode="auto">
                <a:xfrm>
                  <a:off x="3902" y="1651"/>
                  <a:ext cx="208" cy="378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69"/>
                <p:cNvSpPr>
                  <a:spLocks/>
                </p:cNvSpPr>
                <p:nvPr/>
              </p:nvSpPr>
              <p:spPr bwMode="auto">
                <a:xfrm>
                  <a:off x="2046" y="1656"/>
                  <a:ext cx="1975" cy="498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7" name="Freeform 72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308" name="Freeform 73"/>
              <p:cNvSpPr>
                <a:spLocks/>
              </p:cNvSpPr>
              <p:nvPr/>
            </p:nvSpPr>
            <p:spPr bwMode="auto">
              <a:xfrm>
                <a:off x="2224" y="729"/>
                <a:ext cx="292" cy="5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27" name="Group 75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335" name="Freeform 76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6" name="Freeform 77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7" name="Freeform 78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8" name="Freeform 79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333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Line 81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>
                <a:off x="1070" y="778"/>
                <a:ext cx="247" cy="251"/>
                <a:chOff x="2447" y="2088"/>
                <a:chExt cx="247" cy="251"/>
              </a:xfrm>
            </p:grpSpPr>
            <p:sp>
              <p:nvSpPr>
                <p:cNvPr id="327" name="Oval 83"/>
                <p:cNvSpPr>
                  <a:spLocks noChangeArrowheads="1"/>
                </p:cNvSpPr>
                <p:nvPr/>
              </p:nvSpPr>
              <p:spPr bwMode="auto">
                <a:xfrm>
                  <a:off x="2460" y="2247"/>
                  <a:ext cx="130" cy="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84"/>
                <p:cNvSpPr>
                  <a:spLocks/>
                </p:cNvSpPr>
                <p:nvPr/>
              </p:nvSpPr>
              <p:spPr bwMode="auto">
                <a:xfrm>
                  <a:off x="2480" y="2088"/>
                  <a:ext cx="42" cy="110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85"/>
                <p:cNvSpPr>
                  <a:spLocks/>
                </p:cNvSpPr>
                <p:nvPr/>
              </p:nvSpPr>
              <p:spPr bwMode="auto">
                <a:xfrm>
                  <a:off x="2486" y="2097"/>
                  <a:ext cx="45" cy="110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86"/>
                <p:cNvSpPr>
                  <a:spLocks/>
                </p:cNvSpPr>
                <p:nvPr/>
              </p:nvSpPr>
              <p:spPr bwMode="auto">
                <a:xfrm>
                  <a:off x="2447" y="2201"/>
                  <a:ext cx="232" cy="92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87"/>
                <p:cNvSpPr>
                  <a:spLocks/>
                </p:cNvSpPr>
                <p:nvPr/>
              </p:nvSpPr>
              <p:spPr bwMode="auto">
                <a:xfrm>
                  <a:off x="2462" y="2210"/>
                  <a:ext cx="232" cy="87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88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325" name="Freeform 89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326" name="Freeform 90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312" name="Freeform 91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313" name="Freeform 92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30" name="Group 93"/>
              <p:cNvGrpSpPr>
                <a:grpSpLocks/>
              </p:cNvGrpSpPr>
              <p:nvPr/>
            </p:nvGrpSpPr>
            <p:grpSpPr bwMode="auto">
              <a:xfrm>
                <a:off x="955" y="601"/>
                <a:ext cx="548" cy="193"/>
                <a:chOff x="2332" y="1911"/>
                <a:chExt cx="548" cy="193"/>
              </a:xfrm>
            </p:grpSpPr>
            <p:sp>
              <p:nvSpPr>
                <p:cNvPr id="315" name="Freeform 94"/>
                <p:cNvSpPr>
                  <a:spLocks/>
                </p:cNvSpPr>
                <p:nvPr/>
              </p:nvSpPr>
              <p:spPr bwMode="auto">
                <a:xfrm>
                  <a:off x="2332" y="1911"/>
                  <a:ext cx="407" cy="179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95"/>
                <p:cNvSpPr>
                  <a:spLocks/>
                </p:cNvSpPr>
                <p:nvPr/>
              </p:nvSpPr>
              <p:spPr bwMode="auto">
                <a:xfrm>
                  <a:off x="2342" y="1920"/>
                  <a:ext cx="407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96"/>
                <p:cNvSpPr>
                  <a:spLocks/>
                </p:cNvSpPr>
                <p:nvPr/>
              </p:nvSpPr>
              <p:spPr bwMode="auto">
                <a:xfrm>
                  <a:off x="2372" y="1964"/>
                  <a:ext cx="28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97"/>
                <p:cNvSpPr>
                  <a:spLocks/>
                </p:cNvSpPr>
                <p:nvPr/>
              </p:nvSpPr>
              <p:spPr bwMode="auto">
                <a:xfrm>
                  <a:off x="2374" y="1957"/>
                  <a:ext cx="28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98"/>
                <p:cNvSpPr>
                  <a:spLocks/>
                </p:cNvSpPr>
                <p:nvPr/>
              </p:nvSpPr>
              <p:spPr bwMode="auto">
                <a:xfrm>
                  <a:off x="2611" y="2013"/>
                  <a:ext cx="63" cy="69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99"/>
                <p:cNvSpPr>
                  <a:spLocks/>
                </p:cNvSpPr>
                <p:nvPr/>
              </p:nvSpPr>
              <p:spPr bwMode="auto">
                <a:xfrm>
                  <a:off x="2623" y="2024"/>
                  <a:ext cx="63" cy="64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00"/>
                <p:cNvSpPr>
                  <a:spLocks/>
                </p:cNvSpPr>
                <p:nvPr/>
              </p:nvSpPr>
              <p:spPr bwMode="auto">
                <a:xfrm>
                  <a:off x="2610" y="1980"/>
                  <a:ext cx="9" cy="41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3" name="Freeform 102"/>
                <p:cNvSpPr>
                  <a:spLocks/>
                </p:cNvSpPr>
                <p:nvPr/>
              </p:nvSpPr>
              <p:spPr bwMode="auto">
                <a:xfrm>
                  <a:off x="2743" y="2055"/>
                  <a:ext cx="127" cy="1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03"/>
                <p:cNvSpPr>
                  <a:spLocks/>
                </p:cNvSpPr>
                <p:nvPr/>
              </p:nvSpPr>
              <p:spPr bwMode="auto">
                <a:xfrm>
                  <a:off x="2753" y="2068"/>
                  <a:ext cx="127" cy="1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56" name="Line 104"/>
          <p:cNvSpPr>
            <a:spLocks noChangeShapeType="1"/>
          </p:cNvSpPr>
          <p:nvPr/>
        </p:nvSpPr>
        <p:spPr bwMode="auto">
          <a:xfrm flipH="1" flipV="1">
            <a:off x="1816837" y="1590061"/>
            <a:ext cx="0" cy="44557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1" name="Freeform 25"/>
          <p:cNvSpPr>
            <a:spLocks/>
          </p:cNvSpPr>
          <p:nvPr/>
        </p:nvSpPr>
        <p:spPr bwMode="auto">
          <a:xfrm rot="1486185">
            <a:off x="3979790" y="1364623"/>
            <a:ext cx="768243" cy="120949"/>
          </a:xfrm>
          <a:custGeom>
            <a:avLst/>
            <a:gdLst>
              <a:gd name="T0" fmla="*/ 0 w 907"/>
              <a:gd name="T1" fmla="*/ 0 h 404"/>
              <a:gd name="T2" fmla="*/ 2147483647 w 907"/>
              <a:gd name="T3" fmla="*/ 2147483647 h 404"/>
              <a:gd name="T4" fmla="*/ 2147483647 w 907"/>
              <a:gd name="T5" fmla="*/ 2147483647 h 404"/>
              <a:gd name="T6" fmla="*/ 2147483647 w 907"/>
              <a:gd name="T7" fmla="*/ 2147483647 h 404"/>
              <a:gd name="T8" fmla="*/ 2147483647 w 907"/>
              <a:gd name="T9" fmla="*/ 2147483647 h 404"/>
              <a:gd name="T10" fmla="*/ 2147483647 w 907"/>
              <a:gd name="T11" fmla="*/ 2147483647 h 4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404"/>
              <a:gd name="T20" fmla="*/ 907 w 907"/>
              <a:gd name="T21" fmla="*/ 404 h 404"/>
              <a:gd name="connsiteX0" fmla="*/ 0 w 860"/>
              <a:gd name="connsiteY0" fmla="*/ 0 h 376"/>
              <a:gd name="connsiteX1" fmla="*/ 233 w 860"/>
              <a:gd name="connsiteY1" fmla="*/ 41 h 376"/>
              <a:gd name="connsiteX2" fmla="*/ 448 w 860"/>
              <a:gd name="connsiteY2" fmla="*/ 120 h 376"/>
              <a:gd name="connsiteX3" fmla="*/ 612 w 860"/>
              <a:gd name="connsiteY3" fmla="*/ 208 h 376"/>
              <a:gd name="connsiteX4" fmla="*/ 860 w 860"/>
              <a:gd name="connsiteY4" fmla="*/ 376 h 376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45"/>
              <a:gd name="connsiteY0" fmla="*/ 0 h 208"/>
              <a:gd name="connsiteX1" fmla="*/ 233 w 645"/>
              <a:gd name="connsiteY1" fmla="*/ 41 h 208"/>
              <a:gd name="connsiteX2" fmla="*/ 448 w 645"/>
              <a:gd name="connsiteY2" fmla="*/ 120 h 208"/>
              <a:gd name="connsiteX3" fmla="*/ 645 w 645"/>
              <a:gd name="connsiteY3" fmla="*/ 208 h 208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262 h 534"/>
              <a:gd name="connsiteX1" fmla="*/ 244 w 678"/>
              <a:gd name="connsiteY1" fmla="*/ 20 h 534"/>
              <a:gd name="connsiteX2" fmla="*/ 448 w 678"/>
              <a:gd name="connsiteY2" fmla="*/ 382 h 534"/>
              <a:gd name="connsiteX3" fmla="*/ 678 w 678"/>
              <a:gd name="connsiteY3" fmla="*/ 534 h 534"/>
              <a:gd name="connsiteX0" fmla="*/ 0 w 678"/>
              <a:gd name="connsiteY0" fmla="*/ 257 h 529"/>
              <a:gd name="connsiteX1" fmla="*/ 244 w 678"/>
              <a:gd name="connsiteY1" fmla="*/ 15 h 529"/>
              <a:gd name="connsiteX2" fmla="*/ 473 w 678"/>
              <a:gd name="connsiteY2" fmla="*/ 168 h 529"/>
              <a:gd name="connsiteX3" fmla="*/ 678 w 678"/>
              <a:gd name="connsiteY3" fmla="*/ 529 h 529"/>
              <a:gd name="connsiteX0" fmla="*/ 0 w 707"/>
              <a:gd name="connsiteY0" fmla="*/ 442 h 555"/>
              <a:gd name="connsiteX1" fmla="*/ 273 w 707"/>
              <a:gd name="connsiteY1" fmla="*/ 41 h 555"/>
              <a:gd name="connsiteX2" fmla="*/ 502 w 707"/>
              <a:gd name="connsiteY2" fmla="*/ 194 h 555"/>
              <a:gd name="connsiteX3" fmla="*/ 707 w 707"/>
              <a:gd name="connsiteY3" fmla="*/ 555 h 555"/>
              <a:gd name="connsiteX0" fmla="*/ 0 w 707"/>
              <a:gd name="connsiteY0" fmla="*/ 388 h 501"/>
              <a:gd name="connsiteX1" fmla="*/ 246 w 707"/>
              <a:gd name="connsiteY1" fmla="*/ 41 h 501"/>
              <a:gd name="connsiteX2" fmla="*/ 502 w 707"/>
              <a:gd name="connsiteY2" fmla="*/ 140 h 501"/>
              <a:gd name="connsiteX3" fmla="*/ 707 w 707"/>
              <a:gd name="connsiteY3" fmla="*/ 501 h 501"/>
              <a:gd name="connsiteX0" fmla="*/ 0 w 708"/>
              <a:gd name="connsiteY0" fmla="*/ 252 h 482"/>
              <a:gd name="connsiteX1" fmla="*/ 247 w 708"/>
              <a:gd name="connsiteY1" fmla="*/ 22 h 482"/>
              <a:gd name="connsiteX2" fmla="*/ 503 w 708"/>
              <a:gd name="connsiteY2" fmla="*/ 121 h 482"/>
              <a:gd name="connsiteX3" fmla="*/ 708 w 708"/>
              <a:gd name="connsiteY3" fmla="*/ 482 h 482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30 w 738"/>
              <a:gd name="connsiteY0" fmla="*/ 300 h 530"/>
              <a:gd name="connsiteX1" fmla="*/ 277 w 738"/>
              <a:gd name="connsiteY1" fmla="*/ 70 h 530"/>
              <a:gd name="connsiteX2" fmla="*/ 533 w 738"/>
              <a:gd name="connsiteY2" fmla="*/ 169 h 530"/>
              <a:gd name="connsiteX3" fmla="*/ 738 w 73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" h="530">
                <a:moveTo>
                  <a:pt x="0" y="300"/>
                </a:moveTo>
                <a:cubicBezTo>
                  <a:pt x="222" y="0"/>
                  <a:pt x="195" y="152"/>
                  <a:pt x="247" y="70"/>
                </a:cubicBezTo>
                <a:cubicBezTo>
                  <a:pt x="331" y="48"/>
                  <a:pt x="426" y="92"/>
                  <a:pt x="503" y="169"/>
                </a:cubicBezTo>
                <a:cubicBezTo>
                  <a:pt x="580" y="246"/>
                  <a:pt x="671" y="478"/>
                  <a:pt x="708" y="5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62" name="WordArt 162"/>
          <p:cNvSpPr>
            <a:spLocks noChangeAspect="1" noChangeArrowheads="1" noChangeShapeType="1" noTextEdit="1"/>
          </p:cNvSpPr>
          <p:nvPr/>
        </p:nvSpPr>
        <p:spPr bwMode="auto">
          <a:xfrm rot="1769010">
            <a:off x="3926344" y="1255259"/>
            <a:ext cx="955624" cy="3448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97991"/>
              </a:avLst>
            </a:prstTxWarp>
          </a:bodyPr>
          <a:lstStyle/>
          <a:p>
            <a:pPr algn="ctr"/>
            <a:r>
              <a:rPr lang="fr-FR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Arial Black"/>
                <a:cs typeface="Arial Black"/>
              </a:rPr>
              <a:t>2ème régime</a:t>
            </a:r>
          </a:p>
        </p:txBody>
      </p:sp>
      <p:grpSp>
        <p:nvGrpSpPr>
          <p:cNvPr id="31" name="Group 106"/>
          <p:cNvGrpSpPr>
            <a:grpSpLocks/>
          </p:cNvGrpSpPr>
          <p:nvPr/>
        </p:nvGrpSpPr>
        <p:grpSpPr bwMode="auto">
          <a:xfrm>
            <a:off x="4545018" y="1490663"/>
            <a:ext cx="1046163" cy="508000"/>
            <a:chOff x="2863" y="1059"/>
            <a:chExt cx="659" cy="320"/>
          </a:xfrm>
        </p:grpSpPr>
        <p:sp>
          <p:nvSpPr>
            <p:cNvPr id="233" name="Oval 34"/>
            <p:cNvSpPr>
              <a:spLocks noChangeAspect="1" noChangeArrowheads="1"/>
            </p:cNvSpPr>
            <p:nvPr/>
          </p:nvSpPr>
          <p:spPr bwMode="auto">
            <a:xfrm>
              <a:off x="2863" y="1059"/>
              <a:ext cx="66" cy="66"/>
            </a:xfrm>
            <a:prstGeom prst="ellipse">
              <a:avLst/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>
                <a:latin typeface="Arial" charset="0"/>
              </a:endParaRPr>
            </a:p>
          </p:txBody>
        </p:sp>
        <p:sp>
          <p:nvSpPr>
            <p:cNvPr id="234" name="AutoShape 41"/>
            <p:cNvSpPr>
              <a:spLocks noChangeArrowheads="1"/>
            </p:cNvSpPr>
            <p:nvPr/>
          </p:nvSpPr>
          <p:spPr bwMode="auto">
            <a:xfrm>
              <a:off x="3060" y="1186"/>
              <a:ext cx="462" cy="193"/>
            </a:xfrm>
            <a:prstGeom prst="wedgeRoundRectCallout">
              <a:avLst>
                <a:gd name="adj1" fmla="val -82036"/>
                <a:gd name="adj2" fmla="val -95506"/>
                <a:gd name="adj3" fmla="val 16667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200" b="0" dirty="0">
                  <a:solidFill>
                    <a:srgbClr val="FFFF00"/>
                  </a:solidFill>
                  <a:latin typeface="Symbol" charset="2"/>
                </a:rPr>
                <a:t>a</a:t>
              </a:r>
              <a:r>
                <a:rPr lang="fr-FR" sz="1200" b="0" dirty="0">
                  <a:solidFill>
                    <a:srgbClr val="FFFF00"/>
                  </a:solidFill>
                  <a:latin typeface="Times New Roman" charset="0"/>
                </a:rPr>
                <a:t> = </a:t>
              </a:r>
              <a:r>
                <a:rPr lang="fr-FR" sz="1200" b="0" dirty="0" smtClean="0">
                  <a:solidFill>
                    <a:srgbClr val="FFFF00"/>
                  </a:solidFill>
                  <a:latin typeface="Times New Roman" charset="0"/>
                </a:rPr>
                <a:t>16°</a:t>
              </a:r>
              <a:endParaRPr lang="fr-FR" sz="1200" b="0" dirty="0">
                <a:solidFill>
                  <a:srgbClr val="FFFF00"/>
                </a:solidFill>
                <a:latin typeface="Times New Roman" charset="0"/>
              </a:endParaRPr>
            </a:p>
          </p:txBody>
        </p:sp>
      </p:grpSp>
      <p:sp>
        <p:nvSpPr>
          <p:cNvPr id="363" name="Oval 24"/>
          <p:cNvSpPr>
            <a:spLocks noChangeAspect="1" noChangeArrowheads="1"/>
          </p:cNvSpPr>
          <p:nvPr/>
        </p:nvSpPr>
        <p:spPr bwMode="auto">
          <a:xfrm>
            <a:off x="4655607" y="1621895"/>
            <a:ext cx="104264" cy="104262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0" name="Text Box 4"/>
          <p:cNvSpPr txBox="1">
            <a:spLocks noChangeArrowheads="1"/>
          </p:cNvSpPr>
          <p:nvPr/>
        </p:nvSpPr>
        <p:spPr bwMode="auto">
          <a:xfrm>
            <a:off x="101600" y="3429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 smtClean="0"/>
              <a:t>La polaire d’un profil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7" grpId="1" animBg="1"/>
      <p:bldP spid="219" grpId="0" animBg="1"/>
      <p:bldP spid="235" grpId="0" animBg="1"/>
      <p:bldP spid="236" grpId="0"/>
      <p:bldP spid="240" grpId="0" animBg="1"/>
      <p:bldP spid="240" grpId="1" animBg="1"/>
      <p:bldP spid="241" grpId="0" animBg="1"/>
      <p:bldP spid="242" grpId="0" animBg="1"/>
      <p:bldP spid="243" grpId="0"/>
      <p:bldP spid="244" grpId="0"/>
      <p:bldP spid="245" grpId="0"/>
      <p:bldP spid="3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Expression </a:t>
            </a:r>
            <a:r>
              <a:rPr lang="fr-FR" sz="2000" b="0" dirty="0">
                <a:latin typeface="+mj-lt"/>
              </a:rPr>
              <a:t>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Définitions </a:t>
            </a:r>
            <a:r>
              <a:rPr lang="fr-FR" sz="2000" b="0" dirty="0">
                <a:latin typeface="+mj-lt"/>
              </a:rPr>
              <a:t>des différents facteurs </a:t>
            </a:r>
            <a:r>
              <a:rPr lang="fr-FR" sz="2000" b="0" dirty="0" smtClean="0">
                <a:latin typeface="+mj-lt"/>
              </a:rPr>
              <a:t>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Contraintes subies par la structure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Polaire </a:t>
            </a:r>
            <a:r>
              <a:rPr lang="fr-FR" sz="2000" b="0" dirty="0">
                <a:latin typeface="+mj-lt"/>
              </a:rPr>
              <a:t>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Relation </a:t>
            </a:r>
            <a:r>
              <a:rPr lang="fr-FR" sz="2000" b="0" dirty="0">
                <a:latin typeface="+mj-lt"/>
              </a:rPr>
              <a:t>vitesse / </a:t>
            </a:r>
            <a:r>
              <a:rPr lang="fr-FR" sz="2000" b="0" dirty="0" smtClean="0">
                <a:latin typeface="+mj-lt"/>
              </a:rPr>
              <a:t>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Vitesses caractéristiques</a:t>
            </a:r>
            <a:endParaRPr lang="fr-FR" sz="2000" b="0" dirty="0">
              <a:latin typeface="+mj-lt"/>
            </a:endParaRP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pic>
        <p:nvPicPr>
          <p:cNvPr id="13" name="I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4500" y="5715000"/>
            <a:ext cx="2117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 bwMode="auto">
          <a:xfrm>
            <a:off x="1955800" y="42418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90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5903913" y="3783194"/>
            <a:ext cx="466725" cy="444500"/>
          </a:xfrm>
          <a:prstGeom prst="ellipse">
            <a:avLst/>
          </a:prstGeom>
          <a:solidFill>
            <a:srgbClr val="95B3D7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5356755" y="3796246"/>
            <a:ext cx="466725" cy="444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11028" name="Rectangle 84"/>
          <p:cNvSpPr>
            <a:spLocks noChangeArrowheads="1"/>
          </p:cNvSpPr>
          <p:nvPr/>
        </p:nvSpPr>
        <p:spPr bwMode="auto">
          <a:xfrm>
            <a:off x="2701193" y="3744385"/>
            <a:ext cx="4005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fr-FR" b="0" dirty="0">
                <a:solidFill>
                  <a:schemeClr val="tx2"/>
                </a:solidFill>
              </a:rPr>
              <a:t> </a:t>
            </a:r>
            <a:r>
              <a:rPr lang="fr-FR" b="0" dirty="0">
                <a:latin typeface="+mj-lt"/>
              </a:rPr>
              <a:t>Rz = Mg = ½</a:t>
            </a:r>
            <a:r>
              <a:rPr lang="fr-FR" dirty="0">
                <a:latin typeface="Symbol" charset="2"/>
              </a:rPr>
              <a:t>r </a:t>
            </a:r>
            <a:r>
              <a:rPr lang="fr-FR" b="0" dirty="0">
                <a:latin typeface="+mn-lt"/>
              </a:rPr>
              <a:t>. S . V</a:t>
            </a:r>
            <a:r>
              <a:rPr lang="fr-FR" b="0" dirty="0" smtClean="0">
                <a:latin typeface="+mn-lt"/>
              </a:rPr>
              <a:t>² . </a:t>
            </a:r>
            <a:r>
              <a:rPr lang="fr-FR" b="0" dirty="0">
                <a:latin typeface="+mn-lt"/>
              </a:rPr>
              <a:t>Cz</a:t>
            </a:r>
          </a:p>
        </p:txBody>
      </p:sp>
      <p:sp>
        <p:nvSpPr>
          <p:cNvPr id="210955" name="Rectangle 11" descr="Diagonales larges vers le haut"/>
          <p:cNvSpPr>
            <a:spLocks noChangeArrowheads="1"/>
          </p:cNvSpPr>
          <p:nvPr/>
        </p:nvSpPr>
        <p:spPr bwMode="auto">
          <a:xfrm>
            <a:off x="600075" y="3206750"/>
            <a:ext cx="903288" cy="384175"/>
          </a:xfrm>
          <a:prstGeom prst="rect">
            <a:avLst/>
          </a:prstGeom>
          <a:pattFill prst="wdUpDiag">
            <a:fgClr>
              <a:srgbClr val="333333"/>
            </a:fgClr>
            <a:bgClr>
              <a:srgbClr val="FFFF66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0949" name="Rectangle 5" descr="Diagonales larges vers le haut"/>
          <p:cNvSpPr>
            <a:spLocks noChangeArrowheads="1"/>
          </p:cNvSpPr>
          <p:nvPr/>
        </p:nvSpPr>
        <p:spPr bwMode="auto">
          <a:xfrm>
            <a:off x="7304620" y="3108324"/>
            <a:ext cx="328561" cy="384175"/>
          </a:xfrm>
          <a:prstGeom prst="rect">
            <a:avLst/>
          </a:prstGeom>
          <a:pattFill prst="wdUpDiag">
            <a:fgClr>
              <a:schemeClr val="accent2"/>
            </a:fgClr>
            <a:bgClr>
              <a:srgbClr val="FFFF66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0953" name="AutoShape 9"/>
          <p:cNvSpPr>
            <a:spLocks noChangeArrowheads="1"/>
          </p:cNvSpPr>
          <p:nvPr/>
        </p:nvSpPr>
        <p:spPr bwMode="auto">
          <a:xfrm flipH="1">
            <a:off x="5448300" y="1863725"/>
            <a:ext cx="903288" cy="280988"/>
          </a:xfrm>
          <a:prstGeom prst="rtTriangle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10954" name="Rectangle 10" descr="Diagonales larges vers le haut"/>
          <p:cNvSpPr>
            <a:spLocks noChangeArrowheads="1"/>
          </p:cNvSpPr>
          <p:nvPr/>
        </p:nvSpPr>
        <p:spPr bwMode="auto">
          <a:xfrm>
            <a:off x="7631113" y="3103563"/>
            <a:ext cx="903287" cy="384175"/>
          </a:xfrm>
          <a:prstGeom prst="rect">
            <a:avLst/>
          </a:prstGeom>
          <a:pattFill prst="wdUpDiag">
            <a:fgClr>
              <a:srgbClr val="333333"/>
            </a:fgClr>
            <a:bgClr>
              <a:srgbClr val="FFFF66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flipH="1">
            <a:off x="3678238" y="1919288"/>
            <a:ext cx="1722437" cy="546100"/>
            <a:chOff x="706" y="3186"/>
            <a:chExt cx="1085" cy="344"/>
          </a:xfrm>
        </p:grpSpPr>
        <p:sp>
          <p:nvSpPr>
            <p:cNvPr id="113825" name="Line 14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706" y="3186"/>
              <a:ext cx="1085" cy="344"/>
              <a:chOff x="322" y="330"/>
              <a:chExt cx="2445" cy="720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39" y="594"/>
                <a:ext cx="304" cy="256"/>
                <a:chOff x="1816" y="1904"/>
                <a:chExt cx="304" cy="256"/>
              </a:xfrm>
            </p:grpSpPr>
            <p:sp>
              <p:nvSpPr>
                <p:cNvPr id="210961" name="Freeform 17"/>
                <p:cNvSpPr>
                  <a:spLocks/>
                </p:cNvSpPr>
                <p:nvPr/>
              </p:nvSpPr>
              <p:spPr bwMode="auto">
                <a:xfrm>
                  <a:off x="1816" y="1904"/>
                  <a:ext cx="295" cy="255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2" name="Freeform 18"/>
                <p:cNvSpPr>
                  <a:spLocks/>
                </p:cNvSpPr>
                <p:nvPr/>
              </p:nvSpPr>
              <p:spPr bwMode="auto">
                <a:xfrm>
                  <a:off x="1825" y="1912"/>
                  <a:ext cx="295" cy="247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3" name="Freeform 19"/>
                <p:cNvSpPr>
                  <a:spLocks/>
                </p:cNvSpPr>
                <p:nvPr/>
              </p:nvSpPr>
              <p:spPr bwMode="auto">
                <a:xfrm>
                  <a:off x="1897" y="2080"/>
                  <a:ext cx="10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4" name="Freeform 20"/>
                <p:cNvSpPr>
                  <a:spLocks/>
                </p:cNvSpPr>
                <p:nvPr/>
              </p:nvSpPr>
              <p:spPr bwMode="auto">
                <a:xfrm>
                  <a:off x="1904" y="2088"/>
                  <a:ext cx="10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5" name="Freeform 21"/>
                <p:cNvSpPr>
                  <a:spLocks/>
                </p:cNvSpPr>
                <p:nvPr/>
              </p:nvSpPr>
              <p:spPr bwMode="auto">
                <a:xfrm>
                  <a:off x="1848" y="1912"/>
                  <a:ext cx="128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6" name="Freeform 22"/>
                <p:cNvSpPr>
                  <a:spLocks/>
                </p:cNvSpPr>
                <p:nvPr/>
              </p:nvSpPr>
              <p:spPr bwMode="auto">
                <a:xfrm>
                  <a:off x="1857" y="1920"/>
                  <a:ext cx="128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71" y="826"/>
                <a:ext cx="280" cy="224"/>
                <a:chOff x="1848" y="2136"/>
                <a:chExt cx="280" cy="224"/>
              </a:xfrm>
            </p:grpSpPr>
            <p:sp>
              <p:nvSpPr>
                <p:cNvPr id="210968" name="Oval 24"/>
                <p:cNvSpPr>
                  <a:spLocks noChangeArrowheads="1"/>
                </p:cNvSpPr>
                <p:nvPr/>
              </p:nvSpPr>
              <p:spPr bwMode="auto">
                <a:xfrm>
                  <a:off x="1888" y="2272"/>
                  <a:ext cx="104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69" name="Freeform 25"/>
                <p:cNvSpPr>
                  <a:spLocks/>
                </p:cNvSpPr>
                <p:nvPr/>
              </p:nvSpPr>
              <p:spPr bwMode="auto">
                <a:xfrm>
                  <a:off x="2021" y="2136"/>
                  <a:ext cx="106" cy="65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0" name="Freeform 26"/>
                <p:cNvSpPr>
                  <a:spLocks/>
                </p:cNvSpPr>
                <p:nvPr/>
              </p:nvSpPr>
              <p:spPr bwMode="auto">
                <a:xfrm>
                  <a:off x="2030" y="2144"/>
                  <a:ext cx="97" cy="57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1" name="Freeform 27"/>
                <p:cNvSpPr>
                  <a:spLocks/>
                </p:cNvSpPr>
                <p:nvPr/>
              </p:nvSpPr>
              <p:spPr bwMode="auto">
                <a:xfrm>
                  <a:off x="1857" y="2176"/>
                  <a:ext cx="167" cy="88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2" name="Freeform 28"/>
                <p:cNvSpPr>
                  <a:spLocks/>
                </p:cNvSpPr>
                <p:nvPr/>
              </p:nvSpPr>
              <p:spPr bwMode="auto">
                <a:xfrm>
                  <a:off x="1864" y="2184"/>
                  <a:ext cx="167" cy="8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3" name="Freeform 29"/>
                <p:cNvSpPr>
                  <a:spLocks/>
                </p:cNvSpPr>
                <p:nvPr/>
              </p:nvSpPr>
              <p:spPr bwMode="auto">
                <a:xfrm>
                  <a:off x="1848" y="2232"/>
                  <a:ext cx="248" cy="88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4" name="Freeform 30"/>
                <p:cNvSpPr>
                  <a:spLocks/>
                </p:cNvSpPr>
                <p:nvPr/>
              </p:nvSpPr>
              <p:spPr bwMode="auto">
                <a:xfrm>
                  <a:off x="1857" y="2241"/>
                  <a:ext cx="239" cy="8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671" y="354"/>
                <a:ext cx="2080" cy="496"/>
                <a:chOff x="2048" y="1664"/>
                <a:chExt cx="2080" cy="496"/>
              </a:xfrm>
            </p:grpSpPr>
            <p:sp>
              <p:nvSpPr>
                <p:cNvPr id="210976" name="Freeform 32"/>
                <p:cNvSpPr>
                  <a:spLocks/>
                </p:cNvSpPr>
                <p:nvPr/>
              </p:nvSpPr>
              <p:spPr bwMode="auto">
                <a:xfrm>
                  <a:off x="2048" y="1663"/>
                  <a:ext cx="1976" cy="488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7" name="Freeform 33"/>
                <p:cNvSpPr>
                  <a:spLocks/>
                </p:cNvSpPr>
                <p:nvPr/>
              </p:nvSpPr>
              <p:spPr bwMode="auto">
                <a:xfrm>
                  <a:off x="2057" y="1663"/>
                  <a:ext cx="1974" cy="496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8" name="Freeform 34"/>
                <p:cNvSpPr>
                  <a:spLocks/>
                </p:cNvSpPr>
                <p:nvPr/>
              </p:nvSpPr>
              <p:spPr bwMode="auto">
                <a:xfrm>
                  <a:off x="3912" y="1663"/>
                  <a:ext cx="216" cy="377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79" name="Freeform 35"/>
                <p:cNvSpPr>
                  <a:spLocks/>
                </p:cNvSpPr>
                <p:nvPr/>
              </p:nvSpPr>
              <p:spPr bwMode="auto">
                <a:xfrm>
                  <a:off x="3921" y="1663"/>
                  <a:ext cx="207" cy="366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830" name="Freeform 36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10981" name="Freeform 37"/>
              <p:cNvSpPr>
                <a:spLocks/>
              </p:cNvSpPr>
              <p:nvPr/>
            </p:nvSpPr>
            <p:spPr bwMode="auto">
              <a:xfrm>
                <a:off x="2240" y="738"/>
                <a:ext cx="295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113858" name="Freeform 40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859" name="Freeform 41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860" name="Freeform 42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861" name="Freeform 43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11385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857" name="Line 45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087" y="794"/>
                <a:ext cx="248" cy="256"/>
                <a:chOff x="2464" y="2104"/>
                <a:chExt cx="248" cy="256"/>
              </a:xfrm>
            </p:grpSpPr>
            <p:sp>
              <p:nvSpPr>
                <p:cNvPr id="210991" name="Oval 47"/>
                <p:cNvSpPr>
                  <a:spLocks noChangeArrowheads="1"/>
                </p:cNvSpPr>
                <p:nvPr/>
              </p:nvSpPr>
              <p:spPr bwMode="auto">
                <a:xfrm>
                  <a:off x="2479" y="2264"/>
                  <a:ext cx="128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92" name="Freeform 48"/>
                <p:cNvSpPr>
                  <a:spLocks/>
                </p:cNvSpPr>
                <p:nvPr/>
              </p:nvSpPr>
              <p:spPr bwMode="auto">
                <a:xfrm>
                  <a:off x="2492" y="2105"/>
                  <a:ext cx="52" cy="111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93" name="Freeform 49"/>
                <p:cNvSpPr>
                  <a:spLocks/>
                </p:cNvSpPr>
                <p:nvPr/>
              </p:nvSpPr>
              <p:spPr bwMode="auto">
                <a:xfrm>
                  <a:off x="2501" y="2113"/>
                  <a:ext cx="47" cy="111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94" name="Freeform 50"/>
                <p:cNvSpPr>
                  <a:spLocks/>
                </p:cNvSpPr>
                <p:nvPr/>
              </p:nvSpPr>
              <p:spPr bwMode="auto">
                <a:xfrm>
                  <a:off x="2463" y="2216"/>
                  <a:ext cx="241" cy="96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95" name="Freeform 51"/>
                <p:cNvSpPr>
                  <a:spLocks/>
                </p:cNvSpPr>
                <p:nvPr/>
              </p:nvSpPr>
              <p:spPr bwMode="auto">
                <a:xfrm>
                  <a:off x="2472" y="2224"/>
                  <a:ext cx="241" cy="88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113848" name="Freeform 53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113849" name="Freeform 54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113835" name="Freeform 55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113836" name="Freeform 56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975" y="602"/>
                <a:ext cx="560" cy="192"/>
                <a:chOff x="2352" y="1912"/>
                <a:chExt cx="560" cy="192"/>
              </a:xfrm>
            </p:grpSpPr>
            <p:sp>
              <p:nvSpPr>
                <p:cNvPr id="211002" name="Freeform 58"/>
                <p:cNvSpPr>
                  <a:spLocks/>
                </p:cNvSpPr>
                <p:nvPr/>
              </p:nvSpPr>
              <p:spPr bwMode="auto">
                <a:xfrm>
                  <a:off x="2353" y="1912"/>
                  <a:ext cx="424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3" name="Freeform 59"/>
                <p:cNvSpPr>
                  <a:spLocks/>
                </p:cNvSpPr>
                <p:nvPr/>
              </p:nvSpPr>
              <p:spPr bwMode="auto">
                <a:xfrm>
                  <a:off x="2362" y="1920"/>
                  <a:ext cx="421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4" name="Freeform 60"/>
                <p:cNvSpPr>
                  <a:spLocks/>
                </p:cNvSpPr>
                <p:nvPr/>
              </p:nvSpPr>
              <p:spPr bwMode="auto">
                <a:xfrm>
                  <a:off x="2393" y="1969"/>
                  <a:ext cx="29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5" name="Freeform 61"/>
                <p:cNvSpPr>
                  <a:spLocks/>
                </p:cNvSpPr>
                <p:nvPr/>
              </p:nvSpPr>
              <p:spPr bwMode="auto">
                <a:xfrm>
                  <a:off x="2384" y="1960"/>
                  <a:ext cx="30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6" name="Freeform 62"/>
                <p:cNvSpPr>
                  <a:spLocks/>
                </p:cNvSpPr>
                <p:nvPr/>
              </p:nvSpPr>
              <p:spPr bwMode="auto">
                <a:xfrm>
                  <a:off x="2641" y="2017"/>
                  <a:ext cx="63" cy="71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7" name="Freeform 63"/>
                <p:cNvSpPr>
                  <a:spLocks/>
                </p:cNvSpPr>
                <p:nvPr/>
              </p:nvSpPr>
              <p:spPr bwMode="auto">
                <a:xfrm>
                  <a:off x="2648" y="2025"/>
                  <a:ext cx="63" cy="71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08" name="Freeform 64"/>
                <p:cNvSpPr>
                  <a:spLocks/>
                </p:cNvSpPr>
                <p:nvPr/>
              </p:nvSpPr>
              <p:spPr bwMode="auto">
                <a:xfrm>
                  <a:off x="2632" y="1985"/>
                  <a:ext cx="16" cy="40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845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1010" name="Freeform 66"/>
                <p:cNvSpPr>
                  <a:spLocks/>
                </p:cNvSpPr>
                <p:nvPr/>
              </p:nvSpPr>
              <p:spPr bwMode="auto">
                <a:xfrm>
                  <a:off x="2776" y="2065"/>
                  <a:ext cx="126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11" name="Freeform 67"/>
                <p:cNvSpPr>
                  <a:spLocks/>
                </p:cNvSpPr>
                <p:nvPr/>
              </p:nvSpPr>
              <p:spPr bwMode="auto">
                <a:xfrm>
                  <a:off x="2783" y="2073"/>
                  <a:ext cx="128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762000" y="2692401"/>
            <a:ext cx="1758950" cy="901701"/>
            <a:chOff x="480" y="1928"/>
            <a:chExt cx="1108" cy="568"/>
          </a:xfrm>
        </p:grpSpPr>
        <p:sp>
          <p:nvSpPr>
            <p:cNvPr id="113819" name="Text Box 76"/>
            <p:cNvSpPr txBox="1">
              <a:spLocks noChangeArrowheads="1"/>
            </p:cNvSpPr>
            <p:nvPr/>
          </p:nvSpPr>
          <p:spPr bwMode="auto">
            <a:xfrm>
              <a:off x="480" y="1928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0" i="1" dirty="0">
                  <a:latin typeface="Arial" charset="0"/>
                </a:rPr>
                <a:t>Vs =</a:t>
              </a:r>
              <a:r>
                <a:rPr lang="fr-FR" sz="1800" b="0" i="1" dirty="0" smtClean="0">
                  <a:latin typeface="Arial" charset="0"/>
                </a:rPr>
                <a:t> 40 </a:t>
              </a:r>
              <a:r>
                <a:rPr lang="fr-FR" sz="1800" b="0" i="1" dirty="0">
                  <a:latin typeface="Arial" charset="0"/>
                </a:rPr>
                <a:t>km/h</a:t>
              </a:r>
            </a:p>
          </p:txBody>
        </p:sp>
        <p:sp>
          <p:nvSpPr>
            <p:cNvPr id="113818" name="Line 75"/>
            <p:cNvSpPr>
              <a:spLocks noChangeShapeType="1"/>
            </p:cNvSpPr>
            <p:nvPr/>
          </p:nvSpPr>
          <p:spPr bwMode="auto">
            <a:xfrm>
              <a:off x="960" y="2176"/>
              <a:ext cx="5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6724650" y="2616209"/>
            <a:ext cx="1905000" cy="865191"/>
            <a:chOff x="4236" y="1920"/>
            <a:chExt cx="1200" cy="545"/>
          </a:xfrm>
        </p:grpSpPr>
        <p:sp>
          <p:nvSpPr>
            <p:cNvPr id="113816" name="Line 78"/>
            <p:cNvSpPr>
              <a:spLocks noChangeShapeType="1"/>
            </p:cNvSpPr>
            <p:nvPr/>
          </p:nvSpPr>
          <p:spPr bwMode="auto">
            <a:xfrm>
              <a:off x="4803" y="2139"/>
              <a:ext cx="0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17" name="Text Box 79"/>
            <p:cNvSpPr txBox="1">
              <a:spLocks noChangeArrowheads="1"/>
            </p:cNvSpPr>
            <p:nvPr/>
          </p:nvSpPr>
          <p:spPr bwMode="auto">
            <a:xfrm>
              <a:off x="4236" y="192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0" i="1" dirty="0">
                  <a:latin typeface="Arial" charset="0"/>
                </a:rPr>
                <a:t>VNE = </a:t>
              </a:r>
              <a:r>
                <a:rPr lang="fr-FR" sz="1800" b="0" i="1" dirty="0" smtClean="0">
                  <a:latin typeface="Arial" charset="0"/>
                </a:rPr>
                <a:t>160 </a:t>
              </a:r>
              <a:r>
                <a:rPr lang="fr-FR" sz="1800" b="0" i="1" dirty="0">
                  <a:latin typeface="Arial" charset="0"/>
                </a:rPr>
                <a:t>km/h</a:t>
              </a:r>
            </a:p>
          </p:txBody>
        </p:sp>
      </p:grpSp>
      <p:sp>
        <p:nvSpPr>
          <p:cNvPr id="211027" name="Text Box 83"/>
          <p:cNvSpPr txBox="1">
            <a:spLocks noChangeArrowheads="1"/>
          </p:cNvSpPr>
          <p:nvPr/>
        </p:nvSpPr>
        <p:spPr bwMode="auto">
          <a:xfrm>
            <a:off x="3179763" y="1160463"/>
            <a:ext cx="294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800" b="0">
                <a:latin typeface="Arial" charset="0"/>
              </a:rPr>
              <a:t>Masse de l’ULM = 400 kg</a:t>
            </a:r>
          </a:p>
        </p:txBody>
      </p:sp>
      <p:sp>
        <p:nvSpPr>
          <p:cNvPr id="211032" name="Line 88"/>
          <p:cNvSpPr>
            <a:spLocks noChangeShapeType="1"/>
          </p:cNvSpPr>
          <p:nvPr/>
        </p:nvSpPr>
        <p:spPr bwMode="auto">
          <a:xfrm>
            <a:off x="5400675" y="2154238"/>
            <a:ext cx="1009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033" name="Line 89"/>
          <p:cNvSpPr>
            <a:spLocks noChangeShapeType="1"/>
          </p:cNvSpPr>
          <p:nvPr/>
        </p:nvSpPr>
        <p:spPr bwMode="auto">
          <a:xfrm flipV="1">
            <a:off x="5400675" y="2152650"/>
            <a:ext cx="18796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034" name="AutoShape 90"/>
          <p:cNvSpPr>
            <a:spLocks noChangeArrowheads="1"/>
          </p:cNvSpPr>
          <p:nvPr/>
        </p:nvSpPr>
        <p:spPr bwMode="auto">
          <a:xfrm flipH="1">
            <a:off x="5384800" y="2012950"/>
            <a:ext cx="903288" cy="1270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11035" name="AutoShape 91"/>
          <p:cNvSpPr>
            <a:spLocks noChangeArrowheads="1"/>
          </p:cNvSpPr>
          <p:nvPr/>
        </p:nvSpPr>
        <p:spPr bwMode="auto">
          <a:xfrm flipH="1">
            <a:off x="5362575" y="1803400"/>
            <a:ext cx="463550" cy="331788"/>
          </a:xfrm>
          <a:prstGeom prst="rtTriangle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11036" name="Line 92"/>
          <p:cNvSpPr>
            <a:spLocks noChangeShapeType="1"/>
          </p:cNvSpPr>
          <p:nvPr/>
        </p:nvSpPr>
        <p:spPr bwMode="auto">
          <a:xfrm>
            <a:off x="5400675" y="2151063"/>
            <a:ext cx="57943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" name="Group 93"/>
          <p:cNvGrpSpPr>
            <a:grpSpLocks/>
          </p:cNvGrpSpPr>
          <p:nvPr/>
        </p:nvGrpSpPr>
        <p:grpSpPr bwMode="auto">
          <a:xfrm rot="561459" flipH="1">
            <a:off x="3697288" y="1792288"/>
            <a:ext cx="1722437" cy="546100"/>
            <a:chOff x="706" y="3186"/>
            <a:chExt cx="1085" cy="344"/>
          </a:xfrm>
        </p:grpSpPr>
        <p:sp>
          <p:nvSpPr>
            <p:cNvPr id="113760" name="Line 94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" name="Group 95"/>
            <p:cNvGrpSpPr>
              <a:grpSpLocks/>
            </p:cNvGrpSpPr>
            <p:nvPr/>
          </p:nvGrpSpPr>
          <p:grpSpPr bwMode="auto">
            <a:xfrm>
              <a:off x="706" y="3186"/>
              <a:ext cx="1085" cy="344"/>
              <a:chOff x="322" y="330"/>
              <a:chExt cx="2445" cy="720"/>
            </a:xfrm>
          </p:grpSpPr>
          <p:grpSp>
            <p:nvGrpSpPr>
              <p:cNvPr id="18" name="Group 96"/>
              <p:cNvGrpSpPr>
                <a:grpSpLocks/>
              </p:cNvGrpSpPr>
              <p:nvPr/>
            </p:nvGrpSpPr>
            <p:grpSpPr bwMode="auto">
              <a:xfrm>
                <a:off x="439" y="594"/>
                <a:ext cx="304" cy="256"/>
                <a:chOff x="1816" y="1904"/>
                <a:chExt cx="304" cy="256"/>
              </a:xfrm>
            </p:grpSpPr>
            <p:sp>
              <p:nvSpPr>
                <p:cNvPr id="211041" name="Freeform 97"/>
                <p:cNvSpPr>
                  <a:spLocks/>
                </p:cNvSpPr>
                <p:nvPr/>
              </p:nvSpPr>
              <p:spPr bwMode="auto">
                <a:xfrm>
                  <a:off x="1839" y="1897"/>
                  <a:ext cx="295" cy="247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2" name="Freeform 98"/>
                <p:cNvSpPr>
                  <a:spLocks/>
                </p:cNvSpPr>
                <p:nvPr/>
              </p:nvSpPr>
              <p:spPr bwMode="auto">
                <a:xfrm>
                  <a:off x="1849" y="1900"/>
                  <a:ext cx="295" cy="245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3" name="Freeform 99"/>
                <p:cNvSpPr>
                  <a:spLocks/>
                </p:cNvSpPr>
                <p:nvPr/>
              </p:nvSpPr>
              <p:spPr bwMode="auto">
                <a:xfrm>
                  <a:off x="1920" y="2063"/>
                  <a:ext cx="104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4" name="Freeform 100"/>
                <p:cNvSpPr>
                  <a:spLocks/>
                </p:cNvSpPr>
                <p:nvPr/>
              </p:nvSpPr>
              <p:spPr bwMode="auto">
                <a:xfrm>
                  <a:off x="1927" y="2072"/>
                  <a:ext cx="10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5" name="Freeform 101"/>
                <p:cNvSpPr>
                  <a:spLocks/>
                </p:cNvSpPr>
                <p:nvPr/>
              </p:nvSpPr>
              <p:spPr bwMode="auto">
                <a:xfrm>
                  <a:off x="1873" y="1900"/>
                  <a:ext cx="124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6" name="Freeform 102"/>
                <p:cNvSpPr>
                  <a:spLocks/>
                </p:cNvSpPr>
                <p:nvPr/>
              </p:nvSpPr>
              <p:spPr bwMode="auto">
                <a:xfrm>
                  <a:off x="1882" y="1906"/>
                  <a:ext cx="126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471" y="826"/>
                <a:ext cx="280" cy="224"/>
                <a:chOff x="1848" y="2136"/>
                <a:chExt cx="280" cy="224"/>
              </a:xfrm>
            </p:grpSpPr>
            <p:sp>
              <p:nvSpPr>
                <p:cNvPr id="211048" name="Oval 104"/>
                <p:cNvSpPr>
                  <a:spLocks noChangeArrowheads="1"/>
                </p:cNvSpPr>
                <p:nvPr/>
              </p:nvSpPr>
              <p:spPr bwMode="auto">
                <a:xfrm>
                  <a:off x="1897" y="2259"/>
                  <a:ext cx="104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49" name="Freeform 105"/>
                <p:cNvSpPr>
                  <a:spLocks/>
                </p:cNvSpPr>
                <p:nvPr/>
              </p:nvSpPr>
              <p:spPr bwMode="auto">
                <a:xfrm>
                  <a:off x="2032" y="2125"/>
                  <a:ext cx="106" cy="65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0" name="Freeform 106"/>
                <p:cNvSpPr>
                  <a:spLocks/>
                </p:cNvSpPr>
                <p:nvPr/>
              </p:nvSpPr>
              <p:spPr bwMode="auto">
                <a:xfrm>
                  <a:off x="2036" y="2129"/>
                  <a:ext cx="97" cy="6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1" name="Freeform 107"/>
                <p:cNvSpPr>
                  <a:spLocks/>
                </p:cNvSpPr>
                <p:nvPr/>
              </p:nvSpPr>
              <p:spPr bwMode="auto">
                <a:xfrm>
                  <a:off x="1868" y="2164"/>
                  <a:ext cx="167" cy="88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2" name="Freeform 108"/>
                <p:cNvSpPr>
                  <a:spLocks/>
                </p:cNvSpPr>
                <p:nvPr/>
              </p:nvSpPr>
              <p:spPr bwMode="auto">
                <a:xfrm>
                  <a:off x="1874" y="2171"/>
                  <a:ext cx="167" cy="82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3" name="Freeform 109"/>
                <p:cNvSpPr>
                  <a:spLocks/>
                </p:cNvSpPr>
                <p:nvPr/>
              </p:nvSpPr>
              <p:spPr bwMode="auto">
                <a:xfrm>
                  <a:off x="1859" y="2217"/>
                  <a:ext cx="246" cy="88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4" name="Freeform 110"/>
                <p:cNvSpPr>
                  <a:spLocks/>
                </p:cNvSpPr>
                <p:nvPr/>
              </p:nvSpPr>
              <p:spPr bwMode="auto">
                <a:xfrm>
                  <a:off x="1867" y="2229"/>
                  <a:ext cx="239" cy="86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11"/>
              <p:cNvGrpSpPr>
                <a:grpSpLocks/>
              </p:cNvGrpSpPr>
              <p:nvPr/>
            </p:nvGrpSpPr>
            <p:grpSpPr bwMode="auto">
              <a:xfrm>
                <a:off x="671" y="354"/>
                <a:ext cx="2080" cy="496"/>
                <a:chOff x="2048" y="1664"/>
                <a:chExt cx="2080" cy="496"/>
              </a:xfrm>
            </p:grpSpPr>
            <p:sp>
              <p:nvSpPr>
                <p:cNvPr id="211056" name="Freeform 112"/>
                <p:cNvSpPr>
                  <a:spLocks/>
                </p:cNvSpPr>
                <p:nvPr/>
              </p:nvSpPr>
              <p:spPr bwMode="auto">
                <a:xfrm>
                  <a:off x="2069" y="1648"/>
                  <a:ext cx="1974" cy="488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7" name="Freeform 113"/>
                <p:cNvSpPr>
                  <a:spLocks/>
                </p:cNvSpPr>
                <p:nvPr/>
              </p:nvSpPr>
              <p:spPr bwMode="auto">
                <a:xfrm>
                  <a:off x="2078" y="1658"/>
                  <a:ext cx="1972" cy="490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8" name="Freeform 114"/>
                <p:cNvSpPr>
                  <a:spLocks/>
                </p:cNvSpPr>
                <p:nvPr/>
              </p:nvSpPr>
              <p:spPr bwMode="auto">
                <a:xfrm>
                  <a:off x="3928" y="1647"/>
                  <a:ext cx="216" cy="377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59" name="Freeform 115"/>
                <p:cNvSpPr>
                  <a:spLocks/>
                </p:cNvSpPr>
                <p:nvPr/>
              </p:nvSpPr>
              <p:spPr bwMode="auto">
                <a:xfrm>
                  <a:off x="3944" y="1655"/>
                  <a:ext cx="205" cy="366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765" name="Freeform 116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11061" name="Freeform 117"/>
              <p:cNvSpPr>
                <a:spLocks/>
              </p:cNvSpPr>
              <p:nvPr/>
            </p:nvSpPr>
            <p:spPr bwMode="auto">
              <a:xfrm>
                <a:off x="2242" y="735"/>
                <a:ext cx="295" cy="5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oup 118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113793" name="Freeform 120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94" name="Freeform 121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95" name="Freeform 122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96" name="Freeform 123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113791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792" name="Line 125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1087" y="794"/>
                <a:ext cx="248" cy="256"/>
                <a:chOff x="2464" y="2104"/>
                <a:chExt cx="248" cy="256"/>
              </a:xfrm>
            </p:grpSpPr>
            <p:sp>
              <p:nvSpPr>
                <p:cNvPr id="211071" name="Oval 127"/>
                <p:cNvSpPr>
                  <a:spLocks noChangeArrowheads="1"/>
                </p:cNvSpPr>
                <p:nvPr/>
              </p:nvSpPr>
              <p:spPr bwMode="auto">
                <a:xfrm>
                  <a:off x="2500" y="2254"/>
                  <a:ext cx="133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72" name="Freeform 128"/>
                <p:cNvSpPr>
                  <a:spLocks/>
                </p:cNvSpPr>
                <p:nvPr/>
              </p:nvSpPr>
              <p:spPr bwMode="auto">
                <a:xfrm>
                  <a:off x="2510" y="2099"/>
                  <a:ext cx="54" cy="107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73" name="Freeform 129"/>
                <p:cNvSpPr>
                  <a:spLocks/>
                </p:cNvSpPr>
                <p:nvPr/>
              </p:nvSpPr>
              <p:spPr bwMode="auto">
                <a:xfrm>
                  <a:off x="2525" y="2103"/>
                  <a:ext cx="50" cy="111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74" name="Freeform 130"/>
                <p:cNvSpPr>
                  <a:spLocks/>
                </p:cNvSpPr>
                <p:nvPr/>
              </p:nvSpPr>
              <p:spPr bwMode="auto">
                <a:xfrm>
                  <a:off x="2484" y="2208"/>
                  <a:ext cx="252" cy="94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75" name="Freeform 131"/>
                <p:cNvSpPr>
                  <a:spLocks/>
                </p:cNvSpPr>
                <p:nvPr/>
              </p:nvSpPr>
              <p:spPr bwMode="auto">
                <a:xfrm>
                  <a:off x="2491" y="2213"/>
                  <a:ext cx="252" cy="88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132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113783" name="Freeform 133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113784" name="Freeform 134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113770" name="Freeform 135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113771" name="Freeform 136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25" name="Group 137"/>
              <p:cNvGrpSpPr>
                <a:grpSpLocks/>
              </p:cNvGrpSpPr>
              <p:nvPr/>
            </p:nvGrpSpPr>
            <p:grpSpPr bwMode="auto">
              <a:xfrm>
                <a:off x="975" y="602"/>
                <a:ext cx="560" cy="192"/>
                <a:chOff x="2352" y="1912"/>
                <a:chExt cx="560" cy="192"/>
              </a:xfrm>
            </p:grpSpPr>
            <p:sp>
              <p:nvSpPr>
                <p:cNvPr id="211082" name="Freeform 138"/>
                <p:cNvSpPr>
                  <a:spLocks/>
                </p:cNvSpPr>
                <p:nvPr/>
              </p:nvSpPr>
              <p:spPr bwMode="auto">
                <a:xfrm>
                  <a:off x="2372" y="1899"/>
                  <a:ext cx="421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3" name="Freeform 139"/>
                <p:cNvSpPr>
                  <a:spLocks/>
                </p:cNvSpPr>
                <p:nvPr/>
              </p:nvSpPr>
              <p:spPr bwMode="auto">
                <a:xfrm>
                  <a:off x="2382" y="1906"/>
                  <a:ext cx="417" cy="18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4" name="Freeform 140"/>
                <p:cNvSpPr>
                  <a:spLocks/>
                </p:cNvSpPr>
                <p:nvPr/>
              </p:nvSpPr>
              <p:spPr bwMode="auto">
                <a:xfrm>
                  <a:off x="2416" y="1956"/>
                  <a:ext cx="29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5" name="Freeform 141"/>
                <p:cNvSpPr>
                  <a:spLocks/>
                </p:cNvSpPr>
                <p:nvPr/>
              </p:nvSpPr>
              <p:spPr bwMode="auto">
                <a:xfrm>
                  <a:off x="2404" y="1952"/>
                  <a:ext cx="300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6" name="Freeform 142"/>
                <p:cNvSpPr>
                  <a:spLocks/>
                </p:cNvSpPr>
                <p:nvPr/>
              </p:nvSpPr>
              <p:spPr bwMode="auto">
                <a:xfrm>
                  <a:off x="2658" y="2005"/>
                  <a:ext cx="63" cy="73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7" name="Freeform 143"/>
                <p:cNvSpPr>
                  <a:spLocks/>
                </p:cNvSpPr>
                <p:nvPr/>
              </p:nvSpPr>
              <p:spPr bwMode="auto">
                <a:xfrm>
                  <a:off x="2666" y="2013"/>
                  <a:ext cx="63" cy="71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88" name="Freeform 144"/>
                <p:cNvSpPr>
                  <a:spLocks/>
                </p:cNvSpPr>
                <p:nvPr/>
              </p:nvSpPr>
              <p:spPr bwMode="auto">
                <a:xfrm>
                  <a:off x="2652" y="1975"/>
                  <a:ext cx="16" cy="40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780" name="Line 145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1090" name="Freeform 146"/>
                <p:cNvSpPr>
                  <a:spLocks/>
                </p:cNvSpPr>
                <p:nvPr/>
              </p:nvSpPr>
              <p:spPr bwMode="auto">
                <a:xfrm>
                  <a:off x="2793" y="2054"/>
                  <a:ext cx="124" cy="21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91" name="Freeform 147"/>
                <p:cNvSpPr>
                  <a:spLocks/>
                </p:cNvSpPr>
                <p:nvPr/>
              </p:nvSpPr>
              <p:spPr bwMode="auto">
                <a:xfrm>
                  <a:off x="2803" y="2064"/>
                  <a:ext cx="124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 rot="20835828" flipH="1">
            <a:off x="3709988" y="2097088"/>
            <a:ext cx="1722437" cy="546100"/>
            <a:chOff x="706" y="3186"/>
            <a:chExt cx="1085" cy="344"/>
          </a:xfrm>
        </p:grpSpPr>
        <p:sp>
          <p:nvSpPr>
            <p:cNvPr id="113706" name="Line 149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7" name="Group 150"/>
            <p:cNvGrpSpPr>
              <a:grpSpLocks/>
            </p:cNvGrpSpPr>
            <p:nvPr/>
          </p:nvGrpSpPr>
          <p:grpSpPr bwMode="auto">
            <a:xfrm>
              <a:off x="706" y="3186"/>
              <a:ext cx="1085" cy="344"/>
              <a:chOff x="322" y="330"/>
              <a:chExt cx="2445" cy="720"/>
            </a:xfrm>
          </p:grpSpPr>
          <p:grpSp>
            <p:nvGrpSpPr>
              <p:cNvPr id="28" name="Group 151"/>
              <p:cNvGrpSpPr>
                <a:grpSpLocks/>
              </p:cNvGrpSpPr>
              <p:nvPr/>
            </p:nvGrpSpPr>
            <p:grpSpPr bwMode="auto">
              <a:xfrm>
                <a:off x="439" y="594"/>
                <a:ext cx="304" cy="256"/>
                <a:chOff x="1816" y="1904"/>
                <a:chExt cx="304" cy="256"/>
              </a:xfrm>
            </p:grpSpPr>
            <p:sp>
              <p:nvSpPr>
                <p:cNvPr id="211096" name="Freeform 152"/>
                <p:cNvSpPr>
                  <a:spLocks/>
                </p:cNvSpPr>
                <p:nvPr/>
              </p:nvSpPr>
              <p:spPr bwMode="auto">
                <a:xfrm>
                  <a:off x="1837" y="1891"/>
                  <a:ext cx="295" cy="249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97" name="Freeform 153"/>
                <p:cNvSpPr>
                  <a:spLocks/>
                </p:cNvSpPr>
                <p:nvPr/>
              </p:nvSpPr>
              <p:spPr bwMode="auto">
                <a:xfrm>
                  <a:off x="1842" y="1894"/>
                  <a:ext cx="295" cy="243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98" name="Freeform 154"/>
                <p:cNvSpPr>
                  <a:spLocks/>
                </p:cNvSpPr>
                <p:nvPr/>
              </p:nvSpPr>
              <p:spPr bwMode="auto">
                <a:xfrm>
                  <a:off x="1914" y="2064"/>
                  <a:ext cx="106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99" name="Freeform 155"/>
                <p:cNvSpPr>
                  <a:spLocks/>
                </p:cNvSpPr>
                <p:nvPr/>
              </p:nvSpPr>
              <p:spPr bwMode="auto">
                <a:xfrm>
                  <a:off x="1918" y="2069"/>
                  <a:ext cx="106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0" name="Freeform 156"/>
                <p:cNvSpPr>
                  <a:spLocks/>
                </p:cNvSpPr>
                <p:nvPr/>
              </p:nvSpPr>
              <p:spPr bwMode="auto">
                <a:xfrm>
                  <a:off x="1862" y="1896"/>
                  <a:ext cx="126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1" name="Freeform 157"/>
                <p:cNvSpPr>
                  <a:spLocks/>
                </p:cNvSpPr>
                <p:nvPr/>
              </p:nvSpPr>
              <p:spPr bwMode="auto">
                <a:xfrm>
                  <a:off x="1873" y="1905"/>
                  <a:ext cx="124" cy="4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158"/>
              <p:cNvGrpSpPr>
                <a:grpSpLocks/>
              </p:cNvGrpSpPr>
              <p:nvPr/>
            </p:nvGrpSpPr>
            <p:grpSpPr bwMode="auto">
              <a:xfrm>
                <a:off x="471" y="826"/>
                <a:ext cx="280" cy="224"/>
                <a:chOff x="1848" y="2136"/>
                <a:chExt cx="280" cy="224"/>
              </a:xfrm>
            </p:grpSpPr>
            <p:sp>
              <p:nvSpPr>
                <p:cNvPr id="211103" name="Oval 159"/>
                <p:cNvSpPr>
                  <a:spLocks noChangeArrowheads="1"/>
                </p:cNvSpPr>
                <p:nvPr/>
              </p:nvSpPr>
              <p:spPr bwMode="auto">
                <a:xfrm>
                  <a:off x="1890" y="2256"/>
                  <a:ext cx="104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4" name="Freeform 160"/>
                <p:cNvSpPr>
                  <a:spLocks/>
                </p:cNvSpPr>
                <p:nvPr/>
              </p:nvSpPr>
              <p:spPr bwMode="auto">
                <a:xfrm>
                  <a:off x="2021" y="2123"/>
                  <a:ext cx="106" cy="65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5" name="Freeform 161"/>
                <p:cNvSpPr>
                  <a:spLocks/>
                </p:cNvSpPr>
                <p:nvPr/>
              </p:nvSpPr>
              <p:spPr bwMode="auto">
                <a:xfrm>
                  <a:off x="2026" y="2127"/>
                  <a:ext cx="97" cy="61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6" name="Freeform 162"/>
                <p:cNvSpPr>
                  <a:spLocks/>
                </p:cNvSpPr>
                <p:nvPr/>
              </p:nvSpPr>
              <p:spPr bwMode="auto">
                <a:xfrm>
                  <a:off x="1858" y="2156"/>
                  <a:ext cx="165" cy="9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7" name="Freeform 163"/>
                <p:cNvSpPr>
                  <a:spLocks/>
                </p:cNvSpPr>
                <p:nvPr/>
              </p:nvSpPr>
              <p:spPr bwMode="auto">
                <a:xfrm>
                  <a:off x="1867" y="2171"/>
                  <a:ext cx="165" cy="8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8" name="Freeform 164"/>
                <p:cNvSpPr>
                  <a:spLocks/>
                </p:cNvSpPr>
                <p:nvPr/>
              </p:nvSpPr>
              <p:spPr bwMode="auto">
                <a:xfrm>
                  <a:off x="1849" y="2220"/>
                  <a:ext cx="246" cy="88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09" name="Freeform 165"/>
                <p:cNvSpPr>
                  <a:spLocks/>
                </p:cNvSpPr>
                <p:nvPr/>
              </p:nvSpPr>
              <p:spPr bwMode="auto">
                <a:xfrm>
                  <a:off x="1856" y="2225"/>
                  <a:ext cx="239" cy="82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166"/>
              <p:cNvGrpSpPr>
                <a:grpSpLocks/>
              </p:cNvGrpSpPr>
              <p:nvPr/>
            </p:nvGrpSpPr>
            <p:grpSpPr bwMode="auto">
              <a:xfrm>
                <a:off x="671" y="354"/>
                <a:ext cx="2080" cy="496"/>
                <a:chOff x="2048" y="1664"/>
                <a:chExt cx="2080" cy="496"/>
              </a:xfrm>
            </p:grpSpPr>
            <p:sp>
              <p:nvSpPr>
                <p:cNvPr id="211111" name="Freeform 167"/>
                <p:cNvSpPr>
                  <a:spLocks/>
                </p:cNvSpPr>
                <p:nvPr/>
              </p:nvSpPr>
              <p:spPr bwMode="auto">
                <a:xfrm>
                  <a:off x="2062" y="1647"/>
                  <a:ext cx="1974" cy="488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12" name="Freeform 168"/>
                <p:cNvSpPr>
                  <a:spLocks/>
                </p:cNvSpPr>
                <p:nvPr/>
              </p:nvSpPr>
              <p:spPr bwMode="auto">
                <a:xfrm>
                  <a:off x="2071" y="1656"/>
                  <a:ext cx="1974" cy="490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13" name="Freeform 169"/>
                <p:cNvSpPr>
                  <a:spLocks/>
                </p:cNvSpPr>
                <p:nvPr/>
              </p:nvSpPr>
              <p:spPr bwMode="auto">
                <a:xfrm>
                  <a:off x="3927" y="1647"/>
                  <a:ext cx="214" cy="377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14" name="Freeform 170"/>
                <p:cNvSpPr>
                  <a:spLocks/>
                </p:cNvSpPr>
                <p:nvPr/>
              </p:nvSpPr>
              <p:spPr bwMode="auto">
                <a:xfrm>
                  <a:off x="3930" y="1653"/>
                  <a:ext cx="205" cy="366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711" name="Freeform 171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11116" name="Freeform 172"/>
              <p:cNvSpPr>
                <a:spLocks/>
              </p:cNvSpPr>
              <p:nvPr/>
            </p:nvSpPr>
            <p:spPr bwMode="auto">
              <a:xfrm>
                <a:off x="2240" y="735"/>
                <a:ext cx="295" cy="5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31" name="Group 173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192" name="Group 174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113739" name="Freeform 175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40" name="Freeform 176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41" name="Freeform 177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113742" name="Freeform 178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113737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738" name="Line 180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3" name="Group 181"/>
              <p:cNvGrpSpPr>
                <a:grpSpLocks/>
              </p:cNvGrpSpPr>
              <p:nvPr/>
            </p:nvGrpSpPr>
            <p:grpSpPr bwMode="auto">
              <a:xfrm>
                <a:off x="1087" y="794"/>
                <a:ext cx="248" cy="256"/>
                <a:chOff x="2464" y="2104"/>
                <a:chExt cx="248" cy="256"/>
              </a:xfrm>
            </p:grpSpPr>
            <p:sp>
              <p:nvSpPr>
                <p:cNvPr id="211126" name="Oval 182"/>
                <p:cNvSpPr>
                  <a:spLocks noChangeArrowheads="1"/>
                </p:cNvSpPr>
                <p:nvPr/>
              </p:nvSpPr>
              <p:spPr bwMode="auto">
                <a:xfrm>
                  <a:off x="2490" y="2246"/>
                  <a:ext cx="131" cy="9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27" name="Freeform 183"/>
                <p:cNvSpPr>
                  <a:spLocks/>
                </p:cNvSpPr>
                <p:nvPr/>
              </p:nvSpPr>
              <p:spPr bwMode="auto">
                <a:xfrm>
                  <a:off x="2506" y="2090"/>
                  <a:ext cx="50" cy="111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28" name="Freeform 184"/>
                <p:cNvSpPr>
                  <a:spLocks/>
                </p:cNvSpPr>
                <p:nvPr/>
              </p:nvSpPr>
              <p:spPr bwMode="auto">
                <a:xfrm>
                  <a:off x="2514" y="2097"/>
                  <a:ext cx="47" cy="111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29" name="Freeform 185"/>
                <p:cNvSpPr>
                  <a:spLocks/>
                </p:cNvSpPr>
                <p:nvPr/>
              </p:nvSpPr>
              <p:spPr bwMode="auto">
                <a:xfrm>
                  <a:off x="2468" y="2201"/>
                  <a:ext cx="252" cy="92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30" name="Freeform 186"/>
                <p:cNvSpPr>
                  <a:spLocks/>
                </p:cNvSpPr>
                <p:nvPr/>
              </p:nvSpPr>
              <p:spPr bwMode="auto">
                <a:xfrm>
                  <a:off x="2484" y="2208"/>
                  <a:ext cx="252" cy="88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4" name="Group 187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113729" name="Freeform 188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113730" name="Freeform 189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113716" name="Freeform 190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113717" name="Freeform 191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195" name="Group 192"/>
              <p:cNvGrpSpPr>
                <a:grpSpLocks/>
              </p:cNvGrpSpPr>
              <p:nvPr/>
            </p:nvGrpSpPr>
            <p:grpSpPr bwMode="auto">
              <a:xfrm>
                <a:off x="975" y="602"/>
                <a:ext cx="560" cy="192"/>
                <a:chOff x="2352" y="1912"/>
                <a:chExt cx="560" cy="192"/>
              </a:xfrm>
            </p:grpSpPr>
            <p:sp>
              <p:nvSpPr>
                <p:cNvPr id="211137" name="Freeform 193"/>
                <p:cNvSpPr>
                  <a:spLocks/>
                </p:cNvSpPr>
                <p:nvPr/>
              </p:nvSpPr>
              <p:spPr bwMode="auto">
                <a:xfrm>
                  <a:off x="2366" y="1897"/>
                  <a:ext cx="421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38" name="Freeform 194"/>
                <p:cNvSpPr>
                  <a:spLocks/>
                </p:cNvSpPr>
                <p:nvPr/>
              </p:nvSpPr>
              <p:spPr bwMode="auto">
                <a:xfrm>
                  <a:off x="2377" y="1905"/>
                  <a:ext cx="417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39" name="Freeform 195"/>
                <p:cNvSpPr>
                  <a:spLocks/>
                </p:cNvSpPr>
                <p:nvPr/>
              </p:nvSpPr>
              <p:spPr bwMode="auto">
                <a:xfrm>
                  <a:off x="2407" y="1951"/>
                  <a:ext cx="29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40" name="Freeform 196"/>
                <p:cNvSpPr>
                  <a:spLocks/>
                </p:cNvSpPr>
                <p:nvPr/>
              </p:nvSpPr>
              <p:spPr bwMode="auto">
                <a:xfrm>
                  <a:off x="2399" y="1943"/>
                  <a:ext cx="300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41" name="Freeform 197"/>
                <p:cNvSpPr>
                  <a:spLocks/>
                </p:cNvSpPr>
                <p:nvPr/>
              </p:nvSpPr>
              <p:spPr bwMode="auto">
                <a:xfrm>
                  <a:off x="2651" y="2002"/>
                  <a:ext cx="61" cy="73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42" name="Freeform 198"/>
                <p:cNvSpPr>
                  <a:spLocks/>
                </p:cNvSpPr>
                <p:nvPr/>
              </p:nvSpPr>
              <p:spPr bwMode="auto">
                <a:xfrm>
                  <a:off x="2658" y="2013"/>
                  <a:ext cx="61" cy="71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43" name="Freeform 199"/>
                <p:cNvSpPr>
                  <a:spLocks/>
                </p:cNvSpPr>
                <p:nvPr/>
              </p:nvSpPr>
              <p:spPr bwMode="auto">
                <a:xfrm>
                  <a:off x="2645" y="1967"/>
                  <a:ext cx="16" cy="40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726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1145" name="Freeform 201"/>
                <p:cNvSpPr>
                  <a:spLocks/>
                </p:cNvSpPr>
                <p:nvPr/>
              </p:nvSpPr>
              <p:spPr bwMode="auto">
                <a:xfrm>
                  <a:off x="2787" y="2052"/>
                  <a:ext cx="126" cy="19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46" name="Freeform 202"/>
                <p:cNvSpPr>
                  <a:spLocks/>
                </p:cNvSpPr>
                <p:nvPr/>
              </p:nvSpPr>
              <p:spPr bwMode="auto">
                <a:xfrm>
                  <a:off x="2790" y="2060"/>
                  <a:ext cx="124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11147" name="Text Box 203"/>
          <p:cNvSpPr txBox="1">
            <a:spLocks noChangeArrowheads="1"/>
          </p:cNvSpPr>
          <p:nvPr/>
        </p:nvSpPr>
        <p:spPr bwMode="auto">
          <a:xfrm>
            <a:off x="3181350" y="1141413"/>
            <a:ext cx="294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800" b="0" dirty="0">
                <a:latin typeface="Arial" charset="0"/>
              </a:rPr>
              <a:t>Masse de l’ULM </a:t>
            </a:r>
            <a:r>
              <a:rPr lang="fr-FR" sz="1800" b="0" dirty="0" smtClean="0">
                <a:latin typeface="Arial" charset="0"/>
              </a:rPr>
              <a:t>= </a:t>
            </a:r>
            <a:r>
              <a:rPr lang="fr-FR" sz="2000" b="0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78000"/>
                    </a:srgbClr>
                  </a:outerShdw>
                </a:effectLst>
                <a:latin typeface="Arial" charset="0"/>
              </a:rPr>
              <a:t>450 kg</a:t>
            </a:r>
            <a:endParaRPr lang="fr-FR" sz="2000" b="0" dirty="0">
              <a:solidFill>
                <a:schemeClr val="accent2"/>
              </a:solidFill>
              <a:effectLst>
                <a:outerShdw blurRad="50800" dist="38100" dir="2700000">
                  <a:srgbClr val="000000">
                    <a:alpha val="7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96" name="Grouper 213"/>
          <p:cNvGrpSpPr/>
          <p:nvPr/>
        </p:nvGrpSpPr>
        <p:grpSpPr>
          <a:xfrm>
            <a:off x="764443" y="2687631"/>
            <a:ext cx="1758950" cy="915997"/>
            <a:chOff x="609601" y="2012953"/>
            <a:chExt cx="1758950" cy="915997"/>
          </a:xfrm>
        </p:grpSpPr>
        <p:sp>
          <p:nvSpPr>
            <p:cNvPr id="210950" name="Rectangle 6" descr="Diagonales larges vers le haut"/>
            <p:cNvSpPr>
              <a:spLocks noChangeArrowheads="1"/>
            </p:cNvSpPr>
            <p:nvPr/>
          </p:nvSpPr>
          <p:spPr bwMode="auto">
            <a:xfrm>
              <a:off x="1350166" y="2530208"/>
              <a:ext cx="347663" cy="38417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66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>
                <a:latin typeface="Arial" charset="0"/>
              </a:endParaRPr>
            </a:p>
          </p:txBody>
        </p:sp>
        <p:grpSp>
          <p:nvGrpSpPr>
            <p:cNvPr id="197" name="Group 204"/>
            <p:cNvGrpSpPr>
              <a:grpSpLocks/>
            </p:cNvGrpSpPr>
            <p:nvPr/>
          </p:nvGrpSpPr>
          <p:grpSpPr bwMode="auto">
            <a:xfrm>
              <a:off x="609601" y="2012953"/>
              <a:ext cx="1758950" cy="915997"/>
              <a:chOff x="384" y="798"/>
              <a:chExt cx="1108" cy="577"/>
            </a:xfrm>
          </p:grpSpPr>
          <p:sp>
            <p:nvSpPr>
              <p:cNvPr id="113704" name="Line 205"/>
              <p:cNvSpPr>
                <a:spLocks noChangeShapeType="1"/>
              </p:cNvSpPr>
              <p:nvPr/>
            </p:nvSpPr>
            <p:spPr bwMode="auto">
              <a:xfrm>
                <a:off x="1080" y="1049"/>
                <a:ext cx="0" cy="3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705" name="Text Box 206"/>
              <p:cNvSpPr txBox="1">
                <a:spLocks noChangeArrowheads="1"/>
              </p:cNvSpPr>
              <p:nvPr/>
            </p:nvSpPr>
            <p:spPr bwMode="auto">
              <a:xfrm>
                <a:off x="384" y="798"/>
                <a:ext cx="11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79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800" b="0" i="1" dirty="0" smtClean="0">
                    <a:solidFill>
                      <a:schemeClr val="accent2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</a:rPr>
                  <a:t>Vs = </a:t>
                </a:r>
                <a:r>
                  <a:rPr lang="fr-FR" sz="1800" b="0" i="1" dirty="0">
                    <a:solidFill>
                      <a:schemeClr val="accent2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</a:rPr>
                  <a:t>5</a:t>
                </a:r>
                <a:r>
                  <a:rPr lang="fr-FR" sz="1800" b="0" i="1" dirty="0" smtClean="0">
                    <a:solidFill>
                      <a:schemeClr val="accent2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</a:rPr>
                  <a:t>0 </a:t>
                </a:r>
                <a:r>
                  <a:rPr lang="fr-FR" sz="1800" b="0" i="1" dirty="0">
                    <a:solidFill>
                      <a:schemeClr val="accent2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Arial" charset="0"/>
                  </a:rPr>
                  <a:t>km/h</a:t>
                </a:r>
              </a:p>
            </p:txBody>
          </p:sp>
        </p:grpSp>
      </p:grpSp>
      <p:grpSp>
        <p:nvGrpSpPr>
          <p:cNvPr id="198" name="Group 207"/>
          <p:cNvGrpSpPr>
            <a:grpSpLocks/>
          </p:cNvGrpSpPr>
          <p:nvPr/>
        </p:nvGrpSpPr>
        <p:grpSpPr bwMode="auto">
          <a:xfrm>
            <a:off x="6713538" y="2593985"/>
            <a:ext cx="1905000" cy="903295"/>
            <a:chOff x="4636" y="1326"/>
            <a:chExt cx="1200" cy="569"/>
          </a:xfrm>
        </p:grpSpPr>
        <p:sp>
          <p:nvSpPr>
            <p:cNvPr id="113702" name="Line 208"/>
            <p:cNvSpPr>
              <a:spLocks noChangeShapeType="1"/>
            </p:cNvSpPr>
            <p:nvPr/>
          </p:nvSpPr>
          <p:spPr bwMode="auto">
            <a:xfrm>
              <a:off x="4997" y="1569"/>
              <a:ext cx="0" cy="3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03" name="Text Box 209"/>
            <p:cNvSpPr txBox="1">
              <a:spLocks noChangeArrowheads="1"/>
            </p:cNvSpPr>
            <p:nvPr/>
          </p:nvSpPr>
          <p:spPr bwMode="auto">
            <a:xfrm>
              <a:off x="4636" y="1326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0" i="1" dirty="0">
                  <a:solidFill>
                    <a:schemeClr val="accent2"/>
                  </a:solidFill>
                  <a:effectLst>
                    <a:outerShdw blurRad="50800" dist="38100" dir="2700000">
                      <a:srgbClr val="000000">
                        <a:alpha val="79000"/>
                      </a:srgbClr>
                    </a:outerShdw>
                  </a:effectLst>
                  <a:latin typeface="Arial" charset="0"/>
                </a:rPr>
                <a:t>VNE = </a:t>
              </a:r>
              <a:r>
                <a:rPr lang="fr-FR" sz="1800" b="0" i="1" dirty="0" smtClean="0">
                  <a:solidFill>
                    <a:schemeClr val="accent2"/>
                  </a:solidFill>
                  <a:effectLst>
                    <a:outerShdw blurRad="50800" dist="38100" dir="2700000">
                      <a:srgbClr val="000000">
                        <a:alpha val="79000"/>
                      </a:srgbClr>
                    </a:outerShdw>
                  </a:effectLst>
                  <a:latin typeface="Arial" charset="0"/>
                </a:rPr>
                <a:t>150 </a:t>
              </a:r>
              <a:r>
                <a:rPr lang="fr-FR" sz="1800" b="0" i="1" dirty="0">
                  <a:solidFill>
                    <a:schemeClr val="accent2"/>
                  </a:solidFill>
                  <a:effectLst>
                    <a:outerShdw blurRad="50800" dist="38100" dir="2700000">
                      <a:srgbClr val="000000">
                        <a:alpha val="79000"/>
                      </a:srgbClr>
                    </a:outerShdw>
                  </a:effectLst>
                  <a:latin typeface="Arial" charset="0"/>
                </a:rPr>
                <a:t>km/h</a:t>
              </a:r>
            </a:p>
          </p:txBody>
        </p:sp>
      </p:grpSp>
      <p:sp>
        <p:nvSpPr>
          <p:cNvPr id="211160" name="Text Box 216"/>
          <p:cNvSpPr txBox="1">
            <a:spLocks noChangeArrowheads="1"/>
          </p:cNvSpPr>
          <p:nvPr/>
        </p:nvSpPr>
        <p:spPr bwMode="auto">
          <a:xfrm>
            <a:off x="2899304" y="3496733"/>
            <a:ext cx="3570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800" b="0" dirty="0">
                <a:latin typeface="Arial" charset="0"/>
              </a:rPr>
              <a:t>En palier stabilisé</a:t>
            </a:r>
          </a:p>
        </p:txBody>
      </p:sp>
      <p:graphicFrame>
        <p:nvGraphicFramePr>
          <p:cNvPr id="20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61494"/>
              </p:ext>
            </p:extLst>
          </p:nvPr>
        </p:nvGraphicFramePr>
        <p:xfrm>
          <a:off x="3865563" y="3842980"/>
          <a:ext cx="360000" cy="3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7" name="Clip" r:id="rId3" imgW="1576440" imgH="1942200" progId="">
                  <p:embed/>
                </p:oleObj>
              </mc:Choice>
              <mc:Fallback>
                <p:oleObj name="Clip" r:id="rId3" imgW="1576440" imgH="1942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3842980"/>
                        <a:ext cx="360000" cy="368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69932"/>
              </p:ext>
            </p:extLst>
          </p:nvPr>
        </p:nvGraphicFramePr>
        <p:xfrm>
          <a:off x="4530200" y="3833979"/>
          <a:ext cx="360000" cy="36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8" name="Clip" r:id="rId5" imgW="1576440" imgH="1942200" progId="">
                  <p:embed/>
                </p:oleObj>
              </mc:Choice>
              <mc:Fallback>
                <p:oleObj name="Clip" r:id="rId5" imgW="1576440" imgH="1942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200" y="3833979"/>
                        <a:ext cx="360000" cy="361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409618"/>
              </p:ext>
            </p:extLst>
          </p:nvPr>
        </p:nvGraphicFramePr>
        <p:xfrm>
          <a:off x="4991632" y="3845728"/>
          <a:ext cx="360000" cy="36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9" name="Clip" r:id="rId6" imgW="1576440" imgH="1942200" progId="">
                  <p:embed/>
                </p:oleObj>
              </mc:Choice>
              <mc:Fallback>
                <p:oleObj name="Clip" r:id="rId6" imgW="1576440" imgH="1942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2" y="3845728"/>
                        <a:ext cx="360000" cy="369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" name="Picture 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FB"/>
              </a:clrFrom>
              <a:clrTo>
                <a:srgbClr val="0000FB">
                  <a:alpha val="0"/>
                </a:srgbClr>
              </a:clrTo>
            </a:clrChange>
            <a:lum bright="-2000" contrast="-1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17" t="1469" r="4537" b="3505"/>
          <a:stretch>
            <a:fillRect/>
          </a:stretch>
        </p:blipFill>
        <p:spPr bwMode="auto">
          <a:xfrm>
            <a:off x="3644900" y="4445000"/>
            <a:ext cx="2019300" cy="19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" name="Oval 7"/>
          <p:cNvSpPr>
            <a:spLocks noChangeAspect="1" noChangeArrowheads="1"/>
          </p:cNvSpPr>
          <p:nvPr/>
        </p:nvSpPr>
        <p:spPr bwMode="auto">
          <a:xfrm>
            <a:off x="4697413" y="4656672"/>
            <a:ext cx="315525" cy="300500"/>
          </a:xfrm>
          <a:prstGeom prst="ellipse">
            <a:avLst/>
          </a:prstGeom>
          <a:solidFill>
            <a:srgbClr val="FFFF00">
              <a:alpha val="5600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7" name="Oval 8"/>
          <p:cNvSpPr>
            <a:spLocks noChangeAspect="1" noChangeArrowheads="1"/>
          </p:cNvSpPr>
          <p:nvPr/>
        </p:nvSpPr>
        <p:spPr bwMode="auto">
          <a:xfrm>
            <a:off x="3870855" y="5383746"/>
            <a:ext cx="315525" cy="3005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7"/>
          <p:cNvSpPr>
            <a:spLocks noChangeAspect="1" noChangeArrowheads="1"/>
          </p:cNvSpPr>
          <p:nvPr/>
        </p:nvSpPr>
        <p:spPr bwMode="auto">
          <a:xfrm>
            <a:off x="4506913" y="5952072"/>
            <a:ext cx="315525" cy="300500"/>
          </a:xfrm>
          <a:prstGeom prst="ellipse">
            <a:avLst/>
          </a:prstGeom>
          <a:solidFill>
            <a:srgbClr val="008000">
              <a:alpha val="56000"/>
            </a:srgbClr>
          </a:solidFill>
          <a:ln w="9525">
            <a:solidFill>
              <a:srgbClr val="66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199" name="Group 68"/>
          <p:cNvGrpSpPr>
            <a:grpSpLocks/>
          </p:cNvGrpSpPr>
          <p:nvPr/>
        </p:nvGrpSpPr>
        <p:grpSpPr bwMode="auto">
          <a:xfrm>
            <a:off x="428625" y="2776538"/>
            <a:ext cx="8391525" cy="750887"/>
            <a:chOff x="270" y="2029"/>
            <a:chExt cx="5286" cy="473"/>
          </a:xfrm>
        </p:grpSpPr>
        <p:grpSp>
          <p:nvGrpSpPr>
            <p:cNvPr id="200" name="Group 69"/>
            <p:cNvGrpSpPr>
              <a:grpSpLocks/>
            </p:cNvGrpSpPr>
            <p:nvPr/>
          </p:nvGrpSpPr>
          <p:grpSpPr bwMode="auto">
            <a:xfrm>
              <a:off x="270" y="2029"/>
              <a:ext cx="5238" cy="473"/>
              <a:chOff x="270" y="2029"/>
              <a:chExt cx="5238" cy="473"/>
            </a:xfrm>
          </p:grpSpPr>
          <p:sp>
            <p:nvSpPr>
              <p:cNvPr id="113822" name="Line 70"/>
              <p:cNvSpPr>
                <a:spLocks noChangeShapeType="1"/>
              </p:cNvSpPr>
              <p:nvPr/>
            </p:nvSpPr>
            <p:spPr bwMode="auto">
              <a:xfrm flipV="1">
                <a:off x="372" y="2364"/>
                <a:ext cx="5136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823" name="Line 71"/>
              <p:cNvSpPr>
                <a:spLocks noChangeShapeType="1"/>
              </p:cNvSpPr>
              <p:nvPr/>
            </p:nvSpPr>
            <p:spPr bwMode="auto">
              <a:xfrm>
                <a:off x="372" y="2244"/>
                <a:ext cx="0" cy="2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824" name="Text Box 72"/>
              <p:cNvSpPr txBox="1">
                <a:spLocks noChangeArrowheads="1"/>
              </p:cNvSpPr>
              <p:nvPr/>
            </p:nvSpPr>
            <p:spPr bwMode="auto">
              <a:xfrm>
                <a:off x="270" y="2029"/>
                <a:ext cx="29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800">
                    <a:latin typeface="Arial" charset="0"/>
                  </a:rPr>
                  <a:t>0 </a:t>
                </a:r>
              </a:p>
            </p:txBody>
          </p:sp>
        </p:grpSp>
        <p:sp>
          <p:nvSpPr>
            <p:cNvPr id="113821" name="Text Box 73"/>
            <p:cNvSpPr txBox="1">
              <a:spLocks noChangeArrowheads="1"/>
            </p:cNvSpPr>
            <p:nvPr/>
          </p:nvSpPr>
          <p:spPr bwMode="auto">
            <a:xfrm>
              <a:off x="5335" y="2107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>
                  <a:latin typeface="Arial" charset="0"/>
                </a:rPr>
                <a:t>V</a:t>
              </a:r>
            </a:p>
          </p:txBody>
        </p:sp>
      </p:grpSp>
      <p:grpSp>
        <p:nvGrpSpPr>
          <p:cNvPr id="201" name="Group 80"/>
          <p:cNvGrpSpPr>
            <a:grpSpLocks/>
          </p:cNvGrpSpPr>
          <p:nvPr/>
        </p:nvGrpSpPr>
        <p:grpSpPr bwMode="auto">
          <a:xfrm>
            <a:off x="3783013" y="2584450"/>
            <a:ext cx="1905000" cy="725488"/>
            <a:chOff x="2299" y="1908"/>
            <a:chExt cx="1200" cy="457"/>
          </a:xfrm>
        </p:grpSpPr>
        <p:sp>
          <p:nvSpPr>
            <p:cNvPr id="113814" name="Line 81"/>
            <p:cNvSpPr>
              <a:spLocks noChangeShapeType="1"/>
            </p:cNvSpPr>
            <p:nvPr/>
          </p:nvSpPr>
          <p:spPr bwMode="auto">
            <a:xfrm>
              <a:off x="2866" y="2107"/>
              <a:ext cx="0" cy="25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oval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15" name="Text Box 82"/>
            <p:cNvSpPr txBox="1">
              <a:spLocks noChangeArrowheads="1"/>
            </p:cNvSpPr>
            <p:nvPr/>
          </p:nvSpPr>
          <p:spPr bwMode="auto">
            <a:xfrm>
              <a:off x="2299" y="1908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0" i="1" dirty="0" err="1">
                  <a:solidFill>
                    <a:srgbClr val="008000"/>
                  </a:solidFill>
                  <a:latin typeface="Arial" charset="0"/>
                </a:rPr>
                <a:t>Vc</a:t>
              </a:r>
              <a:r>
                <a:rPr lang="fr-FR" sz="1800" b="0" i="1" dirty="0">
                  <a:solidFill>
                    <a:srgbClr val="008000"/>
                  </a:solidFill>
                  <a:latin typeface="Arial" charset="0"/>
                </a:rPr>
                <a:t> = </a:t>
              </a:r>
              <a:r>
                <a:rPr lang="fr-FR" sz="1800" b="0" i="1" dirty="0" smtClean="0">
                  <a:solidFill>
                    <a:srgbClr val="008000"/>
                  </a:solidFill>
                  <a:latin typeface="Arial" charset="0"/>
                </a:rPr>
                <a:t>120 </a:t>
              </a:r>
              <a:r>
                <a:rPr lang="fr-FR" sz="1800" b="0" i="1" dirty="0">
                  <a:solidFill>
                    <a:srgbClr val="008000"/>
                  </a:solidFill>
                  <a:latin typeface="Arial" charset="0"/>
                </a:rPr>
                <a:t>km/h</a:t>
              </a:r>
            </a:p>
          </p:txBody>
        </p:sp>
      </p:grpSp>
      <p:sp>
        <p:nvSpPr>
          <p:cNvPr id="221" name="Text Box 4"/>
          <p:cNvSpPr txBox="1">
            <a:spLocks noChangeArrowheads="1"/>
          </p:cNvSpPr>
          <p:nvPr/>
        </p:nvSpPr>
        <p:spPr bwMode="auto">
          <a:xfrm>
            <a:off x="101600" y="0"/>
            <a:ext cx="895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sz="2800" dirty="0" smtClean="0"/>
              <a:t>Relation vitesse/incidence</a:t>
            </a:r>
          </a:p>
        </p:txBody>
      </p:sp>
      <p:sp>
        <p:nvSpPr>
          <p:cNvPr id="222" name="Text Box 216"/>
          <p:cNvSpPr txBox="1">
            <a:spLocks noChangeArrowheads="1"/>
          </p:cNvSpPr>
          <p:nvPr/>
        </p:nvSpPr>
        <p:spPr bwMode="auto">
          <a:xfrm>
            <a:off x="355599" y="3522133"/>
            <a:ext cx="2921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600" b="0" dirty="0" smtClean="0">
                <a:latin typeface="Arial" charset="0"/>
              </a:rPr>
              <a:t>Incidence décrochage : 20°</a:t>
            </a:r>
            <a:endParaRPr lang="fr-FR" sz="1600" b="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  <p:bldP spid="211028" grpId="0" build="allAtOnce"/>
      <p:bldP spid="210955" grpId="0" animBg="1"/>
      <p:bldP spid="210949" grpId="0" animBg="1"/>
      <p:bldP spid="210953" grpId="0" animBg="1"/>
      <p:bldP spid="210953" grpId="1" animBg="1"/>
      <p:bldP spid="210954" grpId="0" animBg="1"/>
      <p:bldP spid="211027" grpId="0"/>
      <p:bldP spid="211027" grpId="1"/>
      <p:bldP spid="211032" grpId="0" animBg="1"/>
      <p:bldP spid="211032" grpId="1" animBg="1"/>
      <p:bldP spid="211033" grpId="0" animBg="1"/>
      <p:bldP spid="211033" grpId="1" animBg="1"/>
      <p:bldP spid="211034" grpId="0" animBg="1"/>
      <p:bldP spid="211034" grpId="1" animBg="1"/>
      <p:bldP spid="211035" grpId="0" animBg="1"/>
      <p:bldP spid="211036" grpId="0" animBg="1"/>
      <p:bldP spid="211147" grpId="0"/>
      <p:bldP spid="211160" grpId="0"/>
      <p:bldP spid="217" grpId="0" animBg="1"/>
      <p:bldP spid="2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Expression </a:t>
            </a:r>
            <a:r>
              <a:rPr lang="fr-FR" sz="2000" b="0" dirty="0">
                <a:latin typeface="+mj-lt"/>
              </a:rPr>
              <a:t>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Définitions </a:t>
            </a:r>
            <a:r>
              <a:rPr lang="fr-FR" sz="2000" b="0" dirty="0">
                <a:latin typeface="+mj-lt"/>
              </a:rPr>
              <a:t>des différents facteurs </a:t>
            </a:r>
            <a:r>
              <a:rPr lang="fr-FR" sz="2000" b="0" dirty="0" smtClean="0">
                <a:latin typeface="+mj-lt"/>
              </a:rPr>
              <a:t>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Contraintes subies par la structure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Polaire </a:t>
            </a:r>
            <a:r>
              <a:rPr lang="fr-FR" sz="2000" b="0" dirty="0">
                <a:latin typeface="+mj-lt"/>
              </a:rPr>
              <a:t>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Relation </a:t>
            </a:r>
            <a:r>
              <a:rPr lang="fr-FR" sz="2000" b="0" dirty="0">
                <a:latin typeface="+mj-lt"/>
              </a:rPr>
              <a:t>vitesse / </a:t>
            </a:r>
            <a:r>
              <a:rPr lang="fr-FR" sz="2000" b="0" dirty="0" smtClean="0">
                <a:latin typeface="+mj-lt"/>
              </a:rPr>
              <a:t>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Vitesses caractéristiques</a:t>
            </a:r>
            <a:endParaRPr lang="fr-FR" sz="2000" b="0" dirty="0">
              <a:latin typeface="+mj-lt"/>
            </a:endParaRP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pic>
        <p:nvPicPr>
          <p:cNvPr id="13" name="I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4500" y="5715000"/>
            <a:ext cx="2117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 bwMode="auto">
          <a:xfrm>
            <a:off x="1955800" y="42418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46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r 18"/>
          <p:cNvGrpSpPr/>
          <p:nvPr/>
        </p:nvGrpSpPr>
        <p:grpSpPr>
          <a:xfrm>
            <a:off x="3301514" y="1104900"/>
            <a:ext cx="2259816" cy="2215506"/>
            <a:chOff x="3301514" y="1104900"/>
            <a:chExt cx="2259816" cy="2215506"/>
          </a:xfrm>
        </p:grpSpPr>
        <p:pic>
          <p:nvPicPr>
            <p:cNvPr id="5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FB"/>
                </a:clrFrom>
                <a:clrTo>
                  <a:srgbClr val="0000FB">
                    <a:alpha val="0"/>
                  </a:srgbClr>
                </a:clrTo>
              </a:clrChange>
              <a:lum bright="-2000" contrast="-1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8" b="100000" l="0" r="99355">
                          <a14:foregroundMark x1="11613" y1="87838" x2="11613" y2="87838"/>
                        </a14:backgroundRemoval>
                      </a14:imgEffect>
                    </a14:imgLayer>
                  </a14:imgProps>
                </a:ext>
              </a:extLst>
            </a:blip>
            <a:srcRect l="2917" t="1469" r="4537" b="3505"/>
            <a:stretch>
              <a:fillRect/>
            </a:stretch>
          </p:blipFill>
          <p:spPr bwMode="auto">
            <a:xfrm>
              <a:off x="3301514" y="1104900"/>
              <a:ext cx="2259816" cy="221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orme libre 16"/>
            <p:cNvSpPr>
              <a:spLocks noChangeAspect="1"/>
            </p:cNvSpPr>
            <p:nvPr/>
          </p:nvSpPr>
          <p:spPr>
            <a:xfrm>
              <a:off x="5099049" y="1797050"/>
              <a:ext cx="333897" cy="1188000"/>
            </a:xfrm>
            <a:custGeom>
              <a:avLst/>
              <a:gdLst>
                <a:gd name="connsiteX0" fmla="*/ 0 w 316816"/>
                <a:gd name="connsiteY0" fmla="*/ 1238250 h 1238250"/>
                <a:gd name="connsiteX1" fmla="*/ 222250 w 316816"/>
                <a:gd name="connsiteY1" fmla="*/ 984250 h 1238250"/>
                <a:gd name="connsiteX2" fmla="*/ 311150 w 316816"/>
                <a:gd name="connsiteY2" fmla="*/ 647700 h 1238250"/>
                <a:gd name="connsiteX3" fmla="*/ 298450 w 316816"/>
                <a:gd name="connsiteY3" fmla="*/ 336550 h 1238250"/>
                <a:gd name="connsiteX4" fmla="*/ 222250 w 316816"/>
                <a:gd name="connsiteY4" fmla="*/ 76200 h 1238250"/>
                <a:gd name="connsiteX5" fmla="*/ 158750 w 316816"/>
                <a:gd name="connsiteY5" fmla="*/ 0 h 1238250"/>
                <a:gd name="connsiteX0" fmla="*/ 0 w 318693"/>
                <a:gd name="connsiteY0" fmla="*/ 1238250 h 1238250"/>
                <a:gd name="connsiteX1" fmla="*/ 196850 w 318693"/>
                <a:gd name="connsiteY1" fmla="*/ 952500 h 1238250"/>
                <a:gd name="connsiteX2" fmla="*/ 311150 w 318693"/>
                <a:gd name="connsiteY2" fmla="*/ 647700 h 1238250"/>
                <a:gd name="connsiteX3" fmla="*/ 298450 w 318693"/>
                <a:gd name="connsiteY3" fmla="*/ 336550 h 1238250"/>
                <a:gd name="connsiteX4" fmla="*/ 222250 w 318693"/>
                <a:gd name="connsiteY4" fmla="*/ 76200 h 1238250"/>
                <a:gd name="connsiteX5" fmla="*/ 158750 w 318693"/>
                <a:gd name="connsiteY5" fmla="*/ 0 h 1238250"/>
                <a:gd name="connsiteX0" fmla="*/ 0 w 331393"/>
                <a:gd name="connsiteY0" fmla="*/ 1212850 h 1212850"/>
                <a:gd name="connsiteX1" fmla="*/ 209550 w 331393"/>
                <a:gd name="connsiteY1" fmla="*/ 952500 h 1212850"/>
                <a:gd name="connsiteX2" fmla="*/ 323850 w 331393"/>
                <a:gd name="connsiteY2" fmla="*/ 647700 h 1212850"/>
                <a:gd name="connsiteX3" fmla="*/ 311150 w 331393"/>
                <a:gd name="connsiteY3" fmla="*/ 336550 h 1212850"/>
                <a:gd name="connsiteX4" fmla="*/ 234950 w 331393"/>
                <a:gd name="connsiteY4" fmla="*/ 76200 h 1212850"/>
                <a:gd name="connsiteX5" fmla="*/ 171450 w 331393"/>
                <a:gd name="connsiteY5" fmla="*/ 0 h 1212850"/>
                <a:gd name="connsiteX0" fmla="*/ 0 w 329660"/>
                <a:gd name="connsiteY0" fmla="*/ 1212850 h 1212850"/>
                <a:gd name="connsiteX1" fmla="*/ 209550 w 329660"/>
                <a:gd name="connsiteY1" fmla="*/ 952500 h 1212850"/>
                <a:gd name="connsiteX2" fmla="*/ 323850 w 329660"/>
                <a:gd name="connsiteY2" fmla="*/ 647700 h 1212850"/>
                <a:gd name="connsiteX3" fmla="*/ 304800 w 329660"/>
                <a:gd name="connsiteY3" fmla="*/ 336550 h 1212850"/>
                <a:gd name="connsiteX4" fmla="*/ 234950 w 329660"/>
                <a:gd name="connsiteY4" fmla="*/ 76200 h 1212850"/>
                <a:gd name="connsiteX5" fmla="*/ 171450 w 329660"/>
                <a:gd name="connsiteY5" fmla="*/ 0 h 1212850"/>
                <a:gd name="connsiteX0" fmla="*/ 0 w 319465"/>
                <a:gd name="connsiteY0" fmla="*/ 1212850 h 1212850"/>
                <a:gd name="connsiteX1" fmla="*/ 209550 w 319465"/>
                <a:gd name="connsiteY1" fmla="*/ 952500 h 1212850"/>
                <a:gd name="connsiteX2" fmla="*/ 311150 w 319465"/>
                <a:gd name="connsiteY2" fmla="*/ 641350 h 1212850"/>
                <a:gd name="connsiteX3" fmla="*/ 304800 w 319465"/>
                <a:gd name="connsiteY3" fmla="*/ 336550 h 1212850"/>
                <a:gd name="connsiteX4" fmla="*/ 234950 w 319465"/>
                <a:gd name="connsiteY4" fmla="*/ 76200 h 1212850"/>
                <a:gd name="connsiteX5" fmla="*/ 171450 w 319465"/>
                <a:gd name="connsiteY5" fmla="*/ 0 h 1212850"/>
                <a:gd name="connsiteX0" fmla="*/ 0 w 319465"/>
                <a:gd name="connsiteY0" fmla="*/ 1136650 h 1136650"/>
                <a:gd name="connsiteX1" fmla="*/ 209550 w 319465"/>
                <a:gd name="connsiteY1" fmla="*/ 876300 h 1136650"/>
                <a:gd name="connsiteX2" fmla="*/ 311150 w 319465"/>
                <a:gd name="connsiteY2" fmla="*/ 565150 h 1136650"/>
                <a:gd name="connsiteX3" fmla="*/ 304800 w 319465"/>
                <a:gd name="connsiteY3" fmla="*/ 260350 h 1136650"/>
                <a:gd name="connsiteX4" fmla="*/ 234950 w 319465"/>
                <a:gd name="connsiteY4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65" h="1136650">
                  <a:moveTo>
                    <a:pt x="0" y="1136650"/>
                  </a:moveTo>
                  <a:cubicBezTo>
                    <a:pt x="85196" y="1058862"/>
                    <a:pt x="157692" y="971550"/>
                    <a:pt x="209550" y="876300"/>
                  </a:cubicBezTo>
                  <a:cubicBezTo>
                    <a:pt x="261408" y="781050"/>
                    <a:pt x="295275" y="667808"/>
                    <a:pt x="311150" y="565150"/>
                  </a:cubicBezTo>
                  <a:cubicBezTo>
                    <a:pt x="327025" y="462492"/>
                    <a:pt x="317500" y="354542"/>
                    <a:pt x="304800" y="260350"/>
                  </a:cubicBezTo>
                  <a:cubicBezTo>
                    <a:pt x="292100" y="166158"/>
                    <a:pt x="257175" y="56092"/>
                    <a:pt x="234950" y="0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8900" y="416550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400" b="0" dirty="0" smtClean="0">
                <a:latin typeface="+mj-lt"/>
              </a:rPr>
              <a:t>Limite </a:t>
            </a:r>
            <a:r>
              <a:rPr lang="fr-FR" sz="1400" b="0" dirty="0">
                <a:latin typeface="+mj-lt"/>
              </a:rPr>
              <a:t>inférieure : VSO </a:t>
            </a:r>
            <a:r>
              <a:rPr lang="fr-FR" sz="1400" b="0" dirty="0" smtClean="0">
                <a:latin typeface="+mj-lt"/>
              </a:rPr>
              <a:t>(Velocity Stall Out)</a:t>
            </a:r>
            <a:r>
              <a:rPr lang="fr-FR" sz="1400" b="0" dirty="0">
                <a:latin typeface="+mj-lt"/>
              </a:rPr>
              <a:t>. Vitesse de décrochage </a:t>
            </a:r>
            <a:r>
              <a:rPr lang="fr-FR" sz="1400" b="0" dirty="0" smtClean="0">
                <a:latin typeface="+mj-lt"/>
              </a:rPr>
              <a:t>avec </a:t>
            </a:r>
            <a:r>
              <a:rPr lang="fr-FR" sz="1400" b="0" dirty="0">
                <a:latin typeface="+mj-lt"/>
              </a:rPr>
              <a:t>volets sortis au </a:t>
            </a:r>
            <a:r>
              <a:rPr lang="fr-FR" sz="1400" b="0" dirty="0" smtClean="0">
                <a:latin typeface="+mj-lt"/>
              </a:rPr>
              <a:t>maximum.</a:t>
            </a:r>
            <a:endParaRPr lang="fr-FR" sz="1400" b="0" i="1" dirty="0" smtClean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71602" y="3814356"/>
            <a:ext cx="61199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</a:rPr>
              <a:t>Arc blanc : </a:t>
            </a:r>
            <a:r>
              <a:rPr lang="fr-FR" sz="1600" dirty="0" smtClean="0">
                <a:latin typeface="+mj-lt"/>
              </a:rPr>
              <a:t>Plage d’utilisation volets sortis.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900" y="4479113"/>
            <a:ext cx="90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400" b="0" dirty="0" smtClean="0">
                <a:latin typeface="+mj-lt"/>
              </a:rPr>
              <a:t>Limite </a:t>
            </a:r>
            <a:r>
              <a:rPr lang="fr-FR" sz="1400" b="0" dirty="0">
                <a:latin typeface="+mj-lt"/>
              </a:rPr>
              <a:t>supérieure : VFE </a:t>
            </a:r>
            <a:r>
              <a:rPr lang="fr-FR" sz="1400" b="0" dirty="0" smtClean="0">
                <a:latin typeface="+mj-lt"/>
              </a:rPr>
              <a:t>(Velocity Flap </a:t>
            </a:r>
            <a:r>
              <a:rPr lang="fr-FR" sz="1400" b="0" dirty="0">
                <a:latin typeface="+mj-lt"/>
              </a:rPr>
              <a:t>Extended). Vitesse maximale d'utilisation des volets</a:t>
            </a:r>
            <a:r>
              <a:rPr lang="fr-FR" sz="1400" b="0" dirty="0" smtClean="0">
                <a:latin typeface="+mj-lt"/>
              </a:rPr>
              <a:t>.</a:t>
            </a:r>
            <a:endParaRPr lang="fr-FR" sz="1400" b="0" i="1" dirty="0" smtClean="0">
              <a:latin typeface="+mj-lt"/>
            </a:endParaRPr>
          </a:p>
        </p:txBody>
      </p:sp>
      <p:sp>
        <p:nvSpPr>
          <p:cNvPr id="6" name="Bulle rectangulaire à coins arrondis 5"/>
          <p:cNvSpPr/>
          <p:nvPr/>
        </p:nvSpPr>
        <p:spPr>
          <a:xfrm>
            <a:off x="5185243" y="3173712"/>
            <a:ext cx="539995" cy="323997"/>
          </a:xfrm>
          <a:prstGeom prst="wedgeRoundRectCallout">
            <a:avLst>
              <a:gd name="adj1" fmla="val -74725"/>
              <a:gd name="adj2" fmla="val -133384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VFE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ulle rectangulaire à coins arrondis 6"/>
          <p:cNvSpPr/>
          <p:nvPr/>
        </p:nvSpPr>
        <p:spPr>
          <a:xfrm>
            <a:off x="4810179" y="764903"/>
            <a:ext cx="539995" cy="323997"/>
          </a:xfrm>
          <a:prstGeom prst="wedgeRoundRectCallout">
            <a:avLst>
              <a:gd name="adj1" fmla="val -62679"/>
              <a:gd name="adj2" fmla="val 121402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VSO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895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sz="2800" dirty="0" smtClean="0"/>
              <a:t>Vitesses caractéristiques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9700" y="5245002"/>
            <a:ext cx="875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400" b="0" dirty="0" smtClean="0">
                <a:latin typeface="+mj-lt"/>
              </a:rPr>
              <a:t>Limite </a:t>
            </a:r>
            <a:r>
              <a:rPr lang="fr-FR" sz="1400" b="0" dirty="0">
                <a:latin typeface="+mj-lt"/>
              </a:rPr>
              <a:t>inférieure : VS1 </a:t>
            </a:r>
            <a:r>
              <a:rPr lang="fr-FR" sz="1400" b="0" dirty="0" smtClean="0">
                <a:latin typeface="+mj-lt"/>
              </a:rPr>
              <a:t>(Velocity Stall </a:t>
            </a:r>
            <a:r>
              <a:rPr lang="fr-FR" sz="1400" b="0" dirty="0">
                <a:latin typeface="+mj-lt"/>
              </a:rPr>
              <a:t>Speed 1</a:t>
            </a:r>
            <a:r>
              <a:rPr lang="fr-FR" sz="1400" b="0" dirty="0" smtClean="0">
                <a:latin typeface="+mj-lt"/>
              </a:rPr>
              <a:t>). Vitesse </a:t>
            </a:r>
            <a:r>
              <a:rPr lang="fr-FR" sz="1400" b="0" dirty="0">
                <a:latin typeface="+mj-lt"/>
              </a:rPr>
              <a:t>de décrochage </a:t>
            </a:r>
            <a:r>
              <a:rPr lang="fr-FR" sz="1400" b="0" dirty="0" smtClean="0">
                <a:latin typeface="+mj-lt"/>
              </a:rPr>
              <a:t>avec volets rentrés.</a:t>
            </a:r>
            <a:endParaRPr lang="fr-FR" sz="1400" b="0" i="1" dirty="0" smtClean="0">
              <a:latin typeface="+mj-lt"/>
            </a:endParaRPr>
          </a:p>
        </p:txBody>
      </p:sp>
      <p:sp>
        <p:nvSpPr>
          <p:cNvPr id="10" name="Bulle rectangulaire à coins arrondis 9"/>
          <p:cNvSpPr/>
          <p:nvPr/>
        </p:nvSpPr>
        <p:spPr>
          <a:xfrm>
            <a:off x="5730929" y="1843182"/>
            <a:ext cx="539995" cy="323997"/>
          </a:xfrm>
          <a:prstGeom prst="wedgeRoundRectCallout">
            <a:avLst>
              <a:gd name="adj1" fmla="val -119738"/>
              <a:gd name="adj2" fmla="val -6301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rgbClr val="5087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VS1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11" name="Bulle rectangulaire à coins arrondis 10"/>
          <p:cNvSpPr/>
          <p:nvPr/>
        </p:nvSpPr>
        <p:spPr>
          <a:xfrm>
            <a:off x="3113421" y="3249782"/>
            <a:ext cx="539995" cy="323997"/>
          </a:xfrm>
          <a:prstGeom prst="wedgeRoundRectCallout">
            <a:avLst>
              <a:gd name="adj1" fmla="val 70184"/>
              <a:gd name="adj2" fmla="val -13389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rgbClr val="5087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VN0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84301" y="4881156"/>
            <a:ext cx="611999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087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8000"/>
                </a:solidFill>
                <a:latin typeface="+mj-lt"/>
              </a:rPr>
              <a:t>Arc vert : </a:t>
            </a:r>
            <a:r>
              <a:rPr lang="fr-FR" sz="1600" dirty="0" smtClean="0">
                <a:solidFill>
                  <a:srgbClr val="008000"/>
                </a:solidFill>
                <a:latin typeface="+mj-lt"/>
              </a:rPr>
              <a:t>Plage d’utilisation normale </a:t>
            </a:r>
            <a:r>
              <a:rPr lang="fr-FR" sz="1600" dirty="0">
                <a:solidFill>
                  <a:srgbClr val="008000"/>
                </a:solidFill>
                <a:latin typeface="+mj-lt"/>
              </a:rPr>
              <a:t>de l'aéronef</a:t>
            </a:r>
            <a:r>
              <a:rPr lang="fr-FR" sz="1600" dirty="0" smtClean="0">
                <a:solidFill>
                  <a:srgbClr val="008000"/>
                </a:solidFill>
                <a:latin typeface="+mj-lt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2400" y="5545913"/>
            <a:ext cx="82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400" b="0" dirty="0">
                <a:latin typeface="+mj-lt"/>
              </a:rPr>
              <a:t>Limite supérieure : VNO </a:t>
            </a:r>
            <a:r>
              <a:rPr lang="fr-FR" sz="1400" b="0" dirty="0" smtClean="0">
                <a:latin typeface="+mj-lt"/>
              </a:rPr>
              <a:t>(Velocity Normal Operating) </a:t>
            </a:r>
            <a:r>
              <a:rPr lang="fr-FR" sz="1400" b="0" dirty="0">
                <a:latin typeface="+mj-lt"/>
              </a:rPr>
              <a:t>vitesse </a:t>
            </a:r>
            <a:r>
              <a:rPr lang="fr-FR" sz="1400" b="0" dirty="0" smtClean="0">
                <a:latin typeface="+mj-lt"/>
              </a:rPr>
              <a:t>maximum en atmosphère agitée.</a:t>
            </a:r>
            <a:endParaRPr lang="fr-FR" sz="1400" b="0" i="1" dirty="0" smtClean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67291" y="5935256"/>
            <a:ext cx="6119998" cy="338554"/>
          </a:xfrm>
          <a:prstGeom prst="rect">
            <a:avLst/>
          </a:prstGeom>
          <a:solidFill>
            <a:srgbClr val="FFF7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</a:rPr>
              <a:t>Arc jaune : </a:t>
            </a:r>
            <a:r>
              <a:rPr lang="fr-FR" sz="1600" dirty="0" smtClean="0">
                <a:latin typeface="+mj-lt"/>
              </a:rPr>
              <a:t>Plage d’utilisation interdite en atmosphère agitée.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71603" y="6383442"/>
            <a:ext cx="6119095" cy="338554"/>
          </a:xfrm>
          <a:prstGeom prst="rect">
            <a:avLst/>
          </a:prstGeom>
          <a:solidFill>
            <a:srgbClr val="FFB8B9">
              <a:alpha val="52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Trait rouge: VNE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 (Velocity Never </a:t>
            </a:r>
            <a:r>
              <a:rPr lang="fr-FR" sz="1600" dirty="0" err="1" smtClean="0">
                <a:solidFill>
                  <a:srgbClr val="FF0000"/>
                </a:solidFill>
                <a:latin typeface="+mj-lt"/>
              </a:rPr>
              <a:t>exceed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) Vitesse à ne jamais dépasser. </a:t>
            </a:r>
          </a:p>
        </p:txBody>
      </p:sp>
      <p:sp>
        <p:nvSpPr>
          <p:cNvPr id="16" name="Bulle rectangulaire à coins arrondis 15"/>
          <p:cNvSpPr/>
          <p:nvPr/>
        </p:nvSpPr>
        <p:spPr>
          <a:xfrm>
            <a:off x="2661423" y="1835099"/>
            <a:ext cx="539995" cy="323997"/>
          </a:xfrm>
          <a:prstGeom prst="wedgeRoundRectCallout">
            <a:avLst>
              <a:gd name="adj1" fmla="val 86803"/>
              <a:gd name="adj2" fmla="val 115014"/>
              <a:gd name="adj3" fmla="val 16667"/>
            </a:avLst>
          </a:prstGeom>
          <a:solidFill>
            <a:srgbClr val="FF9594">
              <a:alpha val="47000"/>
            </a:srgb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VNE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7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4652963" y="1135063"/>
            <a:ext cx="619125" cy="636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397500" y="1133475"/>
            <a:ext cx="619125" cy="636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6219825" y="1130300"/>
            <a:ext cx="619125" cy="636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fr-FR" sz="1800" b="0" dirty="0">
                <a:latin typeface="Arial" charset="0"/>
              </a:rPr>
              <a:t> 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932238" y="1122363"/>
            <a:ext cx="619125" cy="636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221038" y="1116013"/>
            <a:ext cx="619125" cy="636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219450" y="1128713"/>
            <a:ext cx="619125" cy="6365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932238" y="1127125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652963" y="1147763"/>
            <a:ext cx="619125" cy="6365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5397500" y="1146175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6219825" y="1143000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8163" y="2540000"/>
            <a:ext cx="8229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42900" eaLnBrk="1" hangingPunct="1">
              <a:buFont typeface="Arial"/>
              <a:buChar char="•"/>
            </a:pPr>
            <a:r>
              <a:rPr lang="fr-FR" sz="2000" b="0" dirty="0" smtClean="0">
                <a:latin typeface="Symbol" charset="2"/>
                <a:cs typeface="Symbol" charset="2"/>
              </a:rPr>
              <a:t>r</a:t>
            </a:r>
            <a:r>
              <a:rPr lang="fr-FR" sz="2000" b="0" dirty="0" smtClean="0">
                <a:latin typeface="Trebuchet MS"/>
                <a:cs typeface="Trebuchet MS"/>
              </a:rPr>
              <a:t> </a:t>
            </a:r>
            <a:r>
              <a:rPr lang="fr-FR" sz="2000" b="0" dirty="0">
                <a:latin typeface="Trebuchet MS"/>
                <a:cs typeface="Trebuchet MS"/>
              </a:rPr>
              <a:t>= Masse volumique de l’air exprimée en kg/m</a:t>
            </a:r>
            <a:r>
              <a:rPr lang="fr-FR" sz="2000" b="0" baseline="30000" dirty="0">
                <a:latin typeface="Trebuchet MS"/>
                <a:cs typeface="Trebuchet MS"/>
              </a:rPr>
              <a:t>3</a:t>
            </a:r>
          </a:p>
          <a:p>
            <a:pPr marL="431800" indent="-342900" eaLnBrk="1" hangingPunct="1"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S = Surface alaire exprimée en m²</a:t>
            </a:r>
          </a:p>
          <a:p>
            <a:pPr marL="431800" indent="-342900" eaLnBrk="1" hangingPunct="1"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V² = Vitesse du vent relatif élevé au carré et exprimé en m/s</a:t>
            </a:r>
          </a:p>
          <a:p>
            <a:pPr marL="431800" indent="-342900" eaLnBrk="1" hangingPunct="1"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Cz = Coefficient sans dimension dépendant de la forme du profil, de son état de surface et de l’angle d’incidence.</a:t>
            </a:r>
          </a:p>
          <a:p>
            <a:pPr marL="431800" indent="-342900" eaLnBrk="1" hangingPunct="1"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Mg = </a:t>
            </a:r>
            <a:r>
              <a:rPr lang="fr-FR" sz="2000" b="0" dirty="0" smtClean="0">
                <a:latin typeface="Trebuchet MS"/>
                <a:cs typeface="Trebuchet MS"/>
              </a:rPr>
              <a:t>Poids </a:t>
            </a:r>
            <a:r>
              <a:rPr lang="fr-FR" sz="2000" b="0" dirty="0">
                <a:latin typeface="Trebuchet MS"/>
                <a:cs typeface="Trebuchet MS"/>
              </a:rPr>
              <a:t>de l’ULM.</a:t>
            </a:r>
          </a:p>
        </p:txBody>
      </p:sp>
      <p:sp>
        <p:nvSpPr>
          <p:cNvPr id="20502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6013" y="1522413"/>
            <a:ext cx="596900" cy="315912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503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2590800"/>
            <a:ext cx="596900" cy="317500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fr-FR" sz="1800" b="0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Expression algébrique de la portance</a:t>
            </a:r>
            <a:endParaRPr lang="fr-FR" sz="28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ea typeface="+mj-ea"/>
              <a:cs typeface="Candara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0463"/>
            <a:ext cx="91440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fr-FR" sz="2800" dirty="0">
                <a:latin typeface="Comic Sans MS" charset="0"/>
              </a:rPr>
              <a:t> </a:t>
            </a:r>
            <a:r>
              <a:rPr lang="fr-FR" sz="2800" dirty="0" err="1" smtClean="0">
                <a:latin typeface="Trebuchet MS"/>
                <a:cs typeface="Trebuchet MS"/>
              </a:rPr>
              <a:t>Rz</a:t>
            </a:r>
            <a:r>
              <a:rPr lang="fr-FR" sz="2800" dirty="0" smtClean="0">
                <a:latin typeface="Comic Sans MS" charset="0"/>
              </a:rPr>
              <a:t> </a:t>
            </a:r>
            <a:r>
              <a:rPr lang="fr-FR" sz="2800" dirty="0" smtClean="0">
                <a:latin typeface="Trebuchet MS"/>
                <a:cs typeface="Trebuchet MS"/>
              </a:rPr>
              <a:t>= </a:t>
            </a:r>
            <a:r>
              <a:rPr lang="fr-FR" sz="2800" dirty="0" smtClean="0">
                <a:latin typeface="Comic Sans MS" charset="0"/>
              </a:rPr>
              <a:t>½ </a:t>
            </a:r>
            <a:r>
              <a:rPr lang="fr-FR" sz="2800" dirty="0" smtClean="0">
                <a:latin typeface="Symbol" charset="2"/>
              </a:rPr>
              <a:t>r </a:t>
            </a:r>
            <a:r>
              <a:rPr lang="fr-FR" sz="2800" dirty="0" smtClean="0">
                <a:latin typeface="Comic Sans MS" charset="0"/>
              </a:rPr>
              <a:t>.  </a:t>
            </a:r>
            <a:r>
              <a:rPr lang="fr-FR" sz="2800" dirty="0" smtClean="0">
                <a:latin typeface="Trebuchet MS"/>
                <a:cs typeface="Trebuchet MS"/>
              </a:rPr>
              <a:t>S</a:t>
            </a:r>
            <a:r>
              <a:rPr lang="fr-FR" sz="2800" dirty="0" smtClean="0">
                <a:latin typeface="Comic Sans MS" charset="0"/>
              </a:rPr>
              <a:t>  . </a:t>
            </a:r>
            <a:r>
              <a:rPr lang="fr-FR" sz="2800" dirty="0" smtClean="0">
                <a:latin typeface="Trebuchet MS"/>
                <a:cs typeface="Trebuchet MS"/>
              </a:rPr>
              <a:t>V²  </a:t>
            </a:r>
            <a:r>
              <a:rPr lang="fr-FR" sz="2800" dirty="0" smtClean="0">
                <a:latin typeface="Comic Sans MS" charset="0"/>
              </a:rPr>
              <a:t>. </a:t>
            </a:r>
            <a:r>
              <a:rPr lang="fr-FR" sz="2800" dirty="0" smtClean="0">
                <a:latin typeface="Trebuchet MS"/>
                <a:cs typeface="Trebuchet MS"/>
              </a:rPr>
              <a:t>Cz = Mg</a:t>
            </a:r>
            <a:r>
              <a:rPr lang="fr-FR" sz="2800" dirty="0" smtClean="0">
                <a:latin typeface="Comic Sans MS" charset="0"/>
              </a:rPr>
              <a:t> </a:t>
            </a:r>
            <a:endParaRPr lang="fr-FR"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nimBg="1"/>
      <p:bldP spid="20498" grpId="0" animBg="1"/>
      <p:bldP spid="20497" grpId="0" animBg="1"/>
      <p:bldP spid="20496" grpId="0" animBg="1"/>
      <p:bldP spid="20495" grpId="0" animBg="1"/>
      <p:bldP spid="20489" grpId="0" animBg="1"/>
      <p:bldP spid="20491" grpId="0" animBg="1"/>
      <p:bldP spid="20492" grpId="0" animBg="1"/>
      <p:bldP spid="20493" grpId="0" animBg="1"/>
      <p:bldP spid="20494" grpId="0" animBg="1"/>
      <p:bldP spid="20502" grpId="0" animBg="1"/>
      <p:bldP spid="20503" grpId="0" animBg="1"/>
      <p:bldP spid="204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747713" y="885825"/>
            <a:ext cx="7816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fr-FR" sz="2000" b="0" dirty="0">
                <a:latin typeface="Trebuchet MS"/>
                <a:cs typeface="Trebuchet MS"/>
              </a:rPr>
              <a:t>Un ULM de 14 m² de surface alaire, vole en palier stabilisé et en atmosphère standard à la vitesse de 20 m/s. Son coefficient de portance (Cz) est de 1,25.</a:t>
            </a:r>
          </a:p>
          <a:p>
            <a:pPr eaLnBrk="1" hangingPunct="1">
              <a:defRPr/>
            </a:pPr>
            <a:r>
              <a:rPr lang="fr-FR" sz="2000" b="0" dirty="0" smtClean="0">
                <a:latin typeface="Trebuchet MS"/>
                <a:cs typeface="Trebuchet MS"/>
              </a:rPr>
              <a:t>Quel </a:t>
            </a:r>
            <a:r>
              <a:rPr lang="fr-FR" sz="2000" b="0" dirty="0">
                <a:latin typeface="Trebuchet MS"/>
                <a:cs typeface="Trebuchet MS"/>
              </a:rPr>
              <a:t>est le poids de cet ULM ?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646113" y="2525713"/>
            <a:ext cx="52308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Rz = Mg = ½ </a:t>
            </a:r>
            <a:r>
              <a:rPr lang="fr-FR" sz="2000" b="0" dirty="0">
                <a:solidFill>
                  <a:srgbClr val="000099"/>
                </a:solidFill>
                <a:latin typeface="Symbol" charset="2"/>
                <a:cs typeface="Symbol" charset="2"/>
              </a:rPr>
              <a:t>r</a:t>
            </a: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. S . V² . Cz</a:t>
            </a:r>
          </a:p>
          <a:p>
            <a:pPr eaLnBrk="1" hangingPunct="1">
              <a:buFontTx/>
              <a:buChar char="•"/>
            </a:pP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Mg = 0,6 x 14 x 20² x 1,25</a:t>
            </a:r>
          </a:p>
          <a:p>
            <a:pPr eaLnBrk="1" hangingPunct="1">
              <a:buFontTx/>
              <a:buChar char="•"/>
            </a:pP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Mg = 8,4 x 400 x 1,25</a:t>
            </a:r>
          </a:p>
          <a:p>
            <a:pPr eaLnBrk="1" hangingPunct="1">
              <a:buFontTx/>
              <a:buChar char="•"/>
            </a:pP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Mg = </a:t>
            </a:r>
            <a:r>
              <a:rPr lang="fr-FR" sz="2000" b="0" dirty="0" smtClean="0">
                <a:solidFill>
                  <a:srgbClr val="000099"/>
                </a:solidFill>
                <a:latin typeface="Trebuchet MS"/>
                <a:cs typeface="Trebuchet MS"/>
              </a:rPr>
              <a:t>3360 </a:t>
            </a: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x 1,25</a:t>
            </a:r>
          </a:p>
          <a:p>
            <a:pPr eaLnBrk="1" hangingPunct="1">
              <a:buFont typeface="Wingdings" charset="2"/>
              <a:buChar char="Ø"/>
            </a:pPr>
            <a:r>
              <a:rPr lang="fr-FR" sz="2000" b="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lang="fr-FR" sz="2000" dirty="0">
                <a:solidFill>
                  <a:srgbClr val="000099"/>
                </a:solidFill>
                <a:latin typeface="Trebuchet MS"/>
                <a:cs typeface="Trebuchet MS"/>
              </a:rPr>
              <a:t>Mg = 4200 N</a:t>
            </a:r>
          </a:p>
          <a:p>
            <a:pPr eaLnBrk="1" hangingPunct="1"/>
            <a:endParaRPr lang="fr-FR" sz="2000" dirty="0">
              <a:solidFill>
                <a:srgbClr val="000099"/>
              </a:solidFill>
              <a:latin typeface="Trebuchet MS"/>
              <a:cs typeface="Trebuchet MS"/>
            </a:endParaRPr>
          </a:p>
        </p:txBody>
      </p:sp>
      <p:sp>
        <p:nvSpPr>
          <p:cNvPr id="2068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499" y="6096002"/>
            <a:ext cx="540000" cy="251998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1689100" y="50800"/>
            <a:ext cx="5918200" cy="6905625"/>
            <a:chOff x="1064" y="0"/>
            <a:chExt cx="3728" cy="4350"/>
          </a:xfrm>
        </p:grpSpPr>
        <p:grpSp>
          <p:nvGrpSpPr>
            <p:cNvPr id="111627" name="Group 3"/>
            <p:cNvGrpSpPr>
              <a:grpSpLocks/>
            </p:cNvGrpSpPr>
            <p:nvPr/>
          </p:nvGrpSpPr>
          <p:grpSpPr bwMode="auto">
            <a:xfrm>
              <a:off x="1064" y="0"/>
              <a:ext cx="3568" cy="4350"/>
              <a:chOff x="1064" y="0"/>
              <a:chExt cx="3568" cy="4350"/>
            </a:xfrm>
          </p:grpSpPr>
          <p:pic>
            <p:nvPicPr>
              <p:cNvPr id="111631" name="Picture 4" descr="Numériser"/>
              <p:cNvPicPr>
                <a:picLocks noChangeAspect="1" noChangeArrowheads="1"/>
              </p:cNvPicPr>
              <p:nvPr/>
            </p:nvPicPr>
            <p:blipFill>
              <a:blip r:embed="rId2">
                <a:lum bright="-22000" contrast="56000"/>
                <a:grayscl/>
                <a:biLevel thresh="50000"/>
              </a:blip>
              <a:srcRect l="26500" t="37369" r="25200" b="30916"/>
              <a:stretch>
                <a:fillRect/>
              </a:stretch>
            </p:blipFill>
            <p:spPr bwMode="auto">
              <a:xfrm>
                <a:off x="1064" y="0"/>
                <a:ext cx="3568" cy="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632" name="Rectangle 5"/>
              <p:cNvSpPr>
                <a:spLocks noChangeArrowheads="1"/>
              </p:cNvSpPr>
              <p:nvPr/>
            </p:nvSpPr>
            <p:spPr bwMode="auto">
              <a:xfrm>
                <a:off x="1624" y="3280"/>
                <a:ext cx="1552" cy="9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1628" name="Group 6"/>
            <p:cNvGrpSpPr>
              <a:grpSpLocks/>
            </p:cNvGrpSpPr>
            <p:nvPr/>
          </p:nvGrpSpPr>
          <p:grpSpPr bwMode="auto">
            <a:xfrm>
              <a:off x="3176" y="0"/>
              <a:ext cx="1616" cy="1304"/>
              <a:chOff x="3176" y="0"/>
              <a:chExt cx="1616" cy="1304"/>
            </a:xfrm>
          </p:grpSpPr>
          <p:sp>
            <p:nvSpPr>
              <p:cNvPr id="111629" name="Rectangle 7"/>
              <p:cNvSpPr>
                <a:spLocks noChangeArrowheads="1"/>
              </p:cNvSpPr>
              <p:nvPr/>
            </p:nvSpPr>
            <p:spPr bwMode="auto">
              <a:xfrm>
                <a:off x="3452" y="0"/>
                <a:ext cx="134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1630" name="Rectangle 8"/>
              <p:cNvSpPr>
                <a:spLocks noChangeArrowheads="1"/>
              </p:cNvSpPr>
              <p:nvPr/>
            </p:nvSpPr>
            <p:spPr bwMode="auto">
              <a:xfrm>
                <a:off x="3176" y="488"/>
                <a:ext cx="517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5097" name="Line 9"/>
          <p:cNvSpPr>
            <a:spLocks noChangeShapeType="1"/>
          </p:cNvSpPr>
          <p:nvPr/>
        </p:nvSpPr>
        <p:spPr bwMode="auto">
          <a:xfrm flipH="1" flipV="1">
            <a:off x="2006600" y="812800"/>
            <a:ext cx="4250266" cy="496993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572000" y="2959100"/>
            <a:ext cx="646113" cy="2286000"/>
          </a:xfrm>
          <a:prstGeom prst="rect">
            <a:avLst/>
          </a:prstGeom>
          <a:solidFill>
            <a:schemeClr val="tx2">
              <a:lumMod val="40000"/>
              <a:lumOff val="60000"/>
              <a:alpha val="18823"/>
            </a:schemeClr>
          </a:solidFill>
          <a:ln w="28575">
            <a:solidFill>
              <a:srgbClr val="006C9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237163" y="2224088"/>
            <a:ext cx="625475" cy="3021012"/>
          </a:xfrm>
          <a:prstGeom prst="rect">
            <a:avLst/>
          </a:prstGeom>
          <a:solidFill>
            <a:srgbClr val="FF0000">
              <a:alpha val="25882"/>
            </a:srgbClr>
          </a:solidFill>
          <a:ln w="28575">
            <a:solidFill>
              <a:srgbClr val="D12A3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101" name="Oval 13"/>
          <p:cNvSpPr>
            <a:spLocks noChangeArrowheads="1"/>
          </p:cNvSpPr>
          <p:nvPr/>
        </p:nvSpPr>
        <p:spPr bwMode="auto">
          <a:xfrm>
            <a:off x="6273799" y="5512858"/>
            <a:ext cx="558801" cy="3873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102" name="Oval 14"/>
          <p:cNvSpPr>
            <a:spLocks noChangeAspect="1" noChangeArrowheads="1"/>
          </p:cNvSpPr>
          <p:nvPr/>
        </p:nvSpPr>
        <p:spPr bwMode="auto">
          <a:xfrm>
            <a:off x="2141902" y="533399"/>
            <a:ext cx="448898" cy="4508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fr-FR" sz="1600">
              <a:solidFill>
                <a:srgbClr val="006600"/>
              </a:solidFill>
            </a:endParaRP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1984905" y="4700588"/>
            <a:ext cx="2132012" cy="723900"/>
          </a:xfrm>
          <a:prstGeom prst="wedgeRoundRectCallout">
            <a:avLst>
              <a:gd name="adj1" fmla="val 97954"/>
              <a:gd name="adj2" fmla="val -6743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600" b="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Distance de décollage + </a:t>
            </a:r>
            <a:r>
              <a:rPr lang="fr-FR" sz="1600" b="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r>
              <a:rPr lang="fr-FR" sz="1600" b="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5877455" y="3386667"/>
            <a:ext cx="1954212" cy="635000"/>
          </a:xfrm>
          <a:prstGeom prst="wedgeRoundRectCallout">
            <a:avLst>
              <a:gd name="adj1" fmla="val -79366"/>
              <a:gd name="adj2" fmla="val 1275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600" b="0" i="1" dirty="0">
                <a:latin typeface="Arial" charset="0"/>
                <a:ea typeface="Arial" charset="0"/>
                <a:cs typeface="Arial" charset="0"/>
              </a:rPr>
              <a:t>Pente de montée – </a:t>
            </a:r>
            <a:r>
              <a:rPr lang="fr-FR" sz="1600" b="0" i="1" dirty="0" smtClean="0">
                <a:latin typeface="Arial" charset="0"/>
                <a:ea typeface="Arial" charset="0"/>
                <a:cs typeface="Arial" charset="0"/>
              </a:rPr>
              <a:t>30%</a:t>
            </a:r>
            <a:endParaRPr lang="fr-FR" sz="16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AutoShape 4">
            <a:hlinkClick r:id="rId3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242302" y="6184901"/>
            <a:ext cx="489875" cy="251998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2057400" y="117475"/>
            <a:ext cx="6997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Abaque de Kock</a:t>
            </a:r>
            <a:endParaRPr lang="fr-FR" sz="28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7" grpId="0" animBg="1"/>
      <p:bldP spid="345098" grpId="0" animBg="1"/>
      <p:bldP spid="345099" grpId="0" animBg="1"/>
      <p:bldP spid="345101" grpId="0" animBg="1"/>
      <p:bldP spid="345102" grpId="0" animBg="1"/>
      <p:bldP spid="345103" grpId="0" animBg="1"/>
      <p:bldP spid="34510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Expression </a:t>
            </a:r>
            <a:r>
              <a:rPr lang="fr-FR" sz="2000" b="0" dirty="0">
                <a:latin typeface="+mj-lt"/>
              </a:rPr>
              <a:t>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Définitions </a:t>
            </a:r>
            <a:r>
              <a:rPr lang="fr-FR" sz="2000" b="0" dirty="0">
                <a:latin typeface="+mj-lt"/>
              </a:rPr>
              <a:t>des différents facteurs </a:t>
            </a:r>
            <a:r>
              <a:rPr lang="fr-FR" sz="2000" b="0" dirty="0" smtClean="0">
                <a:latin typeface="+mj-lt"/>
              </a:rPr>
              <a:t>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Contraintes subies par la structure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Polaire </a:t>
            </a:r>
            <a:r>
              <a:rPr lang="fr-FR" sz="2000" b="0" dirty="0">
                <a:latin typeface="+mj-lt"/>
              </a:rPr>
              <a:t>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Relation </a:t>
            </a:r>
            <a:r>
              <a:rPr lang="fr-FR" sz="2000" b="0" dirty="0">
                <a:latin typeface="+mj-lt"/>
              </a:rPr>
              <a:t>vitesse / </a:t>
            </a:r>
            <a:r>
              <a:rPr lang="fr-FR" sz="2000" b="0" dirty="0" smtClean="0">
                <a:latin typeface="+mj-lt"/>
              </a:rPr>
              <a:t>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Vitesses caractéristiques</a:t>
            </a:r>
            <a:endParaRPr lang="fr-FR" sz="2000" b="0" dirty="0">
              <a:latin typeface="+mj-lt"/>
            </a:endParaRP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55800" y="24003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955800" y="30099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24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Contraintes subies par la structure</a:t>
            </a:r>
            <a:endParaRPr lang="fr-FR" sz="28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ea typeface="+mj-ea"/>
              <a:cs typeface="Candara"/>
            </a:endParaRPr>
          </a:p>
        </p:txBody>
      </p:sp>
      <p:sp>
        <p:nvSpPr>
          <p:cNvPr id="20" name="Cylindre 19"/>
          <p:cNvSpPr/>
          <p:nvPr/>
        </p:nvSpPr>
        <p:spPr>
          <a:xfrm rot="5400000">
            <a:off x="7094347" y="2225017"/>
            <a:ext cx="395998" cy="1609466"/>
          </a:xfrm>
          <a:prstGeom prst="can">
            <a:avLst>
              <a:gd name="adj" fmla="val 44565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rgbClr val="FFFFFF"/>
              </a:gs>
              <a:gs pos="74000">
                <a:schemeClr val="bg1">
                  <a:lumMod val="50000"/>
                </a:schemeClr>
              </a:gs>
            </a:gsLst>
            <a:lin ang="60000" scaled="0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r 20"/>
          <p:cNvGrpSpPr/>
          <p:nvPr/>
        </p:nvGrpSpPr>
        <p:grpSpPr>
          <a:xfrm>
            <a:off x="397488" y="1710613"/>
            <a:ext cx="1224748" cy="307777"/>
            <a:chOff x="537188" y="4108968"/>
            <a:chExt cx="1224748" cy="307777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>
              <a:off x="861937" y="4274068"/>
              <a:ext cx="89999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er 22"/>
            <p:cNvGrpSpPr/>
            <p:nvPr/>
          </p:nvGrpSpPr>
          <p:grpSpPr>
            <a:xfrm>
              <a:off x="537188" y="4108968"/>
              <a:ext cx="431999" cy="307777"/>
              <a:chOff x="470719" y="1784868"/>
              <a:chExt cx="431999" cy="307777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accent2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rPr>
                  <a:t>F </a:t>
                </a:r>
                <a:endParaRPr lang="fr-FR" sz="14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" name="Grouper 25"/>
          <p:cNvGrpSpPr/>
          <p:nvPr/>
        </p:nvGrpSpPr>
        <p:grpSpPr>
          <a:xfrm>
            <a:off x="6525713" y="2618110"/>
            <a:ext cx="567134" cy="1034297"/>
            <a:chOff x="6681745" y="2551354"/>
            <a:chExt cx="567134" cy="1034297"/>
          </a:xfrm>
        </p:grpSpPr>
        <p:grpSp>
          <p:nvGrpSpPr>
            <p:cNvPr id="27" name="Grouper 26"/>
            <p:cNvGrpSpPr/>
            <p:nvPr/>
          </p:nvGrpSpPr>
          <p:grpSpPr>
            <a:xfrm>
              <a:off x="6769719" y="3232407"/>
              <a:ext cx="431999" cy="307777"/>
              <a:chOff x="877119" y="1784868"/>
              <a:chExt cx="431999" cy="307777"/>
            </a:xfrm>
          </p:grpSpPr>
          <p:cxnSp>
            <p:nvCxnSpPr>
              <p:cNvPr id="29" name="Connecteur droit avec flèche 28"/>
              <p:cNvCxnSpPr/>
              <p:nvPr/>
            </p:nvCxnSpPr>
            <p:spPr>
              <a:xfrm>
                <a:off x="1015471" y="18214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8771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60439">
              <a:off x="6448163" y="2784936"/>
              <a:ext cx="1034297" cy="5671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ZoneTexte 31"/>
          <p:cNvSpPr txBox="1"/>
          <p:nvPr/>
        </p:nvSpPr>
        <p:spPr>
          <a:xfrm>
            <a:off x="6596751" y="2467691"/>
            <a:ext cx="1510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Torsion </a:t>
            </a:r>
            <a:endParaRPr lang="fr-FR" sz="1400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1570167" y="1370568"/>
            <a:ext cx="1609466" cy="708699"/>
            <a:chOff x="1709867" y="1256268"/>
            <a:chExt cx="1609466" cy="708699"/>
          </a:xfrm>
        </p:grpSpPr>
        <p:sp>
          <p:nvSpPr>
            <p:cNvPr id="34" name="ZoneTexte 33"/>
            <p:cNvSpPr txBox="1"/>
            <p:nvPr/>
          </p:nvSpPr>
          <p:spPr>
            <a:xfrm>
              <a:off x="1953184" y="1256268"/>
              <a:ext cx="1167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Traction </a:t>
              </a:r>
              <a:endParaRPr lang="fr-FR" sz="1400" dirty="0"/>
            </a:p>
          </p:txBody>
        </p:sp>
        <p:sp>
          <p:nvSpPr>
            <p:cNvPr id="35" name="Cylindre 34"/>
            <p:cNvSpPr/>
            <p:nvPr/>
          </p:nvSpPr>
          <p:spPr>
            <a:xfrm rot="5400000">
              <a:off x="2316601" y="962235"/>
              <a:ext cx="395998" cy="1609466"/>
            </a:xfrm>
            <a:prstGeom prst="can">
              <a:avLst>
                <a:gd name="adj" fmla="val 44565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rgbClr val="FFFFFF"/>
                </a:gs>
                <a:gs pos="74000">
                  <a:schemeClr val="bg1">
                    <a:lumMod val="50000"/>
                  </a:schemeClr>
                </a:gs>
              </a:gsLst>
              <a:lin ang="60000" scaled="0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6065967" y="1388192"/>
            <a:ext cx="1609466" cy="703318"/>
            <a:chOff x="6205667" y="1273892"/>
            <a:chExt cx="1609466" cy="703318"/>
          </a:xfrm>
        </p:grpSpPr>
        <p:sp>
          <p:nvSpPr>
            <p:cNvPr id="37" name="ZoneTexte 36"/>
            <p:cNvSpPr txBox="1"/>
            <p:nvPr/>
          </p:nvSpPr>
          <p:spPr>
            <a:xfrm>
              <a:off x="6218367" y="1273892"/>
              <a:ext cx="15104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Compression </a:t>
              </a:r>
              <a:endParaRPr lang="fr-FR" sz="1400" dirty="0"/>
            </a:p>
          </p:txBody>
        </p:sp>
        <p:sp>
          <p:nvSpPr>
            <p:cNvPr id="38" name="Cylindre 37"/>
            <p:cNvSpPr/>
            <p:nvPr/>
          </p:nvSpPr>
          <p:spPr>
            <a:xfrm rot="5400000">
              <a:off x="6812401" y="974478"/>
              <a:ext cx="395998" cy="1609466"/>
            </a:xfrm>
            <a:prstGeom prst="can">
              <a:avLst>
                <a:gd name="adj" fmla="val 44565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rgbClr val="FFFFFF"/>
                </a:gs>
                <a:gs pos="74000">
                  <a:schemeClr val="bg1">
                    <a:lumMod val="50000"/>
                  </a:schemeClr>
                </a:gs>
              </a:gsLst>
              <a:lin ang="60000" scaled="0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3060701" y="1726747"/>
            <a:ext cx="1207716" cy="307777"/>
            <a:chOff x="3175001" y="1612447"/>
            <a:chExt cx="1207716" cy="307777"/>
          </a:xfrm>
        </p:grpSpPr>
        <p:cxnSp>
          <p:nvCxnSpPr>
            <p:cNvPr id="40" name="Connecteur droit avec flèche 39"/>
            <p:cNvCxnSpPr/>
            <p:nvPr/>
          </p:nvCxnSpPr>
          <p:spPr>
            <a:xfrm>
              <a:off x="3175001" y="1781434"/>
              <a:ext cx="89999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er 40"/>
            <p:cNvGrpSpPr/>
            <p:nvPr/>
          </p:nvGrpSpPr>
          <p:grpSpPr>
            <a:xfrm>
              <a:off x="3950718" y="1612447"/>
              <a:ext cx="431999" cy="307777"/>
              <a:chOff x="470719" y="1784868"/>
              <a:chExt cx="431999" cy="307777"/>
            </a:xfrm>
          </p:grpSpPr>
          <p:cxnSp>
            <p:nvCxnSpPr>
              <p:cNvPr id="42" name="Connecteur droit avec flèche 41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44" name="Grouper 43"/>
          <p:cNvGrpSpPr/>
          <p:nvPr/>
        </p:nvGrpSpPr>
        <p:grpSpPr>
          <a:xfrm>
            <a:off x="4848035" y="1729145"/>
            <a:ext cx="1230632" cy="307777"/>
            <a:chOff x="4987735" y="1614845"/>
            <a:chExt cx="1230632" cy="307777"/>
          </a:xfrm>
        </p:grpSpPr>
        <p:grpSp>
          <p:nvGrpSpPr>
            <p:cNvPr id="45" name="Grouper 44"/>
            <p:cNvGrpSpPr/>
            <p:nvPr/>
          </p:nvGrpSpPr>
          <p:grpSpPr>
            <a:xfrm>
              <a:off x="4987735" y="1614845"/>
              <a:ext cx="431999" cy="307777"/>
              <a:chOff x="470719" y="1784868"/>
              <a:chExt cx="431999" cy="307777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46" name="Connecteur droit avec flèche 45"/>
            <p:cNvCxnSpPr/>
            <p:nvPr/>
          </p:nvCxnSpPr>
          <p:spPr>
            <a:xfrm>
              <a:off x="5318368" y="1788758"/>
              <a:ext cx="89999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r 48"/>
          <p:cNvGrpSpPr/>
          <p:nvPr/>
        </p:nvGrpSpPr>
        <p:grpSpPr>
          <a:xfrm>
            <a:off x="7513768" y="1729145"/>
            <a:ext cx="1217598" cy="307777"/>
            <a:chOff x="7653468" y="1614845"/>
            <a:chExt cx="1217598" cy="307777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7653468" y="1788758"/>
              <a:ext cx="89999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er 50"/>
            <p:cNvGrpSpPr/>
            <p:nvPr/>
          </p:nvGrpSpPr>
          <p:grpSpPr>
            <a:xfrm>
              <a:off x="8439067" y="1614845"/>
              <a:ext cx="431999" cy="307777"/>
              <a:chOff x="470719" y="1784868"/>
              <a:chExt cx="431999" cy="307777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54" name="Grouper 53"/>
          <p:cNvGrpSpPr/>
          <p:nvPr/>
        </p:nvGrpSpPr>
        <p:grpSpPr>
          <a:xfrm>
            <a:off x="13966" y="2518491"/>
            <a:ext cx="2710563" cy="851621"/>
            <a:chOff x="623566" y="2404191"/>
            <a:chExt cx="2710563" cy="851621"/>
          </a:xfrm>
        </p:grpSpPr>
        <p:sp>
          <p:nvSpPr>
            <p:cNvPr id="55" name="ZoneTexte 54"/>
            <p:cNvSpPr txBox="1"/>
            <p:nvPr/>
          </p:nvSpPr>
          <p:spPr>
            <a:xfrm>
              <a:off x="1823647" y="2404191"/>
              <a:ext cx="15104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Flexion </a:t>
              </a:r>
              <a:endParaRPr lang="fr-FR" sz="1400" dirty="0"/>
            </a:p>
          </p:txBody>
        </p:sp>
        <p:grpSp>
          <p:nvGrpSpPr>
            <p:cNvPr id="56" name="Grouper 55"/>
            <p:cNvGrpSpPr/>
            <p:nvPr/>
          </p:nvGrpSpPr>
          <p:grpSpPr>
            <a:xfrm>
              <a:off x="623566" y="2571812"/>
              <a:ext cx="2695767" cy="684000"/>
              <a:chOff x="623566" y="2648012"/>
              <a:chExt cx="2695767" cy="6840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23566" y="2648012"/>
                <a:ext cx="2411998" cy="684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49000">
                    <a:schemeClr val="bg1">
                      <a:lumMod val="95000"/>
                    </a:schemeClr>
                  </a:gs>
                </a:gsLst>
                <a:lin ang="5400000" scaled="0"/>
              </a:gradFill>
              <a:scene3d>
                <a:camera prst="perspectiveFront">
                  <a:rot lat="0" lon="17099979" rev="0"/>
                </a:camera>
                <a:lightRig rig="threePt" dir="t"/>
              </a:scene3d>
              <a:sp3d extrusionH="95250" contourW="12700">
                <a:extrusionClr>
                  <a:schemeClr val="bg1">
                    <a:lumMod val="9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Cylindre 57"/>
              <p:cNvSpPr/>
              <p:nvPr/>
            </p:nvSpPr>
            <p:spPr>
              <a:xfrm rot="5400000">
                <a:off x="2316601" y="2180978"/>
                <a:ext cx="395998" cy="1609466"/>
              </a:xfrm>
              <a:prstGeom prst="can">
                <a:avLst>
                  <a:gd name="adj" fmla="val 44565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49000">
                    <a:srgbClr val="FFFFFF"/>
                  </a:gs>
                  <a:gs pos="74000">
                    <a:schemeClr val="bg1">
                      <a:lumMod val="50000"/>
                    </a:schemeClr>
                  </a:gs>
                </a:gsLst>
                <a:lin ang="60000" scaled="0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9" name="Grouper 58"/>
          <p:cNvGrpSpPr/>
          <p:nvPr/>
        </p:nvGrpSpPr>
        <p:grpSpPr>
          <a:xfrm rot="5400000">
            <a:off x="2019468" y="3606700"/>
            <a:ext cx="1238970" cy="431999"/>
            <a:chOff x="3175001" y="1550336"/>
            <a:chExt cx="1238970" cy="431999"/>
          </a:xfrm>
        </p:grpSpPr>
        <p:cxnSp>
          <p:nvCxnSpPr>
            <p:cNvPr id="60" name="Connecteur droit avec flèche 59"/>
            <p:cNvCxnSpPr/>
            <p:nvPr/>
          </p:nvCxnSpPr>
          <p:spPr>
            <a:xfrm>
              <a:off x="3175001" y="1781434"/>
              <a:ext cx="899999" cy="0"/>
            </a:xfrm>
            <a:prstGeom prst="straightConnector1">
              <a:avLst/>
            </a:prstGeom>
            <a:ln>
              <a:solidFill>
                <a:srgbClr val="9F29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er 60"/>
            <p:cNvGrpSpPr/>
            <p:nvPr/>
          </p:nvGrpSpPr>
          <p:grpSpPr>
            <a:xfrm>
              <a:off x="4106194" y="1550336"/>
              <a:ext cx="307777" cy="431999"/>
              <a:chOff x="626195" y="1722757"/>
              <a:chExt cx="307777" cy="431999"/>
            </a:xfrm>
          </p:grpSpPr>
          <p:cxnSp>
            <p:nvCxnSpPr>
              <p:cNvPr id="62" name="Connecteur droit avec flèche 61"/>
              <p:cNvCxnSpPr/>
              <p:nvPr/>
            </p:nvCxnSpPr>
            <p:spPr>
              <a:xfrm rot="16200000">
                <a:off x="543597" y="19103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ZoneTexte 62"/>
              <p:cNvSpPr txBox="1"/>
              <p:nvPr/>
            </p:nvSpPr>
            <p:spPr>
              <a:xfrm rot="16200000">
                <a:off x="564084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64" name="Grouper 63"/>
          <p:cNvGrpSpPr/>
          <p:nvPr/>
        </p:nvGrpSpPr>
        <p:grpSpPr>
          <a:xfrm>
            <a:off x="2559777" y="2584430"/>
            <a:ext cx="4095682" cy="1067977"/>
            <a:chOff x="5010218" y="3576508"/>
            <a:chExt cx="4095682" cy="1067977"/>
          </a:xfrm>
        </p:grpSpPr>
        <p:sp>
          <p:nvSpPr>
            <p:cNvPr id="65" name="ZoneTexte 64"/>
            <p:cNvSpPr txBox="1"/>
            <p:nvPr/>
          </p:nvSpPr>
          <p:spPr>
            <a:xfrm>
              <a:off x="6655618" y="4336708"/>
              <a:ext cx="15104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Cisaillement </a:t>
              </a:r>
              <a:endParaRPr lang="fr-FR" sz="1400" dirty="0"/>
            </a:p>
          </p:txBody>
        </p:sp>
        <p:grpSp>
          <p:nvGrpSpPr>
            <p:cNvPr id="66" name="Grouper 65"/>
            <p:cNvGrpSpPr/>
            <p:nvPr/>
          </p:nvGrpSpPr>
          <p:grpSpPr>
            <a:xfrm>
              <a:off x="5010218" y="3576508"/>
              <a:ext cx="4095682" cy="938000"/>
              <a:chOff x="5010218" y="3424108"/>
              <a:chExt cx="4095682" cy="9380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010218" y="3678108"/>
                <a:ext cx="3651182" cy="68400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9000">
                    <a:schemeClr val="bg1">
                      <a:lumMod val="95000"/>
                    </a:schemeClr>
                  </a:gs>
                </a:gsLst>
                <a:lin ang="5400000" scaled="0"/>
              </a:gradFill>
              <a:scene3d>
                <a:camera prst="orthographicFront">
                  <a:rot lat="20997817" lon="16447129" rev="5113744"/>
                </a:camera>
                <a:lightRig rig="threePt" dir="t"/>
              </a:scene3d>
              <a:sp3d extrusionH="95250" contourW="12700">
                <a:extrusionClr>
                  <a:schemeClr val="bg1">
                    <a:lumMod val="95000"/>
                  </a:schemeClr>
                </a:extrusionClr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454718" y="3424108"/>
                <a:ext cx="3651182" cy="684000"/>
              </a:xfrm>
              <a:prstGeom prst="rect">
                <a:avLst/>
              </a:prstGeom>
              <a:gradFill>
                <a:gsLst>
                  <a:gs pos="35000">
                    <a:schemeClr val="bg1">
                      <a:lumMod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</a:gsLst>
                <a:lin ang="5400000" scaled="0"/>
              </a:gradFill>
              <a:scene3d>
                <a:camera prst="orthographicFront">
                  <a:rot lat="20997817" lon="16447129" rev="5113744"/>
                </a:camera>
                <a:lightRig rig="threePt" dir="t"/>
              </a:scene3d>
              <a:sp3d extrusionH="95250" contourW="6350">
                <a:extrusionClr>
                  <a:schemeClr val="bg1">
                    <a:lumMod val="95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Corde 68"/>
              <p:cNvSpPr>
                <a:spLocks noChangeAspect="1"/>
              </p:cNvSpPr>
              <p:nvPr/>
            </p:nvSpPr>
            <p:spPr>
              <a:xfrm rot="5760000">
                <a:off x="6792920" y="3744346"/>
                <a:ext cx="179996" cy="166659"/>
              </a:xfrm>
              <a:prstGeom prst="chord">
                <a:avLst>
                  <a:gd name="adj1" fmla="val 5311486"/>
                  <a:gd name="adj2" fmla="val 162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>
                  <a:rot lat="0" lon="0" rev="11400000"/>
                </a:lightRig>
              </a:scene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Corde 69"/>
              <p:cNvSpPr>
                <a:spLocks noChangeAspect="1"/>
              </p:cNvSpPr>
              <p:nvPr/>
            </p:nvSpPr>
            <p:spPr>
              <a:xfrm rot="5760000">
                <a:off x="7080792" y="3769741"/>
                <a:ext cx="179996" cy="166659"/>
              </a:xfrm>
              <a:prstGeom prst="chord">
                <a:avLst>
                  <a:gd name="adj1" fmla="val 5311486"/>
                  <a:gd name="adj2" fmla="val 162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>
                  <a:rot lat="0" lon="0" rev="11400000"/>
                </a:lightRig>
              </a:scene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1" name="Grouper 70"/>
          <p:cNvGrpSpPr/>
          <p:nvPr/>
        </p:nvGrpSpPr>
        <p:grpSpPr>
          <a:xfrm>
            <a:off x="7488485" y="2523974"/>
            <a:ext cx="1034297" cy="740100"/>
            <a:chOff x="7196385" y="2447774"/>
            <a:chExt cx="1034297" cy="740100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355934" flipH="1">
              <a:off x="7196385" y="2620740"/>
              <a:ext cx="1034297" cy="5671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" name="Grouper 72"/>
            <p:cNvGrpSpPr/>
            <p:nvPr/>
          </p:nvGrpSpPr>
          <p:grpSpPr>
            <a:xfrm>
              <a:off x="7616186" y="2447774"/>
              <a:ext cx="431999" cy="307777"/>
              <a:chOff x="470719" y="1784868"/>
              <a:chExt cx="431999" cy="307777"/>
            </a:xfrm>
          </p:grpSpPr>
          <p:cxnSp>
            <p:nvCxnSpPr>
              <p:cNvPr id="74" name="Connecteur droit avec flèche 73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ZoneTexte 74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76" name="Grouper 75"/>
          <p:cNvGrpSpPr/>
          <p:nvPr/>
        </p:nvGrpSpPr>
        <p:grpSpPr>
          <a:xfrm>
            <a:off x="5177527" y="2398822"/>
            <a:ext cx="950799" cy="439608"/>
            <a:chOff x="7627968" y="3390900"/>
            <a:chExt cx="950799" cy="439608"/>
          </a:xfrm>
        </p:grpSpPr>
        <p:cxnSp>
          <p:nvCxnSpPr>
            <p:cNvPr id="77" name="Connecteur droit avec flèche 76"/>
            <p:cNvCxnSpPr/>
            <p:nvPr/>
          </p:nvCxnSpPr>
          <p:spPr>
            <a:xfrm flipV="1">
              <a:off x="7627968" y="3576508"/>
              <a:ext cx="652432" cy="254000"/>
            </a:xfrm>
            <a:prstGeom prst="straightConnector1">
              <a:avLst/>
            </a:prstGeom>
            <a:ln>
              <a:solidFill>
                <a:srgbClr val="9F29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er 77"/>
            <p:cNvGrpSpPr/>
            <p:nvPr/>
          </p:nvGrpSpPr>
          <p:grpSpPr>
            <a:xfrm>
              <a:off x="8146768" y="3390900"/>
              <a:ext cx="431999" cy="307777"/>
              <a:chOff x="470719" y="1784868"/>
              <a:chExt cx="431999" cy="307777"/>
            </a:xfrm>
          </p:grpSpPr>
          <p:cxnSp>
            <p:nvCxnSpPr>
              <p:cNvPr id="79" name="Connecteur droit avec flèche 78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ZoneTexte 79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81" name="Grouper 80"/>
          <p:cNvGrpSpPr/>
          <p:nvPr/>
        </p:nvGrpSpPr>
        <p:grpSpPr>
          <a:xfrm>
            <a:off x="3081121" y="3335807"/>
            <a:ext cx="969512" cy="412107"/>
            <a:chOff x="5531562" y="4327885"/>
            <a:chExt cx="969512" cy="412107"/>
          </a:xfrm>
        </p:grpSpPr>
        <p:cxnSp>
          <p:nvCxnSpPr>
            <p:cNvPr id="82" name="Connecteur droit avec flèche 81"/>
            <p:cNvCxnSpPr/>
            <p:nvPr/>
          </p:nvCxnSpPr>
          <p:spPr>
            <a:xfrm flipH="1">
              <a:off x="5848642" y="4327885"/>
              <a:ext cx="652432" cy="254000"/>
            </a:xfrm>
            <a:prstGeom prst="straightConnector1">
              <a:avLst/>
            </a:prstGeom>
            <a:ln>
              <a:solidFill>
                <a:srgbClr val="9F29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er 82"/>
            <p:cNvGrpSpPr/>
            <p:nvPr/>
          </p:nvGrpSpPr>
          <p:grpSpPr>
            <a:xfrm>
              <a:off x="5531562" y="4432215"/>
              <a:ext cx="431999" cy="307777"/>
              <a:chOff x="470719" y="1784868"/>
              <a:chExt cx="431999" cy="307777"/>
            </a:xfrm>
          </p:grpSpPr>
          <p:cxnSp>
            <p:nvCxnSpPr>
              <p:cNvPr id="84" name="Connecteur droit avec flèche 83"/>
              <p:cNvCxnSpPr/>
              <p:nvPr/>
            </p:nvCxnSpPr>
            <p:spPr>
              <a:xfrm>
                <a:off x="609071" y="1808779"/>
                <a:ext cx="21599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/>
              <p:cNvSpPr txBox="1"/>
              <p:nvPr/>
            </p:nvSpPr>
            <p:spPr>
              <a:xfrm>
                <a:off x="470719" y="1784868"/>
                <a:ext cx="431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n>
                      <a:solidFill>
                        <a:schemeClr val="tx1"/>
                      </a:solidFill>
                    </a:ln>
                  </a:rPr>
                  <a:t>F </a:t>
                </a:r>
                <a:endParaRPr lang="fr-FR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86" name="Grouper 85"/>
          <p:cNvGrpSpPr/>
          <p:nvPr/>
        </p:nvGrpSpPr>
        <p:grpSpPr>
          <a:xfrm>
            <a:off x="1267383" y="4436830"/>
            <a:ext cx="6321696" cy="1963970"/>
            <a:chOff x="1915084" y="4411430"/>
            <a:chExt cx="5040350" cy="1610868"/>
          </a:xfrm>
        </p:grpSpPr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8635" b="57376"/>
            <a:stretch/>
          </p:blipFill>
          <p:spPr>
            <a:xfrm>
              <a:off x="1953184" y="4411430"/>
              <a:ext cx="5002250" cy="1494070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915084" y="5194300"/>
              <a:ext cx="1831416" cy="827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9" name="Connecteur droit avec flèche 88"/>
          <p:cNvCxnSpPr>
            <a:cxnSpLocks noChangeAspect="1"/>
          </p:cNvCxnSpPr>
          <p:nvPr/>
        </p:nvCxnSpPr>
        <p:spPr>
          <a:xfrm rot="180000">
            <a:off x="3718000" y="5564836"/>
            <a:ext cx="395998" cy="232431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cxnSpLocks noChangeAspect="1"/>
          </p:cNvCxnSpPr>
          <p:nvPr/>
        </p:nvCxnSpPr>
        <p:spPr>
          <a:xfrm rot="21480000" flipH="1">
            <a:off x="5351950" y="5298716"/>
            <a:ext cx="395998" cy="232431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cxnSpLocks noChangeAspect="1"/>
          </p:cNvCxnSpPr>
          <p:nvPr/>
        </p:nvCxnSpPr>
        <p:spPr>
          <a:xfrm rot="180000" flipH="1" flipV="1">
            <a:off x="3264321" y="5262389"/>
            <a:ext cx="395998" cy="232431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>
            <a:cxnSpLocks noChangeAspect="1"/>
          </p:cNvCxnSpPr>
          <p:nvPr/>
        </p:nvCxnSpPr>
        <p:spPr>
          <a:xfrm rot="21540000" flipV="1">
            <a:off x="4920150" y="5565416"/>
            <a:ext cx="395998" cy="232431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Image 9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355934" flipH="1">
            <a:off x="2745136" y="4761984"/>
            <a:ext cx="1034297" cy="56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Connecteur droit avec flèche 96"/>
          <p:cNvCxnSpPr>
            <a:cxnSpLocks/>
          </p:cNvCxnSpPr>
          <p:nvPr/>
        </p:nvCxnSpPr>
        <p:spPr>
          <a:xfrm flipV="1">
            <a:off x="2445164" y="4524318"/>
            <a:ext cx="3659" cy="504000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cxnSpLocks/>
          </p:cNvCxnSpPr>
          <p:nvPr/>
        </p:nvCxnSpPr>
        <p:spPr>
          <a:xfrm flipV="1">
            <a:off x="6594310" y="5135839"/>
            <a:ext cx="3659" cy="504000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cxnSpLocks/>
          </p:cNvCxnSpPr>
          <p:nvPr/>
        </p:nvCxnSpPr>
        <p:spPr>
          <a:xfrm>
            <a:off x="2440730" y="5139305"/>
            <a:ext cx="3659" cy="504000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cxnSpLocks/>
          </p:cNvCxnSpPr>
          <p:nvPr/>
        </p:nvCxnSpPr>
        <p:spPr>
          <a:xfrm>
            <a:off x="6581610" y="4605269"/>
            <a:ext cx="3659" cy="504000"/>
          </a:xfrm>
          <a:prstGeom prst="straightConnector1">
            <a:avLst/>
          </a:prstGeom>
          <a:ln>
            <a:solidFill>
              <a:srgbClr val="9F29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Image 10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134307" flipV="1">
            <a:off x="5350118" y="4893948"/>
            <a:ext cx="1034297" cy="567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er 1"/>
          <p:cNvGrpSpPr/>
          <p:nvPr/>
        </p:nvGrpSpPr>
        <p:grpSpPr>
          <a:xfrm>
            <a:off x="1396041" y="4357668"/>
            <a:ext cx="1089505" cy="1442140"/>
            <a:chOff x="1396041" y="4357668"/>
            <a:chExt cx="1089505" cy="1442140"/>
          </a:xfrm>
        </p:grpSpPr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649451" flipH="1">
              <a:off x="1581674" y="4222836"/>
              <a:ext cx="769040" cy="103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950549" flipH="1" flipV="1">
              <a:off x="1530873" y="4895936"/>
              <a:ext cx="769040" cy="1038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rouper 104"/>
          <p:cNvGrpSpPr/>
          <p:nvPr/>
        </p:nvGrpSpPr>
        <p:grpSpPr>
          <a:xfrm flipH="1">
            <a:off x="6666541" y="4370368"/>
            <a:ext cx="1089505" cy="1442140"/>
            <a:chOff x="1396041" y="4357668"/>
            <a:chExt cx="1089505" cy="1442140"/>
          </a:xfrm>
        </p:grpSpPr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649451" flipH="1">
              <a:off x="1581674" y="4222836"/>
              <a:ext cx="769040" cy="103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Image 10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950549" flipH="1" flipV="1">
              <a:off x="1530873" y="4895936"/>
              <a:ext cx="769040" cy="10387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4166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80" y="2116667"/>
            <a:ext cx="4453521" cy="390062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 rot="5400000">
            <a:off x="4641848" y="4036484"/>
            <a:ext cx="3395134" cy="554566"/>
          </a:xfrm>
          <a:prstGeom prst="rect">
            <a:avLst/>
          </a:prstGeom>
          <a:solidFill>
            <a:srgbClr val="C0504D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2184401" y="2103966"/>
            <a:ext cx="4436532" cy="520700"/>
            <a:chOff x="2184401" y="2095500"/>
            <a:chExt cx="3822699" cy="520700"/>
          </a:xfrm>
        </p:grpSpPr>
        <p:sp>
          <p:nvSpPr>
            <p:cNvPr id="8" name="Rectangle 7"/>
            <p:cNvSpPr/>
            <p:nvPr/>
          </p:nvSpPr>
          <p:spPr>
            <a:xfrm>
              <a:off x="2184401" y="2095500"/>
              <a:ext cx="3822699" cy="520700"/>
            </a:xfrm>
            <a:prstGeom prst="rect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2277526" y="2239429"/>
              <a:ext cx="34163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 smtClean="0">
                  <a:solidFill>
                    <a:srgbClr val="FF0000"/>
                  </a:solidFill>
                  <a:latin typeface="+mj-lt"/>
                </a:rPr>
                <a:t>Zone de déformations plastiques</a:t>
              </a:r>
              <a:endParaRPr lang="fr-FR" sz="1600" b="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2158999" y="2628900"/>
            <a:ext cx="3928533" cy="3384550"/>
            <a:chOff x="2171700" y="2597150"/>
            <a:chExt cx="3873500" cy="3384550"/>
          </a:xfrm>
        </p:grpSpPr>
        <p:sp>
          <p:nvSpPr>
            <p:cNvPr id="62" name="Rectangle 61"/>
            <p:cNvSpPr/>
            <p:nvPr/>
          </p:nvSpPr>
          <p:spPr>
            <a:xfrm>
              <a:off x="2171700" y="2597150"/>
              <a:ext cx="3873500" cy="3384550"/>
            </a:xfrm>
            <a:prstGeom prst="rect">
              <a:avLst/>
            </a:prstGeom>
            <a:solidFill>
              <a:schemeClr val="accent3"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273927" y="3213095"/>
              <a:ext cx="31957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Zone de déformations </a:t>
              </a:r>
              <a:r>
                <a:rPr lang="fr-FR" sz="1600" b="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é</a:t>
              </a:r>
              <a:r>
                <a:rPr lang="fr-FR" sz="1600" b="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lastiques</a:t>
              </a:r>
              <a:endParaRPr lang="fr-FR" sz="1600" b="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1480502" y="5986088"/>
            <a:ext cx="674978" cy="2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 smtClean="0">
                <a:latin typeface="Trebuchet MS"/>
                <a:cs typeface="Trebuchet MS"/>
              </a:rPr>
              <a:t>0</a:t>
            </a:r>
            <a:endParaRPr lang="fr-FR" sz="1200" b="0" dirty="0">
              <a:latin typeface="Trebuchet MS"/>
              <a:cs typeface="Trebuchet MS"/>
            </a:endParaRP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2091254" y="1255466"/>
            <a:ext cx="3001437" cy="4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200" b="0" dirty="0" smtClean="0">
                <a:latin typeface="Trebuchet MS"/>
                <a:cs typeface="Trebuchet MS"/>
              </a:rPr>
              <a:t>Forces </a:t>
            </a:r>
            <a:r>
              <a:rPr lang="fr-FR" sz="1200" b="0" dirty="0" err="1" smtClean="0">
                <a:latin typeface="Trebuchet MS"/>
                <a:cs typeface="Trebuchet MS"/>
              </a:rPr>
              <a:t>aéro</a:t>
            </a:r>
            <a:r>
              <a:rPr lang="fr-FR" sz="1200" b="0" dirty="0">
                <a:latin typeface="Trebuchet MS"/>
                <a:cs typeface="Trebuchet MS"/>
              </a:rPr>
              <a:t>.</a:t>
            </a:r>
            <a:r>
              <a:rPr lang="fr-FR" sz="1200" b="0" dirty="0" smtClean="0">
                <a:latin typeface="Trebuchet MS"/>
                <a:cs typeface="Trebuchet MS"/>
              </a:rPr>
              <a:t> en </a:t>
            </a:r>
            <a:r>
              <a:rPr lang="fr-FR" sz="1200" b="0" dirty="0" err="1" smtClean="0">
                <a:latin typeface="Trebuchet MS"/>
                <a:cs typeface="Trebuchet MS"/>
              </a:rPr>
              <a:t>daN</a:t>
            </a:r>
            <a:endParaRPr lang="fr-FR" sz="1200" b="0" dirty="0">
              <a:latin typeface="Trebuchet MS"/>
              <a:cs typeface="Trebuchet MS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7042355" y="5799715"/>
            <a:ext cx="1149118" cy="4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200" b="0" dirty="0" smtClean="0">
                <a:latin typeface="Trebuchet MS"/>
                <a:cs typeface="Trebuchet MS"/>
              </a:rPr>
              <a:t>V. en m/s</a:t>
            </a:r>
            <a:endParaRPr lang="fr-FR" sz="1200" b="0" dirty="0">
              <a:latin typeface="Trebuchet MS"/>
              <a:cs typeface="Trebuchet MS"/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1962502" y="5984823"/>
            <a:ext cx="5073297" cy="2227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3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 et limitations structurelles</a:t>
            </a:r>
            <a:endParaRPr lang="fr-FR" sz="28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ea typeface="+mj-ea"/>
              <a:cs typeface="Candara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2400294" y="5810253"/>
            <a:ext cx="419101" cy="486826"/>
            <a:chOff x="2400294" y="5810253"/>
            <a:chExt cx="419101" cy="486826"/>
          </a:xfrm>
        </p:grpSpPr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2400294" y="5996412"/>
              <a:ext cx="419101" cy="30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 smtClean="0">
                  <a:solidFill>
                    <a:srgbClr val="4F6228"/>
                  </a:solidFill>
                  <a:latin typeface="Trebuchet MS"/>
                  <a:cs typeface="Trebuchet MS"/>
                </a:rPr>
                <a:t>10</a:t>
              </a:r>
              <a:endParaRPr lang="fr-FR" sz="1200" b="0" dirty="0">
                <a:solidFill>
                  <a:srgbClr val="4F6228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6" name="Line 175"/>
            <p:cNvSpPr>
              <a:spLocks noChangeShapeType="1"/>
            </p:cNvSpPr>
            <p:nvPr/>
          </p:nvSpPr>
          <p:spPr bwMode="auto">
            <a:xfrm rot="16200000" flipH="1" flipV="1">
              <a:off x="2598211" y="5891738"/>
              <a:ext cx="162978" cy="7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397007" y="5757330"/>
            <a:ext cx="1416057" cy="317500"/>
            <a:chOff x="1579026" y="5757330"/>
            <a:chExt cx="1416057" cy="317500"/>
          </a:xfrm>
        </p:grpSpPr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1579026" y="5757330"/>
              <a:ext cx="74930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latin typeface="Trebuchet MS"/>
                  <a:cs typeface="Trebuchet MS"/>
                </a:rPr>
                <a:t>5</a:t>
              </a:r>
              <a:r>
                <a:rPr lang="fr-FR" sz="1200" b="0" dirty="0" smtClean="0">
                  <a:latin typeface="Trebuchet MS"/>
                  <a:cs typeface="Trebuchet MS"/>
                </a:rPr>
                <a:t> 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  <p:sp>
          <p:nvSpPr>
            <p:cNvPr id="77" name="Line 175"/>
            <p:cNvSpPr>
              <a:spLocks noChangeShapeType="1"/>
            </p:cNvSpPr>
            <p:nvPr/>
          </p:nvSpPr>
          <p:spPr bwMode="auto">
            <a:xfrm flipH="1" flipV="1">
              <a:off x="2364321" y="5911852"/>
              <a:ext cx="630762" cy="634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2910411" y="5626100"/>
            <a:ext cx="482601" cy="702729"/>
            <a:chOff x="2910411" y="5626100"/>
            <a:chExt cx="482601" cy="702729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910411" y="5996410"/>
              <a:ext cx="482601" cy="33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solidFill>
                    <a:srgbClr val="4F6228"/>
                  </a:solidFill>
                  <a:latin typeface="Trebuchet MS"/>
                  <a:cs typeface="Trebuchet MS"/>
                </a:rPr>
                <a:t>2</a:t>
              </a:r>
              <a:r>
                <a:rPr lang="fr-FR" sz="1200" b="0" dirty="0" smtClean="0">
                  <a:solidFill>
                    <a:srgbClr val="4F6228"/>
                  </a:solidFill>
                  <a:latin typeface="Trebuchet MS"/>
                  <a:cs typeface="Trebuchet MS"/>
                </a:rPr>
                <a:t>0	</a:t>
              </a:r>
              <a:endParaRPr lang="fr-FR" sz="1200" b="0" dirty="0">
                <a:solidFill>
                  <a:srgbClr val="4F6228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8" name="Line 175"/>
            <p:cNvSpPr>
              <a:spLocks noChangeShapeType="1"/>
            </p:cNvSpPr>
            <p:nvPr/>
          </p:nvSpPr>
          <p:spPr bwMode="auto">
            <a:xfrm rot="16200000" flipH="1">
              <a:off x="3032124" y="5796494"/>
              <a:ext cx="347134" cy="634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293528" y="5295900"/>
            <a:ext cx="609601" cy="975779"/>
            <a:chOff x="3293528" y="5295900"/>
            <a:chExt cx="609601" cy="975779"/>
          </a:xfrm>
        </p:grpSpPr>
        <p:sp>
          <p:nvSpPr>
            <p:cNvPr id="56" name="Text Box 41"/>
            <p:cNvSpPr txBox="1">
              <a:spLocks noChangeArrowheads="1"/>
            </p:cNvSpPr>
            <p:nvPr/>
          </p:nvSpPr>
          <p:spPr bwMode="auto">
            <a:xfrm>
              <a:off x="3293528" y="5996411"/>
              <a:ext cx="609601" cy="27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 smtClean="0">
                  <a:solidFill>
                    <a:srgbClr val="4F6228"/>
                  </a:solidFill>
                  <a:latin typeface="Trebuchet MS"/>
                  <a:cs typeface="Trebuchet MS"/>
                </a:rPr>
                <a:t>30</a:t>
              </a:r>
              <a:endParaRPr lang="fr-FR" sz="1200" b="0" dirty="0">
                <a:solidFill>
                  <a:srgbClr val="4F6228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9" name="Line 175"/>
            <p:cNvSpPr>
              <a:spLocks noChangeShapeType="1"/>
            </p:cNvSpPr>
            <p:nvPr/>
          </p:nvSpPr>
          <p:spPr bwMode="auto">
            <a:xfrm rot="16200000" flipH="1">
              <a:off x="3383491" y="5631394"/>
              <a:ext cx="677336" cy="6347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14963" y="5590012"/>
            <a:ext cx="2063757" cy="294317"/>
            <a:chOff x="1257293" y="5590012"/>
            <a:chExt cx="2063757" cy="294317"/>
          </a:xfrm>
        </p:grpSpPr>
        <p:sp>
          <p:nvSpPr>
            <p:cNvPr id="68" name="Text Box 41"/>
            <p:cNvSpPr txBox="1">
              <a:spLocks noChangeArrowheads="1"/>
            </p:cNvSpPr>
            <p:nvPr/>
          </p:nvSpPr>
          <p:spPr bwMode="auto">
            <a:xfrm>
              <a:off x="1257293" y="5590012"/>
              <a:ext cx="927103" cy="2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 smtClean="0">
                  <a:latin typeface="Trebuchet MS"/>
                  <a:cs typeface="Trebuchet MS"/>
                </a:rPr>
                <a:t>20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  <p:sp>
          <p:nvSpPr>
            <p:cNvPr id="80" name="Line 175"/>
            <p:cNvSpPr>
              <a:spLocks noChangeShapeType="1"/>
            </p:cNvSpPr>
            <p:nvPr/>
          </p:nvSpPr>
          <p:spPr bwMode="auto">
            <a:xfrm flipH="1" flipV="1">
              <a:off x="2220384" y="5740402"/>
              <a:ext cx="1100666" cy="634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320793" y="5293678"/>
            <a:ext cx="2463807" cy="294317"/>
            <a:chOff x="1320793" y="5293678"/>
            <a:chExt cx="2463807" cy="294317"/>
          </a:xfrm>
        </p:grpSpPr>
        <p:sp>
          <p:nvSpPr>
            <p:cNvPr id="69" name="Text Box 41"/>
            <p:cNvSpPr txBox="1">
              <a:spLocks noChangeArrowheads="1"/>
            </p:cNvSpPr>
            <p:nvPr/>
          </p:nvSpPr>
          <p:spPr bwMode="auto">
            <a:xfrm>
              <a:off x="1320793" y="5293678"/>
              <a:ext cx="844553" cy="2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 smtClean="0">
                  <a:latin typeface="Trebuchet MS"/>
                  <a:cs typeface="Trebuchet MS"/>
                </a:rPr>
                <a:t>45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  <p:sp>
          <p:nvSpPr>
            <p:cNvPr id="81" name="Line 175"/>
            <p:cNvSpPr>
              <a:spLocks noChangeShapeType="1"/>
            </p:cNvSpPr>
            <p:nvPr/>
          </p:nvSpPr>
          <p:spPr bwMode="auto">
            <a:xfrm flipH="1">
              <a:off x="2182283" y="5444066"/>
              <a:ext cx="1602317" cy="2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9" name="Forme libre 8"/>
          <p:cNvSpPr/>
          <p:nvPr/>
        </p:nvSpPr>
        <p:spPr>
          <a:xfrm>
            <a:off x="2178042" y="5911850"/>
            <a:ext cx="488958" cy="74078"/>
          </a:xfrm>
          <a:custGeom>
            <a:avLst/>
            <a:gdLst>
              <a:gd name="connsiteX0" fmla="*/ 0 w 508000"/>
              <a:gd name="connsiteY0" fmla="*/ 222250 h 222250"/>
              <a:gd name="connsiteX1" fmla="*/ 508000 w 508000"/>
              <a:gd name="connsiteY1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0" h="222250">
                <a:moveTo>
                  <a:pt x="0" y="222250"/>
                </a:moveTo>
                <a:lnTo>
                  <a:pt x="5080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2698750" y="5740400"/>
            <a:ext cx="510117" cy="171450"/>
          </a:xfrm>
          <a:custGeom>
            <a:avLst/>
            <a:gdLst>
              <a:gd name="connsiteX0" fmla="*/ 0 w 914400"/>
              <a:gd name="connsiteY0" fmla="*/ 387350 h 387350"/>
              <a:gd name="connsiteX1" fmla="*/ 914400 w 914400"/>
              <a:gd name="connsiteY1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387350">
                <a:moveTo>
                  <a:pt x="0" y="387350"/>
                </a:moveTo>
                <a:lnTo>
                  <a:pt x="9144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3200399" y="5435600"/>
            <a:ext cx="524933" cy="304800"/>
          </a:xfrm>
          <a:custGeom>
            <a:avLst/>
            <a:gdLst>
              <a:gd name="connsiteX0" fmla="*/ 0 w 2260600"/>
              <a:gd name="connsiteY0" fmla="*/ 806450 h 806450"/>
              <a:gd name="connsiteX1" fmla="*/ 2260600 w 2260600"/>
              <a:gd name="connsiteY1" fmla="*/ 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0600" h="806450">
                <a:moveTo>
                  <a:pt x="0" y="806450"/>
                </a:moveTo>
                <a:lnTo>
                  <a:pt x="22606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Oval 13"/>
          <p:cNvSpPr>
            <a:spLocks noChangeAspect="1" noChangeArrowheads="1"/>
          </p:cNvSpPr>
          <p:nvPr/>
        </p:nvSpPr>
        <p:spPr bwMode="auto">
          <a:xfrm>
            <a:off x="5926667" y="6000889"/>
            <a:ext cx="273050" cy="272911"/>
          </a:xfrm>
          <a:prstGeom prst="ellips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 rot="5400000">
            <a:off x="5059876" y="4361347"/>
            <a:ext cx="2216153" cy="2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VNE (Velocity Never exeed )</a:t>
            </a:r>
            <a:endParaRPr lang="fr-FR" sz="1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7" name="Forme libre 96"/>
          <p:cNvSpPr>
            <a:spLocks/>
          </p:cNvSpPr>
          <p:nvPr/>
        </p:nvSpPr>
        <p:spPr>
          <a:xfrm>
            <a:off x="6051550" y="2218266"/>
            <a:ext cx="264584" cy="404283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FF0000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2188855" y="1756830"/>
            <a:ext cx="4427998" cy="338670"/>
            <a:chOff x="2188855" y="1756830"/>
            <a:chExt cx="4427998" cy="338670"/>
          </a:xfrm>
        </p:grpSpPr>
        <p:sp>
          <p:nvSpPr>
            <p:cNvPr id="2" name="Rectangle 1"/>
            <p:cNvSpPr/>
            <p:nvPr/>
          </p:nvSpPr>
          <p:spPr>
            <a:xfrm>
              <a:off x="2188855" y="2038350"/>
              <a:ext cx="4427998" cy="5715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362193" y="1756830"/>
              <a:ext cx="2057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 smtClean="0">
                  <a:latin typeface="+mj-lt"/>
                </a:rPr>
                <a:t>Point de rupture</a:t>
              </a:r>
              <a:endParaRPr lang="fr-FR" sz="1600" b="0" dirty="0">
                <a:latin typeface="+mj-lt"/>
              </a:endParaRPr>
            </a:p>
          </p:txBody>
        </p:sp>
      </p:grp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167582" y="1574800"/>
            <a:ext cx="16817" cy="460429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5865093" y="1608122"/>
            <a:ext cx="1276963" cy="576000"/>
            <a:chOff x="6807010" y="2247349"/>
            <a:chExt cx="1276963" cy="576000"/>
          </a:xfrm>
        </p:grpSpPr>
        <p:sp>
          <p:nvSpPr>
            <p:cNvPr id="109" name="AutoShape 66"/>
            <p:cNvSpPr>
              <a:spLocks noChangeAspect="1" noChangeArrowheads="1"/>
            </p:cNvSpPr>
            <p:nvPr/>
          </p:nvSpPr>
          <p:spPr bwMode="auto">
            <a:xfrm rot="3953846">
              <a:off x="7157492" y="1896867"/>
              <a:ext cx="576000" cy="1276963"/>
            </a:xfrm>
            <a:prstGeom prst="irregularSeal2">
              <a:avLst/>
            </a:prstGeom>
            <a:gradFill flip="none" rotWithShape="1">
              <a:gsLst>
                <a:gs pos="0">
                  <a:srgbClr val="FFF200">
                    <a:alpha val="74000"/>
                  </a:srgbClr>
                </a:gs>
                <a:gs pos="53000">
                  <a:srgbClr val="FF7A00"/>
                </a:gs>
                <a:gs pos="97000">
                  <a:srgbClr val="FF03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WordArt 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092950" y="2316895"/>
              <a:ext cx="647700" cy="3778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fr-FR" sz="1200" b="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Crack </a:t>
              </a:r>
              <a:r>
                <a:rPr lang="fr-FR" sz="12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?</a:t>
              </a:r>
              <a:endParaRPr lang="fr-FR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endParaRPr>
            </a:p>
          </p:txBody>
        </p:sp>
      </p:grpSp>
      <p:sp>
        <p:nvSpPr>
          <p:cNvPr id="12" name="Forme libre 11"/>
          <p:cNvSpPr>
            <a:spLocks/>
          </p:cNvSpPr>
          <p:nvPr/>
        </p:nvSpPr>
        <p:spPr>
          <a:xfrm>
            <a:off x="3721100" y="5029200"/>
            <a:ext cx="527050" cy="4127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092203" y="681142"/>
            <a:ext cx="666749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 smtClean="0">
                <a:latin typeface="+mj-lt"/>
              </a:rPr>
              <a:t>Les forces aérodynamiques sont proportionnelles au carré de la vitesse !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1371593" y="4872461"/>
            <a:ext cx="3081877" cy="1392868"/>
            <a:chOff x="1371593" y="4872461"/>
            <a:chExt cx="3081877" cy="1392868"/>
          </a:xfrm>
        </p:grpSpPr>
        <p:grpSp>
          <p:nvGrpSpPr>
            <p:cNvPr id="25" name="Grouper 24"/>
            <p:cNvGrpSpPr/>
            <p:nvPr/>
          </p:nvGrpSpPr>
          <p:grpSpPr>
            <a:xfrm>
              <a:off x="1371593" y="4872461"/>
              <a:ext cx="2946407" cy="294317"/>
              <a:chOff x="1371593" y="4872461"/>
              <a:chExt cx="2946407" cy="294317"/>
            </a:xfrm>
          </p:grpSpPr>
          <p:sp>
            <p:nvSpPr>
              <p:cNvPr id="71" name="Text Box 41"/>
              <p:cNvSpPr txBox="1">
                <a:spLocks noChangeArrowheads="1"/>
              </p:cNvSpPr>
              <p:nvPr/>
            </p:nvSpPr>
            <p:spPr bwMode="auto">
              <a:xfrm>
                <a:off x="1371593" y="4872461"/>
                <a:ext cx="79375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 smtClean="0">
                    <a:latin typeface="Trebuchet MS"/>
                    <a:cs typeface="Trebuchet MS"/>
                  </a:rPr>
                  <a:t>80</a:t>
                </a:r>
                <a:endParaRPr lang="fr-FR" sz="1200" b="0" dirty="0">
                  <a:latin typeface="Trebuchet MS"/>
                  <a:cs typeface="Trebuchet MS"/>
                </a:endParaRPr>
              </a:p>
            </p:txBody>
          </p:sp>
          <p:sp>
            <p:nvSpPr>
              <p:cNvPr id="83" name="Line 175"/>
              <p:cNvSpPr>
                <a:spLocks noChangeShapeType="1"/>
              </p:cNvSpPr>
              <p:nvPr/>
            </p:nvSpPr>
            <p:spPr bwMode="auto">
              <a:xfrm flipH="1" flipV="1">
                <a:off x="2182288" y="5022851"/>
                <a:ext cx="2135712" cy="1269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7" name="Grouper 16"/>
            <p:cNvGrpSpPr/>
            <p:nvPr/>
          </p:nvGrpSpPr>
          <p:grpSpPr>
            <a:xfrm>
              <a:off x="4078820" y="4946650"/>
              <a:ext cx="374650" cy="1318679"/>
              <a:chOff x="4078820" y="4946650"/>
              <a:chExt cx="374650" cy="1318679"/>
            </a:xfrm>
          </p:grpSpPr>
          <p:sp>
            <p:nvSpPr>
              <p:cNvPr id="82" name="Line 175"/>
              <p:cNvSpPr>
                <a:spLocks noChangeShapeType="1"/>
              </p:cNvSpPr>
              <p:nvPr/>
            </p:nvSpPr>
            <p:spPr bwMode="auto">
              <a:xfrm rot="16200000" flipH="1" flipV="1">
                <a:off x="3727401" y="5462065"/>
                <a:ext cx="1031933" cy="1104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4078820" y="5990061"/>
                <a:ext cx="37465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4</a:t>
                </a:r>
                <a:r>
                  <a:rPr lang="fr-FR" sz="1200" b="0" dirty="0" smtClean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0</a:t>
                </a:r>
                <a:endParaRPr lang="fr-FR" sz="1200" b="0" dirty="0">
                  <a:solidFill>
                    <a:srgbClr val="4F6228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31" name="Grouper 30"/>
          <p:cNvGrpSpPr/>
          <p:nvPr/>
        </p:nvGrpSpPr>
        <p:grpSpPr>
          <a:xfrm>
            <a:off x="1430860" y="4330596"/>
            <a:ext cx="3511561" cy="1941083"/>
            <a:chOff x="1430860" y="4330596"/>
            <a:chExt cx="3511561" cy="1941083"/>
          </a:xfrm>
        </p:grpSpPr>
        <p:grpSp>
          <p:nvGrpSpPr>
            <p:cNvPr id="18" name="Grouper 17"/>
            <p:cNvGrpSpPr/>
            <p:nvPr/>
          </p:nvGrpSpPr>
          <p:grpSpPr>
            <a:xfrm>
              <a:off x="4586821" y="4356102"/>
              <a:ext cx="355600" cy="1915577"/>
              <a:chOff x="4586821" y="4356102"/>
              <a:chExt cx="355600" cy="1915577"/>
            </a:xfrm>
          </p:grpSpPr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4586821" y="599641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5</a:t>
                </a:r>
                <a:r>
                  <a:rPr lang="fr-FR" sz="1200" b="0" dirty="0" smtClean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0</a:t>
                </a:r>
                <a:endParaRPr lang="fr-FR" sz="1200" b="0" dirty="0">
                  <a:solidFill>
                    <a:srgbClr val="4F6228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7" name="Line 175"/>
              <p:cNvSpPr>
                <a:spLocks noChangeShapeType="1"/>
              </p:cNvSpPr>
              <p:nvPr/>
            </p:nvSpPr>
            <p:spPr bwMode="auto">
              <a:xfrm rot="16200000" flipH="1">
                <a:off x="3957065" y="5161545"/>
                <a:ext cx="1622481" cy="11595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6" name="Grouper 25"/>
            <p:cNvGrpSpPr/>
            <p:nvPr/>
          </p:nvGrpSpPr>
          <p:grpSpPr>
            <a:xfrm>
              <a:off x="1430860" y="4330596"/>
              <a:ext cx="3361273" cy="294317"/>
              <a:chOff x="1430860" y="4330596"/>
              <a:chExt cx="3361273" cy="294317"/>
            </a:xfrm>
          </p:grpSpPr>
          <p:sp>
            <p:nvSpPr>
              <p:cNvPr id="95" name="Text Box 41"/>
              <p:cNvSpPr txBox="1">
                <a:spLocks noChangeArrowheads="1"/>
              </p:cNvSpPr>
              <p:nvPr/>
            </p:nvSpPr>
            <p:spPr bwMode="auto">
              <a:xfrm>
                <a:off x="1430860" y="4330596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 smtClean="0">
                    <a:latin typeface="Trebuchet MS"/>
                    <a:cs typeface="Trebuchet MS"/>
                  </a:rPr>
                  <a:t>125</a:t>
                </a:r>
                <a:endParaRPr lang="fr-FR" sz="1200" b="0" dirty="0">
                  <a:latin typeface="Trebuchet MS"/>
                  <a:cs typeface="Trebuchet MS"/>
                </a:endParaRPr>
              </a:p>
            </p:txBody>
          </p:sp>
          <p:sp>
            <p:nvSpPr>
              <p:cNvPr id="58" name="Line 175"/>
              <p:cNvSpPr>
                <a:spLocks noChangeShapeType="1"/>
              </p:cNvSpPr>
              <p:nvPr/>
            </p:nvSpPr>
            <p:spPr bwMode="auto">
              <a:xfrm flipH="1" flipV="1">
                <a:off x="2180171" y="4472519"/>
                <a:ext cx="2611962" cy="634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32" name="Grouper 31"/>
          <p:cNvGrpSpPr/>
          <p:nvPr/>
        </p:nvGrpSpPr>
        <p:grpSpPr>
          <a:xfrm>
            <a:off x="1435093" y="3653262"/>
            <a:ext cx="4047080" cy="2618417"/>
            <a:chOff x="1435093" y="3653262"/>
            <a:chExt cx="4047080" cy="2618417"/>
          </a:xfrm>
        </p:grpSpPr>
        <p:grpSp>
          <p:nvGrpSpPr>
            <p:cNvPr id="19" name="Grouper 18"/>
            <p:cNvGrpSpPr/>
            <p:nvPr/>
          </p:nvGrpSpPr>
          <p:grpSpPr>
            <a:xfrm>
              <a:off x="5126573" y="3657600"/>
              <a:ext cx="355600" cy="2614079"/>
              <a:chOff x="5126573" y="3657600"/>
              <a:chExt cx="355600" cy="2614079"/>
            </a:xfrm>
          </p:grpSpPr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5126573" y="599641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6</a:t>
                </a:r>
                <a:r>
                  <a:rPr lang="fr-FR" sz="1200" b="0" dirty="0" smtClean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0</a:t>
                </a:r>
                <a:endParaRPr lang="fr-FR" sz="1200" b="0" dirty="0">
                  <a:solidFill>
                    <a:srgbClr val="4F6228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60" name="Line 175"/>
              <p:cNvSpPr>
                <a:spLocks noChangeShapeType="1"/>
              </p:cNvSpPr>
              <p:nvPr/>
            </p:nvSpPr>
            <p:spPr bwMode="auto">
              <a:xfrm rot="16200000" flipH="1" flipV="1">
                <a:off x="4127452" y="4820716"/>
                <a:ext cx="2327335" cy="1104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r"/>
                <a:endParaRPr lang="fr-FR" dirty="0"/>
              </a:p>
            </p:txBody>
          </p:sp>
        </p:grpSp>
        <p:grpSp>
          <p:nvGrpSpPr>
            <p:cNvPr id="27" name="Grouper 26"/>
            <p:cNvGrpSpPr/>
            <p:nvPr/>
          </p:nvGrpSpPr>
          <p:grpSpPr>
            <a:xfrm>
              <a:off x="1435093" y="3653262"/>
              <a:ext cx="3848107" cy="294317"/>
              <a:chOff x="1435093" y="3653262"/>
              <a:chExt cx="3848107" cy="294317"/>
            </a:xfrm>
          </p:grpSpPr>
          <p:sp>
            <p:nvSpPr>
              <p:cNvPr id="64" name="Text Box 41"/>
              <p:cNvSpPr txBox="1">
                <a:spLocks noChangeArrowheads="1"/>
              </p:cNvSpPr>
              <p:nvPr/>
            </p:nvSpPr>
            <p:spPr bwMode="auto">
              <a:xfrm>
                <a:off x="1435093" y="3653262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 smtClean="0">
                    <a:latin typeface="Trebuchet MS"/>
                    <a:cs typeface="Trebuchet MS"/>
                  </a:rPr>
                  <a:t>180</a:t>
                </a:r>
                <a:endParaRPr lang="fr-FR" sz="1200" b="0" dirty="0">
                  <a:latin typeface="Trebuchet MS"/>
                  <a:cs typeface="Trebuchet MS"/>
                </a:endParaRPr>
              </a:p>
            </p:txBody>
          </p:sp>
          <p:sp>
            <p:nvSpPr>
              <p:cNvPr id="65" name="Line 175"/>
              <p:cNvSpPr>
                <a:spLocks noChangeShapeType="1"/>
              </p:cNvSpPr>
              <p:nvPr/>
            </p:nvSpPr>
            <p:spPr bwMode="auto">
              <a:xfrm flipH="1" flipV="1">
                <a:off x="2175938" y="3812119"/>
                <a:ext cx="3107262" cy="634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73" name="Forme libre 72"/>
          <p:cNvSpPr>
            <a:spLocks/>
          </p:cNvSpPr>
          <p:nvPr/>
        </p:nvSpPr>
        <p:spPr>
          <a:xfrm>
            <a:off x="4267200" y="4474632"/>
            <a:ext cx="495300" cy="537635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orme libre 73"/>
          <p:cNvSpPr>
            <a:spLocks/>
          </p:cNvSpPr>
          <p:nvPr/>
        </p:nvSpPr>
        <p:spPr>
          <a:xfrm>
            <a:off x="4770967" y="3818467"/>
            <a:ext cx="516466" cy="64770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Forme libre 74"/>
          <p:cNvSpPr>
            <a:spLocks/>
          </p:cNvSpPr>
          <p:nvPr/>
        </p:nvSpPr>
        <p:spPr>
          <a:xfrm>
            <a:off x="5295899" y="3009900"/>
            <a:ext cx="508001" cy="7937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1435093" y="2865862"/>
            <a:ext cx="4546614" cy="3399467"/>
            <a:chOff x="1435093" y="2865862"/>
            <a:chExt cx="4546614" cy="3399467"/>
          </a:xfrm>
        </p:grpSpPr>
        <p:grpSp>
          <p:nvGrpSpPr>
            <p:cNvPr id="28" name="Grouper 27"/>
            <p:cNvGrpSpPr/>
            <p:nvPr/>
          </p:nvGrpSpPr>
          <p:grpSpPr>
            <a:xfrm>
              <a:off x="1435093" y="2865862"/>
              <a:ext cx="4466173" cy="294317"/>
              <a:chOff x="1435093" y="2865862"/>
              <a:chExt cx="4466173" cy="294317"/>
            </a:xfrm>
          </p:grpSpPr>
          <p:sp>
            <p:nvSpPr>
              <p:cNvPr id="70" name="Text Box 41"/>
              <p:cNvSpPr txBox="1">
                <a:spLocks noChangeArrowheads="1"/>
              </p:cNvSpPr>
              <p:nvPr/>
            </p:nvSpPr>
            <p:spPr bwMode="auto">
              <a:xfrm>
                <a:off x="1435093" y="2865862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 smtClean="0">
                    <a:latin typeface="Trebuchet MS"/>
                    <a:cs typeface="Trebuchet MS"/>
                  </a:rPr>
                  <a:t>245</a:t>
                </a:r>
                <a:endParaRPr lang="fr-FR" sz="1200" b="0" dirty="0">
                  <a:latin typeface="Trebuchet MS"/>
                  <a:cs typeface="Trebuchet MS"/>
                </a:endParaRPr>
              </a:p>
            </p:txBody>
          </p:sp>
          <p:sp>
            <p:nvSpPr>
              <p:cNvPr id="72" name="Line 175"/>
              <p:cNvSpPr>
                <a:spLocks noChangeShapeType="1"/>
              </p:cNvSpPr>
              <p:nvPr/>
            </p:nvSpPr>
            <p:spPr bwMode="auto">
              <a:xfrm flipH="1">
                <a:off x="2175937" y="3014133"/>
                <a:ext cx="3725329" cy="2119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" name="Grouper 19"/>
            <p:cNvGrpSpPr/>
            <p:nvPr/>
          </p:nvGrpSpPr>
          <p:grpSpPr>
            <a:xfrm>
              <a:off x="5626107" y="2901953"/>
              <a:ext cx="355600" cy="3363376"/>
              <a:chOff x="5626107" y="2901953"/>
              <a:chExt cx="355600" cy="3363376"/>
            </a:xfrm>
          </p:grpSpPr>
          <p:sp>
            <p:nvSpPr>
              <p:cNvPr id="63" name="Line 175"/>
              <p:cNvSpPr>
                <a:spLocks noChangeShapeType="1"/>
              </p:cNvSpPr>
              <p:nvPr/>
            </p:nvSpPr>
            <p:spPr bwMode="auto">
              <a:xfrm rot="16200000" flipH="1">
                <a:off x="4268765" y="4443445"/>
                <a:ext cx="3082983" cy="0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" name="Text Box 41"/>
              <p:cNvSpPr txBox="1">
                <a:spLocks noChangeArrowheads="1"/>
              </p:cNvSpPr>
              <p:nvPr/>
            </p:nvSpPr>
            <p:spPr bwMode="auto">
              <a:xfrm>
                <a:off x="5626107" y="599006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7</a:t>
                </a:r>
                <a:r>
                  <a:rPr lang="fr-FR" sz="1200" b="0" dirty="0" smtClean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0</a:t>
                </a:r>
                <a:endParaRPr lang="fr-FR" sz="1200" b="0" dirty="0">
                  <a:solidFill>
                    <a:srgbClr val="4F6228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36" name="Grouper 35"/>
          <p:cNvGrpSpPr/>
          <p:nvPr/>
        </p:nvGrpSpPr>
        <p:grpSpPr>
          <a:xfrm>
            <a:off x="1437210" y="2025651"/>
            <a:ext cx="5088481" cy="4246028"/>
            <a:chOff x="1437210" y="2025651"/>
            <a:chExt cx="5088481" cy="4246028"/>
          </a:xfrm>
        </p:grpSpPr>
        <p:grpSp>
          <p:nvGrpSpPr>
            <p:cNvPr id="29" name="Grouper 28"/>
            <p:cNvGrpSpPr/>
            <p:nvPr/>
          </p:nvGrpSpPr>
          <p:grpSpPr>
            <a:xfrm>
              <a:off x="1437210" y="2082692"/>
              <a:ext cx="4933751" cy="294317"/>
              <a:chOff x="1437210" y="2082692"/>
              <a:chExt cx="4933751" cy="294317"/>
            </a:xfrm>
          </p:grpSpPr>
          <p:sp>
            <p:nvSpPr>
              <p:cNvPr id="94" name="Line 175"/>
              <p:cNvSpPr>
                <a:spLocks noChangeShapeType="1"/>
              </p:cNvSpPr>
              <p:nvPr/>
            </p:nvSpPr>
            <p:spPr bwMode="auto">
              <a:xfrm flipH="1" flipV="1">
                <a:off x="2194991" y="2218264"/>
                <a:ext cx="4175970" cy="0"/>
              </a:xfrm>
              <a:prstGeom prst="line">
                <a:avLst/>
              </a:prstGeom>
              <a:noFill/>
              <a:ln w="9525" cap="rnd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" name="Text Box 41"/>
              <p:cNvSpPr txBox="1">
                <a:spLocks noChangeArrowheads="1"/>
              </p:cNvSpPr>
              <p:nvPr/>
            </p:nvSpPr>
            <p:spPr bwMode="auto">
              <a:xfrm>
                <a:off x="1437210" y="2082692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 smtClean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320</a:t>
                </a:r>
                <a:endParaRPr lang="fr-FR" sz="12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6144691" y="2025651"/>
              <a:ext cx="381000" cy="4246028"/>
              <a:chOff x="6144691" y="2025651"/>
              <a:chExt cx="381000" cy="4246028"/>
            </a:xfrm>
          </p:grpSpPr>
          <p:sp>
            <p:nvSpPr>
              <p:cNvPr id="86" name="Line 175"/>
              <p:cNvSpPr>
                <a:spLocks noChangeShapeType="1"/>
              </p:cNvSpPr>
              <p:nvPr/>
            </p:nvSpPr>
            <p:spPr bwMode="auto">
              <a:xfrm rot="16200000" flipH="1">
                <a:off x="4344469" y="4003673"/>
                <a:ext cx="3968754" cy="12710"/>
              </a:xfrm>
              <a:prstGeom prst="line">
                <a:avLst/>
              </a:prstGeom>
              <a:noFill/>
              <a:ln w="9525" cap="rnd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" name="Text Box 41"/>
              <p:cNvSpPr txBox="1">
                <a:spLocks noChangeArrowheads="1"/>
              </p:cNvSpPr>
              <p:nvPr/>
            </p:nvSpPr>
            <p:spPr bwMode="auto">
              <a:xfrm>
                <a:off x="6144691" y="5996411"/>
                <a:ext cx="3810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8</a:t>
                </a:r>
                <a:r>
                  <a:rPr lang="fr-FR" sz="1200" b="0" dirty="0" smtClean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0</a:t>
                </a:r>
                <a:endParaRPr lang="fr-FR" sz="12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96" name="Forme libre 95"/>
          <p:cNvSpPr>
            <a:spLocks/>
          </p:cNvSpPr>
          <p:nvPr/>
        </p:nvSpPr>
        <p:spPr>
          <a:xfrm>
            <a:off x="5810251" y="2628900"/>
            <a:ext cx="241299" cy="3746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1435093" y="2446762"/>
            <a:ext cx="749303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 smtClean="0">
                <a:solidFill>
                  <a:srgbClr val="FF0000"/>
                </a:solidFill>
                <a:latin typeface="Trebuchet MS"/>
                <a:cs typeface="Trebuchet MS"/>
              </a:rPr>
              <a:t>280</a:t>
            </a:r>
            <a:endParaRPr lang="fr-FR" sz="1200" b="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1443560" y="1913362"/>
            <a:ext cx="749303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 smtClean="0">
                <a:solidFill>
                  <a:srgbClr val="FF0000"/>
                </a:solidFill>
                <a:latin typeface="Trebuchet MS"/>
                <a:cs typeface="Trebuchet MS"/>
              </a:rPr>
              <a:t>330</a:t>
            </a:r>
            <a:endParaRPr lang="fr-FR" sz="1200" b="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06" name="Line 175"/>
          <p:cNvSpPr>
            <a:spLocks noChangeShapeType="1"/>
          </p:cNvSpPr>
          <p:nvPr/>
        </p:nvSpPr>
        <p:spPr bwMode="auto">
          <a:xfrm flipH="1">
            <a:off x="2192870" y="2624667"/>
            <a:ext cx="4030129" cy="2118"/>
          </a:xfrm>
          <a:prstGeom prst="line">
            <a:avLst/>
          </a:prstGeom>
          <a:noFill/>
          <a:ln w="9525" cap="rnd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5852583" y="2463804"/>
            <a:ext cx="381000" cy="3809992"/>
            <a:chOff x="5852583" y="2463804"/>
            <a:chExt cx="381000" cy="3809992"/>
          </a:xfrm>
        </p:grpSpPr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5852583" y="5998528"/>
              <a:ext cx="381000" cy="27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75</a:t>
              </a:r>
              <a:endParaRPr lang="fr-FR" sz="12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03" name="Line 175"/>
            <p:cNvSpPr>
              <a:spLocks noChangeShapeType="1"/>
            </p:cNvSpPr>
            <p:nvPr/>
          </p:nvSpPr>
          <p:spPr bwMode="auto">
            <a:xfrm rot="16200000" flipH="1" flipV="1">
              <a:off x="4285696" y="4225434"/>
              <a:ext cx="3529604" cy="6343"/>
            </a:xfrm>
            <a:prstGeom prst="line">
              <a:avLst/>
            </a:prstGeom>
            <a:noFill/>
            <a:ln w="9525" cap="rnd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7" name="Rectangle 106"/>
          <p:cNvSpPr/>
          <p:nvPr/>
        </p:nvSpPr>
        <p:spPr>
          <a:xfrm rot="5400000">
            <a:off x="4637616" y="4032251"/>
            <a:ext cx="3420533" cy="554566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009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" grpId="0" animBg="1"/>
      <p:bldP spid="10" grpId="0" animBg="1"/>
      <p:bldP spid="11" grpId="0" animBg="1"/>
      <p:bldP spid="88" grpId="0" animBg="1"/>
      <p:bldP spid="89" grpId="0"/>
      <p:bldP spid="97" grpId="0" animBg="1"/>
      <p:bldP spid="12" grpId="0" animBg="1"/>
      <p:bldP spid="73" grpId="0" animBg="1"/>
      <p:bldP spid="74" grpId="0" animBg="1"/>
      <p:bldP spid="75" grpId="0" animBg="1"/>
      <p:bldP spid="96" grpId="0" animBg="1"/>
      <p:bldP spid="91" grpId="0"/>
      <p:bldP spid="92" grpId="0"/>
      <p:bldP spid="92" grpId="1"/>
      <p:bldP spid="106" grpId="0" animBg="1"/>
      <p:bldP spid="107" grpId="0" animBg="1"/>
      <p:bldP spid="10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Expression </a:t>
            </a:r>
            <a:r>
              <a:rPr lang="fr-FR" sz="2000" b="0" dirty="0">
                <a:latin typeface="+mj-lt"/>
              </a:rPr>
              <a:t>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Définitions </a:t>
            </a:r>
            <a:r>
              <a:rPr lang="fr-FR" sz="2000" b="0" dirty="0">
                <a:latin typeface="+mj-lt"/>
              </a:rPr>
              <a:t>des différents facteurs </a:t>
            </a:r>
            <a:r>
              <a:rPr lang="fr-FR" sz="2000" b="0" dirty="0" smtClean="0">
                <a:latin typeface="+mj-lt"/>
              </a:rPr>
              <a:t>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Contraintes subies par la structure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Polaire </a:t>
            </a:r>
            <a:r>
              <a:rPr lang="fr-FR" sz="2000" b="0" dirty="0">
                <a:latin typeface="+mj-lt"/>
              </a:rPr>
              <a:t>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Relation </a:t>
            </a:r>
            <a:r>
              <a:rPr lang="fr-FR" sz="2000" b="0" dirty="0">
                <a:latin typeface="+mj-lt"/>
              </a:rPr>
              <a:t>vitesse / </a:t>
            </a:r>
            <a:r>
              <a:rPr lang="fr-FR" sz="2000" b="0" dirty="0" smtClean="0">
                <a:latin typeface="+mj-lt"/>
              </a:rPr>
              <a:t>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 smtClean="0">
                <a:latin typeface="+mj-lt"/>
              </a:rPr>
              <a:t>Vitesses caractéristiques</a:t>
            </a:r>
            <a:endParaRPr lang="fr-FR" sz="2000" b="0" dirty="0">
              <a:latin typeface="+mj-lt"/>
            </a:endParaRP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pic>
        <p:nvPicPr>
          <p:cNvPr id="13" name="I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4500" y="5715000"/>
            <a:ext cx="2117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 bwMode="auto">
          <a:xfrm>
            <a:off x="1955800" y="36322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90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6291</TotalTime>
  <Words>1467</Words>
  <Application>Microsoft Macintosh PowerPoint</Application>
  <PresentationFormat>Présentation à l'écran (4:3)</PresentationFormat>
  <Paragraphs>480</Paragraphs>
  <Slides>27</Slides>
  <Notes>15</Notes>
  <HiddenSlides>2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HORNULM15</vt:lpstr>
      <vt:lpstr>Conception personnalisée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HORN ULM EURL</cp:lastModifiedBy>
  <cp:revision>240</cp:revision>
  <dcterms:created xsi:type="dcterms:W3CDTF">2012-11-01T09:39:48Z</dcterms:created>
  <dcterms:modified xsi:type="dcterms:W3CDTF">2015-08-28T09:35:52Z</dcterms:modified>
  <cp:category/>
</cp:coreProperties>
</file>