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19"/>
  </p:notesMasterIdLst>
  <p:sldIdLst>
    <p:sldId id="308" r:id="rId2"/>
    <p:sldId id="268" r:id="rId3"/>
    <p:sldId id="273" r:id="rId4"/>
    <p:sldId id="256" r:id="rId5"/>
    <p:sldId id="274" r:id="rId6"/>
    <p:sldId id="270" r:id="rId7"/>
    <p:sldId id="294" r:id="rId8"/>
    <p:sldId id="302" r:id="rId9"/>
    <p:sldId id="288" r:id="rId10"/>
    <p:sldId id="289" r:id="rId11"/>
    <p:sldId id="290" r:id="rId12"/>
    <p:sldId id="293" r:id="rId13"/>
    <p:sldId id="285" r:id="rId14"/>
    <p:sldId id="295" r:id="rId15"/>
    <p:sldId id="297" r:id="rId16"/>
    <p:sldId id="304" r:id="rId17"/>
    <p:sldId id="307" r:id="rId18"/>
  </p:sldIdLst>
  <p:sldSz cx="9144000" cy="6858000" type="screen4x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ahoma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l4TijAQB6VwEXLM8+mrSA==" hashData="Z0RONUBvpHNmCm8rMqn/xkvjoO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F0F0F0"/>
    <a:srgbClr val="EFEFEF"/>
    <a:srgbClr val="FFFFFF"/>
    <a:srgbClr val="F1F1F1"/>
    <a:srgbClr val="E1E1E1"/>
    <a:srgbClr val="F6BE8B"/>
    <a:srgbClr val="FFFBDF"/>
    <a:srgbClr val="FFF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5" autoAdjust="0"/>
    <p:restoredTop sz="99851" autoAdjust="0"/>
  </p:normalViewPr>
  <p:slideViewPr>
    <p:cSldViewPr snapToGrid="0" snapToObjects="1">
      <p:cViewPr>
        <p:scale>
          <a:sx n="75" d="100"/>
          <a:sy n="75" d="100"/>
        </p:scale>
        <p:origin x="-1912" y="-384"/>
      </p:cViewPr>
      <p:guideLst>
        <p:guide orient="horz" pos="2472"/>
        <p:guide pos="3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3857-EE36-CD4A-BBD5-874CF613D249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EF09B-F1AA-6B4E-B9ED-42E51EF9917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94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EF09B-F1AA-6B4E-B9ED-42E51EF9917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FDE5-FE14-3643-A0E2-B1C9D47020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426B-C664-C24E-9483-63F17FE025E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96B3176-3F45-3045-9940-4F50C4FBDFD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0EC6-5132-CC42-943F-B958C40569B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667D12-C00D-054E-B594-AE17145362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53FB-1BA8-C34A-B3A4-18857B4C3F3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1F-2334-9746-8942-F8C6201DEB6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03FF-0AC2-2B44-B12A-E6361A9AFE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686D-1154-3B41-98C7-4040AC77CB3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1105-FA3C-854B-B013-5280A662CBE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DD2E78-89FE-5E4D-9945-61DCD1B9FF5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40000"/>
                <a:satMod val="165000"/>
              </a:schemeClr>
            </a:gs>
            <a:gs pos="44000">
              <a:schemeClr val="bg1">
                <a:shade val="80000"/>
                <a:satMod val="155000"/>
              </a:schemeClr>
            </a:gs>
            <a:gs pos="100000">
              <a:schemeClr val="bg1">
                <a:tint val="95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4B4B75-F830-9C41-BDF3-0C1F86F0B30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029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sz="2400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 sz="2400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sz="2400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05177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>
            <a:spLocks noChangeAspect="1"/>
          </p:cNvSpPr>
          <p:nvPr/>
        </p:nvSpPr>
        <p:spPr>
          <a:xfrm rot="21480000">
            <a:off x="1431007" y="871831"/>
            <a:ext cx="6245308" cy="5492609"/>
          </a:xfrm>
          <a:prstGeom prst="ellipse">
            <a:avLst/>
          </a:prstGeom>
          <a:solidFill>
            <a:srgbClr val="D9D9D9">
              <a:alpha val="34000"/>
            </a:srgbClr>
          </a:solidFill>
          <a:ln>
            <a:solidFill>
              <a:srgbClr val="7F7F7F"/>
            </a:solidFill>
          </a:ln>
          <a:effectLst/>
          <a:scene3d>
            <a:camera prst="perspectiveFront">
              <a:rot lat="18510403" lon="4719968" rev="16685356"/>
            </a:camera>
            <a:lightRig rig="brightRoom" dir="t">
              <a:rot lat="0" lon="0" rev="21480000"/>
            </a:lightRig>
          </a:scene3d>
          <a:sp3d contourW="12700" prstMaterial="softEdge">
            <a:bevelT w="25400" h="25400"/>
            <a:bevelB w="25400" h="25400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grayscl/>
            <a:lum bright="29000" contrast="35000"/>
          </a:blip>
          <a:stretch>
            <a:fillRect/>
          </a:stretch>
        </p:blipFill>
        <p:spPr>
          <a:xfrm rot="60000">
            <a:off x="2531095" y="3770313"/>
            <a:ext cx="4092197" cy="1905563"/>
          </a:xfrm>
          <a:prstGeom prst="rect">
            <a:avLst/>
          </a:prstGeom>
        </p:spPr>
      </p:pic>
      <p:grpSp>
        <p:nvGrpSpPr>
          <p:cNvPr id="62" name="Grouper 61"/>
          <p:cNvGrpSpPr/>
          <p:nvPr/>
        </p:nvGrpSpPr>
        <p:grpSpPr>
          <a:xfrm>
            <a:off x="1570574" y="3668048"/>
            <a:ext cx="6104823" cy="108086"/>
            <a:chOff x="1570574" y="3668048"/>
            <a:chExt cx="6104823" cy="108086"/>
          </a:xfrm>
        </p:grpSpPr>
        <p:sp>
          <p:nvSpPr>
            <p:cNvPr id="46086" name="AutoShape 6"/>
            <p:cNvSpPr>
              <a:spLocks noChangeArrowheads="1"/>
            </p:cNvSpPr>
            <p:nvPr/>
          </p:nvSpPr>
          <p:spPr bwMode="auto">
            <a:xfrm rot="21540000">
              <a:off x="4741697" y="3671892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60000">
              <a:off x="1570574" y="3668048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466174" y="3672946"/>
              <a:ext cx="296806" cy="103188"/>
              <a:chOff x="1128" y="2742"/>
              <a:chExt cx="294" cy="13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6089" name="AutoShape 9"/>
              <p:cNvSpPr>
                <a:spLocks noChangeArrowheads="1"/>
              </p:cNvSpPr>
              <p:nvPr/>
            </p:nvSpPr>
            <p:spPr bwMode="auto">
              <a:xfrm>
                <a:off x="1128" y="2835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90" name="AutoShape 10"/>
              <p:cNvSpPr>
                <a:spLocks noChangeArrowheads="1"/>
              </p:cNvSpPr>
              <p:nvPr/>
            </p:nvSpPr>
            <p:spPr bwMode="auto">
              <a:xfrm flipV="1">
                <a:off x="1128" y="2742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294" cy="52"/>
              </a:xfrm>
              <a:prstGeom prst="rect">
                <a:avLst/>
              </a:pr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905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EFFETS DU ROTOR EN BALANCIER</a:t>
            </a:r>
          </a:p>
        </p:txBody>
      </p:sp>
      <p:grpSp>
        <p:nvGrpSpPr>
          <p:cNvPr id="50" name="Grouper 49"/>
          <p:cNvGrpSpPr/>
          <p:nvPr/>
        </p:nvGrpSpPr>
        <p:grpSpPr>
          <a:xfrm>
            <a:off x="1397250" y="2305196"/>
            <a:ext cx="647450" cy="1326030"/>
            <a:chOff x="1397250" y="2305196"/>
            <a:chExt cx="647450" cy="132603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1605743" y="2612973"/>
              <a:ext cx="1587" cy="1018253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1397250" y="2305196"/>
              <a:ext cx="64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a</a:t>
              </a:r>
              <a:endParaRPr lang="fr-FR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7428120" y="2731531"/>
            <a:ext cx="647450" cy="905125"/>
            <a:chOff x="7428120" y="2731531"/>
            <a:chExt cx="647450" cy="905125"/>
          </a:xfrm>
        </p:grpSpPr>
        <p:cxnSp>
          <p:nvCxnSpPr>
            <p:cNvPr id="58" name="Connecteur droit avec flèche 57"/>
            <p:cNvCxnSpPr/>
            <p:nvPr/>
          </p:nvCxnSpPr>
          <p:spPr>
            <a:xfrm flipV="1">
              <a:off x="7624845" y="3058998"/>
              <a:ext cx="1587" cy="577658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7428120" y="2731531"/>
              <a:ext cx="64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</a:t>
              </a:r>
              <a:endParaRPr lang="fr-FR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>
            <a:spLocks noChangeAspect="1"/>
          </p:cNvSpPr>
          <p:nvPr/>
        </p:nvSpPr>
        <p:spPr>
          <a:xfrm rot="21480000">
            <a:off x="1431007" y="871831"/>
            <a:ext cx="6245308" cy="5492609"/>
          </a:xfrm>
          <a:prstGeom prst="ellipse">
            <a:avLst/>
          </a:prstGeom>
          <a:solidFill>
            <a:schemeClr val="bg1">
              <a:lumMod val="50000"/>
              <a:alpha val="34000"/>
            </a:schemeClr>
          </a:solidFill>
          <a:ln>
            <a:solidFill>
              <a:srgbClr val="7F7F7F"/>
            </a:solidFill>
          </a:ln>
          <a:effectLst/>
          <a:scene3d>
            <a:camera prst="perspectiveFront">
              <a:rot lat="18510403" lon="4719968" rev="16685356"/>
            </a:camera>
            <a:lightRig rig="brightRoom" dir="t">
              <a:rot lat="0" lon="0" rev="21480000"/>
            </a:lightRig>
          </a:scene3d>
          <a:sp3d contourW="12700" prstMaterial="softEdge">
            <a:bevelT w="25400" h="25400"/>
            <a:bevelB w="25400" h="25400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grayscl/>
            <a:lum bright="29000" contrast="35000"/>
          </a:blip>
          <a:stretch>
            <a:fillRect/>
          </a:stretch>
        </p:blipFill>
        <p:spPr>
          <a:xfrm rot="60000">
            <a:off x="2531095" y="3770313"/>
            <a:ext cx="4092197" cy="1905563"/>
          </a:xfrm>
          <a:prstGeom prst="rect">
            <a:avLst/>
          </a:prstGeom>
        </p:spPr>
      </p:pic>
      <p:grpSp>
        <p:nvGrpSpPr>
          <p:cNvPr id="2" name="Grouper 61"/>
          <p:cNvGrpSpPr/>
          <p:nvPr/>
        </p:nvGrpSpPr>
        <p:grpSpPr>
          <a:xfrm rot="634832">
            <a:off x="1570574" y="3668048"/>
            <a:ext cx="6104823" cy="108086"/>
            <a:chOff x="1570574" y="3668048"/>
            <a:chExt cx="6104823" cy="108086"/>
          </a:xfrm>
        </p:grpSpPr>
        <p:sp>
          <p:nvSpPr>
            <p:cNvPr id="46086" name="AutoShape 6"/>
            <p:cNvSpPr>
              <a:spLocks noChangeArrowheads="1"/>
            </p:cNvSpPr>
            <p:nvPr/>
          </p:nvSpPr>
          <p:spPr bwMode="auto">
            <a:xfrm rot="21540000">
              <a:off x="4741697" y="3671892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60000">
              <a:off x="1570574" y="3668048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466174" y="3672946"/>
              <a:ext cx="296806" cy="103188"/>
              <a:chOff x="1128" y="2742"/>
              <a:chExt cx="294" cy="13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6089" name="AutoShape 9"/>
              <p:cNvSpPr>
                <a:spLocks noChangeArrowheads="1"/>
              </p:cNvSpPr>
              <p:nvPr/>
            </p:nvSpPr>
            <p:spPr bwMode="auto">
              <a:xfrm>
                <a:off x="1128" y="2835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90" name="AutoShape 10"/>
              <p:cNvSpPr>
                <a:spLocks noChangeArrowheads="1"/>
              </p:cNvSpPr>
              <p:nvPr/>
            </p:nvSpPr>
            <p:spPr bwMode="auto">
              <a:xfrm flipV="1">
                <a:off x="1128" y="2742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294" cy="52"/>
              </a:xfrm>
              <a:prstGeom prst="rect">
                <a:avLst/>
              </a:pr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905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EFFETS DU ROTOR EN BALANCIER</a:t>
            </a:r>
          </a:p>
        </p:txBody>
      </p:sp>
      <p:grpSp>
        <p:nvGrpSpPr>
          <p:cNvPr id="4" name="Grouper 49"/>
          <p:cNvGrpSpPr/>
          <p:nvPr/>
        </p:nvGrpSpPr>
        <p:grpSpPr>
          <a:xfrm>
            <a:off x="1448050" y="1757427"/>
            <a:ext cx="647450" cy="1326030"/>
            <a:chOff x="1397250" y="2305196"/>
            <a:chExt cx="647450" cy="132603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1605743" y="2612973"/>
              <a:ext cx="1587" cy="1018253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1397250" y="2305196"/>
              <a:ext cx="64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a</a:t>
              </a:r>
              <a:endParaRPr lang="fr-FR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5" name="Grouper 53"/>
          <p:cNvGrpSpPr/>
          <p:nvPr/>
        </p:nvGrpSpPr>
        <p:grpSpPr>
          <a:xfrm>
            <a:off x="7364620" y="3267103"/>
            <a:ext cx="647450" cy="905125"/>
            <a:chOff x="7428120" y="2731531"/>
            <a:chExt cx="647450" cy="905125"/>
          </a:xfrm>
        </p:grpSpPr>
        <p:cxnSp>
          <p:nvCxnSpPr>
            <p:cNvPr id="58" name="Connecteur droit avec flèche 57"/>
            <p:cNvCxnSpPr/>
            <p:nvPr/>
          </p:nvCxnSpPr>
          <p:spPr>
            <a:xfrm flipV="1">
              <a:off x="7624845" y="3058998"/>
              <a:ext cx="1587" cy="577658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7428120" y="2731531"/>
              <a:ext cx="64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</a:t>
              </a:r>
              <a:endParaRPr lang="fr-FR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44214" y="3193523"/>
            <a:ext cx="41646" cy="362947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FFFF99"/>
          </a:solidFill>
          <a:ln w="2222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flipV="1">
            <a:off x="7442186" y="3811107"/>
            <a:ext cx="41646" cy="362947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FFFF99"/>
          </a:solidFill>
          <a:ln w="22225" cap="flat" cmpd="sng" algn="ctr">
            <a:solidFill>
              <a:srgbClr val="105CA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21" name="Bulle rectangulaire à coins arrondis 20"/>
          <p:cNvSpPr/>
          <p:nvPr/>
        </p:nvSpPr>
        <p:spPr>
          <a:xfrm>
            <a:off x="1603884" y="4129981"/>
            <a:ext cx="1821788" cy="262398"/>
          </a:xfrm>
          <a:prstGeom prst="wedgeRoundRectCallout">
            <a:avLst>
              <a:gd name="adj1" fmla="val -45750"/>
              <a:gd name="adj2" fmla="val -260321"/>
              <a:gd name="adj3" fmla="val 16667"/>
            </a:avLst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Trebuchet MS"/>
                <a:cs typeface="Trebuchet MS"/>
              </a:rPr>
              <a:t>Battement vers le haut</a:t>
            </a:r>
            <a:endParaRPr lang="fr-FR" sz="12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2" name="Bulle rectangulaire à coins arrondis 21"/>
          <p:cNvSpPr/>
          <p:nvPr/>
        </p:nvSpPr>
        <p:spPr>
          <a:xfrm>
            <a:off x="5580932" y="4538202"/>
            <a:ext cx="1821788" cy="262398"/>
          </a:xfrm>
          <a:prstGeom prst="wedgeRoundRectCallout">
            <a:avLst>
              <a:gd name="adj1" fmla="val 51847"/>
              <a:gd name="adj2" fmla="val -169975"/>
              <a:gd name="adj3" fmla="val 16667"/>
            </a:avLst>
          </a:prstGeom>
          <a:solidFill>
            <a:srgbClr val="105CA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FFFFF"/>
                </a:solidFill>
                <a:latin typeface="Trebuchet MS"/>
                <a:cs typeface="Trebuchet MS"/>
              </a:rPr>
              <a:t>Battement vers le bas</a:t>
            </a:r>
            <a:endParaRPr lang="fr-FR" sz="12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>
            <a:spLocks noChangeAspect="1"/>
          </p:cNvSpPr>
          <p:nvPr/>
        </p:nvSpPr>
        <p:spPr>
          <a:xfrm rot="21480000">
            <a:off x="1431007" y="871831"/>
            <a:ext cx="6245308" cy="5492609"/>
          </a:xfrm>
          <a:prstGeom prst="ellipse">
            <a:avLst/>
          </a:prstGeom>
          <a:solidFill>
            <a:srgbClr val="7F7F7F">
              <a:alpha val="34000"/>
            </a:srgbClr>
          </a:solidFill>
          <a:ln>
            <a:solidFill>
              <a:srgbClr val="7F7F7F"/>
            </a:solidFill>
          </a:ln>
          <a:effectLst/>
          <a:scene3d>
            <a:camera prst="perspectiveFront">
              <a:rot lat="18510403" lon="4719968" rev="16685356"/>
            </a:camera>
            <a:lightRig rig="brightRoom" dir="t">
              <a:rot lat="0" lon="0" rev="21480000"/>
            </a:lightRig>
          </a:scene3d>
          <a:sp3d contourW="12700" prstMaterial="softEdge">
            <a:bevelT w="25400" h="25400"/>
            <a:bevelB w="25400" h="25400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grayscl/>
            <a:lum bright="29000" contrast="35000"/>
          </a:blip>
          <a:stretch>
            <a:fillRect/>
          </a:stretch>
        </p:blipFill>
        <p:spPr>
          <a:xfrm rot="60000">
            <a:off x="2531095" y="3770313"/>
            <a:ext cx="4092197" cy="1905563"/>
          </a:xfrm>
          <a:prstGeom prst="rect">
            <a:avLst/>
          </a:prstGeom>
        </p:spPr>
      </p:pic>
      <p:grpSp>
        <p:nvGrpSpPr>
          <p:cNvPr id="2" name="Grouper 61"/>
          <p:cNvGrpSpPr/>
          <p:nvPr/>
        </p:nvGrpSpPr>
        <p:grpSpPr>
          <a:xfrm>
            <a:off x="1570574" y="3668048"/>
            <a:ext cx="6104823" cy="108086"/>
            <a:chOff x="1570574" y="3668048"/>
            <a:chExt cx="6104823" cy="108086"/>
          </a:xfrm>
        </p:grpSpPr>
        <p:sp>
          <p:nvSpPr>
            <p:cNvPr id="46086" name="AutoShape 6"/>
            <p:cNvSpPr>
              <a:spLocks noChangeArrowheads="1"/>
            </p:cNvSpPr>
            <p:nvPr/>
          </p:nvSpPr>
          <p:spPr bwMode="auto">
            <a:xfrm rot="21540000">
              <a:off x="4741697" y="3671892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 rot="60000">
              <a:off x="1570574" y="3668048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466174" y="3672946"/>
              <a:ext cx="296806" cy="103188"/>
              <a:chOff x="1128" y="2742"/>
              <a:chExt cx="294" cy="13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6089" name="AutoShape 9"/>
              <p:cNvSpPr>
                <a:spLocks noChangeArrowheads="1"/>
              </p:cNvSpPr>
              <p:nvPr/>
            </p:nvSpPr>
            <p:spPr bwMode="auto">
              <a:xfrm>
                <a:off x="1128" y="2835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90" name="AutoShape 10"/>
              <p:cNvSpPr>
                <a:spLocks noChangeArrowheads="1"/>
              </p:cNvSpPr>
              <p:nvPr/>
            </p:nvSpPr>
            <p:spPr bwMode="auto">
              <a:xfrm flipV="1">
                <a:off x="1128" y="2742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91" name="Rectangle 11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294" cy="52"/>
              </a:xfrm>
              <a:prstGeom prst="rect">
                <a:avLst/>
              </a:pr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905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EFFETS DU ROTOR EN BALANCIER</a:t>
            </a:r>
          </a:p>
        </p:txBody>
      </p:sp>
      <p:grpSp>
        <p:nvGrpSpPr>
          <p:cNvPr id="4" name="Grouper 49"/>
          <p:cNvGrpSpPr/>
          <p:nvPr/>
        </p:nvGrpSpPr>
        <p:grpSpPr>
          <a:xfrm>
            <a:off x="1409950" y="2546496"/>
            <a:ext cx="647450" cy="1110030"/>
            <a:chOff x="1397250" y="2305196"/>
            <a:chExt cx="647450" cy="1110030"/>
          </a:xfrm>
        </p:grpSpPr>
        <p:cxnSp>
          <p:nvCxnSpPr>
            <p:cNvPr id="51" name="Connecteur droit avec flèche 50"/>
            <p:cNvCxnSpPr/>
            <p:nvPr/>
          </p:nvCxnSpPr>
          <p:spPr>
            <a:xfrm flipV="1">
              <a:off x="1605743" y="2612973"/>
              <a:ext cx="1587" cy="802253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1397250" y="2305196"/>
              <a:ext cx="64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a</a:t>
              </a:r>
              <a:endParaRPr lang="fr-FR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5" name="Grouper 53"/>
          <p:cNvGrpSpPr/>
          <p:nvPr/>
        </p:nvGrpSpPr>
        <p:grpSpPr>
          <a:xfrm>
            <a:off x="7428120" y="2502931"/>
            <a:ext cx="647450" cy="1157122"/>
            <a:chOff x="7428120" y="2731531"/>
            <a:chExt cx="647450" cy="1157122"/>
          </a:xfrm>
        </p:grpSpPr>
        <p:cxnSp>
          <p:nvCxnSpPr>
            <p:cNvPr id="58" name="Connecteur droit avec flèche 57"/>
            <p:cNvCxnSpPr/>
            <p:nvPr/>
          </p:nvCxnSpPr>
          <p:spPr>
            <a:xfrm flipV="1">
              <a:off x="7624845" y="3058997"/>
              <a:ext cx="1587" cy="829656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7428120" y="2731531"/>
              <a:ext cx="647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</a:t>
              </a:r>
              <a:endParaRPr lang="fr-FR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312259" y="6002923"/>
            <a:ext cx="4655179" cy="338554"/>
          </a:xfrm>
          <a:prstGeom prst="rect">
            <a:avLst/>
          </a:prstGeom>
          <a:solidFill>
            <a:srgbClr val="105CA4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Variation cyclique automatique.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rme libre 136"/>
          <p:cNvSpPr/>
          <p:nvPr/>
        </p:nvSpPr>
        <p:spPr>
          <a:xfrm rot="21208591" flipH="1" flipV="1">
            <a:off x="4243551" y="4997682"/>
            <a:ext cx="3104857" cy="1116000"/>
          </a:xfrm>
          <a:custGeom>
            <a:avLst/>
            <a:gdLst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609815"/>
              <a:gd name="connsiteX1" fmla="*/ 6350 w 3460750"/>
              <a:gd name="connsiteY1" fmla="*/ 0 h 609815"/>
              <a:gd name="connsiteX2" fmla="*/ 3448050 w 3460750"/>
              <a:gd name="connsiteY2" fmla="*/ 488950 h 609815"/>
              <a:gd name="connsiteX3" fmla="*/ 3460750 w 3460750"/>
              <a:gd name="connsiteY3" fmla="*/ 571500 h 609815"/>
              <a:gd name="connsiteX4" fmla="*/ 0 w 3460750"/>
              <a:gd name="connsiteY4" fmla="*/ 546100 h 609815"/>
              <a:gd name="connsiteX0" fmla="*/ 3460750 w 3547789"/>
              <a:gd name="connsiteY0" fmla="*/ 571500 h 571500"/>
              <a:gd name="connsiteX1" fmla="*/ 0 w 3547789"/>
              <a:gd name="connsiteY1" fmla="*/ 546100 h 571500"/>
              <a:gd name="connsiteX2" fmla="*/ 6350 w 3547789"/>
              <a:gd name="connsiteY2" fmla="*/ 0 h 571500"/>
              <a:gd name="connsiteX3" fmla="*/ 3547790 w 3547789"/>
              <a:gd name="connsiteY3" fmla="*/ 551959 h 571500"/>
              <a:gd name="connsiteX0" fmla="*/ 3703966 w 3791006"/>
              <a:gd name="connsiteY0" fmla="*/ 571500 h 1104301"/>
              <a:gd name="connsiteX1" fmla="*/ 0 w 3791006"/>
              <a:gd name="connsiteY1" fmla="*/ 1104301 h 1104301"/>
              <a:gd name="connsiteX2" fmla="*/ 249566 w 3791006"/>
              <a:gd name="connsiteY2" fmla="*/ 0 h 1104301"/>
              <a:gd name="connsiteX3" fmla="*/ 3791006 w 3791006"/>
              <a:gd name="connsiteY3" fmla="*/ 551959 h 1104301"/>
              <a:gd name="connsiteX0" fmla="*/ 4082538 w 4169578"/>
              <a:gd name="connsiteY0" fmla="*/ 753655 h 1286456"/>
              <a:gd name="connsiteX1" fmla="*/ 378572 w 4169578"/>
              <a:gd name="connsiteY1" fmla="*/ 1286456 h 1286456"/>
              <a:gd name="connsiteX2" fmla="*/ 628138 w 4169578"/>
              <a:gd name="connsiteY2" fmla="*/ 182155 h 1286456"/>
              <a:gd name="connsiteX3" fmla="*/ 590240 w 4169578"/>
              <a:gd name="connsiteY3" fmla="*/ 208671 h 1286456"/>
              <a:gd name="connsiteX4" fmla="*/ 4169578 w 4169578"/>
              <a:gd name="connsiteY4" fmla="*/ 734114 h 1286456"/>
              <a:gd name="connsiteX0" fmla="*/ 3703966 w 3791006"/>
              <a:gd name="connsiteY0" fmla="*/ 663557 h 1196358"/>
              <a:gd name="connsiteX1" fmla="*/ 0 w 3791006"/>
              <a:gd name="connsiteY1" fmla="*/ 1196358 h 1196358"/>
              <a:gd name="connsiteX2" fmla="*/ 249566 w 3791006"/>
              <a:gd name="connsiteY2" fmla="*/ 92057 h 1196358"/>
              <a:gd name="connsiteX3" fmla="*/ 3791006 w 3791006"/>
              <a:gd name="connsiteY3" fmla="*/ 644016 h 1196358"/>
              <a:gd name="connsiteX0" fmla="*/ 3703966 w 3791006"/>
              <a:gd name="connsiteY0" fmla="*/ 566325 h 1099126"/>
              <a:gd name="connsiteX1" fmla="*/ 0 w 3791006"/>
              <a:gd name="connsiteY1" fmla="*/ 1099126 h 1099126"/>
              <a:gd name="connsiteX2" fmla="*/ 170875 w 3791006"/>
              <a:gd name="connsiteY2" fmla="*/ 0 h 1099126"/>
              <a:gd name="connsiteX3" fmla="*/ 3791006 w 3791006"/>
              <a:gd name="connsiteY3" fmla="*/ 546784 h 1099126"/>
              <a:gd name="connsiteX0" fmla="*/ 3703966 w 3928401"/>
              <a:gd name="connsiteY0" fmla="*/ 566325 h 1099126"/>
              <a:gd name="connsiteX1" fmla="*/ 0 w 3928401"/>
              <a:gd name="connsiteY1" fmla="*/ 1099126 h 1099126"/>
              <a:gd name="connsiteX2" fmla="*/ 170875 w 3928401"/>
              <a:gd name="connsiteY2" fmla="*/ 0 h 1099126"/>
              <a:gd name="connsiteX3" fmla="*/ 3928401 w 3928401"/>
              <a:gd name="connsiteY3" fmla="*/ 606020 h 1099126"/>
              <a:gd name="connsiteX0" fmla="*/ 3904739 w 3928401"/>
              <a:gd name="connsiteY0" fmla="*/ 599365 h 1099126"/>
              <a:gd name="connsiteX1" fmla="*/ 0 w 3928401"/>
              <a:gd name="connsiteY1" fmla="*/ 1099126 h 1099126"/>
              <a:gd name="connsiteX2" fmla="*/ 170875 w 3928401"/>
              <a:gd name="connsiteY2" fmla="*/ 0 h 1099126"/>
              <a:gd name="connsiteX3" fmla="*/ 3928401 w 3928401"/>
              <a:gd name="connsiteY3" fmla="*/ 606020 h 10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8401" h="1099126">
                <a:moveTo>
                  <a:pt x="3904739" y="599365"/>
                </a:moveTo>
                <a:lnTo>
                  <a:pt x="0" y="1099126"/>
                </a:lnTo>
                <a:cubicBezTo>
                  <a:pt x="2117" y="917093"/>
                  <a:pt x="170875" y="0"/>
                  <a:pt x="170875" y="0"/>
                </a:cubicBezTo>
                <a:lnTo>
                  <a:pt x="3928401" y="606020"/>
                </a:lnTo>
              </a:path>
            </a:pathLst>
          </a:custGeom>
          <a:solidFill>
            <a:schemeClr val="tx2">
              <a:lumMod val="60000"/>
              <a:lumOff val="40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Forme libre 100"/>
          <p:cNvSpPr/>
          <p:nvPr/>
        </p:nvSpPr>
        <p:spPr>
          <a:xfrm rot="479163">
            <a:off x="1450004" y="2164497"/>
            <a:ext cx="3600084" cy="575829"/>
          </a:xfrm>
          <a:custGeom>
            <a:avLst/>
            <a:gdLst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609815"/>
              <a:gd name="connsiteX1" fmla="*/ 6350 w 3460750"/>
              <a:gd name="connsiteY1" fmla="*/ 0 h 609815"/>
              <a:gd name="connsiteX2" fmla="*/ 3448050 w 3460750"/>
              <a:gd name="connsiteY2" fmla="*/ 488950 h 609815"/>
              <a:gd name="connsiteX3" fmla="*/ 3460750 w 3460750"/>
              <a:gd name="connsiteY3" fmla="*/ 571500 h 609815"/>
              <a:gd name="connsiteX4" fmla="*/ 0 w 3460750"/>
              <a:gd name="connsiteY4" fmla="*/ 546100 h 609815"/>
              <a:gd name="connsiteX0" fmla="*/ 3460750 w 3547789"/>
              <a:gd name="connsiteY0" fmla="*/ 571500 h 571500"/>
              <a:gd name="connsiteX1" fmla="*/ 0 w 3547789"/>
              <a:gd name="connsiteY1" fmla="*/ 546100 h 571500"/>
              <a:gd name="connsiteX2" fmla="*/ 6350 w 3547789"/>
              <a:gd name="connsiteY2" fmla="*/ 0 h 571500"/>
              <a:gd name="connsiteX3" fmla="*/ 3547790 w 3547789"/>
              <a:gd name="connsiteY3" fmla="*/ 551959 h 571500"/>
              <a:gd name="connsiteX0" fmla="*/ 4046160 w 4133200"/>
              <a:gd name="connsiteY0" fmla="*/ 573282 h 902559"/>
              <a:gd name="connsiteX1" fmla="*/ 585410 w 4133200"/>
              <a:gd name="connsiteY1" fmla="*/ 547882 h 902559"/>
              <a:gd name="connsiteX2" fmla="*/ 545757 w 4133200"/>
              <a:gd name="connsiteY2" fmla="*/ 811541 h 902559"/>
              <a:gd name="connsiteX3" fmla="*/ 591760 w 4133200"/>
              <a:gd name="connsiteY3" fmla="*/ 1782 h 902559"/>
              <a:gd name="connsiteX4" fmla="*/ 4133200 w 4133200"/>
              <a:gd name="connsiteY4" fmla="*/ 553741 h 902559"/>
              <a:gd name="connsiteX0" fmla="*/ 4045698 w 4132738"/>
              <a:gd name="connsiteY0" fmla="*/ 572475 h 572476"/>
              <a:gd name="connsiteX1" fmla="*/ 584948 w 4132738"/>
              <a:gd name="connsiteY1" fmla="*/ 547075 h 572476"/>
              <a:gd name="connsiteX2" fmla="*/ 591298 w 4132738"/>
              <a:gd name="connsiteY2" fmla="*/ 975 h 572476"/>
              <a:gd name="connsiteX3" fmla="*/ 4132738 w 4132738"/>
              <a:gd name="connsiteY3" fmla="*/ 552934 h 572476"/>
              <a:gd name="connsiteX0" fmla="*/ 3460750 w 3547790"/>
              <a:gd name="connsiteY0" fmla="*/ 571501 h 571500"/>
              <a:gd name="connsiteX1" fmla="*/ 0 w 3547790"/>
              <a:gd name="connsiteY1" fmla="*/ 546101 h 571500"/>
              <a:gd name="connsiteX2" fmla="*/ 6350 w 3547790"/>
              <a:gd name="connsiteY2" fmla="*/ 1 h 571500"/>
              <a:gd name="connsiteX3" fmla="*/ 3547790 w 3547790"/>
              <a:gd name="connsiteY3" fmla="*/ 551960 h 571500"/>
              <a:gd name="connsiteX0" fmla="*/ 3477920 w 3564960"/>
              <a:gd name="connsiteY0" fmla="*/ 571499 h 742709"/>
              <a:gd name="connsiteX1" fmla="*/ 0 w 3564960"/>
              <a:gd name="connsiteY1" fmla="*/ 742708 h 742709"/>
              <a:gd name="connsiteX2" fmla="*/ 23520 w 3564960"/>
              <a:gd name="connsiteY2" fmla="*/ -1 h 742709"/>
              <a:gd name="connsiteX3" fmla="*/ 3564960 w 3564960"/>
              <a:gd name="connsiteY3" fmla="*/ 551958 h 742709"/>
              <a:gd name="connsiteX0" fmla="*/ 3477920 w 3564960"/>
              <a:gd name="connsiteY0" fmla="*/ 669427 h 840635"/>
              <a:gd name="connsiteX1" fmla="*/ 0 w 3564960"/>
              <a:gd name="connsiteY1" fmla="*/ 840636 h 840635"/>
              <a:gd name="connsiteX2" fmla="*/ 117271 w 3564960"/>
              <a:gd name="connsiteY2" fmla="*/ 0 h 840635"/>
              <a:gd name="connsiteX3" fmla="*/ 3564960 w 3564960"/>
              <a:gd name="connsiteY3" fmla="*/ 649886 h 840635"/>
              <a:gd name="connsiteX0" fmla="*/ 3477920 w 3564960"/>
              <a:gd name="connsiteY0" fmla="*/ 669427 h 840637"/>
              <a:gd name="connsiteX1" fmla="*/ 0 w 3564960"/>
              <a:gd name="connsiteY1" fmla="*/ 840636 h 840637"/>
              <a:gd name="connsiteX2" fmla="*/ 117271 w 3564960"/>
              <a:gd name="connsiteY2" fmla="*/ 0 h 840637"/>
              <a:gd name="connsiteX3" fmla="*/ 3564960 w 3564960"/>
              <a:gd name="connsiteY3" fmla="*/ 649886 h 840637"/>
              <a:gd name="connsiteX0" fmla="*/ 3492099 w 3579139"/>
              <a:gd name="connsiteY0" fmla="*/ 669427 h 840635"/>
              <a:gd name="connsiteX1" fmla="*/ 14179 w 3579139"/>
              <a:gd name="connsiteY1" fmla="*/ 840636 h 840635"/>
              <a:gd name="connsiteX2" fmla="*/ 131450 w 3579139"/>
              <a:gd name="connsiteY2" fmla="*/ 0 h 840635"/>
              <a:gd name="connsiteX3" fmla="*/ 3579139 w 3579139"/>
              <a:gd name="connsiteY3" fmla="*/ 649886 h 840635"/>
              <a:gd name="connsiteX0" fmla="*/ 3492099 w 3579139"/>
              <a:gd name="connsiteY0" fmla="*/ 669427 h 840637"/>
              <a:gd name="connsiteX1" fmla="*/ 14179 w 3579139"/>
              <a:gd name="connsiteY1" fmla="*/ 840636 h 840637"/>
              <a:gd name="connsiteX2" fmla="*/ 131450 w 3579139"/>
              <a:gd name="connsiteY2" fmla="*/ 0 h 840637"/>
              <a:gd name="connsiteX3" fmla="*/ 3579139 w 3579139"/>
              <a:gd name="connsiteY3" fmla="*/ 649886 h 840637"/>
              <a:gd name="connsiteX0" fmla="*/ 3706492 w 3793532"/>
              <a:gd name="connsiteY0" fmla="*/ 694157 h 865366"/>
              <a:gd name="connsiteX1" fmla="*/ 228572 w 3793532"/>
              <a:gd name="connsiteY1" fmla="*/ 865366 h 865366"/>
              <a:gd name="connsiteX2" fmla="*/ 131450 w 3793532"/>
              <a:gd name="connsiteY2" fmla="*/ 0 h 865366"/>
              <a:gd name="connsiteX3" fmla="*/ 3793532 w 3793532"/>
              <a:gd name="connsiteY3" fmla="*/ 674616 h 865366"/>
              <a:gd name="connsiteX0" fmla="*/ 3706492 w 3793532"/>
              <a:gd name="connsiteY0" fmla="*/ 694157 h 865366"/>
              <a:gd name="connsiteX1" fmla="*/ 228572 w 3793532"/>
              <a:gd name="connsiteY1" fmla="*/ 865366 h 865366"/>
              <a:gd name="connsiteX2" fmla="*/ 131450 w 3793532"/>
              <a:gd name="connsiteY2" fmla="*/ 0 h 865366"/>
              <a:gd name="connsiteX3" fmla="*/ 3793532 w 3793532"/>
              <a:gd name="connsiteY3" fmla="*/ 674616 h 865366"/>
              <a:gd name="connsiteX4" fmla="*/ 3706492 w 3793532"/>
              <a:gd name="connsiteY4" fmla="*/ 694157 h 865366"/>
              <a:gd name="connsiteX0" fmla="*/ 3575042 w 3662082"/>
              <a:gd name="connsiteY0" fmla="*/ 694157 h 865366"/>
              <a:gd name="connsiteX1" fmla="*/ 97122 w 3662082"/>
              <a:gd name="connsiteY1" fmla="*/ 865366 h 865366"/>
              <a:gd name="connsiteX2" fmla="*/ 0 w 3662082"/>
              <a:gd name="connsiteY2" fmla="*/ 0 h 865366"/>
              <a:gd name="connsiteX3" fmla="*/ 3662082 w 3662082"/>
              <a:gd name="connsiteY3" fmla="*/ 674616 h 865366"/>
              <a:gd name="connsiteX4" fmla="*/ 3575042 w 3662082"/>
              <a:gd name="connsiteY4" fmla="*/ 694157 h 865366"/>
              <a:gd name="connsiteX0" fmla="*/ 3526268 w 3613308"/>
              <a:gd name="connsiteY0" fmla="*/ 719727 h 890936"/>
              <a:gd name="connsiteX1" fmla="*/ 48348 w 3613308"/>
              <a:gd name="connsiteY1" fmla="*/ 890936 h 890936"/>
              <a:gd name="connsiteX2" fmla="*/ 0 w 3613308"/>
              <a:gd name="connsiteY2" fmla="*/ 0 h 890936"/>
              <a:gd name="connsiteX3" fmla="*/ 3613308 w 3613308"/>
              <a:gd name="connsiteY3" fmla="*/ 700186 h 890936"/>
              <a:gd name="connsiteX4" fmla="*/ 3526268 w 3613308"/>
              <a:gd name="connsiteY4" fmla="*/ 719727 h 890936"/>
              <a:gd name="connsiteX0" fmla="*/ 3573044 w 3660084"/>
              <a:gd name="connsiteY0" fmla="*/ 682541 h 853750"/>
              <a:gd name="connsiteX1" fmla="*/ 95124 w 3660084"/>
              <a:gd name="connsiteY1" fmla="*/ 853750 h 853750"/>
              <a:gd name="connsiteX2" fmla="*/ 0 w 3660084"/>
              <a:gd name="connsiteY2" fmla="*/ 0 h 853750"/>
              <a:gd name="connsiteX3" fmla="*/ 3660084 w 3660084"/>
              <a:gd name="connsiteY3" fmla="*/ 663000 h 853750"/>
              <a:gd name="connsiteX4" fmla="*/ 3573044 w 3660084"/>
              <a:gd name="connsiteY4" fmla="*/ 682541 h 85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084" h="853750">
                <a:moveTo>
                  <a:pt x="3573044" y="682541"/>
                </a:moveTo>
                <a:lnTo>
                  <a:pt x="95124" y="853750"/>
                </a:lnTo>
                <a:lnTo>
                  <a:pt x="0" y="0"/>
                </a:lnTo>
                <a:lnTo>
                  <a:pt x="3660084" y="663000"/>
                </a:lnTo>
                <a:lnTo>
                  <a:pt x="3573044" y="6825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2315595" y="2150351"/>
            <a:ext cx="2820535" cy="757368"/>
          </a:xfrm>
          <a:custGeom>
            <a:avLst/>
            <a:gdLst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609815"/>
              <a:gd name="connsiteX1" fmla="*/ 6350 w 3460750"/>
              <a:gd name="connsiteY1" fmla="*/ 0 h 609815"/>
              <a:gd name="connsiteX2" fmla="*/ 3448050 w 3460750"/>
              <a:gd name="connsiteY2" fmla="*/ 488950 h 609815"/>
              <a:gd name="connsiteX3" fmla="*/ 3460750 w 3460750"/>
              <a:gd name="connsiteY3" fmla="*/ 571500 h 609815"/>
              <a:gd name="connsiteX4" fmla="*/ 0 w 3460750"/>
              <a:gd name="connsiteY4" fmla="*/ 546100 h 609815"/>
              <a:gd name="connsiteX0" fmla="*/ 3460750 w 3547789"/>
              <a:gd name="connsiteY0" fmla="*/ 571500 h 571500"/>
              <a:gd name="connsiteX1" fmla="*/ 0 w 3547789"/>
              <a:gd name="connsiteY1" fmla="*/ 546100 h 571500"/>
              <a:gd name="connsiteX2" fmla="*/ 6350 w 3547789"/>
              <a:gd name="connsiteY2" fmla="*/ 0 h 571500"/>
              <a:gd name="connsiteX3" fmla="*/ 3547790 w 3547789"/>
              <a:gd name="connsiteY3" fmla="*/ 551959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789" h="571500">
                <a:moveTo>
                  <a:pt x="3460750" y="571500"/>
                </a:moveTo>
                <a:lnTo>
                  <a:pt x="0" y="546100"/>
                </a:lnTo>
                <a:cubicBezTo>
                  <a:pt x="2117" y="364067"/>
                  <a:pt x="6350" y="0"/>
                  <a:pt x="6350" y="0"/>
                </a:cubicBezTo>
                <a:cubicBezTo>
                  <a:pt x="1153583" y="162983"/>
                  <a:pt x="3547790" y="551959"/>
                  <a:pt x="3547790" y="551959"/>
                </a:cubicBezTo>
              </a:path>
            </a:pathLst>
          </a:custGeom>
          <a:solidFill>
            <a:schemeClr val="accent4">
              <a:lumMod val="20000"/>
              <a:lumOff val="80000"/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orme libre 128"/>
          <p:cNvSpPr/>
          <p:nvPr/>
        </p:nvSpPr>
        <p:spPr>
          <a:xfrm flipH="1">
            <a:off x="4327975" y="4880043"/>
            <a:ext cx="2820535" cy="757368"/>
          </a:xfrm>
          <a:custGeom>
            <a:avLst/>
            <a:gdLst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571500"/>
              <a:gd name="connsiteX1" fmla="*/ 6350 w 3460750"/>
              <a:gd name="connsiteY1" fmla="*/ 0 h 571500"/>
              <a:gd name="connsiteX2" fmla="*/ 3448050 w 3460750"/>
              <a:gd name="connsiteY2" fmla="*/ 488950 h 571500"/>
              <a:gd name="connsiteX3" fmla="*/ 3460750 w 3460750"/>
              <a:gd name="connsiteY3" fmla="*/ 571500 h 571500"/>
              <a:gd name="connsiteX4" fmla="*/ 0 w 3460750"/>
              <a:gd name="connsiteY4" fmla="*/ 546100 h 571500"/>
              <a:gd name="connsiteX0" fmla="*/ 0 w 3460750"/>
              <a:gd name="connsiteY0" fmla="*/ 546100 h 609815"/>
              <a:gd name="connsiteX1" fmla="*/ 6350 w 3460750"/>
              <a:gd name="connsiteY1" fmla="*/ 0 h 609815"/>
              <a:gd name="connsiteX2" fmla="*/ 3448050 w 3460750"/>
              <a:gd name="connsiteY2" fmla="*/ 488950 h 609815"/>
              <a:gd name="connsiteX3" fmla="*/ 3460750 w 3460750"/>
              <a:gd name="connsiteY3" fmla="*/ 571500 h 609815"/>
              <a:gd name="connsiteX4" fmla="*/ 0 w 3460750"/>
              <a:gd name="connsiteY4" fmla="*/ 546100 h 609815"/>
              <a:gd name="connsiteX0" fmla="*/ 3460750 w 3547789"/>
              <a:gd name="connsiteY0" fmla="*/ 571500 h 571500"/>
              <a:gd name="connsiteX1" fmla="*/ 0 w 3547789"/>
              <a:gd name="connsiteY1" fmla="*/ 546100 h 571500"/>
              <a:gd name="connsiteX2" fmla="*/ 6350 w 3547789"/>
              <a:gd name="connsiteY2" fmla="*/ 0 h 571500"/>
              <a:gd name="connsiteX3" fmla="*/ 3547790 w 3547789"/>
              <a:gd name="connsiteY3" fmla="*/ 551959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789" h="571500">
                <a:moveTo>
                  <a:pt x="3460750" y="571500"/>
                </a:moveTo>
                <a:lnTo>
                  <a:pt x="0" y="546100"/>
                </a:lnTo>
                <a:cubicBezTo>
                  <a:pt x="2117" y="364067"/>
                  <a:pt x="6350" y="0"/>
                  <a:pt x="6350" y="0"/>
                </a:cubicBezTo>
                <a:cubicBezTo>
                  <a:pt x="1153583" y="162983"/>
                  <a:pt x="3547790" y="551959"/>
                  <a:pt x="3547790" y="551959"/>
                </a:cubicBezTo>
              </a:path>
            </a:pathLst>
          </a:custGeom>
          <a:solidFill>
            <a:srgbClr val="FEC0C1">
              <a:alpha val="9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reeform 2"/>
          <p:cNvSpPr>
            <a:spLocks noChangeAspect="1"/>
          </p:cNvSpPr>
          <p:nvPr/>
        </p:nvSpPr>
        <p:spPr bwMode="auto">
          <a:xfrm rot="180000" flipH="1">
            <a:off x="2078746" y="5315419"/>
            <a:ext cx="2694363" cy="929925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6" y="54"/>
                  <a:pt x="152" y="27"/>
                </a:cubicBezTo>
                <a:cubicBezTo>
                  <a:pt x="228" y="0"/>
                  <a:pt x="347" y="17"/>
                  <a:pt x="460" y="31"/>
                </a:cubicBezTo>
                <a:cubicBezTo>
                  <a:pt x="573" y="45"/>
                  <a:pt x="716" y="83"/>
                  <a:pt x="833" y="112"/>
                </a:cubicBezTo>
                <a:cubicBezTo>
                  <a:pt x="950" y="141"/>
                  <a:pt x="1013" y="150"/>
                  <a:pt x="1160" y="203"/>
                </a:cubicBezTo>
                <a:cubicBezTo>
                  <a:pt x="1307" y="256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>
              <a:rot lat="21510426" lon="20977748" rev="129484"/>
            </a:camera>
            <a:lightRig rig="balanced" dir="b">
              <a:rot lat="0" lon="0" rev="14340000"/>
            </a:lightRig>
          </a:scene3d>
          <a:sp3d extrusionH="12673000" contourW="12700" prstMaterial="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4234498" y="5632834"/>
            <a:ext cx="2879996" cy="362947"/>
          </a:xfrm>
          <a:prstGeom prst="rect">
            <a:avLst/>
          </a:prstGeom>
          <a:noFill/>
          <a:ln w="12700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reeform 2"/>
          <p:cNvSpPr>
            <a:spLocks noChangeAspect="1"/>
          </p:cNvSpPr>
          <p:nvPr/>
        </p:nvSpPr>
        <p:spPr bwMode="auto">
          <a:xfrm rot="242255">
            <a:off x="4768359" y="2606001"/>
            <a:ext cx="2694363" cy="929925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6" y="54"/>
                  <a:pt x="152" y="27"/>
                </a:cubicBezTo>
                <a:cubicBezTo>
                  <a:pt x="228" y="0"/>
                  <a:pt x="347" y="17"/>
                  <a:pt x="460" y="31"/>
                </a:cubicBezTo>
                <a:cubicBezTo>
                  <a:pt x="573" y="45"/>
                  <a:pt x="716" y="83"/>
                  <a:pt x="833" y="112"/>
                </a:cubicBezTo>
                <a:cubicBezTo>
                  <a:pt x="950" y="141"/>
                  <a:pt x="1013" y="150"/>
                  <a:pt x="1160" y="203"/>
                </a:cubicBezTo>
                <a:cubicBezTo>
                  <a:pt x="1307" y="256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TopRight">
              <a:rot lat="21550222" lon="20081897" rev="174503"/>
            </a:camera>
            <a:lightRig rig="balanced" dir="b"/>
          </a:scene3d>
          <a:sp3d extrusionH="12673000" contourW="12700" prstMaterial="legacy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  <a:contourClr>
              <a:schemeClr val="tx1"/>
            </a:contour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5905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Régulation de la portance</a:t>
            </a:r>
          </a:p>
        </p:txBody>
      </p:sp>
      <p:sp>
        <p:nvSpPr>
          <p:cNvPr id="30" name="Line 17"/>
          <p:cNvSpPr>
            <a:spLocks noChangeAspect="1" noChangeShapeType="1"/>
          </p:cNvSpPr>
          <p:nvPr/>
        </p:nvSpPr>
        <p:spPr bwMode="auto">
          <a:xfrm>
            <a:off x="2242623" y="2112251"/>
            <a:ext cx="5097224" cy="134916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r 17"/>
          <p:cNvGrpSpPr/>
          <p:nvPr/>
        </p:nvGrpSpPr>
        <p:grpSpPr>
          <a:xfrm>
            <a:off x="4165598" y="4293705"/>
            <a:ext cx="515437" cy="723414"/>
            <a:chOff x="5842001" y="2415452"/>
            <a:chExt cx="515437" cy="723414"/>
          </a:xfrm>
        </p:grpSpPr>
        <p:cxnSp>
          <p:nvCxnSpPr>
            <p:cNvPr id="47" name="Connecteur droit avec flèche 46"/>
            <p:cNvCxnSpPr/>
            <p:nvPr/>
          </p:nvCxnSpPr>
          <p:spPr>
            <a:xfrm flipV="1">
              <a:off x="6021947" y="2701295"/>
              <a:ext cx="1586" cy="437571"/>
            </a:xfrm>
            <a:prstGeom prst="straightConnector1">
              <a:avLst/>
            </a:prstGeom>
            <a:ln w="76200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5842001" y="2415452"/>
              <a:ext cx="515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endParaRPr lang="fr-FR" sz="1400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990292" y="2326087"/>
            <a:ext cx="4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008000"/>
                </a:solidFill>
                <a:latin typeface="Trebuchet MS"/>
                <a:cs typeface="Trebuchet MS"/>
              </a:rPr>
              <a:t>Vr</a:t>
            </a:r>
            <a:r>
              <a:rPr lang="fr-FR" sz="1400" baseline="30000" dirty="0" smtClean="0">
                <a:solidFill>
                  <a:srgbClr val="008000"/>
                </a:solidFill>
                <a:latin typeface="Trebuchet MS"/>
                <a:cs typeface="Trebuchet MS"/>
              </a:rPr>
              <a:t>’</a:t>
            </a:r>
            <a:endParaRPr lang="fr-FR" sz="1400" baseline="30000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016253" y="2239376"/>
            <a:ext cx="4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latin typeface="Trebuchet MS"/>
                <a:cs typeface="Trebuchet MS"/>
              </a:rPr>
              <a:t>Vz</a:t>
            </a:r>
            <a:endParaRPr lang="fr-FR" sz="1400" baseline="30000" dirty="0">
              <a:latin typeface="Trebuchet MS"/>
              <a:cs typeface="Trebuchet MS"/>
            </a:endParaRPr>
          </a:p>
        </p:txBody>
      </p:sp>
      <p:grpSp>
        <p:nvGrpSpPr>
          <p:cNvPr id="15" name="Grouper 17"/>
          <p:cNvGrpSpPr/>
          <p:nvPr/>
        </p:nvGrpSpPr>
        <p:grpSpPr>
          <a:xfrm>
            <a:off x="4164645" y="4148725"/>
            <a:ext cx="515437" cy="867414"/>
            <a:chOff x="5842001" y="2415452"/>
            <a:chExt cx="515437" cy="867414"/>
          </a:xfrm>
        </p:grpSpPr>
        <p:cxnSp>
          <p:nvCxnSpPr>
            <p:cNvPr id="70" name="Connecteur droit avec flèche 69"/>
            <p:cNvCxnSpPr/>
            <p:nvPr/>
          </p:nvCxnSpPr>
          <p:spPr>
            <a:xfrm flipV="1">
              <a:off x="6021947" y="2701295"/>
              <a:ext cx="1587" cy="581571"/>
            </a:xfrm>
            <a:prstGeom prst="straightConnector1">
              <a:avLst/>
            </a:prstGeom>
            <a:ln w="762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5842001" y="2415452"/>
              <a:ext cx="515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66"/>
                  </a:solidFill>
                  <a:latin typeface="Trebuchet MS"/>
                  <a:cs typeface="Trebuchet MS"/>
                </a:rPr>
                <a:t>Rz</a:t>
              </a:r>
              <a:r>
                <a:rPr lang="fr-FR" sz="1400" baseline="30000" dirty="0" smtClean="0">
                  <a:solidFill>
                    <a:srgbClr val="FF0066"/>
                  </a:solidFill>
                  <a:latin typeface="Trebuchet MS"/>
                  <a:cs typeface="Trebuchet MS"/>
                </a:rPr>
                <a:t>’</a:t>
              </a:r>
              <a:endParaRPr lang="fr-FR" sz="1400" baseline="30000" dirty="0">
                <a:solidFill>
                  <a:srgbClr val="FF0066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415483" y="2524934"/>
            <a:ext cx="3882793" cy="362947"/>
          </a:xfrm>
          <a:prstGeom prst="rect">
            <a:avLst/>
          </a:prstGeom>
          <a:noFill/>
          <a:ln w="12700" cap="flat" cmpd="sng" algn="ctr">
            <a:solidFill>
              <a:srgbClr val="4D4D4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5271183" y="2556760"/>
            <a:ext cx="68080" cy="362947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bg2">
              <a:lumMod val="75000"/>
            </a:schemeClr>
          </a:solidFill>
          <a:ln w="222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965574" y="2698238"/>
            <a:ext cx="4331939" cy="307777"/>
            <a:chOff x="956089" y="2727069"/>
            <a:chExt cx="4331939" cy="307777"/>
          </a:xfrm>
        </p:grpSpPr>
        <p:sp>
          <p:nvSpPr>
            <p:cNvPr id="99" name="ZoneTexte 98"/>
            <p:cNvSpPr txBox="1"/>
            <p:nvPr/>
          </p:nvSpPr>
          <p:spPr>
            <a:xfrm>
              <a:off x="956089" y="2727069"/>
              <a:ext cx="484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err="1" smtClean="0">
                  <a:solidFill>
                    <a:srgbClr val="BE0204"/>
                  </a:solidFill>
                  <a:latin typeface="Trebuchet MS"/>
                  <a:cs typeface="Trebuchet MS"/>
                </a:rPr>
                <a:t>Vr</a:t>
              </a:r>
              <a:endParaRPr lang="fr-FR" sz="1400" baseline="30000" dirty="0">
                <a:solidFill>
                  <a:srgbClr val="BE020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auto">
            <a:xfrm rot="16200000" flipH="1">
              <a:off x="3334999" y="968029"/>
              <a:ext cx="41645" cy="3864413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chemeClr val="accent4"/>
            </a:solidFill>
            <a:ln w="22225" cap="flat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01600" dist="38100" dir="2700000">
                <a:srgbClr val="000000">
                  <a:alpha val="7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</p:grpSp>
      <p:sp>
        <p:nvSpPr>
          <p:cNvPr id="103" name="ZoneTexte 102"/>
          <p:cNvSpPr txBox="1"/>
          <p:nvPr/>
        </p:nvSpPr>
        <p:spPr>
          <a:xfrm>
            <a:off x="1253441" y="876351"/>
            <a:ext cx="64995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Variation cyclique sur la pale </a:t>
            </a:r>
            <a:r>
              <a:rPr lang="fr-FR" dirty="0" err="1" smtClean="0">
                <a:latin typeface="Trebuchet MS"/>
                <a:cs typeface="Trebuchet MS"/>
              </a:rPr>
              <a:t>avançante</a:t>
            </a:r>
            <a:r>
              <a:rPr lang="fr-FR" dirty="0" smtClean="0">
                <a:latin typeface="Trebuchet MS"/>
                <a:cs typeface="Trebuchet MS"/>
              </a:rPr>
              <a:t>.</a:t>
            </a:r>
            <a:endParaRPr lang="fr-FR" dirty="0">
              <a:latin typeface="Trebuchet MS"/>
              <a:cs typeface="Trebuchet MS"/>
            </a:endParaRPr>
          </a:p>
        </p:txBody>
      </p:sp>
      <p:grpSp>
        <p:nvGrpSpPr>
          <p:cNvPr id="104" name="Grouper 17"/>
          <p:cNvGrpSpPr/>
          <p:nvPr/>
        </p:nvGrpSpPr>
        <p:grpSpPr>
          <a:xfrm>
            <a:off x="4791062" y="1223610"/>
            <a:ext cx="550333" cy="1102477"/>
            <a:chOff x="5825067" y="2356187"/>
            <a:chExt cx="550333" cy="1102477"/>
          </a:xfrm>
        </p:grpSpPr>
        <p:cxnSp>
          <p:nvCxnSpPr>
            <p:cNvPr id="105" name="Connecteur droit avec flèche 104"/>
            <p:cNvCxnSpPr/>
            <p:nvPr/>
          </p:nvCxnSpPr>
          <p:spPr>
            <a:xfrm flipV="1">
              <a:off x="6021947" y="2625093"/>
              <a:ext cx="1587" cy="833571"/>
            </a:xfrm>
            <a:prstGeom prst="straightConnector1">
              <a:avLst/>
            </a:prstGeom>
            <a:ln w="76200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05"/>
            <p:cNvSpPr txBox="1"/>
            <p:nvPr/>
          </p:nvSpPr>
          <p:spPr>
            <a:xfrm>
              <a:off x="5825067" y="2356187"/>
              <a:ext cx="550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endParaRPr lang="fr-FR" sz="1400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07" name="Grouper 17"/>
          <p:cNvGrpSpPr/>
          <p:nvPr/>
        </p:nvGrpSpPr>
        <p:grpSpPr>
          <a:xfrm>
            <a:off x="4801947" y="1451440"/>
            <a:ext cx="550333" cy="880115"/>
            <a:chOff x="5842001" y="2415452"/>
            <a:chExt cx="550333" cy="880115"/>
          </a:xfrm>
        </p:grpSpPr>
        <p:cxnSp>
          <p:nvCxnSpPr>
            <p:cNvPr id="108" name="Connecteur droit avec flèche 107"/>
            <p:cNvCxnSpPr/>
            <p:nvPr/>
          </p:nvCxnSpPr>
          <p:spPr>
            <a:xfrm flipV="1">
              <a:off x="6021947" y="2713994"/>
              <a:ext cx="1587" cy="581573"/>
            </a:xfrm>
            <a:prstGeom prst="straightConnector1">
              <a:avLst/>
            </a:prstGeom>
            <a:ln w="762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08"/>
            <p:cNvSpPr txBox="1"/>
            <p:nvPr/>
          </p:nvSpPr>
          <p:spPr>
            <a:xfrm>
              <a:off x="5842001" y="2415452"/>
              <a:ext cx="550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66"/>
                  </a:solidFill>
                  <a:latin typeface="Trebuchet MS"/>
                  <a:cs typeface="Trebuchet MS"/>
                </a:rPr>
                <a:t>Rz</a:t>
              </a:r>
              <a:r>
                <a:rPr lang="fr-FR" sz="1400" baseline="30000" dirty="0" smtClean="0">
                  <a:solidFill>
                    <a:srgbClr val="FF0066"/>
                  </a:solidFill>
                  <a:latin typeface="Trebuchet MS"/>
                  <a:cs typeface="Trebuchet MS"/>
                </a:rPr>
                <a:t>’</a:t>
              </a:r>
              <a:endParaRPr lang="fr-FR" sz="1400" baseline="30000" dirty="0">
                <a:solidFill>
                  <a:srgbClr val="FF0066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10" name="Line 17"/>
          <p:cNvSpPr>
            <a:spLocks noChangeAspect="1" noChangeShapeType="1"/>
          </p:cNvSpPr>
          <p:nvPr/>
        </p:nvSpPr>
        <p:spPr bwMode="auto">
          <a:xfrm flipH="1">
            <a:off x="2057270" y="4874949"/>
            <a:ext cx="5097224" cy="13491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17"/>
          <p:cNvSpPr>
            <a:spLocks noChangeArrowheads="1"/>
          </p:cNvSpPr>
          <p:nvPr/>
        </p:nvSpPr>
        <p:spPr bwMode="auto">
          <a:xfrm rot="5400000">
            <a:off x="5684387" y="4226799"/>
            <a:ext cx="45719" cy="2807996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FFFF99"/>
          </a:solidFill>
          <a:ln w="22225" cap="flat" cmpd="sng" algn="ctr">
            <a:solidFill>
              <a:srgbClr val="BE020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 flipV="1">
            <a:off x="4209095" y="5653656"/>
            <a:ext cx="68080" cy="362947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248AEA"/>
          </a:solidFill>
          <a:ln w="22225" cap="flat" cmpd="sng" algn="ctr">
            <a:solidFill>
              <a:srgbClr val="248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132" name="ZoneTexte 131"/>
          <p:cNvSpPr txBox="1"/>
          <p:nvPr/>
        </p:nvSpPr>
        <p:spPr>
          <a:xfrm>
            <a:off x="4003297" y="5975603"/>
            <a:ext cx="4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latin typeface="Trebuchet MS"/>
                <a:cs typeface="Trebuchet MS"/>
              </a:rPr>
              <a:t>Vz</a:t>
            </a:r>
            <a:endParaRPr lang="fr-FR" sz="1400" baseline="30000" dirty="0">
              <a:latin typeface="Trebuchet MS"/>
              <a:cs typeface="Trebuchet MS"/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6977155" y="5417012"/>
            <a:ext cx="4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chemeClr val="accent4"/>
                </a:solidFill>
                <a:latin typeface="Trebuchet MS"/>
                <a:cs typeface="Trebuchet MS"/>
              </a:rPr>
              <a:t>Vr</a:t>
            </a:r>
            <a:endParaRPr lang="fr-FR" sz="1400" baseline="300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135" name="AutoShape 17"/>
          <p:cNvSpPr>
            <a:spLocks noChangeArrowheads="1"/>
          </p:cNvSpPr>
          <p:nvPr/>
        </p:nvSpPr>
        <p:spPr bwMode="auto">
          <a:xfrm rot="16500000" flipV="1">
            <a:off x="5650603" y="4371321"/>
            <a:ext cx="36000" cy="2879994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008000"/>
          </a:solidFill>
          <a:ln w="222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111" name="Group 32"/>
          <p:cNvGrpSpPr>
            <a:grpSpLocks/>
          </p:cNvGrpSpPr>
          <p:nvPr/>
        </p:nvGrpSpPr>
        <p:grpSpPr bwMode="auto">
          <a:xfrm>
            <a:off x="4182532" y="5569497"/>
            <a:ext cx="120599" cy="126000"/>
            <a:chOff x="5301" y="10184"/>
            <a:chExt cx="199" cy="187"/>
          </a:xfrm>
        </p:grpSpPr>
        <p:grpSp>
          <p:nvGrpSpPr>
            <p:cNvPr id="112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126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124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4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120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122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1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5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116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118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9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17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36" name="ZoneTexte 135"/>
          <p:cNvSpPr txBox="1"/>
          <p:nvPr/>
        </p:nvSpPr>
        <p:spPr>
          <a:xfrm>
            <a:off x="7046687" y="5823197"/>
            <a:ext cx="4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008000"/>
                </a:solidFill>
                <a:latin typeface="Trebuchet MS"/>
                <a:cs typeface="Trebuchet MS"/>
              </a:rPr>
              <a:t>Vr</a:t>
            </a:r>
            <a:r>
              <a:rPr lang="fr-FR" sz="1400" baseline="30000" dirty="0" smtClean="0">
                <a:solidFill>
                  <a:srgbClr val="008000"/>
                </a:solidFill>
                <a:latin typeface="Trebuchet MS"/>
                <a:cs typeface="Trebuchet MS"/>
              </a:rPr>
              <a:t>’</a:t>
            </a:r>
            <a:endParaRPr lang="fr-FR" sz="1400" baseline="30000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1253441" y="3815754"/>
            <a:ext cx="64995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Variation cyclique sur la pale </a:t>
            </a:r>
            <a:r>
              <a:rPr lang="fr-FR" dirty="0" err="1" smtClean="0">
                <a:latin typeface="Trebuchet MS"/>
                <a:cs typeface="Trebuchet MS"/>
              </a:rPr>
              <a:t>reculante</a:t>
            </a:r>
            <a:r>
              <a:rPr lang="fr-FR" dirty="0" smtClean="0">
                <a:latin typeface="Trebuchet MS"/>
                <a:cs typeface="Trebuchet MS"/>
              </a:rPr>
              <a:t>.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sp>
        <p:nvSpPr>
          <p:cNvPr id="100" name="AutoShape 17"/>
          <p:cNvSpPr>
            <a:spLocks noChangeArrowheads="1"/>
          </p:cNvSpPr>
          <p:nvPr/>
        </p:nvSpPr>
        <p:spPr bwMode="auto">
          <a:xfrm rot="16500000" flipH="1">
            <a:off x="3335088" y="770864"/>
            <a:ext cx="41645" cy="3864413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008000"/>
          </a:solidFill>
          <a:ln w="222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dist="38100" dir="2700000">
              <a:srgbClr val="000000">
                <a:alpha val="7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72" name="Group 32"/>
          <p:cNvGrpSpPr>
            <a:grpSpLocks/>
          </p:cNvGrpSpPr>
          <p:nvPr/>
        </p:nvGrpSpPr>
        <p:grpSpPr bwMode="auto">
          <a:xfrm>
            <a:off x="5237730" y="2821609"/>
            <a:ext cx="120599" cy="126000"/>
            <a:chOff x="5301" y="10184"/>
            <a:chExt cx="199" cy="187"/>
          </a:xfrm>
        </p:grpSpPr>
        <p:grpSp>
          <p:nvGrpSpPr>
            <p:cNvPr id="73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89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6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87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7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83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85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4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8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79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81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0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01" grpId="0" animBg="1"/>
      <p:bldP spid="66" grpId="0" animBg="1"/>
      <p:bldP spid="129" grpId="0" animBg="1"/>
      <p:bldP spid="133" grpId="0" animBg="1"/>
      <p:bldP spid="133" grpId="1" animBg="1"/>
      <p:bldP spid="34" grpId="0"/>
      <p:bldP spid="28" grpId="0"/>
      <p:bldP spid="52" grpId="0" animBg="1"/>
      <p:bldP spid="52" grpId="1" animBg="1"/>
      <p:bldP spid="24" grpId="0" animBg="1"/>
      <p:bldP spid="128" grpId="0" animBg="1"/>
      <p:bldP spid="131" grpId="0" animBg="1"/>
      <p:bldP spid="132" grpId="0"/>
      <p:bldP spid="134" grpId="0"/>
      <p:bldP spid="135" grpId="0" animBg="1"/>
      <p:bldP spid="136" grpId="0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val 11"/>
          <p:cNvSpPr>
            <a:spLocks noChangeAspect="1" noChangeArrowheads="1"/>
          </p:cNvSpPr>
          <p:nvPr/>
        </p:nvSpPr>
        <p:spPr bwMode="auto">
          <a:xfrm>
            <a:off x="1668946" y="1376081"/>
            <a:ext cx="5662332" cy="5604437"/>
          </a:xfrm>
          <a:prstGeom prst="ellipse">
            <a:avLst/>
          </a:prstGeom>
          <a:solidFill>
            <a:srgbClr val="008000">
              <a:alpha val="46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Oval 41"/>
          <p:cNvSpPr>
            <a:spLocks noChangeAspect="1" noChangeArrowheads="1"/>
          </p:cNvSpPr>
          <p:nvPr/>
        </p:nvSpPr>
        <p:spPr bwMode="auto">
          <a:xfrm>
            <a:off x="2513205" y="2764091"/>
            <a:ext cx="2850020" cy="28500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Oval 42"/>
          <p:cNvSpPr>
            <a:spLocks noChangeAspect="1" noChangeArrowheads="1"/>
          </p:cNvSpPr>
          <p:nvPr/>
        </p:nvSpPr>
        <p:spPr bwMode="auto">
          <a:xfrm flipV="1">
            <a:off x="3656821" y="3834671"/>
            <a:ext cx="701113" cy="7011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alpha val="85000"/>
                </a:schemeClr>
              </a:gs>
              <a:gs pos="62000">
                <a:schemeClr val="accent4">
                  <a:lumMod val="60000"/>
                  <a:lumOff val="40000"/>
                  <a:alpha val="91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L’AUTOROTATION EN VOL HORIZONTAL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288421" y="1024827"/>
            <a:ext cx="6499582" cy="338554"/>
          </a:xfrm>
          <a:prstGeom prst="rect">
            <a:avLst/>
          </a:prstGeom>
          <a:solidFill>
            <a:srgbClr val="105CA4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2</a:t>
            </a:r>
            <a:r>
              <a:rPr lang="fr-FR" baseline="30000" dirty="0" smtClean="0">
                <a:solidFill>
                  <a:srgbClr val="FFFBDF"/>
                </a:solidFill>
                <a:latin typeface="Trebuchet MS"/>
                <a:cs typeface="Trebuchet MS"/>
              </a:rPr>
              <a:t>ème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 constatation : Désaxage des zones vers la pale </a:t>
            </a:r>
            <a:r>
              <a:rPr lang="fr-FR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reculante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sp>
        <p:nvSpPr>
          <p:cNvPr id="93" name="Forme libre 92"/>
          <p:cNvSpPr/>
          <p:nvPr/>
        </p:nvSpPr>
        <p:spPr>
          <a:xfrm rot="120000">
            <a:off x="4207969" y="3021341"/>
            <a:ext cx="3010100" cy="1193773"/>
          </a:xfrm>
          <a:custGeom>
            <a:avLst/>
            <a:gdLst>
              <a:gd name="connsiteX0" fmla="*/ 0 w 2506133"/>
              <a:gd name="connsiteY0" fmla="*/ 1032934 h 1049867"/>
              <a:gd name="connsiteX1" fmla="*/ 2506133 w 2506133"/>
              <a:gd name="connsiteY1" fmla="*/ 1049867 h 1049867"/>
              <a:gd name="connsiteX2" fmla="*/ 2506133 w 2506133"/>
              <a:gd name="connsiteY2" fmla="*/ 0 h 1049867"/>
              <a:gd name="connsiteX3" fmla="*/ 8466 w 2506133"/>
              <a:gd name="connsiteY3" fmla="*/ 753534 h 1049867"/>
              <a:gd name="connsiteX4" fmla="*/ 0 w 2506133"/>
              <a:gd name="connsiteY4" fmla="*/ 1032934 h 1049867"/>
              <a:gd name="connsiteX0" fmla="*/ 0 w 2506133"/>
              <a:gd name="connsiteY0" fmla="*/ 1032934 h 1049867"/>
              <a:gd name="connsiteX1" fmla="*/ 2506133 w 2506133"/>
              <a:gd name="connsiteY1" fmla="*/ 1049867 h 1049867"/>
              <a:gd name="connsiteX2" fmla="*/ 2506133 w 2506133"/>
              <a:gd name="connsiteY2" fmla="*/ 0 h 1049867"/>
              <a:gd name="connsiteX3" fmla="*/ 8466 w 2506133"/>
              <a:gd name="connsiteY3" fmla="*/ 753534 h 1049867"/>
              <a:gd name="connsiteX4" fmla="*/ 0 w 2506133"/>
              <a:gd name="connsiteY4" fmla="*/ 1032934 h 1049867"/>
              <a:gd name="connsiteX0" fmla="*/ 440348 w 2946481"/>
              <a:gd name="connsiteY0" fmla="*/ 1032934 h 1049867"/>
              <a:gd name="connsiteX1" fmla="*/ 2946481 w 2946481"/>
              <a:gd name="connsiteY1" fmla="*/ 1049867 h 1049867"/>
              <a:gd name="connsiteX2" fmla="*/ 2946481 w 2946481"/>
              <a:gd name="connsiteY2" fmla="*/ 0 h 1049867"/>
              <a:gd name="connsiteX3" fmla="*/ 448814 w 2946481"/>
              <a:gd name="connsiteY3" fmla="*/ 753534 h 1049867"/>
              <a:gd name="connsiteX4" fmla="*/ 0 w 2946481"/>
              <a:gd name="connsiteY4" fmla="*/ 1019705 h 1049867"/>
              <a:gd name="connsiteX5" fmla="*/ 440348 w 2946481"/>
              <a:gd name="connsiteY5" fmla="*/ 1032934 h 1049867"/>
              <a:gd name="connsiteX0" fmla="*/ 440348 w 2946481"/>
              <a:gd name="connsiteY0" fmla="*/ 1032934 h 1049867"/>
              <a:gd name="connsiteX1" fmla="*/ 2946481 w 2946481"/>
              <a:gd name="connsiteY1" fmla="*/ 1049867 h 1049867"/>
              <a:gd name="connsiteX2" fmla="*/ 2946481 w 2946481"/>
              <a:gd name="connsiteY2" fmla="*/ 0 h 1049867"/>
              <a:gd name="connsiteX3" fmla="*/ 448814 w 2946481"/>
              <a:gd name="connsiteY3" fmla="*/ 753534 h 1049867"/>
              <a:gd name="connsiteX4" fmla="*/ 443458 w 2946481"/>
              <a:gd name="connsiteY4" fmla="*/ 745067 h 1049867"/>
              <a:gd name="connsiteX5" fmla="*/ 0 w 2946481"/>
              <a:gd name="connsiteY5" fmla="*/ 1019705 h 1049867"/>
              <a:gd name="connsiteX6" fmla="*/ 440348 w 2946481"/>
              <a:gd name="connsiteY6" fmla="*/ 1032934 h 1049867"/>
              <a:gd name="connsiteX0" fmla="*/ 1095445 w 3601578"/>
              <a:gd name="connsiteY0" fmla="*/ 1032934 h 1121774"/>
              <a:gd name="connsiteX1" fmla="*/ 3601578 w 3601578"/>
              <a:gd name="connsiteY1" fmla="*/ 1049867 h 1121774"/>
              <a:gd name="connsiteX2" fmla="*/ 3601578 w 3601578"/>
              <a:gd name="connsiteY2" fmla="*/ 0 h 1121774"/>
              <a:gd name="connsiteX3" fmla="*/ 1103911 w 3601578"/>
              <a:gd name="connsiteY3" fmla="*/ 753534 h 1121774"/>
              <a:gd name="connsiteX4" fmla="*/ 1098555 w 3601578"/>
              <a:gd name="connsiteY4" fmla="*/ 745067 h 1121774"/>
              <a:gd name="connsiteX5" fmla="*/ 0 w 3601578"/>
              <a:gd name="connsiteY5" fmla="*/ 1121774 h 1121774"/>
              <a:gd name="connsiteX6" fmla="*/ 1095445 w 3601578"/>
              <a:gd name="connsiteY6" fmla="*/ 1032934 h 1121774"/>
              <a:gd name="connsiteX0" fmla="*/ 0 w 3601578"/>
              <a:gd name="connsiteY0" fmla="*/ 1121774 h 1121774"/>
              <a:gd name="connsiteX1" fmla="*/ 3601578 w 3601578"/>
              <a:gd name="connsiteY1" fmla="*/ 1049867 h 1121774"/>
              <a:gd name="connsiteX2" fmla="*/ 3601578 w 3601578"/>
              <a:gd name="connsiteY2" fmla="*/ 0 h 1121774"/>
              <a:gd name="connsiteX3" fmla="*/ 1103911 w 3601578"/>
              <a:gd name="connsiteY3" fmla="*/ 753534 h 1121774"/>
              <a:gd name="connsiteX4" fmla="*/ 1098555 w 3601578"/>
              <a:gd name="connsiteY4" fmla="*/ 745067 h 1121774"/>
              <a:gd name="connsiteX5" fmla="*/ 0 w 3601578"/>
              <a:gd name="connsiteY5" fmla="*/ 1121774 h 1121774"/>
              <a:gd name="connsiteX0" fmla="*/ 0 w 3601578"/>
              <a:gd name="connsiteY0" fmla="*/ 1121774 h 1121774"/>
              <a:gd name="connsiteX1" fmla="*/ 3601578 w 3601578"/>
              <a:gd name="connsiteY1" fmla="*/ 1049867 h 1121774"/>
              <a:gd name="connsiteX2" fmla="*/ 3601578 w 3601578"/>
              <a:gd name="connsiteY2" fmla="*/ 0 h 1121774"/>
              <a:gd name="connsiteX3" fmla="*/ 1103911 w 3601578"/>
              <a:gd name="connsiteY3" fmla="*/ 753534 h 1121774"/>
              <a:gd name="connsiteX4" fmla="*/ 1098555 w 3601578"/>
              <a:gd name="connsiteY4" fmla="*/ 745067 h 1121774"/>
              <a:gd name="connsiteX5" fmla="*/ 0 w 3601578"/>
              <a:gd name="connsiteY5" fmla="*/ 1121774 h 1121774"/>
              <a:gd name="connsiteX0" fmla="*/ 0 w 3601578"/>
              <a:gd name="connsiteY0" fmla="*/ 1121774 h 1121774"/>
              <a:gd name="connsiteX1" fmla="*/ 3601578 w 3601578"/>
              <a:gd name="connsiteY1" fmla="*/ 1049867 h 1121774"/>
              <a:gd name="connsiteX2" fmla="*/ 3601578 w 3601578"/>
              <a:gd name="connsiteY2" fmla="*/ 0 h 1121774"/>
              <a:gd name="connsiteX3" fmla="*/ 1103911 w 3601578"/>
              <a:gd name="connsiteY3" fmla="*/ 753534 h 1121774"/>
              <a:gd name="connsiteX4" fmla="*/ 0 w 3601578"/>
              <a:gd name="connsiteY4" fmla="*/ 1121774 h 11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578" h="1121774">
                <a:moveTo>
                  <a:pt x="0" y="1121774"/>
                </a:moveTo>
                <a:lnTo>
                  <a:pt x="3601578" y="1049867"/>
                </a:lnTo>
                <a:lnTo>
                  <a:pt x="3601578" y="0"/>
                </a:lnTo>
                <a:lnTo>
                  <a:pt x="1103911" y="753534"/>
                </a:lnTo>
                <a:lnTo>
                  <a:pt x="0" y="112177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orme libre 93"/>
          <p:cNvSpPr/>
          <p:nvPr/>
        </p:nvSpPr>
        <p:spPr>
          <a:xfrm flipH="1" flipV="1">
            <a:off x="1714221" y="4255698"/>
            <a:ext cx="1880392" cy="638373"/>
          </a:xfrm>
          <a:custGeom>
            <a:avLst/>
            <a:gdLst>
              <a:gd name="connsiteX0" fmla="*/ 0 w 2506133"/>
              <a:gd name="connsiteY0" fmla="*/ 1032934 h 1049867"/>
              <a:gd name="connsiteX1" fmla="*/ 2506133 w 2506133"/>
              <a:gd name="connsiteY1" fmla="*/ 1049867 h 1049867"/>
              <a:gd name="connsiteX2" fmla="*/ 2506133 w 2506133"/>
              <a:gd name="connsiteY2" fmla="*/ 0 h 1049867"/>
              <a:gd name="connsiteX3" fmla="*/ 8466 w 2506133"/>
              <a:gd name="connsiteY3" fmla="*/ 753534 h 1049867"/>
              <a:gd name="connsiteX4" fmla="*/ 0 w 2506133"/>
              <a:gd name="connsiteY4" fmla="*/ 1032934 h 1049867"/>
              <a:gd name="connsiteX0" fmla="*/ 41972 w 2548105"/>
              <a:gd name="connsiteY0" fmla="*/ 1032934 h 1049867"/>
              <a:gd name="connsiteX1" fmla="*/ 2548105 w 2548105"/>
              <a:gd name="connsiteY1" fmla="*/ 1049867 h 1049867"/>
              <a:gd name="connsiteX2" fmla="*/ 2548105 w 2548105"/>
              <a:gd name="connsiteY2" fmla="*/ 0 h 1049867"/>
              <a:gd name="connsiteX3" fmla="*/ 0 w 2548105"/>
              <a:gd name="connsiteY3" fmla="*/ 845398 h 1049867"/>
              <a:gd name="connsiteX4" fmla="*/ 41972 w 2548105"/>
              <a:gd name="connsiteY4" fmla="*/ 1032934 h 1049867"/>
              <a:gd name="connsiteX0" fmla="*/ 41972 w 2548105"/>
              <a:gd name="connsiteY0" fmla="*/ 725948 h 742881"/>
              <a:gd name="connsiteX1" fmla="*/ 2548105 w 2548105"/>
              <a:gd name="connsiteY1" fmla="*/ 742881 h 742881"/>
              <a:gd name="connsiteX2" fmla="*/ 2535804 w 2548105"/>
              <a:gd name="connsiteY2" fmla="*/ 0 h 742881"/>
              <a:gd name="connsiteX3" fmla="*/ 0 w 2548105"/>
              <a:gd name="connsiteY3" fmla="*/ 538412 h 742881"/>
              <a:gd name="connsiteX4" fmla="*/ 41972 w 2548105"/>
              <a:gd name="connsiteY4" fmla="*/ 725948 h 742881"/>
              <a:gd name="connsiteX0" fmla="*/ 50436 w 2556569"/>
              <a:gd name="connsiteY0" fmla="*/ 725948 h 834383"/>
              <a:gd name="connsiteX1" fmla="*/ 2556569 w 2556569"/>
              <a:gd name="connsiteY1" fmla="*/ 742881 h 834383"/>
              <a:gd name="connsiteX2" fmla="*/ 2544268 w 2556569"/>
              <a:gd name="connsiteY2" fmla="*/ 0 h 834383"/>
              <a:gd name="connsiteX3" fmla="*/ 0 w 2556569"/>
              <a:gd name="connsiteY3" fmla="*/ 834383 h 834383"/>
              <a:gd name="connsiteX4" fmla="*/ 50436 w 2556569"/>
              <a:gd name="connsiteY4" fmla="*/ 725948 h 834383"/>
              <a:gd name="connsiteX0" fmla="*/ 0 w 2556569"/>
              <a:gd name="connsiteY0" fmla="*/ 834383 h 834383"/>
              <a:gd name="connsiteX1" fmla="*/ 2556569 w 2556569"/>
              <a:gd name="connsiteY1" fmla="*/ 742881 h 834383"/>
              <a:gd name="connsiteX2" fmla="*/ 2544268 w 2556569"/>
              <a:gd name="connsiteY2" fmla="*/ 0 h 834383"/>
              <a:gd name="connsiteX3" fmla="*/ 0 w 2556569"/>
              <a:gd name="connsiteY3" fmla="*/ 834383 h 834383"/>
              <a:gd name="connsiteX0" fmla="*/ 0 w 2272041"/>
              <a:gd name="connsiteY0" fmla="*/ 745257 h 745257"/>
              <a:gd name="connsiteX1" fmla="*/ 2272041 w 2272041"/>
              <a:gd name="connsiteY1" fmla="*/ 742881 h 745257"/>
              <a:gd name="connsiteX2" fmla="*/ 2259740 w 2272041"/>
              <a:gd name="connsiteY2" fmla="*/ 0 h 745257"/>
              <a:gd name="connsiteX3" fmla="*/ 0 w 2272041"/>
              <a:gd name="connsiteY3" fmla="*/ 745257 h 74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041" h="745257">
                <a:moveTo>
                  <a:pt x="0" y="745257"/>
                </a:moveTo>
                <a:lnTo>
                  <a:pt x="2272041" y="742881"/>
                </a:lnTo>
                <a:lnTo>
                  <a:pt x="2259740" y="0"/>
                </a:lnTo>
                <a:lnTo>
                  <a:pt x="0" y="745257"/>
                </a:lnTo>
                <a:close/>
              </a:path>
            </a:pathLst>
          </a:custGeom>
          <a:solidFill>
            <a:srgbClr val="C8E2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5" name="Grouper 68"/>
          <p:cNvGrpSpPr/>
          <p:nvPr/>
        </p:nvGrpSpPr>
        <p:grpSpPr>
          <a:xfrm>
            <a:off x="1671886" y="2996654"/>
            <a:ext cx="5618162" cy="2641555"/>
            <a:chOff x="1621086" y="1481107"/>
            <a:chExt cx="5618162" cy="2641555"/>
          </a:xfrm>
        </p:grpSpPr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5AB0D2"/>
                </a:clrFrom>
                <a:clrTo>
                  <a:srgbClr val="5AB0D2">
                    <a:alpha val="0"/>
                  </a:srgbClr>
                </a:clrTo>
              </a:clrChange>
              <a:grayscl/>
              <a:alphaModFix/>
              <a:lum bright="67000" contrast="82000"/>
            </a:blip>
            <a:stretch>
              <a:fillRect/>
            </a:stretch>
          </p:blipFill>
          <p:spPr>
            <a:xfrm>
              <a:off x="3618721" y="1481107"/>
              <a:ext cx="1510123" cy="2641555"/>
            </a:xfrm>
            <a:prstGeom prst="rect">
              <a:avLst/>
            </a:prstGeom>
          </p:spPr>
        </p:pic>
        <p:grpSp>
          <p:nvGrpSpPr>
            <p:cNvPr id="97" name="Group 61"/>
            <p:cNvGrpSpPr>
              <a:grpSpLocks/>
            </p:cNvGrpSpPr>
            <p:nvPr/>
          </p:nvGrpSpPr>
          <p:grpSpPr bwMode="auto">
            <a:xfrm>
              <a:off x="1621086" y="2577554"/>
              <a:ext cx="5618162" cy="214312"/>
              <a:chOff x="1045" y="3634"/>
              <a:chExt cx="9667" cy="311"/>
            </a:xfrm>
          </p:grpSpPr>
          <p:grpSp>
            <p:nvGrpSpPr>
              <p:cNvPr id="98" name="Group 62"/>
              <p:cNvGrpSpPr>
                <a:grpSpLocks/>
              </p:cNvGrpSpPr>
              <p:nvPr/>
            </p:nvGrpSpPr>
            <p:grpSpPr bwMode="auto">
              <a:xfrm>
                <a:off x="5977" y="3731"/>
                <a:ext cx="4735" cy="214"/>
                <a:chOff x="5410" y="1960"/>
                <a:chExt cx="3110" cy="200"/>
              </a:xfrm>
            </p:grpSpPr>
            <p:sp>
              <p:nvSpPr>
                <p:cNvPr id="103" name="Rectangle 63"/>
                <p:cNvSpPr>
                  <a:spLocks noChangeArrowheads="1"/>
                </p:cNvSpPr>
                <p:nvPr/>
              </p:nvSpPr>
              <p:spPr bwMode="auto">
                <a:xfrm>
                  <a:off x="5680" y="1960"/>
                  <a:ext cx="2840" cy="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Line 64"/>
                <p:cNvSpPr>
                  <a:spLocks noChangeShapeType="1"/>
                </p:cNvSpPr>
                <p:nvPr/>
              </p:nvSpPr>
              <p:spPr bwMode="auto">
                <a:xfrm>
                  <a:off x="5410" y="2020"/>
                  <a:ext cx="270" cy="0"/>
                </a:xfrm>
                <a:prstGeom prst="line">
                  <a:avLst/>
                </a:prstGeom>
                <a:noFill/>
                <a:ln w="381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99" name="Group 66"/>
              <p:cNvGrpSpPr>
                <a:grpSpLocks/>
              </p:cNvGrpSpPr>
              <p:nvPr/>
            </p:nvGrpSpPr>
            <p:grpSpPr bwMode="auto">
              <a:xfrm>
                <a:off x="1045" y="3634"/>
                <a:ext cx="4811" cy="214"/>
                <a:chOff x="2171" y="1870"/>
                <a:chExt cx="3160" cy="200"/>
              </a:xfrm>
            </p:grpSpPr>
            <p:sp>
              <p:nvSpPr>
                <p:cNvPr id="101" name="Rectangle 67"/>
                <p:cNvSpPr>
                  <a:spLocks noChangeArrowheads="1"/>
                </p:cNvSpPr>
                <p:nvPr/>
              </p:nvSpPr>
              <p:spPr bwMode="auto">
                <a:xfrm>
                  <a:off x="2171" y="1870"/>
                  <a:ext cx="2840" cy="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2" name="Line 68"/>
                <p:cNvSpPr>
                  <a:spLocks noChangeShapeType="1"/>
                </p:cNvSpPr>
                <p:nvPr/>
              </p:nvSpPr>
              <p:spPr bwMode="auto">
                <a:xfrm>
                  <a:off x="5011" y="2020"/>
                  <a:ext cx="320" cy="0"/>
                </a:xfrm>
                <a:prstGeom prst="line">
                  <a:avLst/>
                </a:prstGeom>
                <a:noFill/>
                <a:ln w="381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0" name="Oval 65"/>
              <p:cNvSpPr>
                <a:spLocks noChangeArrowheads="1"/>
              </p:cNvSpPr>
              <p:nvPr/>
            </p:nvSpPr>
            <p:spPr bwMode="auto">
              <a:xfrm>
                <a:off x="5765" y="3708"/>
                <a:ext cx="212" cy="202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23" name="Grouper 35"/>
          <p:cNvGrpSpPr/>
          <p:nvPr/>
        </p:nvGrpSpPr>
        <p:grpSpPr>
          <a:xfrm flipH="1" flipV="1">
            <a:off x="4950053" y="3370314"/>
            <a:ext cx="2283900" cy="761580"/>
            <a:chOff x="1834086" y="3909888"/>
            <a:chExt cx="2283900" cy="761580"/>
          </a:xfrm>
        </p:grpSpPr>
        <p:cxnSp>
          <p:nvCxnSpPr>
            <p:cNvPr id="124" name="Connecteur droit avec flèche 123"/>
            <p:cNvCxnSpPr/>
            <p:nvPr/>
          </p:nvCxnSpPr>
          <p:spPr>
            <a:xfrm flipV="1">
              <a:off x="1834086" y="3909888"/>
              <a:ext cx="1588" cy="761580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2116667" y="3909888"/>
              <a:ext cx="1588" cy="689580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434693" y="3916006"/>
              <a:ext cx="1588" cy="581580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2733147" y="3909889"/>
              <a:ext cx="1588" cy="509579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 flipV="1">
              <a:off x="3039534" y="3916007"/>
              <a:ext cx="1588" cy="401577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3327406" y="3916002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3606802" y="3916008"/>
              <a:ext cx="1588" cy="221574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avec flèche 132"/>
            <p:cNvCxnSpPr/>
            <p:nvPr/>
          </p:nvCxnSpPr>
          <p:spPr>
            <a:xfrm flipV="1">
              <a:off x="3845460" y="3914329"/>
              <a:ext cx="1588" cy="185574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4116398" y="3914323"/>
              <a:ext cx="1588" cy="77574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er 67"/>
          <p:cNvGrpSpPr/>
          <p:nvPr/>
        </p:nvGrpSpPr>
        <p:grpSpPr>
          <a:xfrm>
            <a:off x="4954815" y="3155796"/>
            <a:ext cx="2277550" cy="884881"/>
            <a:chOff x="4954815" y="3113477"/>
            <a:chExt cx="2277550" cy="1481621"/>
          </a:xfrm>
        </p:grpSpPr>
        <p:cxnSp>
          <p:nvCxnSpPr>
            <p:cNvPr id="138" name="Connecteur droit avec flèche 137"/>
            <p:cNvCxnSpPr/>
            <p:nvPr/>
          </p:nvCxnSpPr>
          <p:spPr>
            <a:xfrm flipH="1">
              <a:off x="7230777" y="3113477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avec flèche 138"/>
            <p:cNvCxnSpPr/>
            <p:nvPr/>
          </p:nvCxnSpPr>
          <p:spPr>
            <a:xfrm flipH="1">
              <a:off x="6948196" y="3255256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avec flèche 139"/>
            <p:cNvCxnSpPr/>
            <p:nvPr/>
          </p:nvCxnSpPr>
          <p:spPr>
            <a:xfrm flipH="1">
              <a:off x="4954815" y="426552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/>
            <p:cNvCxnSpPr/>
            <p:nvPr/>
          </p:nvCxnSpPr>
          <p:spPr>
            <a:xfrm flipH="1">
              <a:off x="6633346" y="341398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 flipH="1">
              <a:off x="5222579" y="4129759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142"/>
            <p:cNvCxnSpPr/>
            <p:nvPr/>
          </p:nvCxnSpPr>
          <p:spPr>
            <a:xfrm flipH="1">
              <a:off x="6031679" y="3711539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/>
            <p:cNvCxnSpPr/>
            <p:nvPr/>
          </p:nvCxnSpPr>
          <p:spPr>
            <a:xfrm flipH="1">
              <a:off x="5739045" y="3861125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avec flèche 144"/>
            <p:cNvCxnSpPr/>
            <p:nvPr/>
          </p:nvCxnSpPr>
          <p:spPr>
            <a:xfrm flipH="1">
              <a:off x="6331716" y="3562845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145"/>
            <p:cNvCxnSpPr/>
            <p:nvPr/>
          </p:nvCxnSpPr>
          <p:spPr>
            <a:xfrm flipH="1">
              <a:off x="5461237" y="400391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er 66"/>
          <p:cNvGrpSpPr>
            <a:grpSpLocks/>
          </p:cNvGrpSpPr>
          <p:nvPr/>
        </p:nvGrpSpPr>
        <p:grpSpPr>
          <a:xfrm>
            <a:off x="4235543" y="3960497"/>
            <a:ext cx="476528" cy="522046"/>
            <a:chOff x="4133945" y="2397003"/>
            <a:chExt cx="615251" cy="623466"/>
          </a:xfrm>
        </p:grpSpPr>
        <p:sp>
          <p:nvSpPr>
            <p:cNvPr id="148" name="Flèche en arc 147"/>
            <p:cNvSpPr/>
            <p:nvPr/>
          </p:nvSpPr>
          <p:spPr>
            <a:xfrm flipH="1">
              <a:off x="4133951" y="2397003"/>
              <a:ext cx="615245" cy="52844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solidFill>
              <a:schemeClr val="accent4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9" name="Flèche en arc 148"/>
            <p:cNvSpPr/>
            <p:nvPr/>
          </p:nvSpPr>
          <p:spPr>
            <a:xfrm flipV="1">
              <a:off x="4133945" y="2492021"/>
              <a:ext cx="615245" cy="52844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solidFill>
              <a:srgbClr val="BE0204"/>
            </a:solidFill>
            <a:ln>
              <a:solidFill>
                <a:srgbClr val="FEF2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ouper 102"/>
          <p:cNvGrpSpPr/>
          <p:nvPr/>
        </p:nvGrpSpPr>
        <p:grpSpPr>
          <a:xfrm>
            <a:off x="1730622" y="4272084"/>
            <a:ext cx="2283900" cy="761816"/>
            <a:chOff x="1834086" y="3909652"/>
            <a:chExt cx="2283900" cy="761816"/>
          </a:xfrm>
        </p:grpSpPr>
        <p:cxnSp>
          <p:nvCxnSpPr>
            <p:cNvPr id="151" name="Connecteur droit avec flèche 150"/>
            <p:cNvCxnSpPr/>
            <p:nvPr/>
          </p:nvCxnSpPr>
          <p:spPr>
            <a:xfrm flipV="1">
              <a:off x="1834086" y="3909888"/>
              <a:ext cx="1588" cy="761580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avec flèche 151"/>
            <p:cNvCxnSpPr/>
            <p:nvPr/>
          </p:nvCxnSpPr>
          <p:spPr>
            <a:xfrm flipV="1">
              <a:off x="2116667" y="3909888"/>
              <a:ext cx="1588" cy="653580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avec flèche 152"/>
            <p:cNvCxnSpPr/>
            <p:nvPr/>
          </p:nvCxnSpPr>
          <p:spPr>
            <a:xfrm flipV="1">
              <a:off x="2434693" y="3916006"/>
              <a:ext cx="1588" cy="545580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avec flèche 153"/>
            <p:cNvCxnSpPr/>
            <p:nvPr/>
          </p:nvCxnSpPr>
          <p:spPr>
            <a:xfrm flipV="1">
              <a:off x="2733147" y="3909889"/>
              <a:ext cx="1588" cy="473578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avec flèche 154"/>
            <p:cNvCxnSpPr/>
            <p:nvPr/>
          </p:nvCxnSpPr>
          <p:spPr>
            <a:xfrm flipV="1">
              <a:off x="3039534" y="3916007"/>
              <a:ext cx="1588" cy="365576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avec flèche 155"/>
            <p:cNvCxnSpPr/>
            <p:nvPr/>
          </p:nvCxnSpPr>
          <p:spPr>
            <a:xfrm flipV="1">
              <a:off x="3327406" y="3909652"/>
              <a:ext cx="1588" cy="293575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avec flèche 156"/>
            <p:cNvCxnSpPr/>
            <p:nvPr/>
          </p:nvCxnSpPr>
          <p:spPr>
            <a:xfrm flipV="1">
              <a:off x="3606802" y="3916008"/>
              <a:ext cx="1588" cy="185574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avec flèche 157"/>
            <p:cNvCxnSpPr/>
            <p:nvPr/>
          </p:nvCxnSpPr>
          <p:spPr>
            <a:xfrm flipV="1">
              <a:off x="3845460" y="3914329"/>
              <a:ext cx="1588" cy="149574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avec flèche 158"/>
            <p:cNvCxnSpPr/>
            <p:nvPr/>
          </p:nvCxnSpPr>
          <p:spPr>
            <a:xfrm flipV="1">
              <a:off x="4116398" y="3914323"/>
              <a:ext cx="1588" cy="77574"/>
            </a:xfrm>
            <a:prstGeom prst="straightConnector1">
              <a:avLst/>
            </a:prstGeom>
            <a:ln w="28575" cap="flat" cmpd="sng" algn="ctr">
              <a:solidFill>
                <a:srgbClr val="FCB773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er 112"/>
          <p:cNvGrpSpPr/>
          <p:nvPr/>
        </p:nvGrpSpPr>
        <p:grpSpPr>
          <a:xfrm>
            <a:off x="1724272" y="4170404"/>
            <a:ext cx="2285488" cy="910680"/>
            <a:chOff x="4953227" y="3113477"/>
            <a:chExt cx="2285488" cy="1524816"/>
          </a:xfrm>
        </p:grpSpPr>
        <p:cxnSp>
          <p:nvCxnSpPr>
            <p:cNvPr id="161" name="Connecteur droit avec flèche 160"/>
            <p:cNvCxnSpPr/>
            <p:nvPr/>
          </p:nvCxnSpPr>
          <p:spPr>
            <a:xfrm flipH="1">
              <a:off x="7237127" y="3113477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avec flèche 161"/>
            <p:cNvCxnSpPr/>
            <p:nvPr/>
          </p:nvCxnSpPr>
          <p:spPr>
            <a:xfrm flipH="1">
              <a:off x="6973596" y="326588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avec flèche 162"/>
            <p:cNvCxnSpPr/>
            <p:nvPr/>
          </p:nvCxnSpPr>
          <p:spPr>
            <a:xfrm flipH="1">
              <a:off x="4953227" y="430871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avec flèche 163"/>
            <p:cNvCxnSpPr/>
            <p:nvPr/>
          </p:nvCxnSpPr>
          <p:spPr>
            <a:xfrm flipH="1">
              <a:off x="6728596" y="3382092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avec flèche 164"/>
            <p:cNvCxnSpPr/>
            <p:nvPr/>
          </p:nvCxnSpPr>
          <p:spPr>
            <a:xfrm flipH="1">
              <a:off x="5242158" y="419176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avec flèche 165"/>
            <p:cNvCxnSpPr/>
            <p:nvPr/>
          </p:nvCxnSpPr>
          <p:spPr>
            <a:xfrm flipH="1">
              <a:off x="6165029" y="3700905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avec flèche 166"/>
            <p:cNvCxnSpPr/>
            <p:nvPr/>
          </p:nvCxnSpPr>
          <p:spPr>
            <a:xfrm flipH="1">
              <a:off x="5853345" y="3871754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avec flèche 167"/>
            <p:cNvCxnSpPr/>
            <p:nvPr/>
          </p:nvCxnSpPr>
          <p:spPr>
            <a:xfrm flipH="1">
              <a:off x="6452366" y="354157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avec flèche 168"/>
            <p:cNvCxnSpPr/>
            <p:nvPr/>
          </p:nvCxnSpPr>
          <p:spPr>
            <a:xfrm flipH="1">
              <a:off x="5556487" y="401454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Connecteur droit avec flèche 170"/>
          <p:cNvCxnSpPr/>
          <p:nvPr/>
        </p:nvCxnSpPr>
        <p:spPr>
          <a:xfrm flipH="1" flipV="1">
            <a:off x="4480591" y="2837919"/>
            <a:ext cx="1588" cy="196835"/>
          </a:xfrm>
          <a:prstGeom prst="straightConnector1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32"/>
          <p:cNvGrpSpPr>
            <a:grpSpLocks/>
          </p:cNvGrpSpPr>
          <p:nvPr/>
        </p:nvGrpSpPr>
        <p:grpSpPr bwMode="auto">
          <a:xfrm>
            <a:off x="3954222" y="4093101"/>
            <a:ext cx="120599" cy="126000"/>
            <a:chOff x="5301" y="10184"/>
            <a:chExt cx="199" cy="187"/>
          </a:xfrm>
        </p:grpSpPr>
        <p:grpSp>
          <p:nvGrpSpPr>
            <p:cNvPr id="177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191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8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189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9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185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187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86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0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181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183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4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82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93" name="Line 17"/>
          <p:cNvSpPr>
            <a:spLocks noChangeAspect="1" noChangeShapeType="1"/>
          </p:cNvSpPr>
          <p:nvPr/>
        </p:nvSpPr>
        <p:spPr bwMode="auto">
          <a:xfrm rot="19620000">
            <a:off x="1661142" y="3261072"/>
            <a:ext cx="5572800" cy="1475049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ZoneTexte 196"/>
          <p:cNvSpPr txBox="1"/>
          <p:nvPr/>
        </p:nvSpPr>
        <p:spPr>
          <a:xfrm>
            <a:off x="729150" y="1024827"/>
            <a:ext cx="7532200" cy="338554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Conséquence : Basculement du rotor vers l’arrière par précession gyroscopique.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89" grpId="0" animBg="1"/>
      <p:bldP spid="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11"/>
          <p:cNvSpPr>
            <a:spLocks noChangeAspect="1" noChangeArrowheads="1"/>
          </p:cNvSpPr>
          <p:nvPr/>
        </p:nvSpPr>
        <p:spPr bwMode="auto">
          <a:xfrm>
            <a:off x="1668946" y="1109381"/>
            <a:ext cx="5662332" cy="56044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5AB0D2"/>
              </a:clrFrom>
              <a:clrTo>
                <a:srgbClr val="5AB0D2">
                  <a:alpha val="0"/>
                </a:srgbClr>
              </a:clrTo>
            </a:clrChange>
            <a:grayscl/>
            <a:alphaModFix/>
            <a:lum bright="67000" contrast="82000"/>
          </a:blip>
          <a:stretch>
            <a:fillRect/>
          </a:stretch>
        </p:blipFill>
        <p:spPr>
          <a:xfrm>
            <a:off x="3682221" y="2742654"/>
            <a:ext cx="1510123" cy="2641555"/>
          </a:xfrm>
          <a:prstGeom prst="rect">
            <a:avLst/>
          </a:prstGeom>
        </p:spPr>
      </p:pic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La précession gyroscopique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684586" y="3839101"/>
            <a:ext cx="5618162" cy="214312"/>
            <a:chOff x="1045" y="3634"/>
            <a:chExt cx="9667" cy="311"/>
          </a:xfrm>
          <a:solidFill>
            <a:schemeClr val="bg1">
              <a:lumMod val="50000"/>
            </a:schemeClr>
          </a:solidFill>
        </p:grpSpPr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5977" y="3731"/>
              <a:ext cx="4735" cy="214"/>
              <a:chOff x="5410" y="1960"/>
              <a:chExt cx="3110" cy="200"/>
            </a:xfrm>
            <a:grpFill/>
          </p:grpSpPr>
          <p:sp>
            <p:nvSpPr>
              <p:cNvPr id="33" name="Rectangle 63"/>
              <p:cNvSpPr>
                <a:spLocks noChangeArrowheads="1"/>
              </p:cNvSpPr>
              <p:nvPr/>
            </p:nvSpPr>
            <p:spPr bwMode="auto">
              <a:xfrm>
                <a:off x="5680" y="1960"/>
                <a:ext cx="2840" cy="20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64"/>
              <p:cNvSpPr>
                <a:spLocks noChangeShapeType="1"/>
              </p:cNvSpPr>
              <p:nvPr/>
            </p:nvSpPr>
            <p:spPr bwMode="auto">
              <a:xfrm>
                <a:off x="5410" y="2020"/>
                <a:ext cx="270" cy="0"/>
              </a:xfrm>
              <a:prstGeom prst="lin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1045" y="3634"/>
              <a:ext cx="4811" cy="214"/>
              <a:chOff x="2171" y="1870"/>
              <a:chExt cx="3160" cy="200"/>
            </a:xfrm>
            <a:grpFill/>
          </p:grpSpPr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2171" y="1870"/>
                <a:ext cx="2840" cy="20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68"/>
              <p:cNvSpPr>
                <a:spLocks noChangeShapeType="1"/>
              </p:cNvSpPr>
              <p:nvPr/>
            </p:nvSpPr>
            <p:spPr bwMode="auto">
              <a:xfrm>
                <a:off x="5011" y="2020"/>
                <a:ext cx="320" cy="0"/>
              </a:xfrm>
              <a:prstGeom prst="line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5765" y="3708"/>
              <a:ext cx="212" cy="202"/>
            </a:xfrm>
            <a:prstGeom prst="ellipse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82" name="Connecteur droit 81"/>
          <p:cNvCxnSpPr/>
          <p:nvPr/>
        </p:nvCxnSpPr>
        <p:spPr>
          <a:xfrm rot="16200000" flipH="1">
            <a:off x="1566257" y="3866676"/>
            <a:ext cx="5856437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1442693" y="3950185"/>
            <a:ext cx="6216437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Forme libre 96"/>
          <p:cNvSpPr/>
          <p:nvPr/>
        </p:nvSpPr>
        <p:spPr>
          <a:xfrm>
            <a:off x="7213600" y="3060700"/>
            <a:ext cx="114300" cy="863600"/>
          </a:xfrm>
          <a:custGeom>
            <a:avLst/>
            <a:gdLst>
              <a:gd name="connsiteX0" fmla="*/ 114300 w 114300"/>
              <a:gd name="connsiteY0" fmla="*/ 863600 h 863600"/>
              <a:gd name="connsiteX1" fmla="*/ 88900 w 114300"/>
              <a:gd name="connsiteY1" fmla="*/ 495300 h 863600"/>
              <a:gd name="connsiteX2" fmla="*/ 0 w 114300"/>
              <a:gd name="connsiteY2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863600">
                <a:moveTo>
                  <a:pt x="114300" y="863600"/>
                </a:moveTo>
                <a:cubicBezTo>
                  <a:pt x="111125" y="751416"/>
                  <a:pt x="107950" y="639233"/>
                  <a:pt x="88900" y="495300"/>
                </a:cubicBezTo>
                <a:cubicBezTo>
                  <a:pt x="69850" y="351367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BE0204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5400" dir="5400000" algn="t" rotWithShape="0">
              <a:srgbClr val="000000">
                <a:alpha val="8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 97"/>
          <p:cNvSpPr/>
          <p:nvPr/>
        </p:nvSpPr>
        <p:spPr>
          <a:xfrm flipH="1" flipV="1">
            <a:off x="1684586" y="3949703"/>
            <a:ext cx="114300" cy="863600"/>
          </a:xfrm>
          <a:custGeom>
            <a:avLst/>
            <a:gdLst>
              <a:gd name="connsiteX0" fmla="*/ 114300 w 114300"/>
              <a:gd name="connsiteY0" fmla="*/ 863600 h 863600"/>
              <a:gd name="connsiteX1" fmla="*/ 88900 w 114300"/>
              <a:gd name="connsiteY1" fmla="*/ 495300 h 863600"/>
              <a:gd name="connsiteX2" fmla="*/ 0 w 114300"/>
              <a:gd name="connsiteY2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863600">
                <a:moveTo>
                  <a:pt x="114300" y="863600"/>
                </a:moveTo>
                <a:cubicBezTo>
                  <a:pt x="111125" y="751416"/>
                  <a:pt x="107950" y="639233"/>
                  <a:pt x="88900" y="495300"/>
                </a:cubicBezTo>
                <a:cubicBezTo>
                  <a:pt x="69850" y="351367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5400" dir="5400000" algn="t" rotWithShape="0">
              <a:srgbClr val="000000">
                <a:alpha val="8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" name="Group 32"/>
          <p:cNvGrpSpPr>
            <a:grpSpLocks noChangeAspect="1"/>
          </p:cNvGrpSpPr>
          <p:nvPr/>
        </p:nvGrpSpPr>
        <p:grpSpPr bwMode="auto">
          <a:xfrm>
            <a:off x="7249044" y="3867470"/>
            <a:ext cx="155056" cy="162000"/>
            <a:chOff x="5301" y="10184"/>
            <a:chExt cx="199" cy="187"/>
          </a:xfrm>
        </p:grpSpPr>
        <p:grpSp>
          <p:nvGrpSpPr>
            <p:cNvPr id="103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136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13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134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3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129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132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31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125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127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6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38" name="Group 32"/>
          <p:cNvGrpSpPr>
            <a:grpSpLocks noChangeAspect="1"/>
          </p:cNvGrpSpPr>
          <p:nvPr/>
        </p:nvGrpSpPr>
        <p:grpSpPr bwMode="auto">
          <a:xfrm>
            <a:off x="4415763" y="1040303"/>
            <a:ext cx="155056" cy="162000"/>
            <a:chOff x="5301" y="10184"/>
            <a:chExt cx="199" cy="187"/>
          </a:xfrm>
        </p:grpSpPr>
        <p:grpSp>
          <p:nvGrpSpPr>
            <p:cNvPr id="139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153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0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151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1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147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149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48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2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143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145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44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56" name="Rectangle 155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grpSp>
        <p:nvGrpSpPr>
          <p:cNvPr id="64" name="Grouper 63"/>
          <p:cNvGrpSpPr/>
          <p:nvPr/>
        </p:nvGrpSpPr>
        <p:grpSpPr>
          <a:xfrm>
            <a:off x="6921439" y="3680633"/>
            <a:ext cx="2012230" cy="1198699"/>
            <a:chOff x="6921439" y="3507213"/>
            <a:chExt cx="2012230" cy="1198699"/>
          </a:xfrm>
        </p:grpSpPr>
        <p:sp>
          <p:nvSpPr>
            <p:cNvPr id="100" name="ZoneTexte 99"/>
            <p:cNvSpPr txBox="1"/>
            <p:nvPr/>
          </p:nvSpPr>
          <p:spPr>
            <a:xfrm>
              <a:off x="6921439" y="4218260"/>
              <a:ext cx="2012230" cy="48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rebuchet MS"/>
                  <a:cs typeface="Trebuchet MS"/>
                </a:rPr>
                <a:t>Action</a:t>
              </a:r>
              <a:endParaRPr lang="fr-FR" sz="1400" dirty="0">
                <a:latin typeface="Trebuchet MS"/>
                <a:cs typeface="Trebuchet MS"/>
              </a:endParaRPr>
            </a:p>
          </p:txBody>
        </p:sp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3"/>
            <a:srcRect t="11246" r="44433" b="14423"/>
            <a:stretch>
              <a:fillRect/>
            </a:stretch>
          </p:blipFill>
          <p:spPr>
            <a:xfrm>
              <a:off x="7407478" y="3507213"/>
              <a:ext cx="968769" cy="765763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63" name="Grouper 62"/>
          <p:cNvGrpSpPr/>
          <p:nvPr/>
        </p:nvGrpSpPr>
        <p:grpSpPr>
          <a:xfrm>
            <a:off x="4057751" y="844821"/>
            <a:ext cx="2008318" cy="1199615"/>
            <a:chOff x="4057751" y="844821"/>
            <a:chExt cx="2008318" cy="1199615"/>
          </a:xfrm>
        </p:grpSpPr>
        <p:sp>
          <p:nvSpPr>
            <p:cNvPr id="101" name="ZoneTexte 100"/>
            <p:cNvSpPr txBox="1"/>
            <p:nvPr/>
          </p:nvSpPr>
          <p:spPr>
            <a:xfrm>
              <a:off x="4057751" y="1557731"/>
              <a:ext cx="2008318" cy="48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rebuchet MS"/>
                  <a:cs typeface="Trebuchet MS"/>
                </a:rPr>
                <a:t>Réaction</a:t>
              </a:r>
              <a:endParaRPr lang="fr-FR" sz="1400" dirty="0">
                <a:latin typeface="Trebuchet MS"/>
                <a:cs typeface="Trebuchet MS"/>
              </a:endParaRPr>
            </a:p>
          </p:txBody>
        </p:sp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3"/>
            <a:srcRect t="11246" r="44433" b="14423"/>
            <a:stretch>
              <a:fillRect/>
            </a:stretch>
          </p:blipFill>
          <p:spPr>
            <a:xfrm>
              <a:off x="4570819" y="844821"/>
              <a:ext cx="968769" cy="765763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>
            <a:spLocks/>
          </p:cNvSpPr>
          <p:nvPr/>
        </p:nvSpPr>
        <p:spPr>
          <a:xfrm rot="21540000">
            <a:off x="2608945" y="224352"/>
            <a:ext cx="4757075" cy="5507615"/>
          </a:xfrm>
          <a:prstGeom prst="ellipse">
            <a:avLst/>
          </a:prstGeom>
          <a:solidFill>
            <a:srgbClr val="FFFBDF">
              <a:alpha val="34000"/>
            </a:srgbClr>
          </a:solidFill>
          <a:ln>
            <a:solidFill>
              <a:srgbClr val="7F7F7F"/>
            </a:solidFill>
          </a:ln>
          <a:effectLst/>
          <a:scene3d>
            <a:camera prst="orthographicFront">
              <a:rot lat="20363260" lon="4519176" rev="16658918"/>
            </a:camera>
            <a:lightRig rig="brightRoom" dir="t">
              <a:rot lat="0" lon="0" rev="21480000"/>
            </a:lightRig>
          </a:scene3d>
          <a:sp3d contourW="12700" prstMaterial="softEdge">
            <a:bevelT w="25400" h="25400"/>
            <a:bevelB w="25400" h="25400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38" b="96346" l="6874" r="96231">
                        <a14:foregroundMark x1="18625" y1="14618" x2="18625" y2="14618"/>
                        <a14:foregroundMark x1="15078" y1="12625" x2="15078" y2="12625"/>
                        <a14:foregroundMark x1="12195" y1="10963" x2="12195" y2="10963"/>
                        <a14:foregroundMark x1="7317" y1="9302" x2="7317" y2="9302"/>
                        <a14:foregroundMark x1="48115" y1="36545" x2="48115" y2="36545"/>
                        <a14:foregroundMark x1="85588" y1="47176" x2="85588" y2="47176"/>
                        <a14:foregroundMark x1="88914" y1="48837" x2="88914" y2="48837"/>
                        <a14:foregroundMark x1="48337" y1="46179" x2="48337" y2="46179"/>
                        <a14:foregroundMark x1="48115" y1="49834" x2="48115" y2="49834"/>
                        <a14:foregroundMark x1="46785" y1="56478" x2="46785" y2="56478"/>
                        <a14:foregroundMark x1="37916" y1="63123" x2="37916" y2="63123"/>
                        <a14:foregroundMark x1="48559" y1="57807" x2="48559" y2="57807"/>
                        <a14:foregroundMark x1="49889" y1="59801" x2="49889" y2="59801"/>
                        <a14:foregroundMark x1="50111" y1="66445" x2="50111" y2="66445"/>
                        <a14:foregroundMark x1="43237" y1="79070" x2="43237" y2="79070"/>
                        <a14:foregroundMark x1="58093" y1="62791" x2="58093" y2="62791"/>
                        <a14:foregroundMark x1="64302" y1="65449" x2="64302" y2="65449"/>
                        <a14:foregroundMark x1="73392" y1="65781" x2="73392" y2="65781"/>
                        <a14:foregroundMark x1="51220" y1="74086" x2="51220" y2="74086"/>
                        <a14:foregroundMark x1="49889" y1="76744" x2="49889" y2="76744"/>
                        <a14:foregroundMark x1="51220" y1="36545" x2="51220" y2="36545"/>
                        <a14:foregroundMark x1="50998" y1="40199" x2="50998" y2="40199"/>
                        <a14:foregroundMark x1="50998" y1="43854" x2="50998" y2="43854"/>
                        <a14:foregroundMark x1="77162" y1="43854" x2="77162" y2="43854"/>
                        <a14:foregroundMark x1="45233" y1="80066" x2="45233" y2="80066"/>
                        <a14:foregroundMark x1="53659" y1="40864" x2="53659" y2="40864"/>
                        <a14:foregroundMark x1="54324" y1="44518" x2="54324" y2="44518"/>
                        <a14:foregroundMark x1="53437" y1="37542" x2="53437" y2="37542"/>
                        <a14:foregroundMark x1="56319" y1="66777" x2="56319" y2="66777"/>
                        <a14:foregroundMark x1="87140" y1="47508" x2="87140" y2="47508"/>
                        <a14:backgroundMark x1="79601" y1="35880" x2="79601" y2="35880"/>
                        <a14:backgroundMark x1="92461" y1="47841" x2="92461" y2="47841"/>
                        <a14:backgroundMark x1="69845" y1="61794" x2="69845" y2="61794"/>
                        <a14:backgroundMark x1="72062" y1="61794" x2="72062" y2="61794"/>
                        <a14:backgroundMark x1="60089" y1="57807" x2="60089" y2="57807"/>
                        <a14:backgroundMark x1="49889" y1="44850" x2="49889" y2="44850"/>
                        <a14:backgroundMark x1="50333" y1="40864" x2="50333" y2="40864"/>
                        <a14:backgroundMark x1="50333" y1="38870" x2="50333" y2="38870"/>
                        <a14:backgroundMark x1="87140" y1="28904" x2="87140" y2="28904"/>
                        <a14:backgroundMark x1="65632" y1="63787" x2="65632" y2="63787"/>
                        <a14:backgroundMark x1="72727" y1="82392" x2="72727" y2="82392"/>
                        <a14:backgroundMark x1="87583" y1="76412" x2="87583" y2="76412"/>
                        <a14:backgroundMark x1="84479" y1="60133" x2="84479" y2="60133"/>
                        <a14:backgroundMark x1="59867" y1="46179" x2="59867" y2="46179"/>
                        <a14:backgroundMark x1="58980" y1="41860" x2="58980" y2="41860"/>
                        <a14:backgroundMark x1="56984" y1="39535" x2="56984" y2="39535"/>
                        <a14:backgroundMark x1="52550" y1="46179" x2="52550" y2="46179"/>
                        <a14:backgroundMark x1="52550" y1="42193" x2="52550" y2="42193"/>
                        <a14:backgroundMark x1="51885" y1="39535" x2="51885" y2="39535"/>
                        <a14:backgroundMark x1="52550" y1="35548" x2="52550" y2="35548"/>
                        <a14:backgroundMark x1="78271" y1="33223" x2="78271" y2="33223"/>
                        <a14:backgroundMark x1="84922" y1="26578" x2="84922" y2="26578"/>
                        <a14:backgroundMark x1="84701" y1="53821" x2="84701" y2="53821"/>
                        <a14:backgroundMark x1="86918" y1="70432" x2="86918" y2="70432"/>
                        <a14:backgroundMark x1="84701" y1="79734" x2="84701" y2="79734"/>
                        <a14:backgroundMark x1="76497" y1="82724" x2="76497" y2="82724"/>
                        <a14:backgroundMark x1="70510" y1="81728" x2="70510" y2="81728"/>
                        <a14:backgroundMark x1="62528" y1="75083" x2="62528" y2="75083"/>
                        <a14:backgroundMark x1="58537" y1="74086" x2="58537" y2="74086"/>
                        <a14:backgroundMark x1="68514" y1="62791" x2="68514" y2="62791"/>
                        <a14:backgroundMark x1="71619" y1="53156" x2="71619" y2="53156"/>
                        <a14:backgroundMark x1="70288" y1="47176" x2="70288" y2="47176"/>
                        <a14:backgroundMark x1="57871" y1="76080" x2="57871" y2="76080"/>
                        <a14:backgroundMark x1="64302" y1="81728" x2="64302" y2="81728"/>
                        <a14:backgroundMark x1="66962" y1="73422" x2="66962" y2="73422"/>
                        <a14:backgroundMark x1="70067" y1="73754" x2="70067" y2="73754"/>
                        <a14:backgroundMark x1="60976" y1="37209" x2="60976" y2="37209"/>
                        <a14:backgroundMark x1="55654" y1="34884" x2="55654" y2="34884"/>
                        <a14:backgroundMark x1="79933" y1="53156" x2="79933" y2="53156"/>
                      </a14:backgroundRemoval>
                    </a14:imgEffect>
                  </a14:imgLayer>
                </a14:imgProps>
              </a:ext>
            </a:extLst>
          </a:blip>
          <a:srcRect t="31914" r="22307"/>
          <a:stretch/>
        </p:blipFill>
        <p:spPr>
          <a:xfrm rot="21379630">
            <a:off x="2241735" y="2941164"/>
            <a:ext cx="3633348" cy="2125042"/>
          </a:xfrm>
          <a:prstGeom prst="rect">
            <a:avLst/>
          </a:prstGeom>
          <a:scene3d>
            <a:camera prst="orthographicFront">
              <a:rot lat="20957597" lon="20107850" rev="21106412"/>
            </a:camera>
            <a:lightRig rig="threePt" dir="t"/>
          </a:scene3d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La précession gyroscopique</a:t>
            </a:r>
            <a:endParaRPr lang="fr-F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cs typeface="Trebuchet MS"/>
            </a:endParaRPr>
          </a:p>
        </p:txBody>
      </p:sp>
      <p:pic>
        <p:nvPicPr>
          <p:cNvPr id="14" name="Image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1299992">
            <a:off x="2296107" y="2377117"/>
            <a:ext cx="5435999" cy="1296000"/>
          </a:xfrm>
          <a:prstGeom prst="rect">
            <a:avLst/>
          </a:prstGeom>
          <a:scene3d>
            <a:camera prst="obliqueTopLeft">
              <a:rot lat="21299999" lon="2699968" rev="900000"/>
            </a:camera>
            <a:lightRig rig="threePt" dir="t"/>
          </a:scene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99" y="2793103"/>
            <a:ext cx="3419956" cy="422303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 flipH="1">
            <a:off x="2249971" y="2400300"/>
            <a:ext cx="4557229" cy="1210733"/>
          </a:xfrm>
          <a:prstGeom prst="line">
            <a:avLst/>
          </a:prstGeom>
          <a:ln w="12700" cap="flat" cmpd="sng" algn="ctr">
            <a:solidFill>
              <a:schemeClr val="accent4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2037160" y="2830419"/>
            <a:ext cx="5926474" cy="393453"/>
          </a:xfrm>
          <a:prstGeom prst="line">
            <a:avLst/>
          </a:prstGeom>
          <a:ln w="12700" cap="flat" cmpd="sng" algn="ctr">
            <a:solidFill>
              <a:schemeClr val="accent4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 flipH="1" flipV="1">
            <a:off x="2262234" y="2886428"/>
            <a:ext cx="438873" cy="572205"/>
          </a:xfrm>
          <a:custGeom>
            <a:avLst/>
            <a:gdLst>
              <a:gd name="connsiteX0" fmla="*/ 114300 w 114300"/>
              <a:gd name="connsiteY0" fmla="*/ 863600 h 863600"/>
              <a:gd name="connsiteX1" fmla="*/ 88900 w 114300"/>
              <a:gd name="connsiteY1" fmla="*/ 495300 h 863600"/>
              <a:gd name="connsiteX2" fmla="*/ 0 w 114300"/>
              <a:gd name="connsiteY2" fmla="*/ 0 h 863600"/>
              <a:gd name="connsiteX0" fmla="*/ 45832 w 92390"/>
              <a:gd name="connsiteY0" fmla="*/ 983637 h 983637"/>
              <a:gd name="connsiteX1" fmla="*/ 88900 w 92390"/>
              <a:gd name="connsiteY1" fmla="*/ 495300 h 983637"/>
              <a:gd name="connsiteX2" fmla="*/ 0 w 92390"/>
              <a:gd name="connsiteY2" fmla="*/ 0 h 983637"/>
              <a:gd name="connsiteX0" fmla="*/ 45832 w 55607"/>
              <a:gd name="connsiteY0" fmla="*/ 983637 h 983637"/>
              <a:gd name="connsiteX1" fmla="*/ 48326 w 55607"/>
              <a:gd name="connsiteY1" fmla="*/ 495300 h 983637"/>
              <a:gd name="connsiteX2" fmla="*/ 0 w 55607"/>
              <a:gd name="connsiteY2" fmla="*/ 0 h 983637"/>
              <a:gd name="connsiteX0" fmla="*/ 88942 w 98717"/>
              <a:gd name="connsiteY0" fmla="*/ 893609 h 893609"/>
              <a:gd name="connsiteX1" fmla="*/ 91436 w 98717"/>
              <a:gd name="connsiteY1" fmla="*/ 405272 h 893609"/>
              <a:gd name="connsiteX2" fmla="*/ 0 w 98717"/>
              <a:gd name="connsiteY2" fmla="*/ 0 h 893609"/>
              <a:gd name="connsiteX0" fmla="*/ 40760 w 94615"/>
              <a:gd name="connsiteY0" fmla="*/ 863600 h 863600"/>
              <a:gd name="connsiteX1" fmla="*/ 91436 w 94615"/>
              <a:gd name="connsiteY1" fmla="*/ 405272 h 863600"/>
              <a:gd name="connsiteX2" fmla="*/ 0 w 94615"/>
              <a:gd name="connsiteY2" fmla="*/ 0 h 863600"/>
              <a:gd name="connsiteX0" fmla="*/ 40760 w 56910"/>
              <a:gd name="connsiteY0" fmla="*/ 863600 h 863600"/>
              <a:gd name="connsiteX1" fmla="*/ 50862 w 56910"/>
              <a:gd name="connsiteY1" fmla="*/ 345253 h 863600"/>
              <a:gd name="connsiteX2" fmla="*/ 0 w 56910"/>
              <a:gd name="connsiteY2" fmla="*/ 0 h 863600"/>
              <a:gd name="connsiteX0" fmla="*/ 91 w 61294"/>
              <a:gd name="connsiteY0" fmla="*/ 833591 h 833591"/>
              <a:gd name="connsiteX1" fmla="*/ 58374 w 61294"/>
              <a:gd name="connsiteY1" fmla="*/ 345253 h 833591"/>
              <a:gd name="connsiteX2" fmla="*/ 7512 w 61294"/>
              <a:gd name="connsiteY2" fmla="*/ 0 h 833591"/>
              <a:gd name="connsiteX0" fmla="*/ 28081 w 89284"/>
              <a:gd name="connsiteY0" fmla="*/ 818586 h 818586"/>
              <a:gd name="connsiteX1" fmla="*/ 86364 w 89284"/>
              <a:gd name="connsiteY1" fmla="*/ 330248 h 818586"/>
              <a:gd name="connsiteX2" fmla="*/ 0 w 89284"/>
              <a:gd name="connsiteY2" fmla="*/ 0 h 818586"/>
              <a:gd name="connsiteX0" fmla="*/ 15402 w 88934"/>
              <a:gd name="connsiteY0" fmla="*/ 743563 h 743563"/>
              <a:gd name="connsiteX1" fmla="*/ 86364 w 88934"/>
              <a:gd name="connsiteY1" fmla="*/ 330248 h 743563"/>
              <a:gd name="connsiteX2" fmla="*/ 0 w 88934"/>
              <a:gd name="connsiteY2" fmla="*/ 0 h 743563"/>
              <a:gd name="connsiteX0" fmla="*/ 15402 w 90135"/>
              <a:gd name="connsiteY0" fmla="*/ 743563 h 743563"/>
              <a:gd name="connsiteX1" fmla="*/ 86364 w 90135"/>
              <a:gd name="connsiteY1" fmla="*/ 330248 h 743563"/>
              <a:gd name="connsiteX2" fmla="*/ 0 w 90135"/>
              <a:gd name="connsiteY2" fmla="*/ 0 h 743563"/>
              <a:gd name="connsiteX0" fmla="*/ 15402 w 86364"/>
              <a:gd name="connsiteY0" fmla="*/ 743563 h 743563"/>
              <a:gd name="connsiteX1" fmla="*/ 86364 w 86364"/>
              <a:gd name="connsiteY1" fmla="*/ 330248 h 743563"/>
              <a:gd name="connsiteX2" fmla="*/ 0 w 86364"/>
              <a:gd name="connsiteY2" fmla="*/ 0 h 743563"/>
              <a:gd name="connsiteX0" fmla="*/ 15402 w 86364"/>
              <a:gd name="connsiteY0" fmla="*/ 743563 h 743563"/>
              <a:gd name="connsiteX1" fmla="*/ 86364 w 86364"/>
              <a:gd name="connsiteY1" fmla="*/ 330248 h 743563"/>
              <a:gd name="connsiteX2" fmla="*/ 0 w 86364"/>
              <a:gd name="connsiteY2" fmla="*/ 0 h 743563"/>
              <a:gd name="connsiteX0" fmla="*/ 20474 w 91436"/>
              <a:gd name="connsiteY0" fmla="*/ 698549 h 698549"/>
              <a:gd name="connsiteX1" fmla="*/ 91436 w 91436"/>
              <a:gd name="connsiteY1" fmla="*/ 285234 h 698549"/>
              <a:gd name="connsiteX2" fmla="*/ 0 w 91436"/>
              <a:gd name="connsiteY2" fmla="*/ 0 h 698549"/>
              <a:gd name="connsiteX0" fmla="*/ 20474 w 87632"/>
              <a:gd name="connsiteY0" fmla="*/ 698549 h 698549"/>
              <a:gd name="connsiteX1" fmla="*/ 87632 w 87632"/>
              <a:gd name="connsiteY1" fmla="*/ 285234 h 698549"/>
              <a:gd name="connsiteX2" fmla="*/ 0 w 87632"/>
              <a:gd name="connsiteY2" fmla="*/ 0 h 698549"/>
              <a:gd name="connsiteX0" fmla="*/ 17938 w 87632"/>
              <a:gd name="connsiteY0" fmla="*/ 676042 h 676042"/>
              <a:gd name="connsiteX1" fmla="*/ 87632 w 87632"/>
              <a:gd name="connsiteY1" fmla="*/ 285234 h 676042"/>
              <a:gd name="connsiteX2" fmla="*/ 0 w 87632"/>
              <a:gd name="connsiteY2" fmla="*/ 0 h 676042"/>
              <a:gd name="connsiteX0" fmla="*/ 17938 w 87632"/>
              <a:gd name="connsiteY0" fmla="*/ 676042 h 676042"/>
              <a:gd name="connsiteX1" fmla="*/ 87632 w 87632"/>
              <a:gd name="connsiteY1" fmla="*/ 285234 h 676042"/>
              <a:gd name="connsiteX2" fmla="*/ 0 w 87632"/>
              <a:gd name="connsiteY2" fmla="*/ 0 h 6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2" h="676042">
                <a:moveTo>
                  <a:pt x="17938" y="676042"/>
                </a:moveTo>
                <a:cubicBezTo>
                  <a:pt x="54069" y="571360"/>
                  <a:pt x="85127" y="526697"/>
                  <a:pt x="87632" y="285234"/>
                </a:cubicBezTo>
                <a:cubicBezTo>
                  <a:pt x="62242" y="43771"/>
                  <a:pt x="0" y="0"/>
                  <a:pt x="0" y="0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5400" dir="5400000" algn="t" rotWithShape="0">
              <a:srgbClr val="000000">
                <a:alpha val="87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090347" y="2709404"/>
            <a:ext cx="1587" cy="395997"/>
          </a:xfrm>
          <a:prstGeom prst="straightConnector1">
            <a:avLst/>
          </a:prstGeom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sm" len="sm"/>
            <a:tailEnd type="stealth" w="med" len="med"/>
          </a:ln>
          <a:effectLst>
            <a:outerShdw blurRad="508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er 26"/>
          <p:cNvGrpSpPr/>
          <p:nvPr/>
        </p:nvGrpSpPr>
        <p:grpSpPr>
          <a:xfrm flipH="1">
            <a:off x="1694992" y="2578569"/>
            <a:ext cx="2012230" cy="775501"/>
            <a:chOff x="13031928" y="2966905"/>
            <a:chExt cx="2012230" cy="775501"/>
          </a:xfrm>
        </p:grpSpPr>
        <p:sp>
          <p:nvSpPr>
            <p:cNvPr id="28" name="ZoneTexte 27"/>
            <p:cNvSpPr txBox="1"/>
            <p:nvPr/>
          </p:nvSpPr>
          <p:spPr>
            <a:xfrm>
              <a:off x="13031928" y="2966905"/>
              <a:ext cx="2012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248AEA"/>
                  </a:solidFill>
                  <a:latin typeface="Trebuchet MS"/>
                  <a:cs typeface="Trebuchet MS"/>
                </a:rPr>
                <a:t>Action</a:t>
              </a:r>
              <a:endParaRPr lang="fr-FR" sz="1400" dirty="0">
                <a:solidFill>
                  <a:srgbClr val="248AEA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rcRect t="11246" r="44433" b="14423"/>
            <a:stretch>
              <a:fillRect/>
            </a:stretch>
          </p:blipFill>
          <p:spPr>
            <a:xfrm rot="5400000">
              <a:off x="13854801" y="3358563"/>
              <a:ext cx="428766" cy="33892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2" name="ZoneTexte 31"/>
          <p:cNvSpPr txBox="1"/>
          <p:nvPr/>
        </p:nvSpPr>
        <p:spPr>
          <a:xfrm>
            <a:off x="3094599" y="2591269"/>
            <a:ext cx="121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latin typeface="Trebuchet MS"/>
                <a:cs typeface="Trebuchet MS"/>
              </a:rPr>
              <a:t>Réaction</a:t>
            </a:r>
            <a:endParaRPr lang="fr-FR" sz="1400" dirty="0">
              <a:solidFill>
                <a:schemeClr val="bg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27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2568443" y="2862319"/>
            <a:ext cx="3970931" cy="2026658"/>
            <a:chOff x="2568443" y="2862319"/>
            <a:chExt cx="3970931" cy="202665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73" t="14756" r="2586"/>
            <a:stretch>
              <a:fillRect/>
            </a:stretch>
          </p:blipFill>
          <p:spPr>
            <a:xfrm>
              <a:off x="2568443" y="2963918"/>
              <a:ext cx="3909233" cy="1925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>
              <a:spLocks/>
            </p:cNvSpPr>
            <p:nvPr/>
          </p:nvSpPr>
          <p:spPr>
            <a:xfrm>
              <a:off x="4902203" y="2862319"/>
              <a:ext cx="1637171" cy="20729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La précession gyroscopique</a:t>
            </a: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1270972" y="2979248"/>
            <a:ext cx="6216437" cy="1588"/>
          </a:xfrm>
          <a:prstGeom prst="line">
            <a:avLst/>
          </a:prstGeom>
          <a:ln w="19050" cap="flat" cmpd="sng" algn="ctr">
            <a:solidFill>
              <a:srgbClr val="0D0D0D"/>
            </a:solidFill>
            <a:prstDash val="dash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er 61"/>
          <p:cNvGrpSpPr/>
          <p:nvPr/>
        </p:nvGrpSpPr>
        <p:grpSpPr>
          <a:xfrm rot="634832">
            <a:off x="1375528" y="2672889"/>
            <a:ext cx="6078489" cy="329468"/>
            <a:chOff x="1564262" y="3497116"/>
            <a:chExt cx="6078489" cy="329468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21145168">
              <a:off x="4709051" y="3497116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rot="21411962">
              <a:off x="1564262" y="3772584"/>
              <a:ext cx="2933700" cy="54000"/>
            </a:xfrm>
            <a:prstGeom prst="roundRect">
              <a:avLst>
                <a:gd name="adj" fmla="val 16667"/>
              </a:avLst>
            </a:prstGeom>
            <a:solidFill>
              <a:srgbClr val="BFBFB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4466174" y="3672946"/>
              <a:ext cx="296806" cy="103188"/>
              <a:chOff x="1128" y="2742"/>
              <a:chExt cx="294" cy="13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1128" y="2835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 flipV="1">
                <a:off x="1128" y="2742"/>
                <a:ext cx="294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128" y="2784"/>
                <a:ext cx="294" cy="52"/>
              </a:xfrm>
              <a:prstGeom prst="rect">
                <a:avLst/>
              </a:prstGeom>
              <a:grpFill/>
              <a:ln w="3175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8" name="ZoneTexte 17"/>
          <p:cNvSpPr txBox="1"/>
          <p:nvPr/>
        </p:nvSpPr>
        <p:spPr>
          <a:xfrm>
            <a:off x="1325211" y="2980836"/>
            <a:ext cx="171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rebuchet MS"/>
                <a:cs typeface="Trebuchet MS"/>
              </a:rPr>
              <a:t>Plan de rotation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6" name="Forme libre 15"/>
          <p:cNvSpPr>
            <a:spLocks noChangeAspect="1"/>
          </p:cNvSpPr>
          <p:nvPr/>
        </p:nvSpPr>
        <p:spPr>
          <a:xfrm rot="9474005" flipV="1">
            <a:off x="1287660" y="2558288"/>
            <a:ext cx="251996" cy="414473"/>
          </a:xfrm>
          <a:custGeom>
            <a:avLst/>
            <a:gdLst>
              <a:gd name="connsiteX0" fmla="*/ 114300 w 114300"/>
              <a:gd name="connsiteY0" fmla="*/ 863600 h 863600"/>
              <a:gd name="connsiteX1" fmla="*/ 88900 w 114300"/>
              <a:gd name="connsiteY1" fmla="*/ 495300 h 863600"/>
              <a:gd name="connsiteX2" fmla="*/ 0 w 114300"/>
              <a:gd name="connsiteY2" fmla="*/ 0 h 863600"/>
              <a:gd name="connsiteX0" fmla="*/ 114300 w 114300"/>
              <a:gd name="connsiteY0" fmla="*/ 863600 h 863600"/>
              <a:gd name="connsiteX1" fmla="*/ 88900 w 114300"/>
              <a:gd name="connsiteY1" fmla="*/ 342432 h 863600"/>
              <a:gd name="connsiteX2" fmla="*/ 0 w 114300"/>
              <a:gd name="connsiteY2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863600">
                <a:moveTo>
                  <a:pt x="114300" y="863600"/>
                </a:moveTo>
                <a:cubicBezTo>
                  <a:pt x="111125" y="751416"/>
                  <a:pt x="107950" y="486365"/>
                  <a:pt x="88900" y="342432"/>
                </a:cubicBezTo>
                <a:cubicBezTo>
                  <a:pt x="69850" y="198499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rgbClr val="BE0204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1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alphaModFix amt="43000"/>
          </a:blip>
          <a:srcRect t="41538" b="6091"/>
          <a:stretch>
            <a:fillRect/>
          </a:stretch>
        </p:blipFill>
        <p:spPr>
          <a:xfrm>
            <a:off x="647700" y="1095951"/>
            <a:ext cx="7083257" cy="514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78" name="Rectangle 2" descr="Marbre blanc"/>
          <p:cNvSpPr>
            <a:spLocks noChangeArrowheads="1"/>
          </p:cNvSpPr>
          <p:nvPr/>
        </p:nvSpPr>
        <p:spPr bwMode="auto">
          <a:xfrm>
            <a:off x="0" y="314325"/>
            <a:ext cx="9144000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cs typeface="Trebuchet MS"/>
              </a:rPr>
              <a:t>FONCTIONNEMENT </a:t>
            </a:r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cs typeface="Trebuchet MS"/>
              </a:rPr>
              <a:t>DU ROTOR EN BALANCIER</a:t>
            </a:r>
          </a:p>
        </p:txBody>
      </p:sp>
      <p:sp>
        <p:nvSpPr>
          <p:cNvPr id="75779" name="Rectangle 3" descr="Papier lettre"/>
          <p:cNvSpPr>
            <a:spLocks noChangeArrowheads="1"/>
          </p:cNvSpPr>
          <p:nvPr/>
        </p:nvSpPr>
        <p:spPr bwMode="auto">
          <a:xfrm>
            <a:off x="647700" y="1714500"/>
            <a:ext cx="8496300" cy="40934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Aft>
                <a:spcPts val="2400"/>
              </a:spcAft>
              <a:defRPr/>
            </a:pPr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	</a:t>
            </a:r>
            <a:r>
              <a:rPr lang="fr-FR" sz="20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1/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 L’autorotation en descente verticale (Vp nulle)</a:t>
            </a:r>
          </a:p>
          <a:p>
            <a:pPr eaLnBrk="0" hangingPunct="0">
              <a:spcAft>
                <a:spcPts val="2400"/>
              </a:spcAft>
              <a:defRPr/>
            </a:pPr>
            <a:r>
              <a:rPr lang="fr-FR" sz="20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	2/ 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Les différentes zones du rotor</a:t>
            </a:r>
          </a:p>
          <a:p>
            <a:pPr eaLnBrk="0" hangingPunct="0">
              <a:spcAft>
                <a:spcPts val="2400"/>
              </a:spcAft>
              <a:defRPr/>
            </a:pPr>
            <a:r>
              <a:rPr lang="fr-FR" sz="20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	3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/ L’autorotation en vol horizontal</a:t>
            </a:r>
          </a:p>
          <a:p>
            <a:pPr eaLnBrk="0" hangingPunct="0">
              <a:spcAft>
                <a:spcPts val="2400"/>
              </a:spcAft>
              <a:defRPr/>
            </a:pPr>
            <a:r>
              <a:rPr lang="fr-FR" sz="20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	4/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 La dissymétrie de portance</a:t>
            </a:r>
          </a:p>
          <a:p>
            <a:pPr eaLnBrk="0" hangingPunct="0">
              <a:spcAft>
                <a:spcPts val="2400"/>
              </a:spcAft>
              <a:defRPr/>
            </a:pPr>
            <a:r>
              <a:rPr lang="fr-FR" sz="2000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	5/</a:t>
            </a: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 L’effet du rotor en balancier</a:t>
            </a:r>
          </a:p>
          <a:p>
            <a:pPr eaLnBrk="0" hangingPunct="0">
              <a:spcAft>
                <a:spcPts val="2400"/>
              </a:spcAft>
              <a:defRPr/>
            </a:pP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	6/ Le désaxage des zones du rotor</a:t>
            </a:r>
          </a:p>
          <a:p>
            <a:pPr eaLnBrk="0" hangingPunct="0">
              <a:spcAft>
                <a:spcPts val="2400"/>
              </a:spcAft>
              <a:defRPr/>
            </a:pPr>
            <a:r>
              <a:rPr lang="fr-FR" sz="2000" b="1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Trebuchet MS"/>
                <a:cs typeface="Trebuchet MS"/>
              </a:rPr>
              <a:t>	7/ La précession gyroscopique</a:t>
            </a:r>
            <a:endParaRPr lang="fr-FR" sz="2000" b="1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3839" y="64613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459991" y="4641762"/>
            <a:ext cx="4402559" cy="14078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38" name="WordArt 54"/>
          <p:cNvSpPr>
            <a:spLocks noChangeArrowheads="1" noChangeShapeType="1" noTextEdit="1"/>
          </p:cNvSpPr>
          <p:nvPr/>
        </p:nvSpPr>
        <p:spPr bwMode="auto">
          <a:xfrm>
            <a:off x="2495550" y="1985963"/>
            <a:ext cx="4203700" cy="487203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3458492"/>
                <a:gd name="adj2" fmla="val 84324"/>
              </a:avLst>
            </a:prstTxWarp>
          </a:bodyPr>
          <a:lstStyle/>
          <a:p>
            <a:pPr algn="ctr"/>
            <a:endParaRPr lang="fr-FR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66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040" name="WordArt 56"/>
          <p:cNvSpPr>
            <a:spLocks noChangeArrowheads="1" noChangeShapeType="1" noTextEdit="1"/>
          </p:cNvSpPr>
          <p:nvPr/>
        </p:nvSpPr>
        <p:spPr bwMode="auto">
          <a:xfrm rot="3967534">
            <a:off x="1957388" y="1138237"/>
            <a:ext cx="5257800" cy="53181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879057"/>
                <a:gd name="adj2" fmla="val 86509"/>
              </a:avLst>
            </a:prstTxWarp>
          </a:bodyPr>
          <a:lstStyle/>
          <a:p>
            <a:pPr algn="ctr"/>
            <a:endParaRPr lang="fr-FR" sz="3600" b="1" kern="10" spc="-18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chemeClr val="folHlink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037" name="WordArt 53"/>
          <p:cNvSpPr>
            <a:spLocks noChangeArrowheads="1" noChangeShapeType="1" noTextEdit="1"/>
          </p:cNvSpPr>
          <p:nvPr/>
        </p:nvSpPr>
        <p:spPr bwMode="auto">
          <a:xfrm>
            <a:off x="2000250" y="966665"/>
            <a:ext cx="5257800" cy="53181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3321148"/>
                <a:gd name="adj2" fmla="val 86287"/>
              </a:avLst>
            </a:prstTxWarp>
          </a:bodyPr>
          <a:lstStyle/>
          <a:p>
            <a:pPr algn="ctr"/>
            <a:endParaRPr lang="fr-FR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90099"/>
              </a:solidFill>
              <a:latin typeface="Comic Sans MS"/>
              <a:ea typeface="Comic Sans MS"/>
              <a:cs typeface="Comic Sans MS"/>
            </a:endParaRPr>
          </a:p>
        </p:txBody>
      </p:sp>
      <p:grpSp>
        <p:nvGrpSpPr>
          <p:cNvPr id="2" name="Grouper 68"/>
          <p:cNvGrpSpPr/>
          <p:nvPr/>
        </p:nvGrpSpPr>
        <p:grpSpPr>
          <a:xfrm>
            <a:off x="1671886" y="1900207"/>
            <a:ext cx="5618162" cy="2641555"/>
            <a:chOff x="1621086" y="1481107"/>
            <a:chExt cx="5618162" cy="264155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5AB0D2"/>
                </a:clrFrom>
                <a:clrTo>
                  <a:srgbClr val="5AB0D2">
                    <a:alpha val="0"/>
                  </a:srgbClr>
                </a:clrTo>
              </a:clrChange>
              <a:grayscl/>
              <a:alphaModFix/>
              <a:lum bright="67000" contrast="82000"/>
            </a:blip>
            <a:stretch>
              <a:fillRect/>
            </a:stretch>
          </p:blipFill>
          <p:spPr>
            <a:xfrm>
              <a:off x="3618721" y="1481107"/>
              <a:ext cx="1510123" cy="2641555"/>
            </a:xfrm>
            <a:prstGeom prst="rect">
              <a:avLst/>
            </a:prstGeom>
          </p:spPr>
        </p:pic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621086" y="2577554"/>
              <a:ext cx="5618162" cy="214312"/>
              <a:chOff x="1045" y="3634"/>
              <a:chExt cx="9667" cy="311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5977" y="3731"/>
                <a:ext cx="4735" cy="214"/>
                <a:chOff x="5410" y="1960"/>
                <a:chExt cx="3110" cy="200"/>
              </a:xfrm>
            </p:grpSpPr>
            <p:sp>
              <p:nvSpPr>
                <p:cNvPr id="42047" name="Rectangle 63"/>
                <p:cNvSpPr>
                  <a:spLocks noChangeArrowheads="1"/>
                </p:cNvSpPr>
                <p:nvPr/>
              </p:nvSpPr>
              <p:spPr bwMode="auto">
                <a:xfrm>
                  <a:off x="5680" y="1960"/>
                  <a:ext cx="2840" cy="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048" name="Line 64"/>
                <p:cNvSpPr>
                  <a:spLocks noChangeShapeType="1"/>
                </p:cNvSpPr>
                <p:nvPr/>
              </p:nvSpPr>
              <p:spPr bwMode="auto">
                <a:xfrm>
                  <a:off x="5410" y="2020"/>
                  <a:ext cx="270" cy="0"/>
                </a:xfrm>
                <a:prstGeom prst="line">
                  <a:avLst/>
                </a:prstGeom>
                <a:noFill/>
                <a:ln w="381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 66"/>
              <p:cNvGrpSpPr>
                <a:grpSpLocks/>
              </p:cNvGrpSpPr>
              <p:nvPr/>
            </p:nvGrpSpPr>
            <p:grpSpPr bwMode="auto">
              <a:xfrm>
                <a:off x="1045" y="3634"/>
                <a:ext cx="4811" cy="214"/>
                <a:chOff x="2171" y="1870"/>
                <a:chExt cx="3160" cy="200"/>
              </a:xfrm>
            </p:grpSpPr>
            <p:sp>
              <p:nvSpPr>
                <p:cNvPr id="42051" name="Rectangle 67"/>
                <p:cNvSpPr>
                  <a:spLocks noChangeArrowheads="1"/>
                </p:cNvSpPr>
                <p:nvPr/>
              </p:nvSpPr>
              <p:spPr bwMode="auto">
                <a:xfrm>
                  <a:off x="2171" y="1870"/>
                  <a:ext cx="2840" cy="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052" name="Line 68"/>
                <p:cNvSpPr>
                  <a:spLocks noChangeShapeType="1"/>
                </p:cNvSpPr>
                <p:nvPr/>
              </p:nvSpPr>
              <p:spPr bwMode="auto">
                <a:xfrm>
                  <a:off x="5011" y="2020"/>
                  <a:ext cx="320" cy="0"/>
                </a:xfrm>
                <a:prstGeom prst="line">
                  <a:avLst/>
                </a:prstGeom>
                <a:noFill/>
                <a:ln w="381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2049" name="Oval 65"/>
              <p:cNvSpPr>
                <a:spLocks noChangeArrowheads="1"/>
              </p:cNvSpPr>
              <p:nvPr/>
            </p:nvSpPr>
            <p:spPr bwMode="auto">
              <a:xfrm>
                <a:off x="5765" y="3708"/>
                <a:ext cx="212" cy="202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6" name="Grouper 66"/>
          <p:cNvGrpSpPr>
            <a:grpSpLocks/>
          </p:cNvGrpSpPr>
          <p:nvPr/>
        </p:nvGrpSpPr>
        <p:grpSpPr>
          <a:xfrm>
            <a:off x="4235548" y="2851858"/>
            <a:ext cx="476528" cy="522046"/>
            <a:chOff x="4133945" y="2397003"/>
            <a:chExt cx="615251" cy="62346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Flèche en arc 17"/>
            <p:cNvSpPr/>
            <p:nvPr/>
          </p:nvSpPr>
          <p:spPr>
            <a:xfrm flipH="1">
              <a:off x="4133951" y="2397003"/>
              <a:ext cx="615245" cy="52844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solidFill>
              <a:schemeClr val="accent4"/>
            </a:solidFill>
            <a:ln>
              <a:solidFill>
                <a:srgbClr val="BE020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Flèche en arc 18"/>
            <p:cNvSpPr/>
            <p:nvPr/>
          </p:nvSpPr>
          <p:spPr>
            <a:xfrm flipV="1">
              <a:off x="4133945" y="2492021"/>
              <a:ext cx="615245" cy="52844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solidFill>
              <a:srgbClr val="BE0204"/>
            </a:solidFill>
            <a:ln>
              <a:solidFill>
                <a:srgbClr val="BE020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6" name="AutoShape 112"/>
          <p:cNvSpPr>
            <a:spLocks noChangeArrowheads="1"/>
          </p:cNvSpPr>
          <p:nvPr/>
        </p:nvSpPr>
        <p:spPr bwMode="auto">
          <a:xfrm>
            <a:off x="476250" y="249238"/>
            <a:ext cx="841375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fr-FR" sz="24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L’ AUTOROTATION EN DESCENTE VERTICALE (V</a:t>
            </a:r>
            <a:r>
              <a:rPr lang="fr-FR" sz="24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p</a:t>
            </a:r>
            <a:r>
              <a:rPr lang="fr-FR" sz="24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 </a:t>
            </a:r>
            <a:r>
              <a:rPr lang="fr-FR" sz="240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nulle</a:t>
            </a:r>
            <a:r>
              <a:rPr lang="fr-FR" sz="24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)</a:t>
            </a:r>
            <a:endParaRPr lang="fr-F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Trebuchet MS"/>
            </a:endParaRPr>
          </a:p>
        </p:txBody>
      </p:sp>
      <p:grpSp>
        <p:nvGrpSpPr>
          <p:cNvPr id="50" name="Grouper 49"/>
          <p:cNvGrpSpPr/>
          <p:nvPr/>
        </p:nvGrpSpPr>
        <p:grpSpPr>
          <a:xfrm>
            <a:off x="4940540" y="2293053"/>
            <a:ext cx="2332574" cy="761580"/>
            <a:chOff x="4889740" y="1873953"/>
            <a:chExt cx="2332574" cy="7615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8" name="Grouper 35"/>
            <p:cNvGrpSpPr/>
            <p:nvPr/>
          </p:nvGrpSpPr>
          <p:grpSpPr>
            <a:xfrm flipH="1" flipV="1">
              <a:off x="4938414" y="1873953"/>
              <a:ext cx="2283900" cy="761580"/>
              <a:chOff x="1834086" y="3909888"/>
              <a:chExt cx="2283900" cy="761580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 flipV="1">
                <a:off x="1834086" y="3909888"/>
                <a:ext cx="1588" cy="761580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 flipV="1">
                <a:off x="2116667" y="3909888"/>
                <a:ext cx="1588" cy="689580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 flipV="1">
                <a:off x="2434693" y="3916006"/>
                <a:ext cx="1588" cy="581580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 flipV="1">
                <a:off x="2733147" y="3909889"/>
                <a:ext cx="1588" cy="509579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 flipV="1">
                <a:off x="3039534" y="3916007"/>
                <a:ext cx="1588" cy="401577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 flipV="1">
                <a:off x="3327406" y="3916002"/>
                <a:ext cx="1588" cy="329575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 flipV="1">
                <a:off x="3606802" y="3916008"/>
                <a:ext cx="1588" cy="221574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 flipV="1">
                <a:off x="3845460" y="3914329"/>
                <a:ext cx="1588" cy="185574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V="1">
                <a:off x="4116398" y="3914323"/>
                <a:ext cx="1588" cy="77574"/>
              </a:xfrm>
              <a:prstGeom prst="straightConnector1">
                <a:avLst/>
              </a:prstGeom>
              <a:ln w="28575" cap="flat" cmpd="sng" algn="ctr">
                <a:solidFill>
                  <a:srgbClr val="BE020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01"/>
            <p:cNvSpPr txBox="1">
              <a:spLocks noChangeArrowheads="1"/>
            </p:cNvSpPr>
            <p:nvPr/>
          </p:nvSpPr>
          <p:spPr bwMode="auto">
            <a:xfrm rot="20640547">
              <a:off x="4889740" y="1933827"/>
              <a:ext cx="2174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Vitesse de rotation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680353" y="3163406"/>
            <a:ext cx="2294474" cy="761580"/>
            <a:chOff x="1629553" y="2744306"/>
            <a:chExt cx="2294474" cy="7615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7" name="Grouper 34"/>
            <p:cNvGrpSpPr/>
            <p:nvPr/>
          </p:nvGrpSpPr>
          <p:grpSpPr>
            <a:xfrm>
              <a:off x="1629553" y="2744306"/>
              <a:ext cx="2283900" cy="761580"/>
              <a:chOff x="1834086" y="3909888"/>
              <a:chExt cx="2283900" cy="761580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 flipV="1">
                <a:off x="1834086" y="3909888"/>
                <a:ext cx="1588" cy="761580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2116667" y="3909888"/>
                <a:ext cx="1588" cy="689580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2434693" y="3916006"/>
                <a:ext cx="1588" cy="581580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flipV="1">
                <a:off x="2733147" y="3909889"/>
                <a:ext cx="1588" cy="509579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3039534" y="3916007"/>
                <a:ext cx="1588" cy="401577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 flipV="1">
                <a:off x="3327406" y="3916002"/>
                <a:ext cx="1588" cy="329575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3606802" y="3916008"/>
                <a:ext cx="1588" cy="221574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3845460" y="3914329"/>
                <a:ext cx="1588" cy="185574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4116398" y="3914323"/>
                <a:ext cx="1588" cy="77574"/>
              </a:xfrm>
              <a:prstGeom prst="straightConnector1">
                <a:avLst/>
              </a:prstGeom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101"/>
            <p:cNvSpPr txBox="1">
              <a:spLocks noChangeArrowheads="1"/>
            </p:cNvSpPr>
            <p:nvPr/>
          </p:nvSpPr>
          <p:spPr bwMode="auto">
            <a:xfrm rot="20640547">
              <a:off x="1749152" y="3179262"/>
              <a:ext cx="2174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Vitesse de rotation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</p:grpSp>
      <p:grpSp>
        <p:nvGrpSpPr>
          <p:cNvPr id="61" name="Grouper 60"/>
          <p:cNvGrpSpPr>
            <a:grpSpLocks noChangeAspect="1"/>
          </p:cNvGrpSpPr>
          <p:nvPr/>
        </p:nvGrpSpPr>
        <p:grpSpPr>
          <a:xfrm>
            <a:off x="2490278" y="4947094"/>
            <a:ext cx="3968707" cy="1285445"/>
            <a:chOff x="1652074" y="4883594"/>
            <a:chExt cx="5343734" cy="1754971"/>
          </a:xfrm>
        </p:grpSpPr>
        <p:grpSp>
          <p:nvGrpSpPr>
            <p:cNvPr id="58" name="Grouper 57"/>
            <p:cNvGrpSpPr/>
            <p:nvPr/>
          </p:nvGrpSpPr>
          <p:grpSpPr>
            <a:xfrm>
              <a:off x="1652074" y="4883594"/>
              <a:ext cx="5343734" cy="1749267"/>
              <a:chOff x="1652074" y="4883594"/>
              <a:chExt cx="5343734" cy="1749267"/>
            </a:xfrm>
          </p:grpSpPr>
          <p:grpSp>
            <p:nvGrpSpPr>
              <p:cNvPr id="57" name="Grouper 56"/>
              <p:cNvGrpSpPr/>
              <p:nvPr/>
            </p:nvGrpSpPr>
            <p:grpSpPr>
              <a:xfrm>
                <a:off x="1652074" y="4883594"/>
                <a:ext cx="4132995" cy="1463313"/>
                <a:chOff x="1652074" y="4883594"/>
                <a:chExt cx="4132995" cy="1463313"/>
              </a:xfrm>
            </p:grpSpPr>
            <p:sp>
              <p:nvSpPr>
                <p:cNvPr id="52" name="AutoShape 17"/>
                <p:cNvSpPr>
                  <a:spLocks noChangeArrowheads="1"/>
                </p:cNvSpPr>
                <p:nvPr/>
              </p:nvSpPr>
              <p:spPr bwMode="auto">
                <a:xfrm>
                  <a:off x="1652074" y="4883594"/>
                  <a:ext cx="56075" cy="348071"/>
                </a:xfrm>
                <a:prstGeom prst="upArrow">
                  <a:avLst>
                    <a:gd name="adj1" fmla="val 50000"/>
                    <a:gd name="adj2" fmla="val 116667"/>
                  </a:avLst>
                </a:prstGeom>
                <a:solidFill>
                  <a:srgbClr val="FFFF99"/>
                </a:solidFill>
                <a:ln w="222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38100" dist="38100" dir="2700000">
                    <a:srgbClr val="000000">
                      <a:alpha val="78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54" name="AutoShape 17"/>
                <p:cNvSpPr>
                  <a:spLocks noChangeArrowheads="1"/>
                </p:cNvSpPr>
                <p:nvPr/>
              </p:nvSpPr>
              <p:spPr bwMode="auto">
                <a:xfrm>
                  <a:off x="2530202" y="5166758"/>
                  <a:ext cx="56075" cy="348071"/>
                </a:xfrm>
                <a:prstGeom prst="upArrow">
                  <a:avLst>
                    <a:gd name="adj1" fmla="val 50000"/>
                    <a:gd name="adj2" fmla="val 116667"/>
                  </a:avLst>
                </a:prstGeom>
                <a:solidFill>
                  <a:srgbClr val="FFFF99"/>
                </a:solidFill>
                <a:ln w="222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38100" dist="38100" dir="2700000">
                    <a:srgbClr val="000000">
                      <a:alpha val="78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AutoShape 17"/>
                <p:cNvSpPr>
                  <a:spLocks noChangeArrowheads="1"/>
                </p:cNvSpPr>
                <p:nvPr/>
              </p:nvSpPr>
              <p:spPr bwMode="auto">
                <a:xfrm>
                  <a:off x="3612889" y="5476729"/>
                  <a:ext cx="56075" cy="348071"/>
                </a:xfrm>
                <a:prstGeom prst="upArrow">
                  <a:avLst>
                    <a:gd name="adj1" fmla="val 50000"/>
                    <a:gd name="adj2" fmla="val 116667"/>
                  </a:avLst>
                </a:prstGeom>
                <a:solidFill>
                  <a:srgbClr val="FFFF99"/>
                </a:solidFill>
                <a:ln w="222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38100" dist="38100" dir="2700000">
                    <a:srgbClr val="000000">
                      <a:alpha val="78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56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8994" y="5998836"/>
                  <a:ext cx="56075" cy="348071"/>
                </a:xfrm>
                <a:prstGeom prst="upArrow">
                  <a:avLst>
                    <a:gd name="adj1" fmla="val 50000"/>
                    <a:gd name="adj2" fmla="val 116667"/>
                  </a:avLst>
                </a:prstGeom>
                <a:solidFill>
                  <a:srgbClr val="FFFF99"/>
                </a:solidFill>
                <a:ln w="222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38100" dist="38100" dir="2700000">
                    <a:srgbClr val="000000">
                      <a:alpha val="78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59" name="AutoShape 17"/>
                <p:cNvSpPr>
                  <a:spLocks noChangeArrowheads="1"/>
                </p:cNvSpPr>
                <p:nvPr/>
              </p:nvSpPr>
              <p:spPr bwMode="auto">
                <a:xfrm>
                  <a:off x="4726317" y="5701565"/>
                  <a:ext cx="56075" cy="348071"/>
                </a:xfrm>
                <a:prstGeom prst="upArrow">
                  <a:avLst>
                    <a:gd name="adj1" fmla="val 50000"/>
                    <a:gd name="adj2" fmla="val 116667"/>
                  </a:avLst>
                </a:prstGeom>
                <a:solidFill>
                  <a:srgbClr val="FFFF99"/>
                </a:solidFill>
                <a:ln w="222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38100" dist="38100" dir="2700000">
                    <a:srgbClr val="000000">
                      <a:alpha val="78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0" name="AutoShape 17"/>
              <p:cNvSpPr>
                <a:spLocks noChangeArrowheads="1"/>
              </p:cNvSpPr>
              <p:nvPr/>
            </p:nvSpPr>
            <p:spPr bwMode="auto">
              <a:xfrm>
                <a:off x="6939733" y="6284790"/>
                <a:ext cx="56075" cy="348071"/>
              </a:xfrm>
              <a:prstGeom prst="upArrow">
                <a:avLst>
                  <a:gd name="adj1" fmla="val 50000"/>
                  <a:gd name="adj2" fmla="val 116667"/>
                </a:avLst>
              </a:prstGeom>
              <a:solidFill>
                <a:srgbClr val="FFFF99"/>
              </a:solidFill>
              <a:ln w="222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38100" dir="2700000">
                  <a:srgbClr val="000000">
                    <a:alpha val="7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fr-FR"/>
              </a:p>
            </p:txBody>
          </p:sp>
        </p:grpSp>
        <p:sp>
          <p:nvSpPr>
            <p:cNvPr id="65" name="Text Box 101"/>
            <p:cNvSpPr txBox="1">
              <a:spLocks noChangeArrowheads="1"/>
            </p:cNvSpPr>
            <p:nvPr/>
          </p:nvSpPr>
          <p:spPr bwMode="auto">
            <a:xfrm>
              <a:off x="3084859" y="6260388"/>
              <a:ext cx="2490233" cy="378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Vitesse verticale (</a:t>
              </a:r>
              <a:r>
                <a:rPr lang="fr-FR" sz="1200" dirty="0" err="1" smtClean="0">
                  <a:latin typeface="Trebuchet MS"/>
                  <a:cs typeface="Trebuchet MS"/>
                </a:rPr>
                <a:t>Vz</a:t>
              </a:r>
              <a:r>
                <a:rPr lang="fr-FR" sz="1200" dirty="0" smtClean="0">
                  <a:latin typeface="Trebuchet MS"/>
                  <a:cs typeface="Trebuchet MS"/>
                </a:rPr>
                <a:t>)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774700" y="1004765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En descente verticale, le rotor  est soumis à 2 flux d’air. 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er 156"/>
          <p:cNvGrpSpPr/>
          <p:nvPr/>
        </p:nvGrpSpPr>
        <p:grpSpPr>
          <a:xfrm>
            <a:off x="5676902" y="3108326"/>
            <a:ext cx="1189038" cy="2608701"/>
            <a:chOff x="5905502" y="3400426"/>
            <a:chExt cx="1189038" cy="2608701"/>
          </a:xfrm>
        </p:grpSpPr>
        <p:sp>
          <p:nvSpPr>
            <p:cNvPr id="156" name="Line 14"/>
            <p:cNvSpPr>
              <a:spLocks noChangeShapeType="1"/>
            </p:cNvSpPr>
            <p:nvPr/>
          </p:nvSpPr>
          <p:spPr bwMode="auto">
            <a:xfrm>
              <a:off x="6854827" y="4922752"/>
              <a:ext cx="0" cy="1086375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131" name="Group 83"/>
            <p:cNvGrpSpPr>
              <a:grpSpLocks/>
            </p:cNvGrpSpPr>
            <p:nvPr/>
          </p:nvGrpSpPr>
          <p:grpSpPr bwMode="auto">
            <a:xfrm>
              <a:off x="5905502" y="3400426"/>
              <a:ext cx="1189038" cy="1687513"/>
              <a:chOff x="3464" y="1862"/>
              <a:chExt cx="749" cy="1063"/>
            </a:xfrm>
          </p:grpSpPr>
          <p:grpSp>
            <p:nvGrpSpPr>
              <p:cNvPr id="2128" name="Group 80"/>
              <p:cNvGrpSpPr>
                <a:grpSpLocks/>
              </p:cNvGrpSpPr>
              <p:nvPr/>
            </p:nvGrpSpPr>
            <p:grpSpPr bwMode="auto">
              <a:xfrm>
                <a:off x="3464" y="1862"/>
                <a:ext cx="749" cy="1063"/>
                <a:chOff x="3530" y="1910"/>
                <a:chExt cx="749" cy="1063"/>
              </a:xfrm>
            </p:grpSpPr>
            <p:sp>
              <p:nvSpPr>
                <p:cNvPr id="2072" name="AutoShape 24"/>
                <p:cNvSpPr>
                  <a:spLocks noChangeArrowheads="1"/>
                </p:cNvSpPr>
                <p:nvPr/>
              </p:nvSpPr>
              <p:spPr bwMode="auto">
                <a:xfrm>
                  <a:off x="4031" y="2738"/>
                  <a:ext cx="248" cy="235"/>
                </a:xfrm>
                <a:prstGeom prst="curvedRightArrow">
                  <a:avLst>
                    <a:gd name="adj1" fmla="val 23622"/>
                    <a:gd name="adj2" fmla="val 45051"/>
                    <a:gd name="adj3" fmla="val 44597"/>
                  </a:avLst>
                </a:prstGeom>
                <a:gradFill flip="none" rotWithShape="1">
                  <a:gsLst>
                    <a:gs pos="28000">
                      <a:schemeClr val="tx1">
                        <a:lumMod val="50000"/>
                        <a:lumOff val="50000"/>
                      </a:schemeClr>
                    </a:gs>
                    <a:gs pos="100000">
                      <a:srgbClr val="FFFFFF"/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1680000" scaled="0"/>
                  <a:tileRect/>
                </a:gra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n>
                      <a:solidFill>
                        <a:srgbClr val="595959"/>
                      </a:solidFill>
                    </a:ln>
                  </a:endParaRPr>
                </a:p>
              </p:txBody>
            </p:sp>
            <p:grpSp>
              <p:nvGrpSpPr>
                <p:cNvPr id="2061" name="Group 13"/>
                <p:cNvGrpSpPr>
                  <a:grpSpLocks/>
                </p:cNvGrpSpPr>
                <p:nvPr/>
              </p:nvGrpSpPr>
              <p:grpSpPr bwMode="auto">
                <a:xfrm>
                  <a:off x="3530" y="2424"/>
                  <a:ext cx="706" cy="249"/>
                  <a:chOff x="2144" y="1259"/>
                  <a:chExt cx="685" cy="232"/>
                </a:xfrm>
              </p:grpSpPr>
              <p:sp>
                <p:nvSpPr>
                  <p:cNvPr id="2053" name="Freeform 5"/>
                  <p:cNvSpPr>
                    <a:spLocks noChangeAspect="1"/>
                  </p:cNvSpPr>
                  <p:nvPr/>
                </p:nvSpPr>
                <p:spPr bwMode="auto">
                  <a:xfrm rot="21121934">
                    <a:off x="2144" y="1259"/>
                    <a:ext cx="685" cy="136"/>
                  </a:xfrm>
                  <a:custGeom>
                    <a:avLst/>
                    <a:gdLst/>
                    <a:ahLst/>
                    <a:cxnLst>
                      <a:cxn ang="0">
                        <a:pos x="98" y="962"/>
                      </a:cxn>
                      <a:cxn ang="0">
                        <a:pos x="53" y="512"/>
                      </a:cxn>
                      <a:cxn ang="0">
                        <a:pos x="413" y="167"/>
                      </a:cxn>
                      <a:cxn ang="0">
                        <a:pos x="908" y="32"/>
                      </a:cxn>
                      <a:cxn ang="0">
                        <a:pos x="2066" y="15"/>
                      </a:cxn>
                      <a:cxn ang="0">
                        <a:pos x="3023" y="122"/>
                      </a:cxn>
                      <a:cxn ang="0">
                        <a:pos x="4353" y="387"/>
                      </a:cxn>
                      <a:cxn ang="0">
                        <a:pos x="6188" y="902"/>
                      </a:cxn>
                      <a:cxn ang="0">
                        <a:pos x="6983" y="1277"/>
                      </a:cxn>
                      <a:cxn ang="0">
                        <a:pos x="1538" y="1277"/>
                      </a:cxn>
                      <a:cxn ang="0">
                        <a:pos x="428" y="1187"/>
                      </a:cxn>
                      <a:cxn ang="0">
                        <a:pos x="98" y="962"/>
                      </a:cxn>
                    </a:cxnLst>
                    <a:rect l="0" t="0" r="r" b="b"/>
                    <a:pathLst>
                      <a:path w="6983" h="1277">
                        <a:moveTo>
                          <a:pt x="98" y="962"/>
                        </a:moveTo>
                        <a:cubicBezTo>
                          <a:pt x="33" y="854"/>
                          <a:pt x="0" y="645"/>
                          <a:pt x="53" y="512"/>
                        </a:cubicBezTo>
                        <a:cubicBezTo>
                          <a:pt x="106" y="379"/>
                          <a:pt x="271" y="247"/>
                          <a:pt x="413" y="167"/>
                        </a:cubicBezTo>
                        <a:cubicBezTo>
                          <a:pt x="555" y="87"/>
                          <a:pt x="633" y="57"/>
                          <a:pt x="908" y="32"/>
                        </a:cubicBezTo>
                        <a:cubicBezTo>
                          <a:pt x="1183" y="7"/>
                          <a:pt x="1714" y="0"/>
                          <a:pt x="2066" y="15"/>
                        </a:cubicBezTo>
                        <a:cubicBezTo>
                          <a:pt x="2418" y="30"/>
                          <a:pt x="2642" y="60"/>
                          <a:pt x="3023" y="122"/>
                        </a:cubicBezTo>
                        <a:cubicBezTo>
                          <a:pt x="3404" y="184"/>
                          <a:pt x="3826" y="257"/>
                          <a:pt x="4353" y="387"/>
                        </a:cubicBezTo>
                        <a:cubicBezTo>
                          <a:pt x="4880" y="517"/>
                          <a:pt x="5750" y="754"/>
                          <a:pt x="6188" y="902"/>
                        </a:cubicBezTo>
                        <a:lnTo>
                          <a:pt x="6983" y="1277"/>
                        </a:lnTo>
                        <a:lnTo>
                          <a:pt x="1538" y="1277"/>
                        </a:lnTo>
                        <a:cubicBezTo>
                          <a:pt x="446" y="1262"/>
                          <a:pt x="668" y="1239"/>
                          <a:pt x="428" y="1187"/>
                        </a:cubicBezTo>
                        <a:cubicBezTo>
                          <a:pt x="188" y="1135"/>
                          <a:pt x="167" y="1009"/>
                          <a:pt x="98" y="962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9525" cmpd="sng"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0" lon="19499999" rev="0"/>
                    </a:camera>
                    <a:lightRig rig="legacyHarsh4" dir="b"/>
                  </a:scene3d>
                  <a:sp3d extrusionH="15213000" prstMaterial="legacyMetal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06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694" y="1431"/>
                    <a:ext cx="56" cy="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ObliqueLeft">
                      <a:rot lat="300000" lon="600000" rev="0"/>
                    </a:camera>
                    <a:lightRig rig="legacyFlat3" dir="b"/>
                  </a:scene3d>
                  <a:sp3d extrusionH="18018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62" name="Line 14"/>
                <p:cNvSpPr>
                  <a:spLocks noChangeShapeType="1"/>
                </p:cNvSpPr>
                <p:nvPr/>
              </p:nvSpPr>
              <p:spPr bwMode="auto">
                <a:xfrm>
                  <a:off x="4128" y="1910"/>
                  <a:ext cx="0" cy="91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accent4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130" name="AutoShape 82"/>
              <p:cNvSpPr>
                <a:spLocks noChangeArrowheads="1"/>
              </p:cNvSpPr>
              <p:nvPr/>
            </p:nvSpPr>
            <p:spPr bwMode="auto">
              <a:xfrm>
                <a:off x="3984" y="2522"/>
                <a:ext cx="156" cy="120"/>
              </a:xfrm>
              <a:prstGeom prst="can">
                <a:avLst>
                  <a:gd name="adj" fmla="val 3500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7" name="Forme libre 106"/>
          <p:cNvSpPr/>
          <p:nvPr/>
        </p:nvSpPr>
        <p:spPr>
          <a:xfrm>
            <a:off x="2746199" y="3847740"/>
            <a:ext cx="1843466" cy="897467"/>
          </a:xfrm>
          <a:custGeom>
            <a:avLst/>
            <a:gdLst>
              <a:gd name="connsiteX0" fmla="*/ 0 w 2167466"/>
              <a:gd name="connsiteY0" fmla="*/ 897467 h 897467"/>
              <a:gd name="connsiteX1" fmla="*/ 2150533 w 2167466"/>
              <a:gd name="connsiteY1" fmla="*/ 0 h 897467"/>
              <a:gd name="connsiteX2" fmla="*/ 2167466 w 2167466"/>
              <a:gd name="connsiteY2" fmla="*/ 541867 h 897467"/>
              <a:gd name="connsiteX3" fmla="*/ 0 w 2167466"/>
              <a:gd name="connsiteY3" fmla="*/ 897467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466" h="897467">
                <a:moveTo>
                  <a:pt x="0" y="897467"/>
                </a:moveTo>
                <a:lnTo>
                  <a:pt x="2150533" y="0"/>
                </a:lnTo>
                <a:lnTo>
                  <a:pt x="2167466" y="541867"/>
                </a:lnTo>
                <a:lnTo>
                  <a:pt x="0" y="897467"/>
                </a:lnTo>
                <a:close/>
              </a:path>
            </a:pathLst>
          </a:custGeom>
          <a:pattFill prst="pct10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orme libre 96"/>
          <p:cNvSpPr/>
          <p:nvPr/>
        </p:nvSpPr>
        <p:spPr>
          <a:xfrm rot="190049">
            <a:off x="4966553" y="4197670"/>
            <a:ext cx="605093" cy="684439"/>
          </a:xfrm>
          <a:custGeom>
            <a:avLst/>
            <a:gdLst>
              <a:gd name="connsiteX0" fmla="*/ 0 w 2167466"/>
              <a:gd name="connsiteY0" fmla="*/ 897467 h 897467"/>
              <a:gd name="connsiteX1" fmla="*/ 2150533 w 2167466"/>
              <a:gd name="connsiteY1" fmla="*/ 0 h 897467"/>
              <a:gd name="connsiteX2" fmla="*/ 2167466 w 2167466"/>
              <a:gd name="connsiteY2" fmla="*/ 541867 h 897467"/>
              <a:gd name="connsiteX3" fmla="*/ 0 w 2167466"/>
              <a:gd name="connsiteY3" fmla="*/ 897467 h 897467"/>
              <a:gd name="connsiteX0" fmla="*/ 0 w 2167466"/>
              <a:gd name="connsiteY0" fmla="*/ 897467 h 897467"/>
              <a:gd name="connsiteX1" fmla="*/ 2150535 w 2167466"/>
              <a:gd name="connsiteY1" fmla="*/ 0 h 897467"/>
              <a:gd name="connsiteX2" fmla="*/ 2167466 w 2167466"/>
              <a:gd name="connsiteY2" fmla="*/ 541867 h 897467"/>
              <a:gd name="connsiteX3" fmla="*/ 0 w 2167466"/>
              <a:gd name="connsiteY3" fmla="*/ 897467 h 897467"/>
              <a:gd name="connsiteX0" fmla="*/ 0 w 2167466"/>
              <a:gd name="connsiteY0" fmla="*/ 897467 h 897467"/>
              <a:gd name="connsiteX1" fmla="*/ 2150535 w 2167466"/>
              <a:gd name="connsiteY1" fmla="*/ 0 h 897467"/>
              <a:gd name="connsiteX2" fmla="*/ 2167466 w 2167466"/>
              <a:gd name="connsiteY2" fmla="*/ 652664 h 897467"/>
              <a:gd name="connsiteX3" fmla="*/ 0 w 2167466"/>
              <a:gd name="connsiteY3" fmla="*/ 897467 h 897467"/>
              <a:gd name="connsiteX0" fmla="*/ 0 w 2167466"/>
              <a:gd name="connsiteY0" fmla="*/ 897467 h 897467"/>
              <a:gd name="connsiteX1" fmla="*/ 2150535 w 2167466"/>
              <a:gd name="connsiteY1" fmla="*/ 0 h 897467"/>
              <a:gd name="connsiteX2" fmla="*/ 2167466 w 2167466"/>
              <a:gd name="connsiteY2" fmla="*/ 652664 h 897467"/>
              <a:gd name="connsiteX3" fmla="*/ 0 w 2167466"/>
              <a:gd name="connsiteY3" fmla="*/ 897467 h 897467"/>
              <a:gd name="connsiteX0" fmla="*/ 0 w 2167466"/>
              <a:gd name="connsiteY0" fmla="*/ 897467 h 897467"/>
              <a:gd name="connsiteX1" fmla="*/ 2150535 w 2167466"/>
              <a:gd name="connsiteY1" fmla="*/ 0 h 897467"/>
              <a:gd name="connsiteX2" fmla="*/ 2167466 w 2167466"/>
              <a:gd name="connsiteY2" fmla="*/ 652664 h 897467"/>
              <a:gd name="connsiteX3" fmla="*/ 0 w 2167466"/>
              <a:gd name="connsiteY3" fmla="*/ 897467 h 897467"/>
              <a:gd name="connsiteX0" fmla="*/ 0 w 2167466"/>
              <a:gd name="connsiteY0" fmla="*/ 1074744 h 1074744"/>
              <a:gd name="connsiteX1" fmla="*/ 2150535 w 2167466"/>
              <a:gd name="connsiteY1" fmla="*/ 0 h 1074744"/>
              <a:gd name="connsiteX2" fmla="*/ 2167466 w 2167466"/>
              <a:gd name="connsiteY2" fmla="*/ 829941 h 1074744"/>
              <a:gd name="connsiteX3" fmla="*/ 0 w 2167466"/>
              <a:gd name="connsiteY3" fmla="*/ 1074744 h 1074744"/>
              <a:gd name="connsiteX0" fmla="*/ 0 w 2167466"/>
              <a:gd name="connsiteY0" fmla="*/ 1074744 h 1074744"/>
              <a:gd name="connsiteX1" fmla="*/ 2150535 w 2167466"/>
              <a:gd name="connsiteY1" fmla="*/ 0 h 1074744"/>
              <a:gd name="connsiteX2" fmla="*/ 2167466 w 2167466"/>
              <a:gd name="connsiteY2" fmla="*/ 829941 h 1074744"/>
              <a:gd name="connsiteX3" fmla="*/ 0 w 2167466"/>
              <a:gd name="connsiteY3" fmla="*/ 1074744 h 10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466" h="1074744">
                <a:moveTo>
                  <a:pt x="0" y="1074744"/>
                </a:moveTo>
                <a:cubicBezTo>
                  <a:pt x="716845" y="775588"/>
                  <a:pt x="1601272" y="256164"/>
                  <a:pt x="2150535" y="0"/>
                </a:cubicBezTo>
                <a:lnTo>
                  <a:pt x="2167466" y="829941"/>
                </a:lnTo>
                <a:lnTo>
                  <a:pt x="0" y="1074744"/>
                </a:lnTo>
                <a:close/>
              </a:path>
            </a:pathLst>
          </a:custGeom>
          <a:pattFill prst="pct10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orme libre 95"/>
          <p:cNvSpPr/>
          <p:nvPr/>
        </p:nvSpPr>
        <p:spPr>
          <a:xfrm>
            <a:off x="1400946" y="3422122"/>
            <a:ext cx="2167466" cy="897467"/>
          </a:xfrm>
          <a:custGeom>
            <a:avLst/>
            <a:gdLst>
              <a:gd name="connsiteX0" fmla="*/ 0 w 2167466"/>
              <a:gd name="connsiteY0" fmla="*/ 897467 h 897467"/>
              <a:gd name="connsiteX1" fmla="*/ 2150533 w 2167466"/>
              <a:gd name="connsiteY1" fmla="*/ 0 h 897467"/>
              <a:gd name="connsiteX2" fmla="*/ 2167466 w 2167466"/>
              <a:gd name="connsiteY2" fmla="*/ 541867 h 897467"/>
              <a:gd name="connsiteX3" fmla="*/ 0 w 2167466"/>
              <a:gd name="connsiteY3" fmla="*/ 897467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466" h="897467">
                <a:moveTo>
                  <a:pt x="0" y="897467"/>
                </a:moveTo>
                <a:lnTo>
                  <a:pt x="2150533" y="0"/>
                </a:lnTo>
                <a:lnTo>
                  <a:pt x="2167466" y="541867"/>
                </a:lnTo>
                <a:lnTo>
                  <a:pt x="0" y="897467"/>
                </a:lnTo>
                <a:close/>
              </a:path>
            </a:pathLst>
          </a:custGeom>
          <a:pattFill prst="pct10">
            <a:fgClr>
              <a:schemeClr val="bg2">
                <a:lumMod val="20000"/>
                <a:lumOff val="8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5563661" y="4207405"/>
            <a:ext cx="56075" cy="575999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FFFF99"/>
          </a:solidFill>
          <a:ln w="9525">
            <a:solidFill>
              <a:srgbClr val="85430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2156" name="Group 108"/>
          <p:cNvGrpSpPr>
            <a:grpSpLocks/>
          </p:cNvGrpSpPr>
          <p:nvPr/>
        </p:nvGrpSpPr>
        <p:grpSpPr bwMode="auto">
          <a:xfrm>
            <a:off x="3486686" y="3429003"/>
            <a:ext cx="465137" cy="563563"/>
            <a:chOff x="2021" y="2046"/>
            <a:chExt cx="293" cy="355"/>
          </a:xfrm>
        </p:grpSpPr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2061" y="2046"/>
              <a:ext cx="35" cy="355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 sz="1800"/>
            </a:p>
          </p:txBody>
        </p:sp>
        <p:sp>
          <p:nvSpPr>
            <p:cNvPr id="2148" name="Text Box 100"/>
            <p:cNvSpPr txBox="1">
              <a:spLocks noChangeArrowheads="1"/>
            </p:cNvSpPr>
            <p:nvPr/>
          </p:nvSpPr>
          <p:spPr bwMode="auto">
            <a:xfrm>
              <a:off x="2021" y="2151"/>
              <a:ext cx="2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/>
            </a:sp3d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dirty="0" err="1">
                  <a:latin typeface="Trebuchet MS"/>
                  <a:cs typeface="Trebuchet MS"/>
                </a:rPr>
                <a:t>Vz</a:t>
              </a:r>
              <a:endParaRPr lang="fr-FR" sz="1400" dirty="0">
                <a:latin typeface="Trebuchet MS"/>
                <a:cs typeface="Trebuchet MS"/>
              </a:endParaRPr>
            </a:p>
          </p:txBody>
        </p:sp>
      </p:grpSp>
      <p:grpSp>
        <p:nvGrpSpPr>
          <p:cNvPr id="134" name="Grouper 133"/>
          <p:cNvGrpSpPr/>
          <p:nvPr/>
        </p:nvGrpSpPr>
        <p:grpSpPr>
          <a:xfrm>
            <a:off x="275616" y="4117302"/>
            <a:ext cx="4830219" cy="307777"/>
            <a:chOff x="275616" y="4117302"/>
            <a:chExt cx="4830219" cy="307777"/>
          </a:xfrm>
        </p:grpSpPr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 rot="120000">
              <a:off x="275616" y="4124663"/>
              <a:ext cx="4830219" cy="36000"/>
            </a:xfrm>
            <a:prstGeom prst="rightArrow">
              <a:avLst>
                <a:gd name="adj1" fmla="val 45324"/>
                <a:gd name="adj2" fmla="val 224668"/>
              </a:avLst>
            </a:prstGeom>
            <a:solidFill>
              <a:schemeClr val="accent4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scene3d>
              <a:camera prst="perspectiveFront">
                <a:rot lat="497189" lon="17681506" rev="21250991"/>
              </a:camera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2146" name="Text Box 98"/>
            <p:cNvSpPr txBox="1">
              <a:spLocks noChangeArrowheads="1"/>
            </p:cNvSpPr>
            <p:nvPr/>
          </p:nvSpPr>
          <p:spPr bwMode="auto">
            <a:xfrm rot="21000000">
              <a:off x="1514768" y="4117302"/>
              <a:ext cx="2174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Vitesse de rotation</a:t>
              </a:r>
            </a:p>
          </p:txBody>
        </p:sp>
      </p:grp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4881943" y="4821152"/>
            <a:ext cx="877321" cy="36000"/>
          </a:xfrm>
          <a:prstGeom prst="rightArrow">
            <a:avLst>
              <a:gd name="adj1" fmla="val 45324"/>
              <a:gd name="adj2" fmla="val 67621"/>
            </a:avLst>
          </a:prstGeom>
          <a:solidFill>
            <a:schemeClr val="accent4"/>
          </a:solidFill>
          <a:ln w="9525">
            <a:solidFill>
              <a:srgbClr val="BE0204"/>
            </a:solidFill>
            <a:miter lim="800000"/>
            <a:headEnd/>
            <a:tailEnd/>
          </a:ln>
          <a:effectLst/>
          <a:scene3d>
            <a:camera prst="perspectiveFront">
              <a:rot lat="1054916" lon="18575949" rev="21115427"/>
            </a:camera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2154" name="Group 106"/>
          <p:cNvGrpSpPr>
            <a:grpSpLocks/>
          </p:cNvGrpSpPr>
          <p:nvPr/>
        </p:nvGrpSpPr>
        <p:grpSpPr bwMode="auto">
          <a:xfrm>
            <a:off x="1311810" y="3409956"/>
            <a:ext cx="2224089" cy="898525"/>
            <a:chOff x="667" y="2054"/>
            <a:chExt cx="1401" cy="566"/>
          </a:xfrm>
        </p:grpSpPr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 flipV="1">
              <a:off x="710" y="2054"/>
              <a:ext cx="1358" cy="566"/>
            </a:xfrm>
            <a:prstGeom prst="line">
              <a:avLst/>
            </a:prstGeom>
            <a:noFill/>
            <a:ln w="349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stealth" w="sm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9" name="Text Box 101"/>
            <p:cNvSpPr txBox="1">
              <a:spLocks noChangeArrowheads="1"/>
            </p:cNvSpPr>
            <p:nvPr/>
          </p:nvSpPr>
          <p:spPr bwMode="auto">
            <a:xfrm rot="20332096">
              <a:off x="667" y="2157"/>
              <a:ext cx="13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Vent relatif</a:t>
              </a:r>
            </a:p>
          </p:txBody>
        </p:sp>
      </p:grp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476250" y="2492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L’ AUTOROTATION EN DESCENTE VERTICALE</a:t>
            </a:r>
          </a:p>
        </p:txBody>
      </p:sp>
      <p:sp>
        <p:nvSpPr>
          <p:cNvPr id="102" name="AutoShape 19"/>
          <p:cNvSpPr>
            <a:spLocks noChangeArrowheads="1"/>
          </p:cNvSpPr>
          <p:nvPr/>
        </p:nvSpPr>
        <p:spPr bwMode="auto">
          <a:xfrm>
            <a:off x="1873289" y="4535489"/>
            <a:ext cx="3966962" cy="36000"/>
          </a:xfrm>
          <a:prstGeom prst="rightArrow">
            <a:avLst>
              <a:gd name="adj1" fmla="val 45324"/>
              <a:gd name="adj2" fmla="val 224668"/>
            </a:avLst>
          </a:prstGeom>
          <a:solidFill>
            <a:schemeClr val="accent4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scene3d>
            <a:camera prst="perspectiveFront">
              <a:rot lat="497188" lon="17681507" rev="21250994"/>
            </a:camera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grpSp>
        <p:nvGrpSpPr>
          <p:cNvPr id="148" name="Grouper 147"/>
          <p:cNvGrpSpPr>
            <a:grpSpLocks noChangeAspect="1"/>
          </p:cNvGrpSpPr>
          <p:nvPr/>
        </p:nvGrpSpPr>
        <p:grpSpPr>
          <a:xfrm>
            <a:off x="4268229" y="2469944"/>
            <a:ext cx="703406" cy="1115164"/>
            <a:chOff x="4490479" y="2677376"/>
            <a:chExt cx="794238" cy="1259164"/>
          </a:xfrm>
        </p:grpSpPr>
        <p:sp>
          <p:nvSpPr>
            <p:cNvPr id="135" name="Line 37"/>
            <p:cNvSpPr>
              <a:spLocks noChangeShapeType="1"/>
            </p:cNvSpPr>
            <p:nvPr/>
          </p:nvSpPr>
          <p:spPr bwMode="auto">
            <a:xfrm rot="21065341" flipV="1">
              <a:off x="4797091" y="2740348"/>
              <a:ext cx="153988" cy="1077913"/>
            </a:xfrm>
            <a:prstGeom prst="line">
              <a:avLst/>
            </a:prstGeom>
            <a:noFill/>
            <a:ln w="38100" cap="flat" cmpd="sng" algn="ctr">
              <a:solidFill>
                <a:srgbClr val="263B86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chemeClr val="tx1">
                  <a:alpha val="69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33"/>
            <p:cNvSpPr>
              <a:spLocks noChangeShapeType="1"/>
            </p:cNvSpPr>
            <p:nvPr/>
          </p:nvSpPr>
          <p:spPr bwMode="auto">
            <a:xfrm rot="21540000" flipV="1">
              <a:off x="4913599" y="3663950"/>
              <a:ext cx="344488" cy="206375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6" name="Grouper 145"/>
            <p:cNvGrpSpPr/>
            <p:nvPr/>
          </p:nvGrpSpPr>
          <p:grpSpPr>
            <a:xfrm>
              <a:off x="4490479" y="2677376"/>
              <a:ext cx="794238" cy="961212"/>
              <a:chOff x="4490479" y="2677376"/>
              <a:chExt cx="794238" cy="961212"/>
            </a:xfrm>
          </p:grpSpPr>
          <p:sp>
            <p:nvSpPr>
              <p:cNvPr id="132" name="Line 36"/>
              <p:cNvSpPr>
                <a:spLocks noChangeShapeType="1"/>
              </p:cNvSpPr>
              <p:nvPr/>
            </p:nvSpPr>
            <p:spPr bwMode="auto">
              <a:xfrm rot="600000" flipV="1">
                <a:off x="4490479" y="2677376"/>
                <a:ext cx="347608" cy="24485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Line 35"/>
              <p:cNvSpPr>
                <a:spLocks noChangeShapeType="1"/>
              </p:cNvSpPr>
              <p:nvPr/>
            </p:nvSpPr>
            <p:spPr bwMode="auto">
              <a:xfrm rot="120000" flipH="1" flipV="1">
                <a:off x="4864646" y="2706693"/>
                <a:ext cx="420071" cy="93189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9" name="Group 85"/>
            <p:cNvGrpSpPr>
              <a:grpSpLocks/>
            </p:cNvGrpSpPr>
            <p:nvPr/>
          </p:nvGrpSpPr>
          <p:grpSpPr bwMode="auto">
            <a:xfrm rot="20884664">
              <a:off x="4594988" y="2869740"/>
              <a:ext cx="250825" cy="1066800"/>
              <a:chOff x="2167" y="1343"/>
              <a:chExt cx="158" cy="672"/>
            </a:xfrm>
          </p:grpSpPr>
          <p:sp>
            <p:nvSpPr>
              <p:cNvPr id="111" name="Line 32"/>
              <p:cNvSpPr>
                <a:spLocks noChangeShapeType="1"/>
              </p:cNvSpPr>
              <p:nvPr/>
            </p:nvSpPr>
            <p:spPr bwMode="auto">
              <a:xfrm flipH="1" flipV="1">
                <a:off x="2167" y="1343"/>
                <a:ext cx="123" cy="644"/>
              </a:xfrm>
              <a:prstGeom prst="line">
                <a:avLst/>
              </a:prstGeom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>
                  <a:srgbClr val="000000">
                    <a:alpha val="82000"/>
                  </a:srgb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2" name="Group 39"/>
              <p:cNvGrpSpPr>
                <a:grpSpLocks/>
              </p:cNvGrpSpPr>
              <p:nvPr/>
            </p:nvGrpSpPr>
            <p:grpSpPr bwMode="auto">
              <a:xfrm>
                <a:off x="2265" y="1953"/>
                <a:ext cx="60" cy="62"/>
                <a:chOff x="2261" y="2101"/>
                <a:chExt cx="278" cy="246"/>
              </a:xfrm>
            </p:grpSpPr>
            <p:grpSp>
              <p:nvGrpSpPr>
                <p:cNvPr id="113" name="Group 40"/>
                <p:cNvGrpSpPr>
                  <a:grpSpLocks/>
                </p:cNvGrpSpPr>
                <p:nvPr/>
              </p:nvGrpSpPr>
              <p:grpSpPr bwMode="auto">
                <a:xfrm>
                  <a:off x="2261" y="2101"/>
                  <a:ext cx="140" cy="124"/>
                  <a:chOff x="5301" y="10184"/>
                  <a:chExt cx="100" cy="94"/>
                </a:xfrm>
              </p:grpSpPr>
              <p:sp>
                <p:nvSpPr>
                  <p:cNvPr id="127" name="Arc 4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5301" y="10184"/>
                    <a:ext cx="100" cy="9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01" y="10184"/>
                    <a:ext cx="0" cy="9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4" name="Group 43"/>
                <p:cNvGrpSpPr>
                  <a:grpSpLocks/>
                </p:cNvGrpSpPr>
                <p:nvPr/>
              </p:nvGrpSpPr>
              <p:grpSpPr bwMode="auto">
                <a:xfrm>
                  <a:off x="2401" y="2101"/>
                  <a:ext cx="138" cy="124"/>
                  <a:chOff x="5401" y="10184"/>
                  <a:chExt cx="99" cy="94"/>
                </a:xfrm>
              </p:grpSpPr>
              <p:sp>
                <p:nvSpPr>
                  <p:cNvPr id="125" name="Arc 44"/>
                  <p:cNvSpPr>
                    <a:spLocks noChangeAspect="1"/>
                  </p:cNvSpPr>
                  <p:nvPr/>
                </p:nvSpPr>
                <p:spPr bwMode="auto">
                  <a:xfrm>
                    <a:off x="5401" y="10184"/>
                    <a:ext cx="99" cy="9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26" name="Line 4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401" y="10184"/>
                    <a:ext cx="0" cy="9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5" name="Group 46"/>
                <p:cNvGrpSpPr>
                  <a:grpSpLocks/>
                </p:cNvGrpSpPr>
                <p:nvPr/>
              </p:nvGrpSpPr>
              <p:grpSpPr bwMode="auto">
                <a:xfrm>
                  <a:off x="2401" y="2225"/>
                  <a:ext cx="138" cy="122"/>
                  <a:chOff x="5401" y="10278"/>
                  <a:chExt cx="99" cy="93"/>
                </a:xfrm>
              </p:grpSpPr>
              <p:grpSp>
                <p:nvGrpSpPr>
                  <p:cNvPr id="121" name="Group 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01" y="10278"/>
                    <a:ext cx="99" cy="93"/>
                    <a:chOff x="3363" y="15276"/>
                    <a:chExt cx="684" cy="684"/>
                  </a:xfrm>
                </p:grpSpPr>
                <p:sp>
                  <p:nvSpPr>
                    <p:cNvPr id="123" name="Arc 48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3363" y="15276"/>
                      <a:ext cx="684" cy="68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4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63" y="15276"/>
                      <a:ext cx="68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22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01" y="10278"/>
                    <a:ext cx="0" cy="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6" name="Group 51"/>
                <p:cNvGrpSpPr>
                  <a:grpSpLocks/>
                </p:cNvGrpSpPr>
                <p:nvPr/>
              </p:nvGrpSpPr>
              <p:grpSpPr bwMode="auto">
                <a:xfrm>
                  <a:off x="2261" y="2225"/>
                  <a:ext cx="140" cy="122"/>
                  <a:chOff x="5301" y="10278"/>
                  <a:chExt cx="100" cy="93"/>
                </a:xfrm>
              </p:grpSpPr>
              <p:grpSp>
                <p:nvGrpSpPr>
                  <p:cNvPr id="117" name="Group 5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5301" y="10278"/>
                    <a:ext cx="100" cy="93"/>
                    <a:chOff x="3363" y="15276"/>
                    <a:chExt cx="684" cy="684"/>
                  </a:xfrm>
                </p:grpSpPr>
                <p:sp>
                  <p:nvSpPr>
                    <p:cNvPr id="119" name="Arc 53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3363" y="15276"/>
                      <a:ext cx="684" cy="68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63" y="15276"/>
                      <a:ext cx="68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18" name="Line 5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401" y="10278"/>
                    <a:ext cx="0" cy="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141" name="AutoShape 28"/>
          <p:cNvSpPr>
            <a:spLocks noChangeArrowheads="1"/>
          </p:cNvSpPr>
          <p:nvPr/>
        </p:nvSpPr>
        <p:spPr bwMode="auto">
          <a:xfrm>
            <a:off x="4547615" y="3834851"/>
            <a:ext cx="56075" cy="564075"/>
          </a:xfrm>
          <a:prstGeom prst="upArrow">
            <a:avLst>
              <a:gd name="adj1" fmla="val 50000"/>
              <a:gd name="adj2" fmla="val 116667"/>
            </a:avLst>
          </a:prstGeom>
          <a:solidFill>
            <a:srgbClr val="FFFF99"/>
          </a:solidFill>
          <a:ln w="9525">
            <a:solidFill>
              <a:srgbClr val="85430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142" name="Line 30"/>
          <p:cNvSpPr>
            <a:spLocks noChangeAspect="1" noChangeShapeType="1"/>
          </p:cNvSpPr>
          <p:nvPr/>
        </p:nvSpPr>
        <p:spPr bwMode="auto">
          <a:xfrm rot="21420000" flipV="1">
            <a:off x="2765519" y="3883713"/>
            <a:ext cx="1812132" cy="785743"/>
          </a:xfrm>
          <a:prstGeom prst="line">
            <a:avLst/>
          </a:prstGeom>
          <a:noFill/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sm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30"/>
          <p:cNvSpPr>
            <a:spLocks noChangeAspect="1" noChangeShapeType="1"/>
          </p:cNvSpPr>
          <p:nvPr/>
        </p:nvSpPr>
        <p:spPr bwMode="auto">
          <a:xfrm rot="19800000" flipV="1">
            <a:off x="4862378" y="4394359"/>
            <a:ext cx="825598" cy="288000"/>
          </a:xfrm>
          <a:prstGeom prst="line">
            <a:avLst/>
          </a:prstGeom>
          <a:noFill/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sm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9" name="Grouper 148"/>
          <p:cNvGrpSpPr>
            <a:grpSpLocks noChangeAspect="1"/>
          </p:cNvGrpSpPr>
          <p:nvPr/>
        </p:nvGrpSpPr>
        <p:grpSpPr>
          <a:xfrm>
            <a:off x="5176949" y="3110439"/>
            <a:ext cx="733763" cy="892520"/>
            <a:chOff x="5118630" y="2958041"/>
            <a:chExt cx="1148107" cy="1396520"/>
          </a:xfrm>
        </p:grpSpPr>
        <p:grpSp>
          <p:nvGrpSpPr>
            <p:cNvPr id="147" name="Grouper 146"/>
            <p:cNvGrpSpPr/>
            <p:nvPr/>
          </p:nvGrpSpPr>
          <p:grpSpPr>
            <a:xfrm>
              <a:off x="5118630" y="2958041"/>
              <a:ext cx="796396" cy="984250"/>
              <a:chOff x="5118630" y="2958041"/>
              <a:chExt cx="796396" cy="984250"/>
            </a:xfrm>
          </p:grpSpPr>
          <p:sp>
            <p:nvSpPr>
              <p:cNvPr id="2106" name="Line 58"/>
              <p:cNvSpPr>
                <a:spLocks noChangeShapeType="1"/>
              </p:cNvSpPr>
              <p:nvPr/>
            </p:nvSpPr>
            <p:spPr bwMode="auto">
              <a:xfrm rot="19675659" flipV="1">
                <a:off x="5118630" y="3234266"/>
                <a:ext cx="398462" cy="13493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8" name="Line 60"/>
              <p:cNvSpPr>
                <a:spLocks noChangeShapeType="1"/>
              </p:cNvSpPr>
              <p:nvPr/>
            </p:nvSpPr>
            <p:spPr bwMode="auto">
              <a:xfrm rot="-2396715" flipH="1" flipV="1">
                <a:off x="5786439" y="2958041"/>
                <a:ext cx="128587" cy="98425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 rot="20385426" flipV="1">
              <a:off x="5922250" y="3869409"/>
              <a:ext cx="344487" cy="206375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 rot="19510327" flipV="1">
              <a:off x="5621005" y="3091159"/>
              <a:ext cx="153988" cy="1079500"/>
            </a:xfrm>
            <a:prstGeom prst="line">
              <a:avLst/>
            </a:prstGeom>
            <a:noFill/>
            <a:ln w="38100" cap="flat" cmpd="sng" algn="ctr">
              <a:solidFill>
                <a:srgbClr val="263B86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chemeClr val="tx1">
                  <a:alpha val="69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132" name="Group 84"/>
            <p:cNvGrpSpPr>
              <a:grpSpLocks/>
            </p:cNvGrpSpPr>
            <p:nvPr/>
          </p:nvGrpSpPr>
          <p:grpSpPr bwMode="auto">
            <a:xfrm rot="334332">
              <a:off x="5478898" y="3330623"/>
              <a:ext cx="549275" cy="1023938"/>
              <a:chOff x="3169" y="1839"/>
              <a:chExt cx="346" cy="645"/>
            </a:xfrm>
          </p:grpSpPr>
          <p:sp>
            <p:nvSpPr>
              <p:cNvPr id="2104" name="Line 56"/>
              <p:cNvSpPr>
                <a:spLocks noChangeShapeType="1"/>
              </p:cNvSpPr>
              <p:nvPr/>
            </p:nvSpPr>
            <p:spPr bwMode="auto">
              <a:xfrm rot="18943503" flipH="1" flipV="1">
                <a:off x="3169" y="1839"/>
                <a:ext cx="123" cy="645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>
                  <a:srgbClr val="000000">
                    <a:alpha val="82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3456" y="2302"/>
                <a:ext cx="59" cy="69"/>
                <a:chOff x="2261" y="2101"/>
                <a:chExt cx="278" cy="288"/>
              </a:xfrm>
            </p:grpSpPr>
            <p:grpSp>
              <p:nvGrpSpPr>
                <p:cNvPr id="2111" name="Group 63"/>
                <p:cNvGrpSpPr>
                  <a:grpSpLocks/>
                </p:cNvGrpSpPr>
                <p:nvPr/>
              </p:nvGrpSpPr>
              <p:grpSpPr bwMode="auto">
                <a:xfrm>
                  <a:off x="2261" y="2101"/>
                  <a:ext cx="140" cy="124"/>
                  <a:chOff x="5301" y="10184"/>
                  <a:chExt cx="100" cy="94"/>
                </a:xfrm>
              </p:grpSpPr>
              <p:sp>
                <p:nvSpPr>
                  <p:cNvPr id="2112" name="Arc 64"/>
                  <p:cNvSpPr>
                    <a:spLocks noChangeAspect="1"/>
                  </p:cNvSpPr>
                  <p:nvPr/>
                </p:nvSpPr>
                <p:spPr bwMode="auto">
                  <a:xfrm flipH="1">
                    <a:off x="5301" y="10184"/>
                    <a:ext cx="100" cy="9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13" name="Line 6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01" y="10184"/>
                    <a:ext cx="0" cy="9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14" name="Group 66"/>
                <p:cNvGrpSpPr>
                  <a:grpSpLocks/>
                </p:cNvGrpSpPr>
                <p:nvPr/>
              </p:nvGrpSpPr>
              <p:grpSpPr bwMode="auto">
                <a:xfrm>
                  <a:off x="2401" y="2101"/>
                  <a:ext cx="138" cy="124"/>
                  <a:chOff x="5401" y="10184"/>
                  <a:chExt cx="99" cy="94"/>
                </a:xfrm>
              </p:grpSpPr>
              <p:sp>
                <p:nvSpPr>
                  <p:cNvPr id="2115" name="Arc 67"/>
                  <p:cNvSpPr>
                    <a:spLocks noChangeAspect="1"/>
                  </p:cNvSpPr>
                  <p:nvPr/>
                </p:nvSpPr>
                <p:spPr bwMode="auto">
                  <a:xfrm>
                    <a:off x="5401" y="10184"/>
                    <a:ext cx="99" cy="9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16" name="Line 6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5401" y="10184"/>
                    <a:ext cx="0" cy="9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17" name="Group 69"/>
                <p:cNvGrpSpPr>
                  <a:grpSpLocks/>
                </p:cNvGrpSpPr>
                <p:nvPr/>
              </p:nvGrpSpPr>
              <p:grpSpPr bwMode="auto">
                <a:xfrm>
                  <a:off x="2401" y="2225"/>
                  <a:ext cx="138" cy="122"/>
                  <a:chOff x="5401" y="10278"/>
                  <a:chExt cx="99" cy="93"/>
                </a:xfrm>
              </p:grpSpPr>
              <p:grpSp>
                <p:nvGrpSpPr>
                  <p:cNvPr id="2118" name="Group 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01" y="10278"/>
                    <a:ext cx="99" cy="93"/>
                    <a:chOff x="3363" y="15276"/>
                    <a:chExt cx="684" cy="684"/>
                  </a:xfrm>
                </p:grpSpPr>
                <p:sp>
                  <p:nvSpPr>
                    <p:cNvPr id="2119" name="Arc 7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3363" y="15276"/>
                      <a:ext cx="684" cy="68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63" y="15276"/>
                      <a:ext cx="68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121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401" y="10278"/>
                    <a:ext cx="0" cy="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124" name="Arc 76"/>
                <p:cNvSpPr>
                  <a:spLocks noChangeAspect="1"/>
                </p:cNvSpPr>
                <p:nvPr/>
              </p:nvSpPr>
              <p:spPr bwMode="auto">
                <a:xfrm flipH="1" flipV="1">
                  <a:off x="2261" y="2265"/>
                  <a:ext cx="140" cy="1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50" name="Grouper 149"/>
          <p:cNvGrpSpPr>
            <a:grpSpLocks noChangeAspect="1"/>
          </p:cNvGrpSpPr>
          <p:nvPr/>
        </p:nvGrpSpPr>
        <p:grpSpPr>
          <a:xfrm rot="60000">
            <a:off x="3358576" y="1783967"/>
            <a:ext cx="1290669" cy="1514317"/>
            <a:chOff x="3509963" y="2182812"/>
            <a:chExt cx="1200150" cy="1408113"/>
          </a:xfrm>
        </p:grpSpPr>
        <p:grpSp>
          <p:nvGrpSpPr>
            <p:cNvPr id="145" name="Grouper 144"/>
            <p:cNvGrpSpPr/>
            <p:nvPr/>
          </p:nvGrpSpPr>
          <p:grpSpPr>
            <a:xfrm>
              <a:off x="3732213" y="2416175"/>
              <a:ext cx="571500" cy="973138"/>
              <a:chOff x="3732213" y="2416175"/>
              <a:chExt cx="571500" cy="973138"/>
            </a:xfrm>
          </p:grpSpPr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 rot="600000" flipV="1">
                <a:off x="3732213" y="2416175"/>
                <a:ext cx="361950" cy="16351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 rot="120000" flipH="1" flipV="1">
                <a:off x="4110038" y="2449513"/>
                <a:ext cx="193675" cy="93980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41" name="Group 93"/>
            <p:cNvGrpSpPr>
              <a:grpSpLocks/>
            </p:cNvGrpSpPr>
            <p:nvPr/>
          </p:nvGrpSpPr>
          <p:grpSpPr bwMode="auto">
            <a:xfrm>
              <a:off x="3932238" y="3167063"/>
              <a:ext cx="777875" cy="400050"/>
              <a:chOff x="2307" y="1741"/>
              <a:chExt cx="490" cy="252"/>
            </a:xfrm>
          </p:grpSpPr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 rot="600000" flipV="1">
                <a:off x="2307" y="1863"/>
                <a:ext cx="217" cy="13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>
                  <a:srgbClr val="000000">
                    <a:alpha val="82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6" name="Text Box 88"/>
              <p:cNvSpPr txBox="1">
                <a:spLocks noChangeArrowheads="1"/>
              </p:cNvSpPr>
              <p:nvPr/>
            </p:nvSpPr>
            <p:spPr bwMode="auto">
              <a:xfrm rot="20618122">
                <a:off x="2488" y="1741"/>
                <a:ext cx="3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/>
                    <a:cs typeface="Trebuchet MS"/>
                  </a:rPr>
                  <a:t>Rx</a:t>
                </a:r>
                <a:endParaRPr lang="fr-FR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2145" name="Group 97"/>
            <p:cNvGrpSpPr>
              <a:grpSpLocks/>
            </p:cNvGrpSpPr>
            <p:nvPr/>
          </p:nvGrpSpPr>
          <p:grpSpPr bwMode="auto">
            <a:xfrm>
              <a:off x="3940179" y="2182812"/>
              <a:ext cx="601663" cy="1352550"/>
              <a:chOff x="2304" y="1119"/>
              <a:chExt cx="379" cy="852"/>
            </a:xfrm>
          </p:grpSpPr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 rot="120000" flipV="1">
                <a:off x="2304" y="1292"/>
                <a:ext cx="97" cy="67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br">
                  <a:schemeClr val="tx1">
                    <a:alpha val="69000"/>
                  </a:scheme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2" name="Text Box 94"/>
              <p:cNvSpPr txBox="1">
                <a:spLocks noChangeArrowheads="1"/>
              </p:cNvSpPr>
              <p:nvPr/>
            </p:nvSpPr>
            <p:spPr bwMode="auto">
              <a:xfrm rot="637196">
                <a:off x="2305" y="1119"/>
                <a:ext cx="378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dirty="0" smtClean="0">
                    <a:solidFill>
                      <a:schemeClr val="tx2"/>
                    </a:solidFill>
                    <a:effectLst>
                      <a:outerShdw blurRad="50800" dist="25400" dir="2700000">
                        <a:srgbClr val="000000">
                          <a:alpha val="70000"/>
                        </a:srgbClr>
                      </a:outerShdw>
                    </a:effectLst>
                    <a:latin typeface="Trebuchet MS"/>
                    <a:cs typeface="Trebuchet MS"/>
                  </a:rPr>
                  <a:t>RFA</a:t>
                </a:r>
                <a:endParaRPr lang="fr-FR" dirty="0">
                  <a:solidFill>
                    <a:schemeClr val="tx2"/>
                  </a:solidFill>
                  <a:effectLst>
                    <a:outerShdw blurRad="50800" dist="25400" dir="2700000">
                      <a:srgbClr val="000000">
                        <a:alpha val="70000"/>
                      </a:srgbClr>
                    </a:outerShdw>
                  </a:effectLst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2140" name="Group 92"/>
            <p:cNvGrpSpPr>
              <a:grpSpLocks/>
            </p:cNvGrpSpPr>
            <p:nvPr/>
          </p:nvGrpSpPr>
          <p:grpSpPr bwMode="auto">
            <a:xfrm>
              <a:off x="3509963" y="2254250"/>
              <a:ext cx="490537" cy="1336675"/>
              <a:chOff x="2033" y="1164"/>
              <a:chExt cx="309" cy="842"/>
            </a:xfrm>
          </p:grpSpPr>
          <p:grpSp>
            <p:nvGrpSpPr>
              <p:cNvPr id="2133" name="Group 85"/>
              <p:cNvGrpSpPr>
                <a:grpSpLocks/>
              </p:cNvGrpSpPr>
              <p:nvPr/>
            </p:nvGrpSpPr>
            <p:grpSpPr bwMode="auto">
              <a:xfrm>
                <a:off x="2167" y="1343"/>
                <a:ext cx="149" cy="663"/>
                <a:chOff x="2167" y="1343"/>
                <a:chExt cx="149" cy="663"/>
              </a:xfrm>
            </p:grpSpPr>
            <p:sp>
              <p:nvSpPr>
                <p:cNvPr id="208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167" y="1343"/>
                  <a:ext cx="123" cy="644"/>
                </a:xfrm>
                <a:prstGeom prst="line">
                  <a:avLst/>
                </a:prstGeom>
                <a:ln w="3810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0800" dist="38100" dir="2700000">
                    <a:srgbClr val="000000">
                      <a:alpha val="82000"/>
                    </a:srgbClr>
                  </a:outerShdw>
                </a:effectLst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2087" name="Group 39"/>
                <p:cNvGrpSpPr>
                  <a:grpSpLocks/>
                </p:cNvGrpSpPr>
                <p:nvPr/>
              </p:nvGrpSpPr>
              <p:grpSpPr bwMode="auto">
                <a:xfrm>
                  <a:off x="2257" y="1945"/>
                  <a:ext cx="59" cy="61"/>
                  <a:chOff x="2261" y="2101"/>
                  <a:chExt cx="278" cy="246"/>
                </a:xfrm>
              </p:grpSpPr>
              <p:grpSp>
                <p:nvGrpSpPr>
                  <p:cNvPr id="208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261" y="2101"/>
                    <a:ext cx="140" cy="124"/>
                    <a:chOff x="5301" y="10184"/>
                    <a:chExt cx="100" cy="94"/>
                  </a:xfrm>
                </p:grpSpPr>
                <p:sp>
                  <p:nvSpPr>
                    <p:cNvPr id="2089" name="Arc 41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5301" y="10184"/>
                      <a:ext cx="100" cy="9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401" y="10184"/>
                      <a:ext cx="0" cy="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2091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401" y="2101"/>
                    <a:ext cx="138" cy="124"/>
                    <a:chOff x="5401" y="10184"/>
                    <a:chExt cx="99" cy="94"/>
                  </a:xfrm>
                </p:grpSpPr>
                <p:sp>
                  <p:nvSpPr>
                    <p:cNvPr id="2092" name="Arc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01" y="10184"/>
                      <a:ext cx="99" cy="9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401" y="10184"/>
                      <a:ext cx="0" cy="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209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401" y="2225"/>
                    <a:ext cx="138" cy="122"/>
                    <a:chOff x="5401" y="10278"/>
                    <a:chExt cx="99" cy="93"/>
                  </a:xfrm>
                </p:grpSpPr>
                <p:grpSp>
                  <p:nvGrpSpPr>
                    <p:cNvPr id="2095" name="Group 4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401" y="10278"/>
                      <a:ext cx="99" cy="93"/>
                      <a:chOff x="3363" y="15276"/>
                      <a:chExt cx="684" cy="684"/>
                    </a:xfrm>
                  </p:grpSpPr>
                  <p:sp>
                    <p:nvSpPr>
                      <p:cNvPr id="2096" name="Arc 48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3363" y="15276"/>
                        <a:ext cx="684" cy="684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097" name="Line 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63" y="15276"/>
                        <a:ext cx="6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2098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401" y="10278"/>
                      <a:ext cx="0" cy="9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209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2261" y="2225"/>
                    <a:ext cx="140" cy="122"/>
                    <a:chOff x="5301" y="10278"/>
                    <a:chExt cx="100" cy="93"/>
                  </a:xfrm>
                </p:grpSpPr>
                <p:grpSp>
                  <p:nvGrpSpPr>
                    <p:cNvPr id="2100" name="Group 52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5301" y="10278"/>
                      <a:ext cx="100" cy="93"/>
                      <a:chOff x="3363" y="15276"/>
                      <a:chExt cx="684" cy="684"/>
                    </a:xfrm>
                  </p:grpSpPr>
                  <p:sp>
                    <p:nvSpPr>
                      <p:cNvPr id="2101" name="Arc 53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3363" y="15276"/>
                        <a:ext cx="684" cy="684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chemeClr val="tx2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102" name="Line 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63" y="15276"/>
                        <a:ext cx="6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401" y="10278"/>
                      <a:ext cx="0" cy="9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2134" name="Text Box 86"/>
              <p:cNvSpPr txBox="1">
                <a:spLocks noChangeArrowheads="1"/>
              </p:cNvSpPr>
              <p:nvPr/>
            </p:nvSpPr>
            <p:spPr bwMode="auto">
              <a:xfrm rot="20618122">
                <a:off x="2033" y="1164"/>
                <a:ext cx="309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/>
                    <a:cs typeface="Trebuchet MS"/>
                  </a:rPr>
                  <a:t>Rz</a:t>
                </a:r>
              </a:p>
            </p:txBody>
          </p:sp>
        </p:grpSp>
      </p:grpSp>
      <p:sp>
        <p:nvSpPr>
          <p:cNvPr id="129" name="Rectangle 128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5950869" y="2772705"/>
            <a:ext cx="14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Axe de rotation</a:t>
            </a:r>
            <a:endParaRPr lang="fr-FR" sz="1400" dirty="0"/>
          </a:p>
        </p:txBody>
      </p:sp>
      <p:grpSp>
        <p:nvGrpSpPr>
          <p:cNvPr id="159" name="Grouper 158"/>
          <p:cNvGrpSpPr/>
          <p:nvPr/>
        </p:nvGrpSpPr>
        <p:grpSpPr>
          <a:xfrm>
            <a:off x="5704324" y="2692315"/>
            <a:ext cx="3029" cy="2329125"/>
            <a:chOff x="5704324" y="2692315"/>
            <a:chExt cx="3029" cy="2329125"/>
          </a:xfrm>
        </p:grpSpPr>
        <p:sp>
          <p:nvSpPr>
            <p:cNvPr id="154" name="Line 14"/>
            <p:cNvSpPr>
              <a:spLocks noChangeShapeType="1"/>
            </p:cNvSpPr>
            <p:nvPr/>
          </p:nvSpPr>
          <p:spPr bwMode="auto">
            <a:xfrm>
              <a:off x="5707353" y="3935065"/>
              <a:ext cx="0" cy="1086375"/>
            </a:xfrm>
            <a:prstGeom prst="line">
              <a:avLst/>
            </a:prstGeom>
            <a:noFill/>
            <a:ln w="12700" cap="flat" cmpd="sng" algn="ctr">
              <a:solidFill>
                <a:srgbClr val="BE020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Line 14"/>
            <p:cNvSpPr>
              <a:spLocks noChangeShapeType="1"/>
            </p:cNvSpPr>
            <p:nvPr/>
          </p:nvSpPr>
          <p:spPr bwMode="auto">
            <a:xfrm>
              <a:off x="5704324" y="2692315"/>
              <a:ext cx="0" cy="1230375"/>
            </a:xfrm>
            <a:prstGeom prst="line">
              <a:avLst/>
            </a:prstGeom>
            <a:noFill/>
            <a:ln w="12700" cap="flat" cmpd="sng" algn="ctr">
              <a:solidFill>
                <a:srgbClr val="BE020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6" name="Grouper 135"/>
          <p:cNvGrpSpPr/>
          <p:nvPr/>
        </p:nvGrpSpPr>
        <p:grpSpPr>
          <a:xfrm>
            <a:off x="4623741" y="2190974"/>
            <a:ext cx="3029" cy="2329125"/>
            <a:chOff x="5704324" y="2692315"/>
            <a:chExt cx="3029" cy="2329125"/>
          </a:xfrm>
        </p:grpSpPr>
        <p:sp>
          <p:nvSpPr>
            <p:cNvPr id="137" name="Line 14"/>
            <p:cNvSpPr>
              <a:spLocks noChangeShapeType="1"/>
            </p:cNvSpPr>
            <p:nvPr/>
          </p:nvSpPr>
          <p:spPr bwMode="auto">
            <a:xfrm>
              <a:off x="5707353" y="3935065"/>
              <a:ext cx="0" cy="1086375"/>
            </a:xfrm>
            <a:prstGeom prst="line">
              <a:avLst/>
            </a:prstGeom>
            <a:noFill/>
            <a:ln w="12700" cap="flat" cmpd="sng" algn="ctr">
              <a:solidFill>
                <a:srgbClr val="BE020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14"/>
            <p:cNvSpPr>
              <a:spLocks noChangeShapeType="1"/>
            </p:cNvSpPr>
            <p:nvPr/>
          </p:nvSpPr>
          <p:spPr bwMode="auto">
            <a:xfrm>
              <a:off x="5704324" y="2692315"/>
              <a:ext cx="0" cy="1230375"/>
            </a:xfrm>
            <a:prstGeom prst="line">
              <a:avLst/>
            </a:prstGeom>
            <a:noFill/>
            <a:ln w="12700" cap="flat" cmpd="sng" algn="ctr">
              <a:solidFill>
                <a:srgbClr val="BE020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9" name="Grouper 138"/>
          <p:cNvGrpSpPr/>
          <p:nvPr/>
        </p:nvGrpSpPr>
        <p:grpSpPr>
          <a:xfrm>
            <a:off x="3769164" y="1758944"/>
            <a:ext cx="3029" cy="2329125"/>
            <a:chOff x="5704324" y="2692315"/>
            <a:chExt cx="3029" cy="2329125"/>
          </a:xfrm>
        </p:grpSpPr>
        <p:sp>
          <p:nvSpPr>
            <p:cNvPr id="140" name="Line 14"/>
            <p:cNvSpPr>
              <a:spLocks noChangeShapeType="1"/>
            </p:cNvSpPr>
            <p:nvPr/>
          </p:nvSpPr>
          <p:spPr bwMode="auto">
            <a:xfrm>
              <a:off x="5707353" y="3935065"/>
              <a:ext cx="0" cy="1086375"/>
            </a:xfrm>
            <a:prstGeom prst="line">
              <a:avLst/>
            </a:prstGeom>
            <a:noFill/>
            <a:ln w="12700" cap="flat" cmpd="sng" algn="ctr">
              <a:solidFill>
                <a:srgbClr val="BE020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5704324" y="2692315"/>
              <a:ext cx="0" cy="1230375"/>
            </a:xfrm>
            <a:prstGeom prst="line">
              <a:avLst/>
            </a:prstGeom>
            <a:noFill/>
            <a:ln w="12700" cap="flat" cmpd="sng" algn="ctr">
              <a:solidFill>
                <a:srgbClr val="BE0204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0.04329 L -0.00313 -0.00671 " pathEditMode="relative" ptsTypes="AA">
                                      <p:cBhvr>
                                        <p:cTn id="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0.04329 L -0.00313 -0.00671 " pathEditMode="relative" ptsTypes="AA">
                                      <p:cBhvr>
                                        <p:cTn id="7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0.04329 L -0.00313 -0.00671 " pathEditMode="relative" ptsTypes="AA">
                                      <p:cBhvr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7" grpId="0" animBg="1"/>
      <p:bldP spid="96" grpId="0" animBg="1"/>
      <p:bldP spid="2076" grpId="0" animBg="1"/>
      <p:bldP spid="2077" grpId="0" animBg="1"/>
      <p:bldP spid="102" grpId="0" animBg="1"/>
      <p:bldP spid="141" grpId="0" animBg="1"/>
      <p:bldP spid="142" grpId="0" animBg="1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llipse 316"/>
          <p:cNvSpPr>
            <a:spLocks noChangeAspect="1"/>
          </p:cNvSpPr>
          <p:nvPr/>
        </p:nvSpPr>
        <p:spPr>
          <a:xfrm>
            <a:off x="1154026" y="-312537"/>
            <a:ext cx="7181588" cy="7192182"/>
          </a:xfrm>
          <a:prstGeom prst="ellipse">
            <a:avLst/>
          </a:prstGeom>
          <a:solidFill>
            <a:srgbClr val="008000">
              <a:alpha val="75000"/>
            </a:srgbClr>
          </a:solidFill>
          <a:ln>
            <a:solidFill>
              <a:srgbClr val="008000"/>
            </a:solidFill>
          </a:ln>
          <a:effectLst/>
          <a:scene3d>
            <a:camera prst="perspectiveFront">
              <a:rot lat="17418228" lon="19508358" rev="2060262"/>
            </a:camera>
            <a:lightRig rig="morning" dir="t">
              <a:rot lat="0" lon="0" rev="9600000"/>
            </a:lightRig>
          </a:scene3d>
          <a:sp3d contourW="12700" prstMaterial="clear">
            <a:bevelT w="25400" h="25400"/>
            <a:bevelB w="25400" h="25400"/>
            <a:contourClr>
              <a:srgbClr val="FFFF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5" name="Ellipse 314"/>
          <p:cNvSpPr>
            <a:spLocks noChangeAspect="1"/>
          </p:cNvSpPr>
          <p:nvPr/>
        </p:nvSpPr>
        <p:spPr>
          <a:xfrm>
            <a:off x="2404672" y="854922"/>
            <a:ext cx="4808772" cy="481586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solidFill>
              <a:srgbClr val="FF0000"/>
            </a:solidFill>
          </a:ln>
          <a:effectLst/>
          <a:scene3d>
            <a:camera prst="perspectiveFront">
              <a:rot lat="17418228" lon="19508358" rev="2060262"/>
            </a:camera>
            <a:lightRig rig="flood" dir="t">
              <a:rot lat="0" lon="0" rev="9600000"/>
            </a:lightRig>
          </a:scene3d>
          <a:sp3d contourW="12700" prstMaterial="clear">
            <a:bevelT w="25400" h="25400"/>
            <a:bevelB w="25400" h="25400"/>
            <a:contourClr>
              <a:schemeClr val="accent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Ellipse 315"/>
          <p:cNvSpPr>
            <a:spLocks noChangeAspect="1"/>
          </p:cNvSpPr>
          <p:nvPr/>
        </p:nvSpPr>
        <p:spPr>
          <a:xfrm>
            <a:off x="3799364" y="2288162"/>
            <a:ext cx="2041153" cy="2044168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solidFill>
              <a:srgbClr val="FF0000"/>
            </a:solidFill>
          </a:ln>
          <a:effectLst/>
          <a:scene3d>
            <a:camera prst="perspectiveFront">
              <a:rot lat="17418228" lon="19508358" rev="2060262"/>
            </a:camera>
            <a:lightRig rig="flood" dir="t">
              <a:rot lat="0" lon="0" rev="9600000"/>
            </a:lightRig>
          </a:scene3d>
          <a:sp3d contourW="12700" prstMaterial="clear">
            <a:bevelT w="25400" h="25400"/>
            <a:bevelB w="25400" h="25400"/>
            <a:contourClr>
              <a:schemeClr val="accent4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94" y="2440920"/>
            <a:ext cx="6203767" cy="1875874"/>
          </a:xfrm>
          <a:prstGeom prst="rect">
            <a:avLst/>
          </a:prstGeom>
        </p:spPr>
      </p:pic>
      <p:sp>
        <p:nvSpPr>
          <p:cNvPr id="41052" name="AutoShape 92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LES DIFFERENTES ZONES DU ROTOR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 rot="771245">
            <a:off x="2321734" y="1548821"/>
            <a:ext cx="238125" cy="1223413"/>
            <a:chOff x="2175" y="1336"/>
            <a:chExt cx="150" cy="679"/>
          </a:xfrm>
        </p:grpSpPr>
        <p:sp>
          <p:nvSpPr>
            <p:cNvPr id="155" name="Line 32"/>
            <p:cNvSpPr>
              <a:spLocks noChangeShapeType="1"/>
            </p:cNvSpPr>
            <p:nvPr/>
          </p:nvSpPr>
          <p:spPr bwMode="auto">
            <a:xfrm flipH="1" flipV="1">
              <a:off x="2175" y="1336"/>
              <a:ext cx="123" cy="644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171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2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169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0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7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167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8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66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9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163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64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62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0" name="Group 85"/>
          <p:cNvGrpSpPr>
            <a:grpSpLocks/>
          </p:cNvGrpSpPr>
          <p:nvPr/>
        </p:nvGrpSpPr>
        <p:grpSpPr bwMode="auto">
          <a:xfrm rot="20786834">
            <a:off x="2886582" y="1942747"/>
            <a:ext cx="228600" cy="1054100"/>
            <a:chOff x="2181" y="1351"/>
            <a:chExt cx="144" cy="664"/>
          </a:xfrm>
        </p:grpSpPr>
        <p:sp>
          <p:nvSpPr>
            <p:cNvPr id="176" name="Line 32"/>
            <p:cNvSpPr>
              <a:spLocks noChangeShapeType="1"/>
            </p:cNvSpPr>
            <p:nvPr/>
          </p:nvSpPr>
          <p:spPr bwMode="auto">
            <a:xfrm flipH="1" flipV="1">
              <a:off x="2181" y="1351"/>
              <a:ext cx="123" cy="644"/>
            </a:xfrm>
            <a:prstGeom prst="line">
              <a:avLst/>
            </a:prstGeom>
            <a:ln w="38100" cap="flat" cmpd="sng" algn="ctr">
              <a:solidFill>
                <a:srgbClr val="FBC01E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192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190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1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188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9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87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6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17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184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85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83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2597223" y="1721001"/>
            <a:ext cx="238125" cy="1135411"/>
            <a:chOff x="2175" y="1345"/>
            <a:chExt cx="150" cy="670"/>
          </a:xfrm>
        </p:grpSpPr>
        <p:sp>
          <p:nvSpPr>
            <p:cNvPr id="218" name="Line 32"/>
            <p:cNvSpPr>
              <a:spLocks noChangeShapeType="1"/>
            </p:cNvSpPr>
            <p:nvPr/>
          </p:nvSpPr>
          <p:spPr bwMode="auto">
            <a:xfrm flipH="1" flipV="1">
              <a:off x="2175" y="1345"/>
              <a:ext cx="123" cy="644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34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32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23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30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31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29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4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25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26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2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25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6" name="Group 85"/>
          <p:cNvGrpSpPr>
            <a:grpSpLocks/>
          </p:cNvGrpSpPr>
          <p:nvPr/>
        </p:nvGrpSpPr>
        <p:grpSpPr bwMode="auto">
          <a:xfrm rot="19902400">
            <a:off x="3167081" y="2104499"/>
            <a:ext cx="241300" cy="1040004"/>
            <a:chOff x="2173" y="1337"/>
            <a:chExt cx="152" cy="678"/>
          </a:xfrm>
        </p:grpSpPr>
        <p:sp>
          <p:nvSpPr>
            <p:cNvPr id="239" name="Line 32"/>
            <p:cNvSpPr>
              <a:spLocks noChangeShapeType="1"/>
            </p:cNvSpPr>
            <p:nvPr/>
          </p:nvSpPr>
          <p:spPr bwMode="auto">
            <a:xfrm flipH="1" flipV="1">
              <a:off x="2173" y="1337"/>
              <a:ext cx="123" cy="644"/>
            </a:xfrm>
            <a:prstGeom prst="line">
              <a:avLst/>
            </a:prstGeom>
            <a:ln w="38100" cap="flat" cmpd="sng" algn="ctr">
              <a:solidFill>
                <a:srgbClr val="FBC01E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28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55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53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4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0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32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51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50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3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34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47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48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46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5" name="Grouper 281"/>
          <p:cNvGrpSpPr/>
          <p:nvPr/>
        </p:nvGrpSpPr>
        <p:grpSpPr>
          <a:xfrm rot="611715">
            <a:off x="3836852" y="2816711"/>
            <a:ext cx="417724" cy="361322"/>
            <a:chOff x="3975101" y="3506415"/>
            <a:chExt cx="417724" cy="361322"/>
          </a:xfrm>
        </p:grpSpPr>
        <p:cxnSp>
          <p:nvCxnSpPr>
            <p:cNvPr id="278" name="Connecteur en arc 277"/>
            <p:cNvCxnSpPr/>
            <p:nvPr/>
          </p:nvCxnSpPr>
          <p:spPr>
            <a:xfrm rot="10800000">
              <a:off x="3975101" y="3506415"/>
              <a:ext cx="319887" cy="284733"/>
            </a:xfrm>
            <a:prstGeom prst="curvedConnector3">
              <a:avLst>
                <a:gd name="adj1" fmla="val 38089"/>
              </a:avLst>
            </a:prstGeom>
            <a:ln w="381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5400" dir="5400000" algn="t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856183">
              <a:off x="4297648" y="3772560"/>
              <a:ext cx="95250" cy="95104"/>
              <a:chOff x="2261" y="2101"/>
              <a:chExt cx="278" cy="246"/>
            </a:xfrm>
          </p:grpSpPr>
          <p:grpSp>
            <p:nvGrpSpPr>
              <p:cNvPr id="37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75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1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73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4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2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43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71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70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4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45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67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68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66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6" name="Grouper 196"/>
          <p:cNvGrpSpPr/>
          <p:nvPr/>
        </p:nvGrpSpPr>
        <p:grpSpPr>
          <a:xfrm rot="21017897">
            <a:off x="4129106" y="3036405"/>
            <a:ext cx="345737" cy="253323"/>
            <a:chOff x="4047101" y="3614415"/>
            <a:chExt cx="345737" cy="253323"/>
          </a:xfrm>
        </p:grpSpPr>
        <p:cxnSp>
          <p:nvCxnSpPr>
            <p:cNvPr id="198" name="Connecteur en arc 197"/>
            <p:cNvCxnSpPr/>
            <p:nvPr/>
          </p:nvCxnSpPr>
          <p:spPr>
            <a:xfrm rot="10800000">
              <a:off x="4047101" y="3614415"/>
              <a:ext cx="247886" cy="176732"/>
            </a:xfrm>
            <a:prstGeom prst="curvedConnector3">
              <a:avLst>
                <a:gd name="adj1" fmla="val 38089"/>
              </a:avLst>
            </a:prstGeom>
            <a:ln w="38100" cap="flat" cmpd="sng" algn="ctr">
              <a:solidFill>
                <a:srgbClr val="FD4244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5400" dir="5400000" algn="t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39"/>
            <p:cNvGrpSpPr>
              <a:grpSpLocks/>
            </p:cNvGrpSpPr>
            <p:nvPr/>
          </p:nvGrpSpPr>
          <p:grpSpPr bwMode="auto">
            <a:xfrm rot="18856183">
              <a:off x="4297660" y="3772560"/>
              <a:ext cx="95251" cy="95105"/>
              <a:chOff x="2261" y="2101"/>
              <a:chExt cx="278" cy="246"/>
            </a:xfrm>
          </p:grpSpPr>
          <p:grpSp>
            <p:nvGrpSpPr>
              <p:cNvPr id="48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14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9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12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3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51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10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11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9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53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06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0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5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54" name="Group 85"/>
          <p:cNvGrpSpPr>
            <a:grpSpLocks/>
          </p:cNvGrpSpPr>
          <p:nvPr/>
        </p:nvGrpSpPr>
        <p:grpSpPr bwMode="auto">
          <a:xfrm rot="18909408">
            <a:off x="3378750" y="2282300"/>
            <a:ext cx="241300" cy="1040004"/>
            <a:chOff x="2173" y="1337"/>
            <a:chExt cx="152" cy="678"/>
          </a:xfrm>
        </p:grpSpPr>
        <p:sp>
          <p:nvSpPr>
            <p:cNvPr id="236" name="Line 32"/>
            <p:cNvSpPr>
              <a:spLocks noChangeShapeType="1"/>
            </p:cNvSpPr>
            <p:nvPr/>
          </p:nvSpPr>
          <p:spPr bwMode="auto">
            <a:xfrm flipH="1" flipV="1">
              <a:off x="2173" y="1337"/>
              <a:ext cx="123" cy="644"/>
            </a:xfrm>
            <a:prstGeom prst="line">
              <a:avLst/>
            </a:prstGeom>
            <a:ln w="38100" cap="flat" cmpd="sng" algn="ctr">
              <a:solidFill>
                <a:srgbClr val="FBC01E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5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56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385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7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383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4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8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59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381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5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0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61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81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3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0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2" name="Grouper 281"/>
          <p:cNvGrpSpPr/>
          <p:nvPr/>
        </p:nvGrpSpPr>
        <p:grpSpPr>
          <a:xfrm rot="20988285" flipH="1">
            <a:off x="5570013" y="3103436"/>
            <a:ext cx="417737" cy="361323"/>
            <a:chOff x="3975101" y="3506415"/>
            <a:chExt cx="417737" cy="361323"/>
          </a:xfrm>
        </p:grpSpPr>
        <p:cxnSp>
          <p:nvCxnSpPr>
            <p:cNvPr id="432" name="Connecteur en arc 431"/>
            <p:cNvCxnSpPr/>
            <p:nvPr/>
          </p:nvCxnSpPr>
          <p:spPr>
            <a:xfrm rot="10800000">
              <a:off x="3975101" y="3506415"/>
              <a:ext cx="319887" cy="284733"/>
            </a:xfrm>
            <a:prstGeom prst="curvedConnector3">
              <a:avLst>
                <a:gd name="adj1" fmla="val 38089"/>
              </a:avLst>
            </a:prstGeom>
            <a:ln w="38100" cap="flat" cmpd="sng" algn="ctr">
              <a:solidFill>
                <a:srgbClr val="FD4244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5400" dir="5400000" algn="t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39"/>
            <p:cNvGrpSpPr>
              <a:grpSpLocks/>
            </p:cNvGrpSpPr>
            <p:nvPr/>
          </p:nvGrpSpPr>
          <p:grpSpPr bwMode="auto">
            <a:xfrm rot="18856183">
              <a:off x="4297660" y="3772560"/>
              <a:ext cx="95251" cy="95105"/>
              <a:chOff x="2261" y="2101"/>
              <a:chExt cx="278" cy="246"/>
            </a:xfrm>
          </p:grpSpPr>
          <p:grpSp>
            <p:nvGrpSpPr>
              <p:cNvPr id="128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448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9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9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446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7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0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131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444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3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2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133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440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41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9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34" name="Grouper 196"/>
          <p:cNvGrpSpPr/>
          <p:nvPr/>
        </p:nvGrpSpPr>
        <p:grpSpPr>
          <a:xfrm rot="582103" flipH="1">
            <a:off x="5269138" y="3203708"/>
            <a:ext cx="345737" cy="253323"/>
            <a:chOff x="4047101" y="3614415"/>
            <a:chExt cx="345737" cy="253323"/>
          </a:xfrm>
        </p:grpSpPr>
        <p:cxnSp>
          <p:nvCxnSpPr>
            <p:cNvPr id="414" name="Connecteur en arc 413"/>
            <p:cNvCxnSpPr/>
            <p:nvPr/>
          </p:nvCxnSpPr>
          <p:spPr>
            <a:xfrm rot="10800000">
              <a:off x="4047101" y="3614415"/>
              <a:ext cx="247886" cy="176732"/>
            </a:xfrm>
            <a:prstGeom prst="curvedConnector3">
              <a:avLst>
                <a:gd name="adj1" fmla="val 38089"/>
              </a:avLst>
            </a:prstGeom>
            <a:ln w="38100" cap="flat" cmpd="sng" algn="ctr">
              <a:solidFill>
                <a:srgbClr val="FD4244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5400" dir="5400000" algn="t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39"/>
            <p:cNvGrpSpPr>
              <a:grpSpLocks/>
            </p:cNvGrpSpPr>
            <p:nvPr/>
          </p:nvGrpSpPr>
          <p:grpSpPr bwMode="auto">
            <a:xfrm rot="18856183">
              <a:off x="4297660" y="3772560"/>
              <a:ext cx="95251" cy="95105"/>
              <a:chOff x="2261" y="2101"/>
              <a:chExt cx="278" cy="246"/>
            </a:xfrm>
          </p:grpSpPr>
          <p:grpSp>
            <p:nvGrpSpPr>
              <p:cNvPr id="136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430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31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7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428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9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8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139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426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7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425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40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141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422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423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D4244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421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D4244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21" name="Group 85"/>
          <p:cNvGrpSpPr>
            <a:grpSpLocks/>
          </p:cNvGrpSpPr>
          <p:nvPr/>
        </p:nvGrpSpPr>
        <p:grpSpPr bwMode="auto">
          <a:xfrm rot="593422" flipH="1">
            <a:off x="7506002" y="2771216"/>
            <a:ext cx="238125" cy="1135411"/>
            <a:chOff x="2175" y="1345"/>
            <a:chExt cx="150" cy="670"/>
          </a:xfrm>
        </p:grpSpPr>
        <p:sp>
          <p:nvSpPr>
            <p:cNvPr id="222" name="Line 32"/>
            <p:cNvSpPr>
              <a:spLocks noChangeShapeType="1"/>
            </p:cNvSpPr>
            <p:nvPr/>
          </p:nvSpPr>
          <p:spPr bwMode="auto">
            <a:xfrm flipH="1" flipV="1">
              <a:off x="2175" y="1345"/>
              <a:ext cx="123" cy="644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23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224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60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1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28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58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9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37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244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49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57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45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38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240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42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43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41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80" name="Group 85"/>
          <p:cNvGrpSpPr>
            <a:grpSpLocks/>
          </p:cNvGrpSpPr>
          <p:nvPr/>
        </p:nvGrpSpPr>
        <p:grpSpPr bwMode="auto">
          <a:xfrm rot="568386">
            <a:off x="7874390" y="2743120"/>
            <a:ext cx="238125" cy="1223413"/>
            <a:chOff x="2175" y="1336"/>
            <a:chExt cx="150" cy="679"/>
          </a:xfrm>
        </p:grpSpPr>
        <p:sp>
          <p:nvSpPr>
            <p:cNvPr id="181" name="Line 32"/>
            <p:cNvSpPr>
              <a:spLocks noChangeShapeType="1"/>
            </p:cNvSpPr>
            <p:nvPr/>
          </p:nvSpPr>
          <p:spPr bwMode="auto">
            <a:xfrm flipH="1" flipV="1">
              <a:off x="2175" y="1336"/>
              <a:ext cx="123" cy="644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82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186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19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4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16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7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5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202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04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08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3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96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197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00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01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99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96" name="Group 85"/>
          <p:cNvGrpSpPr>
            <a:grpSpLocks/>
          </p:cNvGrpSpPr>
          <p:nvPr/>
        </p:nvGrpSpPr>
        <p:grpSpPr bwMode="auto">
          <a:xfrm rot="3060000" flipH="1">
            <a:off x="6291857" y="2754257"/>
            <a:ext cx="241300" cy="1040004"/>
            <a:chOff x="2173" y="1337"/>
            <a:chExt cx="152" cy="678"/>
          </a:xfrm>
        </p:grpSpPr>
        <p:sp>
          <p:nvSpPr>
            <p:cNvPr id="297" name="Line 32"/>
            <p:cNvSpPr>
              <a:spLocks noChangeShapeType="1"/>
            </p:cNvSpPr>
            <p:nvPr/>
          </p:nvSpPr>
          <p:spPr bwMode="auto">
            <a:xfrm flipH="1" flipV="1">
              <a:off x="2173" y="1337"/>
              <a:ext cx="123" cy="644"/>
            </a:xfrm>
            <a:prstGeom prst="line">
              <a:avLst/>
            </a:prstGeom>
            <a:ln w="38100" cap="flat" cmpd="sng" algn="ctr">
              <a:solidFill>
                <a:srgbClr val="FBC01E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8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299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313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4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00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311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2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01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307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309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10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30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02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303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305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0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304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18" name="Group 85"/>
          <p:cNvGrpSpPr>
            <a:grpSpLocks/>
          </p:cNvGrpSpPr>
          <p:nvPr/>
        </p:nvGrpSpPr>
        <p:grpSpPr bwMode="auto">
          <a:xfrm rot="1532867" flipH="1">
            <a:off x="6671629" y="2746847"/>
            <a:ext cx="355604" cy="1043073"/>
            <a:chOff x="2101" y="1335"/>
            <a:chExt cx="224" cy="680"/>
          </a:xfrm>
        </p:grpSpPr>
        <p:sp>
          <p:nvSpPr>
            <p:cNvPr id="319" name="Line 32"/>
            <p:cNvSpPr>
              <a:spLocks noChangeShapeType="1"/>
            </p:cNvSpPr>
            <p:nvPr/>
          </p:nvSpPr>
          <p:spPr bwMode="auto">
            <a:xfrm rot="20837600" flipH="1" flipV="1">
              <a:off x="2101" y="1335"/>
              <a:ext cx="123" cy="644"/>
            </a:xfrm>
            <a:prstGeom prst="line">
              <a:avLst/>
            </a:prstGeom>
            <a:ln w="38100" cap="flat" cmpd="sng" algn="ctr">
              <a:solidFill>
                <a:srgbClr val="FBC01E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20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321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335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22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333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23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329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331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3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330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24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325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327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28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BC01E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326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FBC01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62" name="Group 85"/>
          <p:cNvGrpSpPr>
            <a:grpSpLocks/>
          </p:cNvGrpSpPr>
          <p:nvPr/>
        </p:nvGrpSpPr>
        <p:grpSpPr bwMode="auto">
          <a:xfrm rot="2747352">
            <a:off x="7148555" y="2832891"/>
            <a:ext cx="228600" cy="1054100"/>
            <a:chOff x="2181" y="1351"/>
            <a:chExt cx="144" cy="664"/>
          </a:xfrm>
        </p:grpSpPr>
        <p:sp>
          <p:nvSpPr>
            <p:cNvPr id="263" name="Line 32"/>
            <p:cNvSpPr>
              <a:spLocks noChangeShapeType="1"/>
            </p:cNvSpPr>
            <p:nvPr/>
          </p:nvSpPr>
          <p:spPr bwMode="auto">
            <a:xfrm flipH="1" flipV="1">
              <a:off x="2181" y="1351"/>
              <a:ext cx="123" cy="644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82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64" name="Group 39"/>
            <p:cNvGrpSpPr>
              <a:grpSpLocks/>
            </p:cNvGrpSpPr>
            <p:nvPr/>
          </p:nvGrpSpPr>
          <p:grpSpPr bwMode="auto">
            <a:xfrm>
              <a:off x="2265" y="1953"/>
              <a:ext cx="60" cy="62"/>
              <a:chOff x="2261" y="2101"/>
              <a:chExt cx="278" cy="246"/>
            </a:xfrm>
          </p:grpSpPr>
          <p:grpSp>
            <p:nvGrpSpPr>
              <p:cNvPr id="265" name="Group 40"/>
              <p:cNvGrpSpPr>
                <a:grpSpLocks/>
              </p:cNvGrpSpPr>
              <p:nvPr/>
            </p:nvGrpSpPr>
            <p:grpSpPr bwMode="auto">
              <a:xfrm>
                <a:off x="2261" y="2101"/>
                <a:ext cx="140" cy="124"/>
                <a:chOff x="5301" y="10184"/>
                <a:chExt cx="100" cy="94"/>
              </a:xfrm>
            </p:grpSpPr>
            <p:sp>
              <p:nvSpPr>
                <p:cNvPr id="294" name="Arc 41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69" name="Group 43"/>
              <p:cNvGrpSpPr>
                <a:grpSpLocks/>
              </p:cNvGrpSpPr>
              <p:nvPr/>
            </p:nvGrpSpPr>
            <p:grpSpPr bwMode="auto">
              <a:xfrm>
                <a:off x="2401" y="2101"/>
                <a:ext cx="138" cy="124"/>
                <a:chOff x="5401" y="10184"/>
                <a:chExt cx="99" cy="94"/>
              </a:xfrm>
            </p:grpSpPr>
            <p:sp>
              <p:nvSpPr>
                <p:cNvPr id="292" name="Arc 44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3" name="Line 4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77" name="Group 46"/>
              <p:cNvGrpSpPr>
                <a:grpSpLocks/>
              </p:cNvGrpSpPr>
              <p:nvPr/>
            </p:nvGrpSpPr>
            <p:grpSpPr bwMode="auto">
              <a:xfrm>
                <a:off x="2401" y="2225"/>
                <a:ext cx="138" cy="122"/>
                <a:chOff x="5401" y="10278"/>
                <a:chExt cx="99" cy="93"/>
              </a:xfrm>
            </p:grpSpPr>
            <p:grpSp>
              <p:nvGrpSpPr>
                <p:cNvPr id="288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290" name="Arc 4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91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9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79" name="Group 51"/>
              <p:cNvGrpSpPr>
                <a:grpSpLocks/>
              </p:cNvGrpSpPr>
              <p:nvPr/>
            </p:nvGrpSpPr>
            <p:grpSpPr bwMode="auto">
              <a:xfrm>
                <a:off x="2261" y="2225"/>
                <a:ext cx="140" cy="122"/>
                <a:chOff x="5301" y="10278"/>
                <a:chExt cx="100" cy="93"/>
              </a:xfrm>
            </p:grpSpPr>
            <p:grpSp>
              <p:nvGrpSpPr>
                <p:cNvPr id="282" name="Group 52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286" name="Arc 53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287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4" name="Line 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38" name="Bulle rectangulaire à coins arrondis 337"/>
          <p:cNvSpPr/>
          <p:nvPr/>
        </p:nvSpPr>
        <p:spPr>
          <a:xfrm>
            <a:off x="559281" y="5715000"/>
            <a:ext cx="3688041" cy="406400"/>
          </a:xfrm>
          <a:prstGeom prst="wedgeRoundRectCallout">
            <a:avLst>
              <a:gd name="adj1" fmla="val 72768"/>
              <a:gd name="adj2" fmla="val -331250"/>
              <a:gd name="adj3" fmla="val 16667"/>
            </a:avLst>
          </a:prstGeom>
          <a:solidFill>
            <a:srgbClr val="008000">
              <a:alpha val="38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Zone de sustentation (</a:t>
            </a:r>
            <a:r>
              <a:rPr lang="fr-FR" dirty="0" err="1" smtClean="0">
                <a:latin typeface="Trebuchet MS"/>
                <a:cs typeface="Trebuchet MS"/>
              </a:rPr>
              <a:t>antirotative</a:t>
            </a:r>
            <a:r>
              <a:rPr lang="fr-FR" dirty="0" smtClean="0">
                <a:latin typeface="Trebuchet MS"/>
                <a:cs typeface="Trebuchet MS"/>
              </a:rPr>
              <a:t>)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339" name="Bulle rectangulaire à coins arrondis 338"/>
          <p:cNvSpPr/>
          <p:nvPr/>
        </p:nvSpPr>
        <p:spPr>
          <a:xfrm>
            <a:off x="546154" y="4558318"/>
            <a:ext cx="3701167" cy="406400"/>
          </a:xfrm>
          <a:prstGeom prst="wedgeRoundRectCallout">
            <a:avLst>
              <a:gd name="adj1" fmla="val 48280"/>
              <a:gd name="adj2" fmla="val -20312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Zone d’autorotation (</a:t>
            </a:r>
            <a:r>
              <a:rPr lang="fr-FR" dirty="0" err="1" smtClean="0">
                <a:latin typeface="Trebuchet MS"/>
                <a:cs typeface="Trebuchet MS"/>
              </a:rPr>
              <a:t>autorotative</a:t>
            </a:r>
            <a:r>
              <a:rPr lang="fr-FR" dirty="0" smtClean="0">
                <a:latin typeface="Trebuchet MS"/>
                <a:cs typeface="Trebuchet MS"/>
              </a:rPr>
              <a:t>)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340" name="Bulle rectangulaire à coins arrondis 339"/>
          <p:cNvSpPr/>
          <p:nvPr/>
        </p:nvSpPr>
        <p:spPr>
          <a:xfrm>
            <a:off x="556864" y="3453527"/>
            <a:ext cx="2541788" cy="406400"/>
          </a:xfrm>
          <a:prstGeom prst="wedgeRoundRectCallout">
            <a:avLst>
              <a:gd name="adj1" fmla="val 84532"/>
              <a:gd name="adj2" fmla="val -531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Zone de décrochage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sp>
        <p:nvSpPr>
          <p:cNvPr id="343" name="AutoShape 24"/>
          <p:cNvSpPr>
            <a:spLocks noChangeArrowheads="1"/>
          </p:cNvSpPr>
          <p:nvPr/>
        </p:nvSpPr>
        <p:spPr bwMode="auto">
          <a:xfrm>
            <a:off x="4681540" y="2339311"/>
            <a:ext cx="393700" cy="373063"/>
          </a:xfrm>
          <a:prstGeom prst="curvedRightArrow">
            <a:avLst>
              <a:gd name="adj1" fmla="val 23622"/>
              <a:gd name="adj2" fmla="val 45051"/>
              <a:gd name="adj3" fmla="val 44597"/>
            </a:avLst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  <a:gs pos="58000">
                <a:schemeClr val="bg1">
                  <a:lumMod val="65000"/>
                </a:schemeClr>
              </a:gs>
            </a:gsLst>
            <a:lin ang="1680000" scaled="0"/>
            <a:tileRect/>
          </a:gra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n>
                <a:solidFill>
                  <a:srgbClr val="595959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5" grpId="0" animBg="1"/>
      <p:bldP spid="316" grpId="0" animBg="1"/>
      <p:bldP spid="338" grpId="0" animBg="1"/>
      <p:bldP spid="339" grpId="0" animBg="1"/>
      <p:bldP spid="3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ouée 24"/>
          <p:cNvSpPr>
            <a:spLocks noChangeAspect="1"/>
          </p:cNvSpPr>
          <p:nvPr/>
        </p:nvSpPr>
        <p:spPr>
          <a:xfrm>
            <a:off x="2390238" y="1375754"/>
            <a:ext cx="4462476" cy="4448943"/>
          </a:xfrm>
          <a:prstGeom prst="donut">
            <a:avLst>
              <a:gd name="adj" fmla="val 18332"/>
            </a:avLst>
          </a:prstGeom>
          <a:solidFill>
            <a:srgbClr val="0080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025" name="Oval 41"/>
          <p:cNvSpPr>
            <a:spLocks noChangeAspect="1" noChangeArrowheads="1"/>
          </p:cNvSpPr>
          <p:nvPr/>
        </p:nvSpPr>
        <p:spPr bwMode="auto">
          <a:xfrm>
            <a:off x="3199005" y="2167191"/>
            <a:ext cx="2850020" cy="2850019"/>
          </a:xfrm>
          <a:prstGeom prst="ellipse">
            <a:avLst/>
          </a:prstGeom>
          <a:solidFill>
            <a:schemeClr val="accent1">
              <a:alpha val="5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LES DIFFERENTES ZONES DU ROTOR</a:t>
            </a:r>
          </a:p>
        </p:txBody>
      </p:sp>
      <p:sp>
        <p:nvSpPr>
          <p:cNvPr id="42038" name="WordArt 54"/>
          <p:cNvSpPr>
            <a:spLocks noChangeArrowheads="1" noChangeShapeType="1" noTextEdit="1"/>
          </p:cNvSpPr>
          <p:nvPr/>
        </p:nvSpPr>
        <p:spPr bwMode="auto">
          <a:xfrm>
            <a:off x="2495550" y="1985963"/>
            <a:ext cx="4203700" cy="487203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3458492"/>
                <a:gd name="adj2" fmla="val 84324"/>
              </a:avLst>
            </a:prstTxWarp>
          </a:bodyPr>
          <a:lstStyle/>
          <a:p>
            <a:pPr algn="ctr"/>
            <a:endParaRPr lang="fr-FR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66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040" name="WordArt 56"/>
          <p:cNvSpPr>
            <a:spLocks noChangeArrowheads="1" noChangeShapeType="1" noTextEdit="1"/>
          </p:cNvSpPr>
          <p:nvPr/>
        </p:nvSpPr>
        <p:spPr bwMode="auto">
          <a:xfrm rot="3967534">
            <a:off x="1957388" y="1138237"/>
            <a:ext cx="5257800" cy="531812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879057"/>
                <a:gd name="adj2" fmla="val 86509"/>
              </a:avLst>
            </a:prstTxWarp>
          </a:bodyPr>
          <a:lstStyle/>
          <a:p>
            <a:pPr algn="ctr"/>
            <a:endParaRPr lang="fr-FR" sz="3600" b="1" kern="10" spc="-18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chemeClr val="folHlink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2037" name="WordArt 53"/>
          <p:cNvSpPr>
            <a:spLocks noChangeArrowheads="1" noChangeShapeType="1" noTextEdit="1"/>
          </p:cNvSpPr>
          <p:nvPr/>
        </p:nvSpPr>
        <p:spPr bwMode="auto">
          <a:xfrm>
            <a:off x="1816039" y="1201704"/>
            <a:ext cx="5257800" cy="53181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3321148"/>
                <a:gd name="adj2" fmla="val 86287"/>
              </a:avLst>
            </a:prstTxWarp>
          </a:bodyPr>
          <a:lstStyle/>
          <a:p>
            <a:pPr algn="ctr"/>
            <a:endParaRPr lang="fr-FR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90099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5AB0D2"/>
              </a:clrFrom>
              <a:clrTo>
                <a:srgbClr val="5AB0D2">
                  <a:alpha val="0"/>
                </a:srgbClr>
              </a:clrTo>
            </a:clrChange>
            <a:grayscl/>
            <a:alphaModFix/>
            <a:lum bright="3000" contrast="67000"/>
          </a:blip>
          <a:stretch>
            <a:fillRect/>
          </a:stretch>
        </p:blipFill>
        <p:spPr>
          <a:xfrm>
            <a:off x="3879350" y="2494358"/>
            <a:ext cx="1378773" cy="2497555"/>
          </a:xfrm>
          <a:prstGeom prst="rect">
            <a:avLst/>
          </a:prstGeom>
        </p:spPr>
      </p:pic>
      <p:sp>
        <p:nvSpPr>
          <p:cNvPr id="42026" name="Oval 42"/>
          <p:cNvSpPr>
            <a:spLocks noChangeAspect="1" noChangeArrowheads="1"/>
          </p:cNvSpPr>
          <p:nvPr/>
        </p:nvSpPr>
        <p:spPr bwMode="auto">
          <a:xfrm flipV="1">
            <a:off x="4270619" y="3249188"/>
            <a:ext cx="701113" cy="701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grpSp>
        <p:nvGrpSpPr>
          <p:cNvPr id="22" name="Grouper 66"/>
          <p:cNvGrpSpPr>
            <a:grpSpLocks/>
          </p:cNvGrpSpPr>
          <p:nvPr/>
        </p:nvGrpSpPr>
        <p:grpSpPr>
          <a:xfrm>
            <a:off x="4382912" y="3338721"/>
            <a:ext cx="476528" cy="522046"/>
            <a:chOff x="4133945" y="2397003"/>
            <a:chExt cx="615251" cy="623466"/>
          </a:xfrm>
          <a:solidFill>
            <a:srgbClr val="A6A6A6"/>
          </a:solidFill>
        </p:grpSpPr>
        <p:sp>
          <p:nvSpPr>
            <p:cNvPr id="23" name="Flèche en arc 22"/>
            <p:cNvSpPr/>
            <p:nvPr/>
          </p:nvSpPr>
          <p:spPr>
            <a:xfrm flipH="1">
              <a:off x="4133951" y="2397003"/>
              <a:ext cx="615245" cy="52844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 en arc 23"/>
            <p:cNvSpPr/>
            <p:nvPr/>
          </p:nvSpPr>
          <p:spPr>
            <a:xfrm flipV="1">
              <a:off x="4133945" y="2492021"/>
              <a:ext cx="615245" cy="52844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424106" y="3489142"/>
            <a:ext cx="4414691" cy="214312"/>
            <a:chOff x="1045" y="3634"/>
            <a:chExt cx="9667" cy="311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5977" y="3731"/>
              <a:ext cx="4735" cy="214"/>
              <a:chOff x="5410" y="1960"/>
              <a:chExt cx="3110" cy="200"/>
            </a:xfrm>
          </p:grpSpPr>
          <p:sp>
            <p:nvSpPr>
              <p:cNvPr id="42047" name="Rectangle 63"/>
              <p:cNvSpPr>
                <a:spLocks noChangeArrowheads="1"/>
              </p:cNvSpPr>
              <p:nvPr/>
            </p:nvSpPr>
            <p:spPr bwMode="auto">
              <a:xfrm>
                <a:off x="5680" y="1960"/>
                <a:ext cx="2840" cy="200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048" name="Line 64"/>
              <p:cNvSpPr>
                <a:spLocks noChangeShapeType="1"/>
              </p:cNvSpPr>
              <p:nvPr/>
            </p:nvSpPr>
            <p:spPr bwMode="auto">
              <a:xfrm>
                <a:off x="5410" y="2020"/>
                <a:ext cx="270" cy="0"/>
              </a:xfrm>
              <a:prstGeom prst="line">
                <a:avLst/>
              </a:prstGeom>
              <a:noFill/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1045" y="3634"/>
              <a:ext cx="4811" cy="214"/>
              <a:chOff x="2171" y="1870"/>
              <a:chExt cx="3160" cy="200"/>
            </a:xfrm>
          </p:grpSpPr>
          <p:sp>
            <p:nvSpPr>
              <p:cNvPr id="42051" name="Rectangle 67"/>
              <p:cNvSpPr>
                <a:spLocks noChangeArrowheads="1"/>
              </p:cNvSpPr>
              <p:nvPr/>
            </p:nvSpPr>
            <p:spPr bwMode="auto">
              <a:xfrm>
                <a:off x="2171" y="1870"/>
                <a:ext cx="2840" cy="200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052" name="Line 68"/>
              <p:cNvSpPr>
                <a:spLocks noChangeShapeType="1"/>
              </p:cNvSpPr>
              <p:nvPr/>
            </p:nvSpPr>
            <p:spPr bwMode="auto">
              <a:xfrm>
                <a:off x="5011" y="2020"/>
                <a:ext cx="320" cy="0"/>
              </a:xfrm>
              <a:prstGeom prst="line">
                <a:avLst/>
              </a:prstGeom>
              <a:noFill/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2049" name="Oval 65"/>
            <p:cNvSpPr>
              <a:spLocks noChangeArrowheads="1"/>
            </p:cNvSpPr>
            <p:nvPr/>
          </p:nvSpPr>
          <p:spPr bwMode="auto">
            <a:xfrm>
              <a:off x="5765" y="3720"/>
              <a:ext cx="212" cy="20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8" name="Bulle rectangulaire à coins arrondis 17"/>
          <p:cNvSpPr/>
          <p:nvPr/>
        </p:nvSpPr>
        <p:spPr>
          <a:xfrm>
            <a:off x="465541" y="5781953"/>
            <a:ext cx="2541788" cy="406400"/>
          </a:xfrm>
          <a:prstGeom prst="wedgeRoundRectCallout">
            <a:avLst>
              <a:gd name="adj1" fmla="val 87030"/>
              <a:gd name="adj2" fmla="val -193750"/>
              <a:gd name="adj3" fmla="val 16667"/>
            </a:avLst>
          </a:prstGeom>
          <a:solidFill>
            <a:srgbClr val="008000">
              <a:alpha val="53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Zone </a:t>
            </a:r>
            <a:r>
              <a:rPr lang="fr-FR" dirty="0" err="1" smtClean="0">
                <a:latin typeface="Trebuchet MS"/>
                <a:cs typeface="Trebuchet MS"/>
              </a:rPr>
              <a:t>antirotative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19" name="Bulle rectangulaire à coins arrondis 18"/>
          <p:cNvSpPr/>
          <p:nvPr/>
        </p:nvSpPr>
        <p:spPr>
          <a:xfrm>
            <a:off x="465541" y="4432244"/>
            <a:ext cx="2541788" cy="406400"/>
          </a:xfrm>
          <a:prstGeom prst="wedgeRoundRectCallout">
            <a:avLst>
              <a:gd name="adj1" fmla="val 80534"/>
              <a:gd name="adj2" fmla="val -150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Zone </a:t>
            </a:r>
            <a:r>
              <a:rPr lang="fr-FR" dirty="0" err="1" smtClean="0">
                <a:latin typeface="Trebuchet MS"/>
                <a:cs typeface="Trebuchet MS"/>
              </a:rPr>
              <a:t>autorotative</a:t>
            </a:r>
            <a:endParaRPr lang="fr-FR" dirty="0">
              <a:latin typeface="Trebuchet MS"/>
              <a:cs typeface="Trebuchet MS"/>
            </a:endParaRPr>
          </a:p>
        </p:txBody>
      </p:sp>
      <p:sp>
        <p:nvSpPr>
          <p:cNvPr id="20" name="Bulle rectangulaire à coins arrondis 19"/>
          <p:cNvSpPr/>
          <p:nvPr/>
        </p:nvSpPr>
        <p:spPr>
          <a:xfrm>
            <a:off x="476250" y="2697558"/>
            <a:ext cx="2541788" cy="406400"/>
          </a:xfrm>
          <a:prstGeom prst="wedgeRoundRectCallout">
            <a:avLst>
              <a:gd name="adj1" fmla="val 110514"/>
              <a:gd name="adj2" fmla="val 1406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rebuchet MS"/>
                <a:cs typeface="Trebuchet MS"/>
              </a:rPr>
              <a:t>Zone de décrochage</a:t>
            </a:r>
            <a:endParaRPr lang="fr-FR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025" grpId="0" animBg="1"/>
      <p:bldP spid="4202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L’AUTOROTATION EN VOL HORIZONTAL</a:t>
            </a:r>
          </a:p>
        </p:txBody>
      </p:sp>
      <p:grpSp>
        <p:nvGrpSpPr>
          <p:cNvPr id="2" name="Grouper 68"/>
          <p:cNvGrpSpPr/>
          <p:nvPr/>
        </p:nvGrpSpPr>
        <p:grpSpPr>
          <a:xfrm>
            <a:off x="1671886" y="2996654"/>
            <a:ext cx="5618162" cy="2641555"/>
            <a:chOff x="1621086" y="1481107"/>
            <a:chExt cx="5618162" cy="264155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5AB0D2"/>
                </a:clrFrom>
                <a:clrTo>
                  <a:srgbClr val="5AB0D2">
                    <a:alpha val="0"/>
                  </a:srgbClr>
                </a:clrTo>
              </a:clrChange>
              <a:grayscl/>
              <a:alphaModFix/>
              <a:lum bright="67000" contrast="82000"/>
            </a:blip>
            <a:stretch>
              <a:fillRect/>
            </a:stretch>
          </p:blipFill>
          <p:spPr>
            <a:xfrm>
              <a:off x="3618721" y="1481107"/>
              <a:ext cx="1510123" cy="2641555"/>
            </a:xfrm>
            <a:prstGeom prst="rect">
              <a:avLst/>
            </a:prstGeom>
          </p:spPr>
        </p:pic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621086" y="2577554"/>
              <a:ext cx="5618162" cy="214312"/>
              <a:chOff x="1045" y="3634"/>
              <a:chExt cx="9667" cy="311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5977" y="3731"/>
                <a:ext cx="4735" cy="214"/>
                <a:chOff x="5410" y="1960"/>
                <a:chExt cx="3110" cy="200"/>
              </a:xfrm>
            </p:grpSpPr>
            <p:sp>
              <p:nvSpPr>
                <p:cNvPr id="33" name="Rectangle 63"/>
                <p:cNvSpPr>
                  <a:spLocks noChangeArrowheads="1"/>
                </p:cNvSpPr>
                <p:nvPr/>
              </p:nvSpPr>
              <p:spPr bwMode="auto">
                <a:xfrm>
                  <a:off x="5680" y="1960"/>
                  <a:ext cx="2840" cy="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" name="Line 64"/>
                <p:cNvSpPr>
                  <a:spLocks noChangeShapeType="1"/>
                </p:cNvSpPr>
                <p:nvPr/>
              </p:nvSpPr>
              <p:spPr bwMode="auto">
                <a:xfrm>
                  <a:off x="5410" y="2020"/>
                  <a:ext cx="270" cy="0"/>
                </a:xfrm>
                <a:prstGeom prst="line">
                  <a:avLst/>
                </a:prstGeom>
                <a:noFill/>
                <a:ln w="381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 66"/>
              <p:cNvGrpSpPr>
                <a:grpSpLocks/>
              </p:cNvGrpSpPr>
              <p:nvPr/>
            </p:nvGrpSpPr>
            <p:grpSpPr bwMode="auto">
              <a:xfrm>
                <a:off x="1045" y="3634"/>
                <a:ext cx="4811" cy="214"/>
                <a:chOff x="2171" y="1870"/>
                <a:chExt cx="3160" cy="200"/>
              </a:xfrm>
            </p:grpSpPr>
            <p:sp>
              <p:nvSpPr>
                <p:cNvPr id="31" name="Rectangle 67"/>
                <p:cNvSpPr>
                  <a:spLocks noChangeArrowheads="1"/>
                </p:cNvSpPr>
                <p:nvPr/>
              </p:nvSpPr>
              <p:spPr bwMode="auto">
                <a:xfrm>
                  <a:off x="2171" y="1870"/>
                  <a:ext cx="2840" cy="2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96969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" name="Line 68"/>
                <p:cNvSpPr>
                  <a:spLocks noChangeShapeType="1"/>
                </p:cNvSpPr>
                <p:nvPr/>
              </p:nvSpPr>
              <p:spPr bwMode="auto">
                <a:xfrm>
                  <a:off x="5011" y="2020"/>
                  <a:ext cx="320" cy="0"/>
                </a:xfrm>
                <a:prstGeom prst="line">
                  <a:avLst/>
                </a:prstGeom>
                <a:noFill/>
                <a:ln w="381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0" name="Oval 65"/>
              <p:cNvSpPr>
                <a:spLocks noChangeArrowheads="1"/>
              </p:cNvSpPr>
              <p:nvPr/>
            </p:nvSpPr>
            <p:spPr bwMode="auto">
              <a:xfrm>
                <a:off x="5765" y="3708"/>
                <a:ext cx="212" cy="202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6" name="Grouper 35"/>
          <p:cNvGrpSpPr/>
          <p:nvPr/>
        </p:nvGrpSpPr>
        <p:grpSpPr>
          <a:xfrm flipH="1" flipV="1">
            <a:off x="4950053" y="3370314"/>
            <a:ext cx="2283900" cy="761580"/>
            <a:chOff x="1834086" y="3909888"/>
            <a:chExt cx="2283900" cy="761580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1834086" y="3909888"/>
              <a:ext cx="1588" cy="76158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2116667" y="3909888"/>
              <a:ext cx="1588" cy="68958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2434693" y="3916006"/>
              <a:ext cx="1588" cy="58158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2733147" y="3909889"/>
              <a:ext cx="1588" cy="509579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3039534" y="3916007"/>
              <a:ext cx="1588" cy="401577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3327406" y="3916002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3606802" y="3916008"/>
              <a:ext cx="1588" cy="22157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3845460" y="3914329"/>
              <a:ext cx="1588" cy="18557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4116398" y="3914323"/>
              <a:ext cx="1588" cy="7757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r 67"/>
          <p:cNvGrpSpPr/>
          <p:nvPr/>
        </p:nvGrpSpPr>
        <p:grpSpPr>
          <a:xfrm>
            <a:off x="4954815" y="3155796"/>
            <a:ext cx="2277550" cy="884881"/>
            <a:chOff x="4954815" y="3113477"/>
            <a:chExt cx="2277550" cy="1481621"/>
          </a:xfrm>
        </p:grpSpPr>
        <p:cxnSp>
          <p:nvCxnSpPr>
            <p:cNvPr id="59" name="Connecteur droit avec flèche 58"/>
            <p:cNvCxnSpPr/>
            <p:nvPr/>
          </p:nvCxnSpPr>
          <p:spPr>
            <a:xfrm flipH="1">
              <a:off x="7230777" y="3113477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>
              <a:off x="6948196" y="3255256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flipH="1">
              <a:off x="4954815" y="426552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flipH="1">
              <a:off x="6633346" y="341398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flipH="1">
              <a:off x="5222579" y="4129759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flipH="1">
              <a:off x="6031679" y="3711539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H="1">
              <a:off x="5739045" y="3861125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>
              <a:off x="6331716" y="3562845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flipH="1">
              <a:off x="5461237" y="400391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r 66"/>
          <p:cNvGrpSpPr>
            <a:grpSpLocks/>
          </p:cNvGrpSpPr>
          <p:nvPr/>
        </p:nvGrpSpPr>
        <p:grpSpPr>
          <a:xfrm>
            <a:off x="4235543" y="3960497"/>
            <a:ext cx="476528" cy="522046"/>
            <a:chOff x="4133945" y="2397003"/>
            <a:chExt cx="615251" cy="62346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1" name="Flèche en arc 90"/>
            <p:cNvSpPr/>
            <p:nvPr/>
          </p:nvSpPr>
          <p:spPr>
            <a:xfrm flipH="1">
              <a:off x="4133951" y="2397003"/>
              <a:ext cx="615245" cy="52844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solidFill>
              <a:schemeClr val="accent4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Flèche en arc 91"/>
            <p:cNvSpPr/>
            <p:nvPr/>
          </p:nvSpPr>
          <p:spPr>
            <a:xfrm flipV="1">
              <a:off x="4133945" y="2492021"/>
              <a:ext cx="615245" cy="52844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20124"/>
              </a:avLst>
            </a:prstGeom>
            <a:solidFill>
              <a:srgbClr val="BE0204"/>
            </a:solidFill>
            <a:ln>
              <a:solidFill>
                <a:srgbClr val="FEF2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er 102"/>
          <p:cNvGrpSpPr/>
          <p:nvPr/>
        </p:nvGrpSpPr>
        <p:grpSpPr>
          <a:xfrm>
            <a:off x="1730622" y="4272084"/>
            <a:ext cx="2283900" cy="761816"/>
            <a:chOff x="1834086" y="3909652"/>
            <a:chExt cx="2283900" cy="761816"/>
          </a:xfrm>
        </p:grpSpPr>
        <p:cxnSp>
          <p:nvCxnSpPr>
            <p:cNvPr id="104" name="Connecteur droit avec flèche 103"/>
            <p:cNvCxnSpPr/>
            <p:nvPr/>
          </p:nvCxnSpPr>
          <p:spPr>
            <a:xfrm flipV="1">
              <a:off x="1834086" y="3909888"/>
              <a:ext cx="1588" cy="76158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 flipV="1">
              <a:off x="2116667" y="3909888"/>
              <a:ext cx="1588" cy="65358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flipV="1">
              <a:off x="2434693" y="3916006"/>
              <a:ext cx="1588" cy="54558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/>
            <p:nvPr/>
          </p:nvCxnSpPr>
          <p:spPr>
            <a:xfrm flipV="1">
              <a:off x="2733147" y="3909889"/>
              <a:ext cx="1588" cy="473578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/>
            <p:nvPr/>
          </p:nvCxnSpPr>
          <p:spPr>
            <a:xfrm flipV="1">
              <a:off x="3039534" y="3916007"/>
              <a:ext cx="1588" cy="365576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/>
            <p:nvPr/>
          </p:nvCxnSpPr>
          <p:spPr>
            <a:xfrm flipV="1">
              <a:off x="3327406" y="3909652"/>
              <a:ext cx="1588" cy="293575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flipV="1">
              <a:off x="3606802" y="3916008"/>
              <a:ext cx="1588" cy="18557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/>
            <p:nvPr/>
          </p:nvCxnSpPr>
          <p:spPr>
            <a:xfrm flipV="1">
              <a:off x="3845460" y="3914329"/>
              <a:ext cx="1588" cy="14957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/>
            <p:nvPr/>
          </p:nvCxnSpPr>
          <p:spPr>
            <a:xfrm flipV="1">
              <a:off x="4116398" y="3914323"/>
              <a:ext cx="1588" cy="77574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112"/>
          <p:cNvGrpSpPr/>
          <p:nvPr/>
        </p:nvGrpSpPr>
        <p:grpSpPr>
          <a:xfrm>
            <a:off x="1775074" y="4094201"/>
            <a:ext cx="2285488" cy="910680"/>
            <a:chOff x="4953227" y="3113477"/>
            <a:chExt cx="2285488" cy="1524816"/>
          </a:xfrm>
        </p:grpSpPr>
        <p:cxnSp>
          <p:nvCxnSpPr>
            <p:cNvPr id="114" name="Connecteur droit avec flèche 113"/>
            <p:cNvCxnSpPr/>
            <p:nvPr/>
          </p:nvCxnSpPr>
          <p:spPr>
            <a:xfrm flipH="1">
              <a:off x="7237127" y="3113477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/>
            <p:nvPr/>
          </p:nvCxnSpPr>
          <p:spPr>
            <a:xfrm flipH="1">
              <a:off x="6973596" y="326588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/>
            <p:cNvCxnSpPr/>
            <p:nvPr/>
          </p:nvCxnSpPr>
          <p:spPr>
            <a:xfrm flipH="1">
              <a:off x="4953227" y="430871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/>
            <p:cNvCxnSpPr/>
            <p:nvPr/>
          </p:nvCxnSpPr>
          <p:spPr>
            <a:xfrm flipH="1">
              <a:off x="6728596" y="3382092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flipH="1">
              <a:off x="5242158" y="419176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avec flèche 118"/>
            <p:cNvCxnSpPr/>
            <p:nvPr/>
          </p:nvCxnSpPr>
          <p:spPr>
            <a:xfrm flipH="1">
              <a:off x="6165029" y="3700905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/>
            <p:cNvCxnSpPr/>
            <p:nvPr/>
          </p:nvCxnSpPr>
          <p:spPr>
            <a:xfrm flipH="1">
              <a:off x="5853345" y="3871754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 flipH="1">
              <a:off x="6452366" y="3541578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flipH="1">
              <a:off x="5556487" y="4014543"/>
              <a:ext cx="1588" cy="32957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r 135"/>
          <p:cNvGrpSpPr/>
          <p:nvPr/>
        </p:nvGrpSpPr>
        <p:grpSpPr>
          <a:xfrm>
            <a:off x="4712067" y="3155840"/>
            <a:ext cx="3420528" cy="3080563"/>
            <a:chOff x="4712067" y="3155840"/>
            <a:chExt cx="3420528" cy="3080563"/>
          </a:xfrm>
        </p:grpSpPr>
        <p:sp>
          <p:nvSpPr>
            <p:cNvPr id="123" name="Accolade fermante 122"/>
            <p:cNvSpPr/>
            <p:nvPr/>
          </p:nvSpPr>
          <p:spPr>
            <a:xfrm>
              <a:off x="7353550" y="3155840"/>
              <a:ext cx="268795" cy="966958"/>
            </a:xfrm>
            <a:prstGeom prst="rightBrace">
              <a:avLst>
                <a:gd name="adj1" fmla="val 26670"/>
                <a:gd name="adj2" fmla="val 50000"/>
              </a:avLst>
            </a:prstGeom>
            <a:ln>
              <a:solidFill>
                <a:srgbClr val="105CA4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28" name="Légende encadrée 3 127"/>
            <p:cNvSpPr/>
            <p:nvPr/>
          </p:nvSpPr>
          <p:spPr>
            <a:xfrm>
              <a:off x="4712067" y="5638209"/>
              <a:ext cx="3420528" cy="598194"/>
            </a:xfrm>
            <a:prstGeom prst="borderCallout3">
              <a:avLst>
                <a:gd name="adj1" fmla="val 48472"/>
                <a:gd name="adj2" fmla="val 100634"/>
                <a:gd name="adj3" fmla="val 48473"/>
                <a:gd name="adj4" fmla="val 113499"/>
                <a:gd name="adj5" fmla="val -152643"/>
                <a:gd name="adj6" fmla="val 113924"/>
                <a:gd name="adj7" fmla="val -330755"/>
                <a:gd name="adj8" fmla="val 86273"/>
              </a:avLst>
            </a:prstGeom>
            <a:solidFill>
              <a:srgbClr val="105CA4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Vent relatif sur la pale </a:t>
              </a:r>
              <a:r>
                <a:rPr lang="fr-FR" sz="1400" dirty="0" err="1" smtClean="0">
                  <a:solidFill>
                    <a:srgbClr val="FFFBDF"/>
                  </a:solidFill>
                  <a:latin typeface="Trebuchet MS"/>
                  <a:cs typeface="Trebuchet MS"/>
                </a:rPr>
                <a:t>avançante</a:t>
              </a:r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 :</a:t>
              </a:r>
            </a:p>
            <a:p>
              <a:pPr algn="ctr"/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450 + 120 = </a:t>
              </a:r>
              <a:r>
                <a:rPr lang="fr-FR" sz="1400" b="1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570 km/h </a:t>
              </a:r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en bout de pale</a:t>
              </a:r>
              <a:endParaRPr lang="fr-FR" sz="1400" dirty="0">
                <a:solidFill>
                  <a:srgbClr val="FFFBDF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2" name="Grouper 136"/>
          <p:cNvGrpSpPr/>
          <p:nvPr/>
        </p:nvGrpSpPr>
        <p:grpSpPr>
          <a:xfrm>
            <a:off x="829871" y="4274241"/>
            <a:ext cx="3405672" cy="1962162"/>
            <a:chOff x="829871" y="4274241"/>
            <a:chExt cx="3405672" cy="1962162"/>
          </a:xfrm>
        </p:grpSpPr>
        <p:sp>
          <p:nvSpPr>
            <p:cNvPr id="126" name="Accolade fermante 125"/>
            <p:cNvSpPr/>
            <p:nvPr/>
          </p:nvSpPr>
          <p:spPr>
            <a:xfrm flipH="1">
              <a:off x="1346996" y="4274241"/>
              <a:ext cx="268795" cy="534958"/>
            </a:xfrm>
            <a:prstGeom prst="rightBrace">
              <a:avLst>
                <a:gd name="adj1" fmla="val 26670"/>
                <a:gd name="adj2" fmla="val 50000"/>
              </a:avLst>
            </a:prstGeom>
            <a:ln>
              <a:solidFill>
                <a:srgbClr val="105C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29" name="Légende encadrée 3 128"/>
            <p:cNvSpPr/>
            <p:nvPr/>
          </p:nvSpPr>
          <p:spPr>
            <a:xfrm>
              <a:off x="829871" y="5638209"/>
              <a:ext cx="3405672" cy="598194"/>
            </a:xfrm>
            <a:prstGeom prst="borderCallout3">
              <a:avLst>
                <a:gd name="adj1" fmla="val 48472"/>
                <a:gd name="adj2" fmla="val -277"/>
                <a:gd name="adj3" fmla="val 48473"/>
                <a:gd name="adj4" fmla="val -14123"/>
                <a:gd name="adj5" fmla="val -146274"/>
                <a:gd name="adj6" fmla="val -14546"/>
                <a:gd name="adj7" fmla="val -182141"/>
                <a:gd name="adj8" fmla="val 14022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105CA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Vent relatif sur la pale </a:t>
              </a:r>
              <a:r>
                <a:rPr lang="fr-FR" sz="1400" dirty="0" err="1" smtClean="0">
                  <a:solidFill>
                    <a:srgbClr val="FFFBDF"/>
                  </a:solidFill>
                  <a:latin typeface="Trebuchet MS"/>
                  <a:cs typeface="Trebuchet MS"/>
                </a:rPr>
                <a:t>reculante</a:t>
              </a:r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 :</a:t>
              </a:r>
            </a:p>
            <a:p>
              <a:pPr algn="ctr"/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450 - 120 = </a:t>
              </a:r>
              <a:r>
                <a:rPr lang="fr-FR" sz="1400" b="1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330 km/h </a:t>
              </a:r>
              <a:r>
                <a:rPr lang="fr-FR" sz="1400" dirty="0" smtClean="0">
                  <a:solidFill>
                    <a:srgbClr val="FFFBDF"/>
                  </a:solidFill>
                  <a:latin typeface="Trebuchet MS"/>
                  <a:cs typeface="Trebuchet MS"/>
                </a:rPr>
                <a:t>en bout de pale</a:t>
              </a:r>
            </a:p>
            <a:p>
              <a:pPr algn="ctr"/>
              <a:endParaRPr lang="fr-FR" sz="1400" b="1" dirty="0">
                <a:solidFill>
                  <a:srgbClr val="FFFBDF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" name="Grouper 132"/>
          <p:cNvGrpSpPr/>
          <p:nvPr/>
        </p:nvGrpSpPr>
        <p:grpSpPr>
          <a:xfrm>
            <a:off x="3812492" y="2552700"/>
            <a:ext cx="1354452" cy="482054"/>
            <a:chOff x="3812492" y="2552700"/>
            <a:chExt cx="1354452" cy="482054"/>
          </a:xfrm>
        </p:grpSpPr>
        <p:cxnSp>
          <p:nvCxnSpPr>
            <p:cNvPr id="130" name="Connecteur droit avec flèche 129"/>
            <p:cNvCxnSpPr/>
            <p:nvPr/>
          </p:nvCxnSpPr>
          <p:spPr>
            <a:xfrm flipH="1" flipV="1">
              <a:off x="4480591" y="2837919"/>
              <a:ext cx="1588" cy="196835"/>
            </a:xfrm>
            <a:prstGeom prst="straightConnector1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ZoneTexte 130"/>
            <p:cNvSpPr txBox="1"/>
            <p:nvPr/>
          </p:nvSpPr>
          <p:spPr>
            <a:xfrm>
              <a:off x="3812492" y="2552700"/>
              <a:ext cx="1354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08000"/>
                  </a:solidFill>
                  <a:latin typeface="Trebuchet MS"/>
                  <a:cs typeface="Trebuchet MS"/>
                </a:rPr>
                <a:t>Vp = 120 km/h</a:t>
              </a:r>
              <a:endParaRPr lang="fr-FR" sz="1200" dirty="0">
                <a:solidFill>
                  <a:srgbClr val="008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32" name="ZoneTexte 131"/>
          <p:cNvSpPr txBox="1"/>
          <p:nvPr/>
        </p:nvSpPr>
        <p:spPr>
          <a:xfrm>
            <a:off x="1167300" y="1668046"/>
            <a:ext cx="6499582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1</a:t>
            </a:r>
            <a:r>
              <a:rPr lang="fr-FR" baseline="30000" dirty="0" smtClean="0">
                <a:solidFill>
                  <a:srgbClr val="FFFBDF"/>
                </a:solidFill>
                <a:latin typeface="Trebuchet MS"/>
                <a:cs typeface="Trebuchet MS"/>
              </a:rPr>
              <a:t>ère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 constatation : Différentiel de vitesse entre les 2 pales.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1173563" y="1668046"/>
            <a:ext cx="6499582" cy="338554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Conséquence : Dissymétrie de portance entre les pales.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90550" y="852365"/>
            <a:ext cx="79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rebuchet MS"/>
                <a:cs typeface="Trebuchet MS"/>
              </a:rPr>
              <a:t>Exemple d’un autogire volant à 120 km/h, équipé d’un rotor de 8 m d’envergure avec une vitesse de rotation de 300 t/min. soit 450 km/h en bout de pale. 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41" grpId="0" animBg="1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llipse 72"/>
          <p:cNvSpPr>
            <a:spLocks noChangeAspect="1"/>
          </p:cNvSpPr>
          <p:nvPr/>
        </p:nvSpPr>
        <p:spPr>
          <a:xfrm rot="21480000">
            <a:off x="1431007" y="871831"/>
            <a:ext cx="6245308" cy="5492609"/>
          </a:xfrm>
          <a:prstGeom prst="ellipse">
            <a:avLst/>
          </a:prstGeom>
          <a:solidFill>
            <a:srgbClr val="D9D9D9">
              <a:alpha val="34000"/>
            </a:srgbClr>
          </a:solidFill>
          <a:ln>
            <a:solidFill>
              <a:srgbClr val="7F7F7F"/>
            </a:solidFill>
          </a:ln>
          <a:effectLst/>
          <a:scene3d>
            <a:camera prst="perspectiveFront">
              <a:rot lat="18510403" lon="4719968" rev="16685356"/>
            </a:camera>
            <a:lightRig rig="brightRoom" dir="t">
              <a:rot lat="0" lon="0" rev="21480000"/>
            </a:lightRig>
          </a:scene3d>
          <a:sp3d contourW="12700" prstMaterial="softEdge">
            <a:bevelT w="25400" h="25400"/>
            <a:bevelB w="25400" h="25400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66"/>
          <p:cNvGrpSpPr/>
          <p:nvPr/>
        </p:nvGrpSpPr>
        <p:grpSpPr>
          <a:xfrm>
            <a:off x="3800577" y="1814078"/>
            <a:ext cx="647450" cy="1837879"/>
            <a:chOff x="2871107" y="1871469"/>
            <a:chExt cx="647450" cy="1837879"/>
          </a:xfrm>
        </p:grpSpPr>
        <p:cxnSp>
          <p:nvCxnSpPr>
            <p:cNvPr id="60" name="Connecteur droit avec flèche 59"/>
            <p:cNvCxnSpPr/>
            <p:nvPr/>
          </p:nvCxnSpPr>
          <p:spPr>
            <a:xfrm flipV="1">
              <a:off x="3060700" y="2151096"/>
              <a:ext cx="1587" cy="1558252"/>
            </a:xfrm>
            <a:prstGeom prst="straightConnector1">
              <a:avLst/>
            </a:prstGeom>
            <a:ln w="57150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2871107" y="1871469"/>
              <a:ext cx="64745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sz="1400" b="1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t</a:t>
              </a:r>
              <a:endParaRPr lang="fr-FR" sz="1400" b="1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DISSYMETRIE DE PORTANCE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 rot="21540000">
            <a:off x="4741697" y="3671892"/>
            <a:ext cx="2933700" cy="540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grayscl/>
            <a:lum bright="29000" contrast="35000"/>
          </a:blip>
          <a:stretch>
            <a:fillRect/>
          </a:stretch>
        </p:blipFill>
        <p:spPr>
          <a:xfrm rot="60000">
            <a:off x="2531095" y="3770313"/>
            <a:ext cx="4092197" cy="1905563"/>
          </a:xfrm>
          <a:prstGeom prst="rect">
            <a:avLst/>
          </a:prstGeom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 rot="60000">
            <a:off x="1570574" y="3668048"/>
            <a:ext cx="2933700" cy="540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66174" y="3672946"/>
            <a:ext cx="296806" cy="103188"/>
            <a:chOff x="1128" y="2742"/>
            <a:chExt cx="294" cy="1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089" name="AutoShape 9"/>
            <p:cNvSpPr>
              <a:spLocks noChangeArrowheads="1"/>
            </p:cNvSpPr>
            <p:nvPr/>
          </p:nvSpPr>
          <p:spPr bwMode="auto">
            <a:xfrm>
              <a:off x="1128" y="2835"/>
              <a:ext cx="294" cy="4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317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90" name="AutoShape 10"/>
            <p:cNvSpPr>
              <a:spLocks noChangeArrowheads="1"/>
            </p:cNvSpPr>
            <p:nvPr/>
          </p:nvSpPr>
          <p:spPr bwMode="auto">
            <a:xfrm flipV="1">
              <a:off x="1128" y="2742"/>
              <a:ext cx="294" cy="4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317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1128" y="2784"/>
              <a:ext cx="294" cy="52"/>
            </a:xfrm>
            <a:prstGeom prst="rect">
              <a:avLst/>
            </a:prstGeom>
            <a:grpFill/>
            <a:ln w="317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69"/>
          <p:cNvGrpSpPr/>
          <p:nvPr/>
        </p:nvGrpSpPr>
        <p:grpSpPr>
          <a:xfrm>
            <a:off x="4008967" y="2476508"/>
            <a:ext cx="1206500" cy="1370469"/>
            <a:chOff x="4008967" y="2476508"/>
            <a:chExt cx="1206500" cy="1370469"/>
          </a:xfrm>
        </p:grpSpPr>
        <p:sp>
          <p:nvSpPr>
            <p:cNvPr id="25" name="Line 17"/>
            <p:cNvSpPr>
              <a:spLocks noChangeAspect="1" noChangeShapeType="1"/>
            </p:cNvSpPr>
            <p:nvPr/>
          </p:nvSpPr>
          <p:spPr bwMode="auto">
            <a:xfrm rot="15240000">
              <a:off x="4072060" y="3179606"/>
              <a:ext cx="1055395" cy="27934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008967" y="2476508"/>
              <a:ext cx="120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Axe de rotation</a:t>
              </a:r>
              <a:endParaRPr lang="fr-FR" sz="1200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927500" y="3645184"/>
            <a:ext cx="120599" cy="126000"/>
            <a:chOff x="5301" y="10184"/>
            <a:chExt cx="199" cy="187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56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53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9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40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9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11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36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5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2" name="Grouper 65"/>
          <p:cNvGrpSpPr/>
          <p:nvPr/>
        </p:nvGrpSpPr>
        <p:grpSpPr>
          <a:xfrm>
            <a:off x="1422651" y="2413523"/>
            <a:ext cx="647450" cy="1215939"/>
            <a:chOff x="1422651" y="2492140"/>
            <a:chExt cx="647450" cy="1109279"/>
          </a:xfrm>
        </p:grpSpPr>
        <p:cxnSp>
          <p:nvCxnSpPr>
            <p:cNvPr id="42" name="Connecteur droit avec flèche 41"/>
            <p:cNvCxnSpPr/>
            <p:nvPr/>
          </p:nvCxnSpPr>
          <p:spPr>
            <a:xfrm flipV="1">
              <a:off x="1605743" y="2721132"/>
              <a:ext cx="1587" cy="880287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1422651" y="2492140"/>
              <a:ext cx="647450" cy="25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sz="1200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a</a:t>
              </a:r>
              <a:endParaRPr lang="fr-FR" sz="1200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" name="Grouper 67"/>
          <p:cNvGrpSpPr/>
          <p:nvPr/>
        </p:nvGrpSpPr>
        <p:grpSpPr>
          <a:xfrm>
            <a:off x="7453521" y="2680729"/>
            <a:ext cx="647450" cy="964455"/>
            <a:chOff x="7453521" y="2816201"/>
            <a:chExt cx="647450" cy="964455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7624845" y="3058998"/>
              <a:ext cx="1587" cy="721658"/>
            </a:xfrm>
            <a:prstGeom prst="straightConnector1">
              <a:avLst/>
            </a:prstGeom>
            <a:ln w="28575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7453521" y="2816201"/>
              <a:ext cx="647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sz="1200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</a:t>
              </a:r>
              <a:endParaRPr lang="fr-FR" sz="1200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" name="Grouper 68"/>
          <p:cNvGrpSpPr/>
          <p:nvPr/>
        </p:nvGrpSpPr>
        <p:grpSpPr>
          <a:xfrm>
            <a:off x="3997901" y="2830388"/>
            <a:ext cx="586800" cy="314518"/>
            <a:chOff x="3997901" y="2830388"/>
            <a:chExt cx="586800" cy="314518"/>
          </a:xfrm>
        </p:grpSpPr>
        <p:sp>
          <p:nvSpPr>
            <p:cNvPr id="62" name="Line 17"/>
            <p:cNvSpPr>
              <a:spLocks noChangeAspect="1" noChangeShapeType="1"/>
            </p:cNvSpPr>
            <p:nvPr/>
          </p:nvSpPr>
          <p:spPr bwMode="auto">
            <a:xfrm rot="20700000">
              <a:off x="3997901" y="2989589"/>
              <a:ext cx="586800" cy="155317"/>
            </a:xfrm>
            <a:prstGeom prst="line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064417" y="2830388"/>
              <a:ext cx="5115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2">
                      <a:lumMod val="50000"/>
                    </a:schemeClr>
                  </a:solidFill>
                </a:rPr>
                <a:t>D</a:t>
              </a:r>
              <a:endParaRPr lang="fr-FR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5085885" y="3428050"/>
            <a:ext cx="189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Trebuchet MS"/>
                <a:cs typeface="Trebuchet MS"/>
              </a:rPr>
              <a:t>Pale </a:t>
            </a:r>
            <a:r>
              <a:rPr lang="fr-FR" sz="1200" dirty="0" err="1" smtClean="0">
                <a:latin typeface="Trebuchet MS"/>
                <a:cs typeface="Trebuchet MS"/>
              </a:rPr>
              <a:t>reculante</a:t>
            </a:r>
            <a:endParaRPr lang="fr-FR" sz="1200" dirty="0">
              <a:latin typeface="Trebuchet MS"/>
              <a:cs typeface="Trebuchet MS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338766" y="5939423"/>
            <a:ext cx="4627566" cy="338554"/>
          </a:xfrm>
          <a:prstGeom prst="rect">
            <a:avLst/>
          </a:prstGeom>
          <a:solidFill>
            <a:srgbClr val="BE0204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Moment de basculement (M</a:t>
            </a:r>
            <a:r>
              <a:rPr lang="fr-FR" baseline="30000" dirty="0" smtClean="0">
                <a:solidFill>
                  <a:srgbClr val="FFFBDF"/>
                </a:solidFill>
                <a:latin typeface="Trebuchet MS"/>
                <a:cs typeface="Trebuchet MS"/>
              </a:rPr>
              <a:t>t 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= </a:t>
            </a:r>
            <a:r>
              <a:rPr lang="fr-FR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Rz</a:t>
            </a:r>
            <a:r>
              <a:rPr lang="fr-FR" baseline="30000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t</a:t>
            </a:r>
            <a:r>
              <a:rPr lang="fr-FR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.D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).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070101" y="3428050"/>
            <a:ext cx="1897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Trebuchet MS"/>
                <a:cs typeface="Trebuchet MS"/>
              </a:rPr>
              <a:t>Pale </a:t>
            </a:r>
            <a:r>
              <a:rPr lang="fr-FR" sz="1200" dirty="0" err="1" smtClean="0">
                <a:latin typeface="Trebuchet MS"/>
                <a:cs typeface="Trebuchet MS"/>
              </a:rPr>
              <a:t>avançante</a:t>
            </a:r>
            <a:endParaRPr lang="fr-FR"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2592 0.01111 " pathEditMode="relative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4 0.00995 " pathEditMode="relative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llipse 49"/>
          <p:cNvSpPr>
            <a:spLocks noChangeAspect="1"/>
          </p:cNvSpPr>
          <p:nvPr/>
        </p:nvSpPr>
        <p:spPr>
          <a:xfrm rot="1553941">
            <a:off x="1507207" y="833731"/>
            <a:ext cx="6245308" cy="5492609"/>
          </a:xfrm>
          <a:prstGeom prst="ellipse">
            <a:avLst/>
          </a:prstGeom>
          <a:solidFill>
            <a:srgbClr val="D9D9D9">
              <a:alpha val="34000"/>
            </a:srgbClr>
          </a:solidFill>
          <a:ln>
            <a:solidFill>
              <a:srgbClr val="7F7F7F"/>
            </a:solidFill>
          </a:ln>
          <a:effectLst/>
          <a:scene3d>
            <a:camera prst="perspectiveFront">
              <a:rot lat="18510403" lon="4719968" rev="16685356"/>
            </a:camera>
            <a:lightRig rig="brightRoom" dir="t">
              <a:rot lat="0" lon="0" rev="21480000"/>
            </a:lightRig>
          </a:scene3d>
          <a:sp3d contourW="12700" prstMaterial="softEdge">
            <a:bevelT w="25400" h="25400"/>
            <a:bevelB w="25400" h="25400"/>
            <a:contourClr>
              <a:schemeClr val="bg1">
                <a:lumMod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66"/>
          <p:cNvGrpSpPr/>
          <p:nvPr/>
        </p:nvGrpSpPr>
        <p:grpSpPr>
          <a:xfrm>
            <a:off x="3787877" y="1538913"/>
            <a:ext cx="647450" cy="1837879"/>
            <a:chOff x="2871107" y="1871469"/>
            <a:chExt cx="647450" cy="1837879"/>
          </a:xfrm>
        </p:grpSpPr>
        <p:cxnSp>
          <p:nvCxnSpPr>
            <p:cNvPr id="39" name="Connecteur droit avec flèche 38"/>
            <p:cNvCxnSpPr/>
            <p:nvPr/>
          </p:nvCxnSpPr>
          <p:spPr>
            <a:xfrm flipV="1">
              <a:off x="3060700" y="2151096"/>
              <a:ext cx="1587" cy="1558252"/>
            </a:xfrm>
            <a:prstGeom prst="straightConnector1">
              <a:avLst/>
            </a:prstGeom>
            <a:ln w="57150" cap="flat" cmpd="sng" algn="ctr">
              <a:solidFill>
                <a:srgbClr val="BE0204"/>
              </a:solidFill>
              <a:prstDash val="solid"/>
              <a:round/>
              <a:headEnd type="none" w="med" len="med"/>
              <a:tailEnd type="stealth" w="med" len="med"/>
            </a:ln>
            <a:effectLst>
              <a:outerShdw blurRad="50800" dist="38100" dir="270000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871107" y="1871469"/>
              <a:ext cx="64745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Rz</a:t>
              </a:r>
              <a:r>
                <a:rPr lang="fr-FR" sz="1400" b="1" baseline="30000" dirty="0" err="1" smtClean="0">
                  <a:solidFill>
                    <a:schemeClr val="accent4"/>
                  </a:solidFill>
                  <a:latin typeface="Trebuchet MS"/>
                  <a:cs typeface="Trebuchet MS"/>
                </a:rPr>
                <a:t>t</a:t>
              </a:r>
              <a:endParaRPr lang="fr-FR" sz="1400" b="1" baseline="300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476250" y="274638"/>
            <a:ext cx="7975600" cy="510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Trebuchet MS"/>
              </a:rPr>
              <a:t>DISSYMETRIE DE PORTANCE</a:t>
            </a:r>
          </a:p>
        </p:txBody>
      </p:sp>
      <p:grpSp>
        <p:nvGrpSpPr>
          <p:cNvPr id="49" name="Grouper 48"/>
          <p:cNvGrpSpPr/>
          <p:nvPr/>
        </p:nvGrpSpPr>
        <p:grpSpPr>
          <a:xfrm rot="1633386">
            <a:off x="1354308" y="2739222"/>
            <a:ext cx="6104823" cy="2884294"/>
            <a:chOff x="1570574" y="2791582"/>
            <a:chExt cx="6104823" cy="2884294"/>
          </a:xfrm>
        </p:grpSpPr>
        <p:sp>
          <p:nvSpPr>
            <p:cNvPr id="25" name="Line 17"/>
            <p:cNvSpPr>
              <a:spLocks noChangeAspect="1" noChangeShapeType="1"/>
            </p:cNvSpPr>
            <p:nvPr/>
          </p:nvSpPr>
          <p:spPr bwMode="auto">
            <a:xfrm rot="15240000">
              <a:off x="4072060" y="3179606"/>
              <a:ext cx="1055395" cy="27934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8" name="Grouper 47"/>
            <p:cNvGrpSpPr/>
            <p:nvPr/>
          </p:nvGrpSpPr>
          <p:grpSpPr>
            <a:xfrm>
              <a:off x="1570574" y="3668048"/>
              <a:ext cx="6104823" cy="2007828"/>
              <a:chOff x="1570574" y="3668048"/>
              <a:chExt cx="6104823" cy="2007828"/>
            </a:xfrm>
          </p:grpSpPr>
          <p:sp>
            <p:nvSpPr>
              <p:cNvPr id="46086" name="AutoShape 6"/>
              <p:cNvSpPr>
                <a:spLocks noChangeArrowheads="1"/>
              </p:cNvSpPr>
              <p:nvPr/>
            </p:nvSpPr>
            <p:spPr bwMode="auto">
              <a:xfrm rot="21540000">
                <a:off x="4741697" y="3671892"/>
                <a:ext cx="2933700" cy="54000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2">
                <a:grayscl/>
                <a:lum bright="29000" contrast="35000"/>
              </a:blip>
              <a:stretch>
                <a:fillRect/>
              </a:stretch>
            </p:blipFill>
            <p:spPr>
              <a:xfrm rot="60000">
                <a:off x="2531095" y="3770313"/>
                <a:ext cx="4092197" cy="1905563"/>
              </a:xfrm>
              <a:prstGeom prst="rect">
                <a:avLst/>
              </a:prstGeom>
            </p:spPr>
          </p:pic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 rot="60000">
                <a:off x="1570574" y="3668048"/>
                <a:ext cx="2933700" cy="54000"/>
              </a:xfrm>
              <a:prstGeom prst="roundRect">
                <a:avLst>
                  <a:gd name="adj" fmla="val 16667"/>
                </a:avLst>
              </a:prstGeom>
              <a:solidFill>
                <a:srgbClr val="BFBFB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3" name="Group 12"/>
              <p:cNvGrpSpPr>
                <a:grpSpLocks/>
              </p:cNvGrpSpPr>
              <p:nvPr/>
            </p:nvGrpSpPr>
            <p:grpSpPr bwMode="auto">
              <a:xfrm>
                <a:off x="4466174" y="3672946"/>
                <a:ext cx="296806" cy="103188"/>
                <a:chOff x="1128" y="2742"/>
                <a:chExt cx="294" cy="13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46089" name="AutoShape 9"/>
                <p:cNvSpPr>
                  <a:spLocks noChangeArrowheads="1"/>
                </p:cNvSpPr>
                <p:nvPr/>
              </p:nvSpPr>
              <p:spPr bwMode="auto">
                <a:xfrm>
                  <a:off x="1128" y="2835"/>
                  <a:ext cx="294" cy="4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90" name="AutoShape 10"/>
                <p:cNvSpPr>
                  <a:spLocks noChangeArrowheads="1"/>
                </p:cNvSpPr>
                <p:nvPr/>
              </p:nvSpPr>
              <p:spPr bwMode="auto">
                <a:xfrm flipV="1">
                  <a:off x="1128" y="2742"/>
                  <a:ext cx="294" cy="4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0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128" y="2784"/>
                  <a:ext cx="294" cy="52"/>
                </a:xfrm>
                <a:prstGeom prst="rect">
                  <a:avLst/>
                </a:prstGeom>
                <a:grpFill/>
                <a:ln w="3175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7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3567360" y="4103157"/>
                <a:ext cx="605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7073839" y="6550223"/>
            <a:ext cx="2070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smtClean="0">
                <a:latin typeface="Candara"/>
                <a:cs typeface="Haettenschweiler"/>
              </a:rPr>
              <a:t>Didier HORN – V2/2010 </a:t>
            </a:r>
            <a:r>
              <a:rPr lang="fr-FR" sz="1400" b="0" i="1" dirty="0" err="1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400" i="1" dirty="0">
              <a:latin typeface="Candara"/>
              <a:cs typeface="Haettenschweiler"/>
            </a:endParaRPr>
          </a:p>
        </p:txBody>
      </p:sp>
      <p:grpSp>
        <p:nvGrpSpPr>
          <p:cNvPr id="44" name="Group 32"/>
          <p:cNvGrpSpPr>
            <a:grpSpLocks/>
          </p:cNvGrpSpPr>
          <p:nvPr/>
        </p:nvGrpSpPr>
        <p:grpSpPr bwMode="auto">
          <a:xfrm>
            <a:off x="3921150" y="3301592"/>
            <a:ext cx="120599" cy="126000"/>
            <a:chOff x="5301" y="10184"/>
            <a:chExt cx="199" cy="187"/>
          </a:xfrm>
        </p:grpSpPr>
        <p:grpSp>
          <p:nvGrpSpPr>
            <p:cNvPr id="45" name="Group 33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69" name="Arc 34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35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6" name="Group 36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67" name="Arc 37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7" name="Group 39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63" name="Group 40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65" name="Arc 41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64" name="Line 43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2" name="Group 44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54" name="Group 45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59" name="Arc 46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8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1" name="ZoneTexte 40"/>
          <p:cNvSpPr txBox="1"/>
          <p:nvPr/>
        </p:nvSpPr>
        <p:spPr>
          <a:xfrm>
            <a:off x="2338766" y="5939423"/>
            <a:ext cx="4627566" cy="338554"/>
          </a:xfrm>
          <a:prstGeom prst="rect">
            <a:avLst/>
          </a:prstGeom>
          <a:solidFill>
            <a:srgbClr val="BE0204"/>
          </a:solidFill>
          <a:ln>
            <a:solidFill>
              <a:srgbClr val="00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Moment de basculement (M</a:t>
            </a:r>
            <a:r>
              <a:rPr lang="fr-FR" baseline="30000" dirty="0" smtClean="0">
                <a:solidFill>
                  <a:srgbClr val="FFFBDF"/>
                </a:solidFill>
                <a:latin typeface="Trebuchet MS"/>
                <a:cs typeface="Trebuchet MS"/>
              </a:rPr>
              <a:t>t 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= </a:t>
            </a:r>
            <a:r>
              <a:rPr lang="fr-FR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Rz</a:t>
            </a:r>
            <a:r>
              <a:rPr lang="fr-FR" baseline="30000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t</a:t>
            </a:r>
            <a:r>
              <a:rPr lang="fr-FR" dirty="0" err="1" smtClean="0">
                <a:solidFill>
                  <a:srgbClr val="FFFBDF"/>
                </a:solidFill>
                <a:latin typeface="Trebuchet MS"/>
                <a:cs typeface="Trebuchet MS"/>
              </a:rPr>
              <a:t>.D</a:t>
            </a:r>
            <a:r>
              <a:rPr lang="fr-FR" dirty="0" smtClean="0">
                <a:solidFill>
                  <a:srgbClr val="FFFBDF"/>
                </a:solidFill>
                <a:latin typeface="Trebuchet MS"/>
                <a:cs typeface="Trebuchet MS"/>
              </a:rPr>
              <a:t>).</a:t>
            </a:r>
            <a:endParaRPr lang="fr-FR" dirty="0">
              <a:solidFill>
                <a:srgbClr val="FFFBD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quité">
  <a:themeElements>
    <a:clrScheme name="Exposition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Équité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Équit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Équité.thmx</Template>
  <TotalTime>3548</TotalTime>
  <Words>495</Words>
  <Application>Microsoft Macintosh PowerPoint</Application>
  <PresentationFormat>Présentation à l'écran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Équité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HORN ULM EURL</cp:lastModifiedBy>
  <cp:revision>152</cp:revision>
  <dcterms:created xsi:type="dcterms:W3CDTF">2012-10-23T08:39:09Z</dcterms:created>
  <dcterms:modified xsi:type="dcterms:W3CDTF">2015-08-28T09:38:44Z</dcterms:modified>
  <cp:category/>
</cp:coreProperties>
</file>