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mov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  <p:sldMasterId id="2147483751" r:id="rId2"/>
    <p:sldMasterId id="2147483753" r:id="rId3"/>
  </p:sldMasterIdLst>
  <p:notesMasterIdLst>
    <p:notesMasterId r:id="rId28"/>
  </p:notesMasterIdLst>
  <p:sldIdLst>
    <p:sldId id="396" r:id="rId4"/>
    <p:sldId id="303" r:id="rId5"/>
    <p:sldId id="378" r:id="rId6"/>
    <p:sldId id="379" r:id="rId7"/>
    <p:sldId id="375" r:id="rId8"/>
    <p:sldId id="376" r:id="rId9"/>
    <p:sldId id="345" r:id="rId10"/>
    <p:sldId id="381" r:id="rId11"/>
    <p:sldId id="380" r:id="rId12"/>
    <p:sldId id="382" r:id="rId13"/>
    <p:sldId id="343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6p9VED2ACvCPaj6hq4d0g==" hashData="lfaqNk6fUUuO7eh0f1uHEq/Rh3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B7"/>
    <a:srgbClr val="C1E9FC"/>
    <a:srgbClr val="00BAF5"/>
    <a:srgbClr val="B2B7A8"/>
    <a:srgbClr val="B9C8C3"/>
    <a:srgbClr val="CADAD4"/>
    <a:srgbClr val="AC0EC6"/>
    <a:srgbClr val="FF2B22"/>
    <a:srgbClr val="8FCCE5"/>
    <a:srgbClr val="FFC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3" autoAdjust="0"/>
    <p:restoredTop sz="93908" autoAdjust="0"/>
  </p:normalViewPr>
  <p:slideViewPr>
    <p:cSldViewPr snapToGrid="0" snapToObjects="1">
      <p:cViewPr>
        <p:scale>
          <a:sx n="75" d="100"/>
          <a:sy n="75" d="100"/>
        </p:scale>
        <p:origin x="-2296" y="-264"/>
      </p:cViewPr>
      <p:guideLst>
        <p:guide orient="horz" pos="2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DD035-43A6-2041-A505-B9744F3F3A26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C615-92CA-004C-A2BA-78BDAA0F085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64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DD163-F288-854D-A67B-0456A32B42B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52333-8B48-B44D-BC96-1BCEFCD04DF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F641-C05F-5146-BC7F-24C1275380F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A6EC4-D392-4047-A827-A64E6111849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1AAF7-B32C-F549-89D1-BE7263A28CA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4027C4-A467-D448-83F6-5446AFD512A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002A5-ED21-0A46-BAF4-C75E1445C25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7444CF-33D3-ED40-8B92-D25F4959712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2EA07-E40A-7F4D-B0B5-0D625272428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91D604-EEEE-3C47-9498-B549B07A1E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E9A788-2FAC-3F47-AF06-22F3AE28D66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 smtClean="0">
                <a:latin typeface="Candara"/>
                <a:cs typeface="Haettenschweiler"/>
              </a:rPr>
              <a:t>Didier HORN – V1.13 </a:t>
            </a:r>
            <a:r>
              <a:rPr lang="fr-FR" sz="10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gif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7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20133"/>
            <a:ext cx="9143999" cy="591546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2400" b="0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Avertissement </a:t>
            </a:r>
            <a:r>
              <a:rPr lang="fr-FR" sz="2400" dirty="0">
                <a:solidFill>
                  <a:schemeClr val="bg1"/>
                </a:solidFill>
                <a:latin typeface="Helvetica Neue Thin"/>
                <a:cs typeface="Helvetica Neue Thin"/>
              </a:rPr>
              <a:t>:</a:t>
            </a:r>
            <a:endParaRPr lang="fr-FR" sz="2400" b="0" dirty="0" smtClean="0">
              <a:solidFill>
                <a:schemeClr val="bg1"/>
              </a:solidFill>
              <a:latin typeface="Helvetica Neue Thin"/>
              <a:cs typeface="Helvetica Neue Thin"/>
            </a:endParaRPr>
          </a:p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 support pédagogique est la propriété intellectuelle </a:t>
            </a:r>
          </a:p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de Didier HORN, son concepteur.</a:t>
            </a:r>
          </a:p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Aucune duplication n’est autorisée.</a:t>
            </a:r>
          </a:p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Cet exemplaire a été concédé à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dirty="0">
                <a:solidFill>
                  <a:srgbClr val="FFF793"/>
                </a:solidFill>
                <a:latin typeface="Helvetica Neue Thin"/>
                <a:cs typeface="Helvetica Neue Thin"/>
              </a:rPr>
              <a:t>L’</a:t>
            </a:r>
            <a:r>
              <a:rPr lang="fr-FR" sz="2400" dirty="0" err="1">
                <a:solidFill>
                  <a:srgbClr val="FFF793"/>
                </a:solidFill>
                <a:latin typeface="Helvetica Neue Thin"/>
                <a:cs typeface="Helvetica Neue Thin"/>
              </a:rPr>
              <a:t>Aéro</a:t>
            </a:r>
            <a:r>
              <a:rPr lang="fr-FR" sz="2400">
                <a:solidFill>
                  <a:srgbClr val="FFF793"/>
                </a:solidFill>
                <a:latin typeface="Helvetica Neue Thin"/>
                <a:cs typeface="Helvetica Neue Thin"/>
              </a:rPr>
              <a:t> Club de l’Est</a:t>
            </a:r>
            <a:endParaRPr lang="fr-FR" sz="2400" cap="all">
              <a:solidFill>
                <a:srgbClr val="FFF793"/>
              </a:solidFill>
              <a:latin typeface="Helvetica Neue Thin"/>
              <a:cs typeface="Helvetica Neue Thi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fr-FR" sz="2400" smtClean="0">
                <a:solidFill>
                  <a:srgbClr val="FFFFFF"/>
                </a:solidFill>
                <a:latin typeface="Helvetica Neue Thin"/>
                <a:cs typeface="Helvetica Neue Thin"/>
              </a:rPr>
              <a:t>dans </a:t>
            </a:r>
            <a:r>
              <a:rPr lang="fr-FR" sz="24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le cadre exclusif de la formation de ses élèves pilote et BIA.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fr-FR" sz="2400" dirty="0">
              <a:solidFill>
                <a:srgbClr val="FFFFFF"/>
              </a:solidFill>
              <a:latin typeface="Helvetica Neue Thin"/>
              <a:cs typeface="Helvetica Neue Thi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fr-FR" i="1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Renseignements, contact : +33 (0) 610.133.137 – </a:t>
            </a:r>
            <a:r>
              <a:rPr lang="fr-FR" i="1" dirty="0" err="1" smtClean="0">
                <a:solidFill>
                  <a:srgbClr val="FFFFFF"/>
                </a:solidFill>
                <a:latin typeface="Helvetica Neue Thin"/>
                <a:cs typeface="Helvetica Neue Thin"/>
              </a:rPr>
              <a:t>horn.ulm@wanadoo.fr</a:t>
            </a:r>
            <a:endParaRPr lang="fr-FR" i="1" dirty="0">
              <a:solidFill>
                <a:srgbClr val="FFFFFF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17527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021" y="1724667"/>
            <a:ext cx="5624735" cy="2836823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3/  Les différents types de fronts</a:t>
            </a:r>
          </a:p>
        </p:txBody>
      </p:sp>
      <p:grpSp>
        <p:nvGrpSpPr>
          <p:cNvPr id="4" name="Grouper 154"/>
          <p:cNvGrpSpPr/>
          <p:nvPr/>
        </p:nvGrpSpPr>
        <p:grpSpPr>
          <a:xfrm rot="3977603">
            <a:off x="3191145" y="1868566"/>
            <a:ext cx="862506" cy="1126817"/>
            <a:chOff x="2979165" y="820853"/>
            <a:chExt cx="862506" cy="1126817"/>
          </a:xfrm>
        </p:grpSpPr>
        <p:cxnSp>
          <p:nvCxnSpPr>
            <p:cNvPr id="5" name="Connecteur droit avec flèche 4"/>
            <p:cNvCxnSpPr>
              <a:cxnSpLocks noChangeAspect="1"/>
            </p:cNvCxnSpPr>
            <p:nvPr/>
          </p:nvCxnSpPr>
          <p:spPr>
            <a:xfrm rot="5400000" flipH="1" flipV="1">
              <a:off x="3098458" y="1258098"/>
              <a:ext cx="444922" cy="430543"/>
            </a:xfrm>
            <a:prstGeom prst="straightConnector1">
              <a:avLst/>
            </a:prstGeom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 rot="18790256">
              <a:off x="2862666" y="1523394"/>
              <a:ext cx="54077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FF66"/>
                  </a:solidFill>
                  <a:latin typeface="+mj-lt"/>
                </a:rPr>
                <a:t>A</a:t>
              </a:r>
              <a:endParaRPr lang="fr-FR" sz="1400" dirty="0">
                <a:solidFill>
                  <a:srgbClr val="FFFF66"/>
                </a:solidFill>
                <a:latin typeface="+mj-lt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 rot="18790256">
              <a:off x="3417395" y="937352"/>
              <a:ext cx="54077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FF66"/>
                  </a:solidFill>
                  <a:latin typeface="+mj-lt"/>
                </a:rPr>
                <a:t>B</a:t>
              </a:r>
              <a:endParaRPr lang="fr-FR" sz="1400" dirty="0">
                <a:solidFill>
                  <a:srgbClr val="FFFF66"/>
                </a:solidFill>
                <a:latin typeface="+mj-lt"/>
              </a:endParaRPr>
            </a:p>
          </p:txBody>
        </p:sp>
      </p:grpSp>
      <p:sp>
        <p:nvSpPr>
          <p:cNvPr id="8" name="Légende à une bordure 2 7"/>
          <p:cNvSpPr/>
          <p:nvPr/>
        </p:nvSpPr>
        <p:spPr>
          <a:xfrm>
            <a:off x="3963687" y="508000"/>
            <a:ext cx="1396800" cy="325505"/>
          </a:xfrm>
          <a:prstGeom prst="accentCallout2">
            <a:avLst>
              <a:gd name="adj1" fmla="val 42159"/>
              <a:gd name="adj2" fmla="val 89862"/>
              <a:gd name="adj3" fmla="val 57767"/>
              <a:gd name="adj4" fmla="val 106077"/>
              <a:gd name="adj5" fmla="val 51376"/>
              <a:gd name="adj6" fmla="val 93354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AC0EC6"/>
                </a:solidFill>
              </a:rPr>
              <a:t>Front occlus</a:t>
            </a:r>
            <a:endParaRPr lang="fr-FR" sz="1600" b="1" dirty="0">
              <a:solidFill>
                <a:srgbClr val="AC0EC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64021" y="1079500"/>
            <a:ext cx="642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j-lt"/>
              </a:rPr>
              <a:t>Lorsque le front froid rattrape le front chaud, l’air chaud qui est devant lui est rejeté en altitude donnant naissance à une occlusion ou front occlus.</a:t>
            </a:r>
            <a:endParaRPr lang="fr-FR" sz="1400" dirty="0">
              <a:latin typeface="+mj-lt"/>
            </a:endParaRPr>
          </a:p>
        </p:txBody>
      </p:sp>
      <p:pic>
        <p:nvPicPr>
          <p:cNvPr id="10" name="Image 9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277" r="10069" b="31944"/>
          <a:stretch>
            <a:fillRect/>
          </a:stretch>
        </p:blipFill>
        <p:spPr bwMode="auto">
          <a:xfrm>
            <a:off x="3879823" y="707000"/>
            <a:ext cx="1562154" cy="34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égende à une bordure 2 10"/>
          <p:cNvSpPr/>
          <p:nvPr/>
        </p:nvSpPr>
        <p:spPr>
          <a:xfrm>
            <a:off x="5181399" y="2945408"/>
            <a:ext cx="964799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4847"/>
              <a:gd name="adj5" fmla="val 50074"/>
              <a:gd name="adj6" fmla="val 613"/>
            </a:avLst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Air chaud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12" name="Légende à une bordure 2 11"/>
          <p:cNvSpPr/>
          <p:nvPr/>
        </p:nvSpPr>
        <p:spPr>
          <a:xfrm>
            <a:off x="6203155" y="2638942"/>
            <a:ext cx="856799" cy="325505"/>
          </a:xfrm>
          <a:prstGeom prst="accentCallout2">
            <a:avLst>
              <a:gd name="adj1" fmla="val 53864"/>
              <a:gd name="adj2" fmla="val 1668"/>
              <a:gd name="adj3" fmla="val 57767"/>
              <a:gd name="adj4" fmla="val -9393"/>
              <a:gd name="adj5" fmla="val 57877"/>
              <a:gd name="adj6" fmla="val -211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90"/>
                </a:solidFill>
              </a:rPr>
              <a:t>Air frais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13" name="Légende à une bordure 2 12"/>
          <p:cNvSpPr/>
          <p:nvPr/>
        </p:nvSpPr>
        <p:spPr>
          <a:xfrm>
            <a:off x="4138046" y="2651652"/>
            <a:ext cx="856799" cy="325505"/>
          </a:xfrm>
          <a:prstGeom prst="accentCallout2">
            <a:avLst>
              <a:gd name="adj1" fmla="val 53864"/>
              <a:gd name="adj2" fmla="val 1668"/>
              <a:gd name="adj3" fmla="val 57767"/>
              <a:gd name="adj4" fmla="val -9393"/>
              <a:gd name="adj5" fmla="val 57877"/>
              <a:gd name="adj6" fmla="val -2115"/>
            </a:avLst>
          </a:prstGeom>
          <a:solidFill>
            <a:srgbClr val="4F81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90"/>
                </a:solidFill>
              </a:rPr>
              <a:t>Air froid</a:t>
            </a:r>
            <a:endParaRPr lang="fr-FR" sz="1400" dirty="0">
              <a:solidFill>
                <a:srgbClr val="000090"/>
              </a:solidFill>
            </a:endParaRPr>
          </a:p>
        </p:txBody>
      </p:sp>
      <p:grpSp>
        <p:nvGrpSpPr>
          <p:cNvPr id="14" name="Grouper 13"/>
          <p:cNvGrpSpPr/>
          <p:nvPr/>
        </p:nvGrpSpPr>
        <p:grpSpPr>
          <a:xfrm>
            <a:off x="2315193" y="4548790"/>
            <a:ext cx="4719075" cy="2268892"/>
            <a:chOff x="2302493" y="4548790"/>
            <a:chExt cx="4719075" cy="2268892"/>
          </a:xfrm>
        </p:grpSpPr>
        <p:pic>
          <p:nvPicPr>
            <p:cNvPr id="15" name="Image 14" descr="frontocclus.jpg"/>
            <p:cNvPicPr>
              <a:picLocks/>
            </p:cNvPicPr>
            <p:nvPr/>
          </p:nvPicPr>
          <p:blipFill>
            <a:blip r:embed="rId4"/>
            <a:srcRect b="8212"/>
            <a:stretch>
              <a:fillRect/>
            </a:stretch>
          </p:blipFill>
          <p:spPr>
            <a:xfrm>
              <a:off x="2391393" y="4548790"/>
              <a:ext cx="4320605" cy="20715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6" name="Grouper 159"/>
            <p:cNvGrpSpPr/>
            <p:nvPr/>
          </p:nvGrpSpPr>
          <p:grpSpPr>
            <a:xfrm>
              <a:off x="2302493" y="6368329"/>
              <a:ext cx="4719075" cy="449353"/>
              <a:chOff x="4619112" y="2870908"/>
              <a:chExt cx="4719075" cy="449353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8797412" y="2873985"/>
                <a:ext cx="540775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+mj-lt"/>
                  </a:rPr>
                  <a:t>B</a:t>
                </a:r>
                <a:endParaRPr lang="fr-FR" sz="1400" dirty="0">
                  <a:latin typeface="+mj-lt"/>
                </a:endParaRPr>
              </a:p>
            </p:txBody>
          </p:sp>
          <p:grpSp>
            <p:nvGrpSpPr>
              <p:cNvPr id="18" name="Grouper 158"/>
              <p:cNvGrpSpPr/>
              <p:nvPr/>
            </p:nvGrpSpPr>
            <p:grpSpPr>
              <a:xfrm>
                <a:off x="4619112" y="2870908"/>
                <a:ext cx="4233500" cy="449353"/>
                <a:chOff x="4619112" y="2870908"/>
                <a:chExt cx="4233500" cy="449353"/>
              </a:xfrm>
            </p:grpSpPr>
            <p:cxnSp>
              <p:nvCxnSpPr>
                <p:cNvPr id="19" name="Connecteur droit avec flèche 18"/>
                <p:cNvCxnSpPr/>
                <p:nvPr/>
              </p:nvCxnSpPr>
              <p:spPr>
                <a:xfrm>
                  <a:off x="4873113" y="3064386"/>
                  <a:ext cx="3979499" cy="1588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ZoneTexte 19"/>
                <p:cNvSpPr txBox="1"/>
                <p:nvPr/>
              </p:nvSpPr>
              <p:spPr>
                <a:xfrm>
                  <a:off x="4619112" y="2870908"/>
                  <a:ext cx="540775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>
                      <a:latin typeface="+mj-lt"/>
                    </a:rPr>
                    <a:t>A</a:t>
                  </a:r>
                  <a:endParaRPr lang="fr-FR" sz="1400" dirty="0">
                    <a:latin typeface="+mj-lt"/>
                  </a:endParaRPr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6057182" y="3043262"/>
                  <a:ext cx="14603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fr-FR" sz="1200" i="1" dirty="0" smtClean="0">
                      <a:latin typeface="+mj-lt"/>
                    </a:rPr>
                    <a:t>Coupe verticale</a:t>
                  </a:r>
                  <a:endParaRPr lang="fr-FR" sz="1200" b="1" i="1" dirty="0" smtClean="0">
                    <a:latin typeface="+mj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7610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9" name="Image 1"/>
          <p:cNvPicPr>
            <a:picLocks noChangeArrowheads="1"/>
          </p:cNvPicPr>
          <p:nvPr/>
        </p:nvPicPr>
        <p:blipFill rotWithShape="1">
          <a:blip r:embed="rId3"/>
          <a:srcRect l="2206" r="2349" b="47638"/>
          <a:stretch/>
        </p:blipFill>
        <p:spPr bwMode="auto">
          <a:xfrm>
            <a:off x="0" y="3005142"/>
            <a:ext cx="9144000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er 49"/>
          <p:cNvGrpSpPr/>
          <p:nvPr/>
        </p:nvGrpSpPr>
        <p:grpSpPr>
          <a:xfrm>
            <a:off x="2795031" y="6526212"/>
            <a:ext cx="3011682" cy="359951"/>
            <a:chOff x="2789237" y="6526212"/>
            <a:chExt cx="3017475" cy="359951"/>
          </a:xfrm>
        </p:grpSpPr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2813050" y="6526212"/>
              <a:ext cx="2973538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2789237" y="6537425"/>
              <a:ext cx="3017475" cy="348738"/>
            </a:xfrm>
            <a:prstGeom prst="rect">
              <a:avLst/>
            </a:prstGeom>
            <a:gradFill flip="none" rotWithShape="1">
              <a:gsLst>
                <a:gs pos="93000">
                  <a:schemeClr val="tx2">
                    <a:lumMod val="40000"/>
                    <a:lumOff val="60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  <a:gs pos="15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-84" charset="0"/>
                </a:rPr>
                <a:t>Corps</a:t>
              </a:r>
            </a:p>
          </p:txBody>
        </p:sp>
      </p:grpSp>
      <p:grpSp>
        <p:nvGrpSpPr>
          <p:cNvPr id="58" name="Grouper 57"/>
          <p:cNvGrpSpPr/>
          <p:nvPr/>
        </p:nvGrpSpPr>
        <p:grpSpPr>
          <a:xfrm>
            <a:off x="1780630" y="6526212"/>
            <a:ext cx="1437351" cy="361158"/>
            <a:chOff x="1679030" y="6526212"/>
            <a:chExt cx="1545351" cy="361158"/>
          </a:xfrm>
        </p:grpSpPr>
        <p:sp>
          <p:nvSpPr>
            <p:cNvPr id="29698" name="Text Box 2"/>
            <p:cNvSpPr txBox="1">
              <a:spLocks noChangeArrowheads="1"/>
            </p:cNvSpPr>
            <p:nvPr/>
          </p:nvSpPr>
          <p:spPr bwMode="auto">
            <a:xfrm>
              <a:off x="1679030" y="6527371"/>
              <a:ext cx="1116000" cy="359999"/>
            </a:xfrm>
            <a:prstGeom prst="rect">
              <a:avLst/>
            </a:prstGeom>
            <a:gradFill flip="none" rotWithShape="1">
              <a:gsLst>
                <a:gs pos="9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  <a:gs pos="63000">
                  <a:srgbClr val="FF0000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-84" charset="0"/>
              </a:endParaRPr>
            </a:p>
          </p:txBody>
        </p:sp>
        <p:grpSp>
          <p:nvGrpSpPr>
            <p:cNvPr id="51" name="Grouper 50"/>
            <p:cNvGrpSpPr/>
            <p:nvPr/>
          </p:nvGrpSpPr>
          <p:grpSpPr>
            <a:xfrm>
              <a:off x="1720609" y="6526212"/>
              <a:ext cx="1503772" cy="354575"/>
              <a:chOff x="1720609" y="6526212"/>
              <a:chExt cx="1503772" cy="354575"/>
            </a:xfrm>
          </p:grpSpPr>
          <p:sp>
            <p:nvSpPr>
              <p:cNvPr id="29699" name="Line 3"/>
              <p:cNvSpPr>
                <a:spLocks noChangeShapeType="1"/>
              </p:cNvSpPr>
              <p:nvPr/>
            </p:nvSpPr>
            <p:spPr bwMode="auto">
              <a:xfrm>
                <a:off x="1813453" y="6526212"/>
                <a:ext cx="101087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48" name="Text Box 2"/>
              <p:cNvSpPr txBox="1">
                <a:spLocks noChangeArrowheads="1"/>
              </p:cNvSpPr>
              <p:nvPr/>
            </p:nvSpPr>
            <p:spPr bwMode="auto">
              <a:xfrm>
                <a:off x="1720609" y="6555401"/>
                <a:ext cx="1503772" cy="325386"/>
              </a:xfrm>
              <a:prstGeom prst="rect">
                <a:avLst/>
              </a:prstGeom>
              <a:gradFill flip="none" rotWithShape="1">
                <a:gsLst>
                  <a:gs pos="4000">
                    <a:schemeClr val="accent2">
                      <a:lumMod val="40000"/>
                      <a:lumOff val="60000"/>
                    </a:schemeClr>
                  </a:gs>
                  <a:gs pos="24000">
                    <a:schemeClr val="accent2"/>
                  </a:gs>
                  <a:gs pos="96000">
                    <a:schemeClr val="accent1">
                      <a:lumMod val="60000"/>
                      <a:lumOff val="40000"/>
                    </a:schemeClr>
                  </a:gs>
                  <a:gs pos="81000">
                    <a:schemeClr val="accent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-84" charset="0"/>
                  </a:rPr>
                  <a:t>Secteur</a:t>
                </a: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-84" charset="0"/>
                  </a:rPr>
                  <a:t> chaud</a:t>
                </a:r>
                <a:endPara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-84" charset="0"/>
                </a:endParaRPr>
              </a:p>
            </p:txBody>
          </p:sp>
        </p:grpSp>
      </p:grp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4/  Situation météo liée aux fronts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8362949" y="4310063"/>
            <a:ext cx="55133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Ci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254875" y="4564063"/>
            <a:ext cx="400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Cs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6215063" y="4806950"/>
            <a:ext cx="400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As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594600" y="54737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Cu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5051425" y="5181600"/>
            <a:ext cx="53737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Ns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568575" y="5867400"/>
            <a:ext cx="400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St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856581" y="5080000"/>
            <a:ext cx="71199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Cb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403600" y="4322763"/>
            <a:ext cx="4000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Ac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  <a:ea typeface="Times New Roman" pitchFamily="-84" charset="0"/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13175" y="3545351"/>
            <a:ext cx="591642" cy="49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Cc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36550" y="5505450"/>
            <a:ext cx="64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Cu</a:t>
            </a:r>
          </a:p>
        </p:txBody>
      </p:sp>
      <p:grpSp>
        <p:nvGrpSpPr>
          <p:cNvPr id="52" name="Grouper 51"/>
          <p:cNvGrpSpPr/>
          <p:nvPr/>
        </p:nvGrpSpPr>
        <p:grpSpPr>
          <a:xfrm>
            <a:off x="-21166" y="6517749"/>
            <a:ext cx="1835998" cy="354438"/>
            <a:chOff x="-21166" y="6517749"/>
            <a:chExt cx="1835998" cy="354438"/>
          </a:xfrm>
        </p:grpSpPr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-21166" y="6528212"/>
              <a:ext cx="1835998" cy="343975"/>
            </a:xfrm>
            <a:prstGeom prst="rect">
              <a:avLst/>
            </a:prstGeom>
            <a:gradFill flip="none" rotWithShape="1">
              <a:gsLst>
                <a:gs pos="94000">
                  <a:schemeClr val="accent4">
                    <a:lumMod val="60000"/>
                    <a:lumOff val="40000"/>
                  </a:schemeClr>
                </a:gs>
                <a:gs pos="74000">
                  <a:schemeClr val="accent1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-84" charset="0"/>
                </a:rPr>
                <a:t>Traîne</a:t>
              </a:r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32520" y="6517749"/>
              <a:ext cx="176399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46" name="Grouper 45"/>
          <p:cNvGrpSpPr/>
          <p:nvPr/>
        </p:nvGrpSpPr>
        <p:grpSpPr>
          <a:xfrm>
            <a:off x="2110582" y="3197225"/>
            <a:ext cx="4402898" cy="285750"/>
            <a:chOff x="1043782" y="3095625"/>
            <a:chExt cx="4402898" cy="285750"/>
          </a:xfrm>
        </p:grpSpPr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4000499" y="3238500"/>
              <a:ext cx="1446181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043782" y="3095625"/>
              <a:ext cx="354171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Times New Roman" pitchFamily="-84" charset="0"/>
                </a:rPr>
                <a:t>D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j-lt"/>
                  <a:ea typeface="Times New Roman" pitchFamily="-84" charset="0"/>
                </a:rPr>
                <a:t>éplacement </a:t>
              </a:r>
              <a:r>
                <a:rPr kumimoji="0" lang="fr-FR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j-lt"/>
                  <a:ea typeface="Times New Roman" pitchFamily="-84" charset="0"/>
                </a:rPr>
                <a:t>de la perturbation</a:t>
              </a:r>
            </a:p>
          </p:txBody>
        </p:sp>
      </p:grpSp>
      <p:pic>
        <p:nvPicPr>
          <p:cNvPr id="45" name="Image 44"/>
          <p:cNvPicPr>
            <a:picLocks/>
          </p:cNvPicPr>
          <p:nvPr/>
        </p:nvPicPr>
        <p:blipFill>
          <a:blip r:embed="rId4">
            <a:alphaModFix amt="85000"/>
          </a:blip>
          <a:srcRect l="10007" t="3718" r="5323" b="24174"/>
          <a:stretch>
            <a:fillRect/>
          </a:stretch>
        </p:blipFill>
        <p:spPr>
          <a:xfrm>
            <a:off x="4797222" y="678236"/>
            <a:ext cx="4392000" cy="2412000"/>
          </a:xfrm>
          <a:prstGeom prst="rect">
            <a:avLst/>
          </a:prstGeom>
          <a:effectLst/>
        </p:spPr>
      </p:pic>
      <p:grpSp>
        <p:nvGrpSpPr>
          <p:cNvPr id="57" name="Grouper 56"/>
          <p:cNvGrpSpPr/>
          <p:nvPr/>
        </p:nvGrpSpPr>
        <p:grpSpPr>
          <a:xfrm>
            <a:off x="5799137" y="5507037"/>
            <a:ext cx="3452863" cy="1373750"/>
            <a:chOff x="5799137" y="5507037"/>
            <a:chExt cx="3251763" cy="1373750"/>
          </a:xfrm>
        </p:grpSpPr>
        <p:grpSp>
          <p:nvGrpSpPr>
            <p:cNvPr id="49" name="Grouper 48"/>
            <p:cNvGrpSpPr/>
            <p:nvPr/>
          </p:nvGrpSpPr>
          <p:grpSpPr>
            <a:xfrm>
              <a:off x="5799137" y="6535837"/>
              <a:ext cx="3251763" cy="344950"/>
              <a:chOff x="5799137" y="6535837"/>
              <a:chExt cx="3179763" cy="344950"/>
            </a:xfrm>
          </p:grpSpPr>
          <p:sp>
            <p:nvSpPr>
              <p:cNvPr id="29701" name="Text Box 5"/>
              <p:cNvSpPr txBox="1">
                <a:spLocks noChangeArrowheads="1"/>
              </p:cNvSpPr>
              <p:nvPr/>
            </p:nvSpPr>
            <p:spPr bwMode="auto">
              <a:xfrm>
                <a:off x="5799137" y="6535837"/>
                <a:ext cx="3179763" cy="344950"/>
              </a:xfrm>
              <a:prstGeom prst="rect">
                <a:avLst/>
              </a:prstGeom>
              <a:gradFill flip="none" rotWithShape="1">
                <a:gsLst>
                  <a:gs pos="12000">
                    <a:schemeClr val="accent1">
                      <a:lumMod val="60000"/>
                      <a:lumOff val="40000"/>
                    </a:schemeClr>
                  </a:gs>
                  <a:gs pos="66000">
                    <a:schemeClr val="accent1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-84" charset="0"/>
                  </a:rPr>
                  <a:t>Tête</a:t>
                </a:r>
              </a:p>
            </p:txBody>
          </p:sp>
          <p:sp>
            <p:nvSpPr>
              <p:cNvPr id="29725" name="Line 29"/>
              <p:cNvSpPr>
                <a:spLocks noChangeShapeType="1"/>
              </p:cNvSpPr>
              <p:nvPr/>
            </p:nvSpPr>
            <p:spPr bwMode="auto">
              <a:xfrm>
                <a:off x="5815625" y="6535837"/>
                <a:ext cx="3131809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</p:grp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>
              <a:off x="5799138" y="5507037"/>
              <a:ext cx="0" cy="134185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</p:grpSp>
      <p:sp>
        <p:nvSpPr>
          <p:cNvPr id="53" name="Text Box 5"/>
          <p:cNvSpPr txBox="1">
            <a:spLocks noChangeArrowheads="1"/>
          </p:cNvSpPr>
          <p:nvPr/>
        </p:nvSpPr>
        <p:spPr bwMode="auto">
          <a:xfrm rot="2294455">
            <a:off x="7691239" y="982127"/>
            <a:ext cx="1379759" cy="3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effectLst>
                  <a:glow rad="635000">
                    <a:schemeClr val="accent1">
                      <a:lumMod val="20000"/>
                      <a:lumOff val="80000"/>
                      <a:alpha val="50000"/>
                    </a:schemeClr>
                  </a:glow>
                </a:effectLst>
                <a:latin typeface="+mj-lt"/>
                <a:ea typeface="Times New Roman" pitchFamily="-84" charset="0"/>
              </a:rPr>
              <a:t>Tête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 rot="2295645">
            <a:off x="7332476" y="1238987"/>
            <a:ext cx="1585849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635000">
                    <a:schemeClr val="accent1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  <a:ea typeface="Times New Roman" pitchFamily="-84" charset="0"/>
              </a:rPr>
              <a:t>Corps</a:t>
            </a:r>
            <a:endParaRPr kumimoji="0" lang="fr-FR" sz="1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>
                <a:glow rad="635000">
                  <a:schemeClr val="accent1">
                    <a:lumMod val="40000"/>
                    <a:lumOff val="60000"/>
                    <a:alpha val="50000"/>
                  </a:schemeClr>
                </a:glow>
              </a:effectLst>
              <a:latin typeface="+mj-lt"/>
              <a:ea typeface="Times New Roman" pitchFamily="-8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 rot="3659856">
            <a:off x="6318746" y="1904080"/>
            <a:ext cx="2063759" cy="92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ArchUp">
              <a:avLst>
                <a:gd name="adj" fmla="val 10960495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342900">
                    <a:schemeClr val="accent5">
                      <a:lumMod val="20000"/>
                      <a:lumOff val="80000"/>
                      <a:alpha val="33000"/>
                    </a:schemeClr>
                  </a:glow>
                </a:effectLst>
                <a:latin typeface="+mj-lt"/>
                <a:ea typeface="Times New Roman" pitchFamily="-84" charset="0"/>
              </a:rPr>
              <a:t>Secteur chaud</a:t>
            </a:r>
            <a:endParaRPr kumimoji="0" lang="fr-FR" sz="14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glow rad="342900">
                  <a:schemeClr val="accent5">
                    <a:lumMod val="20000"/>
                    <a:lumOff val="80000"/>
                    <a:alpha val="33000"/>
                  </a:schemeClr>
                </a:glow>
              </a:effectLst>
              <a:latin typeface="+mj-lt"/>
              <a:ea typeface="Times New Roman" pitchFamily="-84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 rot="5400000">
            <a:off x="6360768" y="1801392"/>
            <a:ext cx="1343759" cy="49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>
                  <a:glow rad="635000">
                    <a:schemeClr val="accent4">
                      <a:lumMod val="60000"/>
                      <a:lumOff val="40000"/>
                      <a:alpha val="50000"/>
                    </a:schemeClr>
                  </a:glow>
                </a:effectLst>
                <a:latin typeface="+mj-lt"/>
                <a:ea typeface="Times New Roman" pitchFamily="-84" charset="0"/>
              </a:rPr>
              <a:t>Traîne</a:t>
            </a:r>
            <a:endParaRPr kumimoji="0" lang="fr-FR" sz="1400" i="0" u="none" strike="noStrike" cap="none" normalizeH="0" baseline="0" dirty="0">
              <a:ln>
                <a:noFill/>
              </a:ln>
              <a:solidFill>
                <a:srgbClr val="000090"/>
              </a:solidFill>
              <a:effectLst>
                <a:glow rad="635000">
                  <a:schemeClr val="accent4">
                    <a:lumMod val="60000"/>
                    <a:lumOff val="40000"/>
                    <a:alpha val="50000"/>
                  </a:schemeClr>
                </a:glow>
              </a:effectLst>
              <a:latin typeface="+mj-lt"/>
              <a:ea typeface="Times New Roman" pitchFamily="-84" charset="0"/>
            </a:endParaRPr>
          </a:p>
        </p:txBody>
      </p:sp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022116"/>
              </p:ext>
            </p:extLst>
          </p:nvPr>
        </p:nvGraphicFramePr>
        <p:xfrm>
          <a:off x="4235" y="690670"/>
          <a:ext cx="4787900" cy="25698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957580"/>
                <a:gridCol w="957580"/>
                <a:gridCol w="957580"/>
                <a:gridCol w="957580"/>
                <a:gridCol w="957580"/>
              </a:tblGrid>
              <a:tr h="256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Tempé.</a:t>
                      </a:r>
                    </a:p>
                  </a:txBody>
                  <a:tcPr marL="65046" marR="65046" marT="32524" marB="3252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Pression</a:t>
                      </a:r>
                    </a:p>
                  </a:txBody>
                  <a:tcPr marL="65046" marR="65046" marT="32524" marB="3252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/>
                        <a:t>Temps</a:t>
                      </a:r>
                      <a:endParaRPr lang="fr-FR" sz="1200" b="0" dirty="0"/>
                    </a:p>
                  </a:txBody>
                  <a:tcPr marL="65046" marR="65046" marT="32524" marB="3252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/>
                        <a:t>Visibilité</a:t>
                      </a:r>
                      <a:endParaRPr lang="fr-FR" sz="1200" b="0" dirty="0"/>
                    </a:p>
                  </a:txBody>
                  <a:tcPr marL="65046" marR="65046" marT="32524" marB="3252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/>
                        <a:t>Vent</a:t>
                      </a:r>
                      <a:endParaRPr lang="fr-FR" sz="1200" b="0" dirty="0"/>
                    </a:p>
                  </a:txBody>
                  <a:tcPr marL="65046" marR="65046" marT="32524" marB="3252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5" name="Forme libre 84"/>
          <p:cNvSpPr>
            <a:spLocks noChangeAspect="1"/>
          </p:cNvSpPr>
          <p:nvPr/>
        </p:nvSpPr>
        <p:spPr>
          <a:xfrm rot="10800000" flipH="1">
            <a:off x="6462452" y="1815261"/>
            <a:ext cx="350401" cy="4680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orme libre 86"/>
          <p:cNvSpPr>
            <a:spLocks noChangeAspect="1"/>
          </p:cNvSpPr>
          <p:nvPr/>
        </p:nvSpPr>
        <p:spPr>
          <a:xfrm rot="7260000" flipH="1">
            <a:off x="7585781" y="2219875"/>
            <a:ext cx="377354" cy="503999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orme libre 87"/>
          <p:cNvSpPr>
            <a:spLocks noChangeAspect="1"/>
          </p:cNvSpPr>
          <p:nvPr/>
        </p:nvSpPr>
        <p:spPr>
          <a:xfrm rot="3780000" flipH="1">
            <a:off x="8375500" y="1851985"/>
            <a:ext cx="350401" cy="4680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orme libre 88"/>
          <p:cNvSpPr>
            <a:spLocks noChangeAspect="1"/>
          </p:cNvSpPr>
          <p:nvPr/>
        </p:nvSpPr>
        <p:spPr>
          <a:xfrm rot="2280000" flipH="1">
            <a:off x="8531730" y="1210041"/>
            <a:ext cx="350401" cy="4680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1" name="Tableau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41443"/>
              </p:ext>
            </p:extLst>
          </p:nvPr>
        </p:nvGraphicFramePr>
        <p:xfrm>
          <a:off x="-840" y="945827"/>
          <a:ext cx="4792975" cy="44654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958595"/>
                <a:gridCol w="958595"/>
                <a:gridCol w="958595"/>
                <a:gridCol w="958595"/>
                <a:gridCol w="958595"/>
              </a:tblGrid>
              <a:tr h="446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Faible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h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ausse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Faible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baisse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Beau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Bonne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SSW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Tableau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61912"/>
              </p:ext>
            </p:extLst>
          </p:nvPr>
        </p:nvGraphicFramePr>
        <p:xfrm>
          <a:off x="-1747" y="1393116"/>
          <a:ext cx="4793880" cy="613688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958776"/>
                <a:gridCol w="958776"/>
                <a:gridCol w="958776"/>
                <a:gridCol w="958776"/>
                <a:gridCol w="958776"/>
              </a:tblGrid>
              <a:tr h="446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Forte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hausse</a:t>
                      </a:r>
                      <a:endParaRPr lang="fr-F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Forte baisse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Pluie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Neige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Moyenne puis</a:t>
                      </a:r>
                    </a:p>
                    <a:p>
                      <a:pPr algn="ctr"/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mauvaise</a:t>
                      </a:r>
                      <a:endParaRPr lang="fr-F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SW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6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Tableau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76499"/>
              </p:ext>
            </p:extLst>
          </p:nvPr>
        </p:nvGraphicFramePr>
        <p:xfrm>
          <a:off x="-1747" y="2005143"/>
          <a:ext cx="4798970" cy="477618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959794"/>
                <a:gridCol w="959794"/>
                <a:gridCol w="959794"/>
                <a:gridCol w="959794"/>
                <a:gridCol w="959794"/>
              </a:tblGrid>
              <a:tr h="4776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Stationnaire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Stationnaire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Bruine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pluie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Brouillard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Tableau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44590"/>
              </p:ext>
            </p:extLst>
          </p:nvPr>
        </p:nvGraphicFramePr>
        <p:xfrm>
          <a:off x="4235" y="2469237"/>
          <a:ext cx="4787900" cy="44654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957580"/>
                <a:gridCol w="957580"/>
                <a:gridCol w="957580"/>
                <a:gridCol w="957580"/>
                <a:gridCol w="957580"/>
              </a:tblGrid>
              <a:tr h="446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</a:rPr>
                        <a:t>Brusque Baisse</a:t>
                      </a:r>
                      <a:endParaRPr lang="fr-FR" sz="12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bg1"/>
                          </a:solidFill>
                        </a:rPr>
                        <a:t>Brusque hausse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/>
                          </a:solidFill>
                        </a:rPr>
                        <a:t>Beau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chemeClr val="bg1"/>
                          </a:solidFill>
                        </a:rPr>
                        <a:t>Orages isolés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bg1"/>
                          </a:solidFill>
                        </a:rPr>
                        <a:t>NNW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/>
      <p:bldP spid="29714" grpId="0"/>
      <p:bldP spid="29715" grpId="0"/>
      <p:bldP spid="29716" grpId="0"/>
      <p:bldP spid="29718" grpId="0"/>
      <p:bldP spid="29719" grpId="0"/>
      <p:bldP spid="29720" grpId="0"/>
      <p:bldP spid="29721" grpId="0"/>
      <p:bldP spid="29722" grpId="0"/>
      <p:bldP spid="29723" grpId="0"/>
      <p:bldP spid="53" grpId="0"/>
      <p:bldP spid="54" grpId="0"/>
      <p:bldP spid="55" grpId="0"/>
      <p:bldP spid="56" grpId="0"/>
      <p:bldP spid="85" grpId="0" animBg="1"/>
      <p:bldP spid="87" grpId="0" animBg="1"/>
      <p:bldP spid="88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 Phénomènes dangereux pour l’aviation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50482" y="1032933"/>
            <a:ext cx="5903383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09600" marR="0" lvl="0" indent="-428400" defTabSz="914400" eaLnBrk="1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+mj-lt"/>
              <a:buAutoNum type="alphaLcParenR"/>
              <a:tabLst/>
              <a:defRPr/>
            </a:pPr>
            <a:r>
              <a:rPr lang="fr-FR" dirty="0" smtClean="0">
                <a:latin typeface="Trebuchet MS"/>
                <a:ea typeface="Comic Sans MS" charset="0"/>
                <a:cs typeface="Trebuchet MS"/>
              </a:rPr>
              <a:t>La brume et le brouillard</a:t>
            </a:r>
          </a:p>
          <a:p>
            <a:pPr marL="609600" marR="0" lvl="0" indent="-428400" defTabSz="914400" eaLnBrk="1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+mj-lt"/>
              <a:buAutoNum type="alphaLcParenR"/>
              <a:tabLst/>
              <a:defRPr/>
            </a:pPr>
            <a:r>
              <a:rPr lang="fr-FR" dirty="0" smtClean="0">
                <a:latin typeface="Trebuchet MS"/>
                <a:ea typeface="Comic Sans MS" charset="0"/>
                <a:cs typeface="Trebuchet MS"/>
              </a:rPr>
              <a:t>Le givre</a:t>
            </a:r>
          </a:p>
          <a:p>
            <a:pPr marL="609600" marR="0" lvl="0" indent="-428400" defTabSz="914400" eaLnBrk="1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+mj-lt"/>
              <a:buAutoNum type="alphaLcParenR"/>
              <a:tabLst/>
              <a:defRPr/>
            </a:pPr>
            <a:r>
              <a:rPr lang="fr-FR" dirty="0" smtClean="0">
                <a:latin typeface="Trebuchet MS"/>
                <a:ea typeface="Comic Sans MS" charset="0"/>
                <a:cs typeface="Trebuchet MS"/>
              </a:rPr>
              <a:t>Les précipitations à caractère dangereux</a:t>
            </a:r>
          </a:p>
          <a:p>
            <a:pPr marL="609600" marR="0" lvl="0" indent="-428400" defTabSz="914400" eaLnBrk="1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+mj-lt"/>
              <a:buAutoNum type="alphaLcParenR"/>
              <a:tabLst/>
              <a:defRPr/>
            </a:pPr>
            <a:r>
              <a:rPr lang="fr-FR" dirty="0" smtClean="0">
                <a:latin typeface="Trebuchet MS"/>
                <a:ea typeface="Comic Sans MS" charset="0"/>
                <a:cs typeface="Trebuchet MS"/>
              </a:rPr>
              <a:t>L’orage</a:t>
            </a:r>
            <a:endParaRPr lang="fr-FR" dirty="0"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1868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 Phénomènes dangereux pour l’aviation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9770" y="907365"/>
            <a:ext cx="820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n-lt"/>
              </a:rPr>
              <a:t>La brume est un phénomène météorologique réduisant la visibilité entre </a:t>
            </a:r>
            <a:r>
              <a:rPr lang="fr-FR" sz="1400" b="1" dirty="0" smtClean="0">
                <a:latin typeface="+mn-lt"/>
              </a:rPr>
              <a:t>1 km et 5 km</a:t>
            </a:r>
            <a:r>
              <a:rPr lang="fr-FR" sz="1400" dirty="0" smtClean="0">
                <a:latin typeface="+mn-lt"/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401" y="5927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La brume </a:t>
            </a:r>
          </a:p>
        </p:txBody>
      </p:sp>
      <p:pic>
        <p:nvPicPr>
          <p:cNvPr id="7" name="Image 6" descr="5578080232_7ccfba953a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4" y="3109218"/>
            <a:ext cx="4206850" cy="267456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8" name="Image 7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81" y="3109218"/>
            <a:ext cx="4030096" cy="2696499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9" name="ZoneTexte 8"/>
          <p:cNvSpPr txBox="1"/>
          <p:nvPr/>
        </p:nvSpPr>
        <p:spPr>
          <a:xfrm>
            <a:off x="4660900" y="2154654"/>
            <a:ext cx="448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n-lt"/>
              </a:rPr>
              <a:t>Elle es constituée de microscopiques gouttelettes d'eau en suspension dans l'atmosphère.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1816100"/>
            <a:ext cx="466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La brume sèche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60900" y="1816100"/>
            <a:ext cx="448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La brume humide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8901" y="2154654"/>
            <a:ext cx="4483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j-lt"/>
              </a:rPr>
              <a:t>Elle est constituée de poussières et de particules d'impuretés (pollution) qui s'élèvent grâce aux mouvements convectif.</a:t>
            </a:r>
            <a:endParaRPr lang="fr-FR" sz="1400" dirty="0">
              <a:latin typeface="+mj-lt"/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479770" y="1238646"/>
            <a:ext cx="8204199" cy="307777"/>
            <a:chOff x="479770" y="1238646"/>
            <a:chExt cx="8204199" cy="307777"/>
          </a:xfrm>
        </p:grpSpPr>
        <p:sp>
          <p:nvSpPr>
            <p:cNvPr id="14" name="ZoneTexte 13"/>
            <p:cNvSpPr txBox="1"/>
            <p:nvPr/>
          </p:nvSpPr>
          <p:spPr>
            <a:xfrm>
              <a:off x="479770" y="1238646"/>
              <a:ext cx="8204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+mn-lt"/>
                </a:rPr>
                <a:t>Sur les cartes aéronautiques, elle est matérialisée par le symbole :  </a:t>
              </a:r>
            </a:p>
          </p:txBody>
        </p:sp>
        <p:grpSp>
          <p:nvGrpSpPr>
            <p:cNvPr id="15" name="Grouper 14"/>
            <p:cNvGrpSpPr/>
            <p:nvPr/>
          </p:nvGrpSpPr>
          <p:grpSpPr>
            <a:xfrm>
              <a:off x="7242800" y="1335604"/>
              <a:ext cx="765800" cy="134619"/>
              <a:chOff x="6375400" y="5423763"/>
              <a:chExt cx="765800" cy="134619"/>
            </a:xfrm>
          </p:grpSpPr>
          <p:sp>
            <p:nvSpPr>
              <p:cNvPr id="16" name="Moins 15"/>
              <p:cNvSpPr/>
              <p:nvPr/>
            </p:nvSpPr>
            <p:spPr>
              <a:xfrm>
                <a:off x="6375400" y="5423763"/>
                <a:ext cx="765800" cy="45719"/>
              </a:xfrm>
              <a:prstGeom prst="mathMinus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oins 16"/>
              <p:cNvSpPr/>
              <p:nvPr/>
            </p:nvSpPr>
            <p:spPr>
              <a:xfrm>
                <a:off x="6375400" y="5512663"/>
                <a:ext cx="765800" cy="45719"/>
              </a:xfrm>
              <a:prstGeom prst="mathMinus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0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650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 Phénomènes dangereux pour l’aviation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437284"/>
            <a:ext cx="9144000" cy="11849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/>
              <a:t>Il est dû au refroidissement de l'air humide en contact avec un sol plus froid.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/>
              <a:t>Il se forme en situation anticyclonique avec un ciel clair et un vent calme.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/>
              <a:t>Son épaisseur peut varier de 1 à 300 m selon le type.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/>
              <a:t>Il peut persister toute la journée si la température n’augmente pas.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401" y="5927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Le brouillard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9770" y="932765"/>
            <a:ext cx="82041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n-lt"/>
              </a:rPr>
              <a:t>En météorologie, on parle de brouillard lorsque la visibilité est inférieure à </a:t>
            </a:r>
            <a:r>
              <a:rPr lang="fr-FR" sz="1400" b="1" dirty="0" smtClean="0">
                <a:latin typeface="+mn-lt"/>
              </a:rPr>
              <a:t>1 km</a:t>
            </a:r>
            <a:r>
              <a:rPr lang="fr-FR" sz="1400" dirty="0" smtClean="0">
                <a:latin typeface="+mn-lt"/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/>
              <a:t>C’est en fait un nuages bas de type Stratus.</a:t>
            </a:r>
            <a:endParaRPr lang="fr-FR" sz="1400" dirty="0" smtClean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20955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Conditions de formation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401" y="3852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Types de brouillard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4200723"/>
            <a:ext cx="9144000" cy="11849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/>
              <a:t>Les principaux types de brouillard sont :</a:t>
            </a:r>
          </a:p>
          <a:p>
            <a:pPr algn="ctr">
              <a:spcAft>
                <a:spcPts val="600"/>
              </a:spcAft>
              <a:buFont typeface="Arial"/>
              <a:buChar char="•"/>
            </a:pPr>
            <a:r>
              <a:rPr lang="fr-FR" sz="1400" dirty="0" smtClean="0"/>
              <a:t>  Le brouillard de rayonnement,</a:t>
            </a:r>
          </a:p>
          <a:p>
            <a:pPr algn="ctr">
              <a:spcAft>
                <a:spcPts val="600"/>
              </a:spcAft>
              <a:buFont typeface="Arial"/>
              <a:buChar char="•"/>
            </a:pPr>
            <a:r>
              <a:rPr lang="fr-FR" sz="1400" dirty="0" smtClean="0"/>
              <a:t>  Le brouillard d’advection,</a:t>
            </a:r>
          </a:p>
          <a:p>
            <a:pPr algn="ctr">
              <a:spcAft>
                <a:spcPts val="600"/>
              </a:spcAft>
              <a:buFont typeface="Arial"/>
              <a:buChar char="•"/>
            </a:pPr>
            <a:r>
              <a:rPr lang="fr-FR" sz="1400" dirty="0" smtClean="0"/>
              <a:t>  Le brouillard de pente.</a:t>
            </a:r>
          </a:p>
        </p:txBody>
      </p:sp>
      <p:grpSp>
        <p:nvGrpSpPr>
          <p:cNvPr id="9" name="Grouper 8"/>
          <p:cNvGrpSpPr/>
          <p:nvPr/>
        </p:nvGrpSpPr>
        <p:grpSpPr>
          <a:xfrm>
            <a:off x="479770" y="1606946"/>
            <a:ext cx="8204199" cy="307777"/>
            <a:chOff x="479770" y="1606946"/>
            <a:chExt cx="8204199" cy="307777"/>
          </a:xfrm>
        </p:grpSpPr>
        <p:sp>
          <p:nvSpPr>
            <p:cNvPr id="10" name="ZoneTexte 9"/>
            <p:cNvSpPr txBox="1"/>
            <p:nvPr/>
          </p:nvSpPr>
          <p:spPr>
            <a:xfrm>
              <a:off x="479770" y="1606946"/>
              <a:ext cx="8204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+mn-lt"/>
                </a:rPr>
                <a:t>Sur les cartes aéronautiques, il est matérialisé par le symbole :  </a:t>
              </a:r>
            </a:p>
          </p:txBody>
        </p:sp>
        <p:grpSp>
          <p:nvGrpSpPr>
            <p:cNvPr id="11" name="Grouper 10"/>
            <p:cNvGrpSpPr/>
            <p:nvPr/>
          </p:nvGrpSpPr>
          <p:grpSpPr>
            <a:xfrm>
              <a:off x="7090400" y="1665804"/>
              <a:ext cx="765800" cy="236219"/>
              <a:chOff x="6223000" y="5423763"/>
              <a:chExt cx="765800" cy="236219"/>
            </a:xfrm>
          </p:grpSpPr>
          <p:sp>
            <p:nvSpPr>
              <p:cNvPr id="12" name="Moins 11"/>
              <p:cNvSpPr/>
              <p:nvPr/>
            </p:nvSpPr>
            <p:spPr>
              <a:xfrm>
                <a:off x="6223000" y="5423763"/>
                <a:ext cx="765800" cy="45719"/>
              </a:xfrm>
              <a:prstGeom prst="mathMinus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Moins 12"/>
              <p:cNvSpPr/>
              <p:nvPr/>
            </p:nvSpPr>
            <p:spPr>
              <a:xfrm>
                <a:off x="6223000" y="5512663"/>
                <a:ext cx="765800" cy="45719"/>
              </a:xfrm>
              <a:prstGeom prst="mathMinus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0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Moins 13"/>
              <p:cNvSpPr/>
              <p:nvPr/>
            </p:nvSpPr>
            <p:spPr>
              <a:xfrm>
                <a:off x="6223000" y="5614263"/>
                <a:ext cx="765800" cy="45719"/>
              </a:xfrm>
              <a:prstGeom prst="mathMinus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033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 Phénomènes dangereux pour l’aviation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8901" y="5927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Le brouillard d’advection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92470" y="932765"/>
            <a:ext cx="820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j-lt"/>
              </a:rPr>
              <a:t>Résulte du passage d’une masse d’air chaude et humide sur une surface plus froide (terre ou mer).</a:t>
            </a:r>
          </a:p>
        </p:txBody>
      </p:sp>
      <p:pic>
        <p:nvPicPr>
          <p:cNvPr id="5" name="Image 4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4051300"/>
            <a:ext cx="3517900" cy="2311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Image 5" descr="images-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93825" y="1517650"/>
            <a:ext cx="6369150" cy="213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images.jpe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65502" y="3987800"/>
            <a:ext cx="3402666" cy="2416999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76480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 Phénomènes dangereux pour l’aviation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8901" y="5927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Le brouillard de rayonnement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92470" y="1021665"/>
            <a:ext cx="82041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Il se forme par refroidissement nocturne de la surface terrestre, généralement en fin de nuit. 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Il est typiquement terrestre et peut persister plusieurs jours en période hivernale. </a:t>
            </a:r>
          </a:p>
        </p:txBody>
      </p:sp>
      <p:pic>
        <p:nvPicPr>
          <p:cNvPr id="5" name="Image 4" descr="Unknown.jpe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81752" y="4328583"/>
            <a:ext cx="3865098" cy="232410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Image 5" descr="images-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50" y="1824929"/>
            <a:ext cx="3949700" cy="229250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040856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 Phénomènes dangereux pour l’aviation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8901" y="5927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Le brouillard de pente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92470" y="932765"/>
            <a:ext cx="820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Il se forme par refroidissement,</a:t>
            </a:r>
            <a:r>
              <a:rPr lang="fr-FR" sz="1400" dirty="0" smtClean="0"/>
              <a:t> lorsque l'air humide remonte le long d'une pente.</a:t>
            </a:r>
            <a:endParaRPr lang="fr-FR" sz="1400" dirty="0" smtClean="0">
              <a:latin typeface="+mj-lt"/>
            </a:endParaRPr>
          </a:p>
        </p:txBody>
      </p:sp>
      <p:pic>
        <p:nvPicPr>
          <p:cNvPr id="5" name="Image 4" descr="SAM_5190.JPG"/>
          <p:cNvPicPr>
            <a:picLocks noChangeAspect="1"/>
          </p:cNvPicPr>
          <p:nvPr/>
        </p:nvPicPr>
        <p:blipFill>
          <a:blip r:embed="rId2"/>
          <a:srcRect t="12500"/>
          <a:stretch>
            <a:fillRect/>
          </a:stretch>
        </p:blipFill>
        <p:spPr>
          <a:xfrm>
            <a:off x="2600669" y="1409876"/>
            <a:ext cx="4064000" cy="266700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Image 5" descr="smoky-mountainss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65404" y="4076876"/>
            <a:ext cx="4213191" cy="263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6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 Phénomènes dangereux pour l’aviation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8901" y="5927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Le givre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401" y="960481"/>
            <a:ext cx="914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/>
              <a:t>C’est un dépôt de glace opaque ou transparent qui se forme sur la surface du sol ou des objets.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127001" y="1302008"/>
            <a:ext cx="8936500" cy="855653"/>
            <a:chOff x="25401" y="1403608"/>
            <a:chExt cx="9144000" cy="855653"/>
          </a:xfrm>
        </p:grpSpPr>
        <p:sp>
          <p:nvSpPr>
            <p:cNvPr id="6" name="ZoneTexte 5"/>
            <p:cNvSpPr txBox="1"/>
            <p:nvPr/>
          </p:nvSpPr>
          <p:spPr>
            <a:xfrm>
              <a:off x="25401" y="1403608"/>
              <a:ext cx="9144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fr-FR" sz="1400" dirty="0" smtClean="0"/>
                <a:t>Sur les cartes aéronautiques, il est matérialisé selon son intensité par les symboles :</a:t>
              </a:r>
            </a:p>
            <a:p>
              <a:pPr>
                <a:spcAft>
                  <a:spcPts val="1800"/>
                </a:spcAft>
              </a:pPr>
              <a:r>
                <a:rPr lang="fr-FR" sz="1400" dirty="0" smtClean="0"/>
                <a:t>		</a:t>
              </a:r>
              <a:r>
                <a:rPr lang="fr-FR" sz="1400" i="1" dirty="0" smtClean="0"/>
                <a:t>givrage faible 	       givrage modéré 		givrage fort</a:t>
              </a: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/>
            <a:srcRect l="67545" b="34694"/>
            <a:stretch>
              <a:fillRect/>
            </a:stretch>
          </p:blipFill>
          <p:spPr bwMode="auto">
            <a:xfrm>
              <a:off x="6022649" y="1845868"/>
              <a:ext cx="430205" cy="413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/>
            <a:srcRect l="32540" r="34585" b="34694"/>
            <a:stretch>
              <a:fillRect/>
            </a:stretch>
          </p:blipFill>
          <p:spPr bwMode="auto">
            <a:xfrm>
              <a:off x="3628226" y="1845868"/>
              <a:ext cx="435774" cy="413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rrowheads="1"/>
            </p:cNvPicPr>
            <p:nvPr/>
          </p:nvPicPr>
          <p:blipFill>
            <a:blip r:embed="rId2"/>
            <a:srcRect r="65415" b="34694"/>
            <a:stretch>
              <a:fillRect/>
            </a:stretch>
          </p:blipFill>
          <p:spPr bwMode="auto">
            <a:xfrm>
              <a:off x="1459262" y="1845868"/>
              <a:ext cx="458438" cy="413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ZoneTexte 9"/>
          <p:cNvSpPr txBox="1"/>
          <p:nvPr/>
        </p:nvSpPr>
        <p:spPr>
          <a:xfrm>
            <a:off x="0" y="2774146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latin typeface="+mj-lt"/>
              </a:rPr>
              <a:t>Le givrage est dû à la présence d’eau sous forme liquide à des températures négatives (surfusion). </a:t>
            </a:r>
          </a:p>
          <a:p>
            <a:pPr algn="ctr">
              <a:spcAft>
                <a:spcPts val="0"/>
              </a:spcAft>
            </a:pPr>
            <a:r>
              <a:rPr lang="fr-FR" sz="1400" dirty="0" smtClean="0">
                <a:latin typeface="+mj-lt"/>
              </a:rPr>
              <a:t>Phénomène particulièrement présent pour des températures extérieures comprises entre :</a:t>
            </a:r>
          </a:p>
          <a:p>
            <a:pPr lvl="7">
              <a:buFont typeface="Arial"/>
              <a:buChar char="•"/>
            </a:pPr>
            <a:r>
              <a:rPr lang="fr-FR" sz="1400" dirty="0" smtClean="0">
                <a:latin typeface="+mj-lt"/>
              </a:rPr>
              <a:t>  0°C et -15°C pour la cellule.</a:t>
            </a:r>
          </a:p>
          <a:p>
            <a:pPr lvl="7">
              <a:buFont typeface="Arial"/>
              <a:buChar char="•"/>
            </a:pPr>
            <a:r>
              <a:rPr lang="fr-FR" sz="1400" dirty="0" smtClean="0">
                <a:latin typeface="+mj-lt"/>
              </a:rPr>
              <a:t> -5°C et +20°C pour le carburateur</a:t>
            </a:r>
            <a:r>
              <a:rPr lang="fr-FR" sz="1400" dirty="0">
                <a:latin typeface="+mj-lt"/>
              </a:rPr>
              <a:t>.</a:t>
            </a:r>
            <a:endParaRPr lang="fr-FR" sz="1400" dirty="0" smtClean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230350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Conditions de formation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16999" y="39497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Conséquences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51461" y="4301123"/>
            <a:ext cx="8417940" cy="1969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fr-FR" sz="1400" b="1" dirty="0" smtClean="0"/>
              <a:t>Pour la cellule :</a:t>
            </a:r>
          </a:p>
          <a:p>
            <a:pPr lvl="1">
              <a:buFont typeface="Arial"/>
              <a:buChar char="•"/>
            </a:pPr>
            <a:r>
              <a:rPr lang="fr-FR" sz="1400" dirty="0" smtClean="0"/>
              <a:t>  Alourdissement de l’aéronef</a:t>
            </a:r>
          </a:p>
          <a:p>
            <a:pPr lvl="1" indent="7200">
              <a:buFont typeface="Arial"/>
              <a:buChar char="•"/>
            </a:pPr>
            <a:r>
              <a:rPr lang="fr-FR" sz="1400" dirty="0" smtClean="0"/>
              <a:t>  Déformation des profils aérodynamiques </a:t>
            </a:r>
            <a:r>
              <a:rPr lang="fr-FR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dirty="0" smtClean="0"/>
              <a:t> diminution de portance et augmentation de traînée</a:t>
            </a:r>
          </a:p>
          <a:p>
            <a:pPr lvl="1">
              <a:buFont typeface="Arial"/>
              <a:buChar char="•"/>
            </a:pPr>
            <a:r>
              <a:rPr lang="fr-FR" sz="1400" dirty="0" smtClean="0"/>
              <a:t>  Obstruction du tube pitot et mise hors service de l’anémomètre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fr-FR" sz="1400" dirty="0" smtClean="0"/>
              <a:t>  Givrage de la verrière </a:t>
            </a:r>
          </a:p>
          <a:p>
            <a:r>
              <a:rPr lang="fr-FR" sz="1400" b="1" dirty="0" smtClean="0"/>
              <a:t>Pour le carburateur :</a:t>
            </a:r>
          </a:p>
          <a:p>
            <a:pPr lvl="1">
              <a:buFont typeface="Arial"/>
              <a:buChar char="•"/>
            </a:pPr>
            <a:r>
              <a:rPr lang="fr-FR" sz="1400" dirty="0" smtClean="0"/>
              <a:t>  Perte de puissance</a:t>
            </a:r>
          </a:p>
          <a:p>
            <a:pPr lvl="1">
              <a:buFont typeface="Arial"/>
              <a:buChar char="•"/>
            </a:pPr>
            <a:r>
              <a:rPr lang="fr-FR" sz="1400" dirty="0" smtClean="0"/>
              <a:t>  Arrêt du moteur</a:t>
            </a:r>
          </a:p>
        </p:txBody>
      </p:sp>
    </p:spTree>
    <p:extLst>
      <p:ext uri="{BB962C8B-B14F-4D97-AF65-F5344CB8AC3E}">
        <p14:creationId xmlns:p14="http://schemas.microsoft.com/office/powerpoint/2010/main" val="386397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 Phénomènes dangereux pour l’aviation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5419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Parties de la cellule exposées au givrage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5EF"/>
              </a:clrFrom>
              <a:clrTo>
                <a:srgbClr val="FBF5EF">
                  <a:alpha val="0"/>
                </a:srgbClr>
              </a:clrTo>
            </a:clrChange>
            <a:grayscl/>
            <a:alphaModFix amt="68000"/>
          </a:blip>
          <a:stretch>
            <a:fillRect/>
          </a:stretch>
        </p:blipFill>
        <p:spPr>
          <a:xfrm flipH="1">
            <a:off x="1927198" y="2842606"/>
            <a:ext cx="5894689" cy="1665894"/>
          </a:xfrm>
          <a:prstGeom prst="rect">
            <a:avLst/>
          </a:prstGeom>
        </p:spPr>
      </p:pic>
      <p:grpSp>
        <p:nvGrpSpPr>
          <p:cNvPr id="5" name="Grouper 4"/>
          <p:cNvGrpSpPr/>
          <p:nvPr/>
        </p:nvGrpSpPr>
        <p:grpSpPr>
          <a:xfrm>
            <a:off x="251831" y="1104899"/>
            <a:ext cx="3034616" cy="3403601"/>
            <a:chOff x="251831" y="1104899"/>
            <a:chExt cx="3034616" cy="3403601"/>
          </a:xfrm>
        </p:grpSpPr>
        <p:sp>
          <p:nvSpPr>
            <p:cNvPr id="6" name="Ellipse 5"/>
            <p:cNvSpPr/>
            <p:nvPr/>
          </p:nvSpPr>
          <p:spPr>
            <a:xfrm>
              <a:off x="1896393" y="3096606"/>
              <a:ext cx="857250" cy="1411894"/>
            </a:xfrm>
            <a:prstGeom prst="ellipse">
              <a:avLst/>
            </a:prstGeom>
            <a:noFill/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 descr="Unknown.jpeg"/>
            <p:cNvPicPr>
              <a:picLocks/>
            </p:cNvPicPr>
            <p:nvPr/>
          </p:nvPicPr>
          <p:blipFill>
            <a:blip r:embed="rId3"/>
            <a:srcRect l="18512"/>
            <a:stretch>
              <a:fillRect/>
            </a:stretch>
          </p:blipFill>
          <p:spPr>
            <a:xfrm flipH="1">
              <a:off x="251831" y="1104899"/>
              <a:ext cx="3034616" cy="17759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8" name="Connecteur droit avec flèche 7"/>
            <p:cNvCxnSpPr/>
            <p:nvPr/>
          </p:nvCxnSpPr>
          <p:spPr>
            <a:xfrm rot="16200000" flipV="1">
              <a:off x="1711294" y="2623499"/>
              <a:ext cx="683606" cy="313407"/>
            </a:xfrm>
            <a:prstGeom prst="straightConnector1">
              <a:avLst/>
            </a:prstGeom>
            <a:ln w="19050" cap="flat" cmpd="sng" algn="ctr">
              <a:solidFill>
                <a:srgbClr val="9C000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" name="Grouper 8"/>
          <p:cNvGrpSpPr/>
          <p:nvPr/>
        </p:nvGrpSpPr>
        <p:grpSpPr>
          <a:xfrm>
            <a:off x="3238449" y="1104899"/>
            <a:ext cx="2971800" cy="2755346"/>
            <a:chOff x="3238449" y="1104899"/>
            <a:chExt cx="2971800" cy="2755346"/>
          </a:xfrm>
        </p:grpSpPr>
        <p:sp>
          <p:nvSpPr>
            <p:cNvPr id="10" name="Ellipse 9"/>
            <p:cNvSpPr/>
            <p:nvPr/>
          </p:nvSpPr>
          <p:spPr>
            <a:xfrm rot="5400000">
              <a:off x="3527396" y="3097298"/>
              <a:ext cx="474000" cy="1051894"/>
            </a:xfrm>
            <a:prstGeom prst="ellipse">
              <a:avLst/>
            </a:prstGeom>
            <a:noFill/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 descr="images.jpe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8149" y="1104899"/>
              <a:ext cx="2832100" cy="17846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2" name="Connecteur droit avec flèche 11"/>
            <p:cNvCxnSpPr/>
            <p:nvPr/>
          </p:nvCxnSpPr>
          <p:spPr>
            <a:xfrm flipV="1">
              <a:off x="3872401" y="1917697"/>
              <a:ext cx="1588602" cy="1468549"/>
            </a:xfrm>
            <a:prstGeom prst="straightConnector1">
              <a:avLst/>
            </a:prstGeom>
            <a:ln w="19050" cap="flat" cmpd="sng" algn="ctr">
              <a:solidFill>
                <a:srgbClr val="9C000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3" name="Grouper 12"/>
          <p:cNvGrpSpPr/>
          <p:nvPr/>
        </p:nvGrpSpPr>
        <p:grpSpPr>
          <a:xfrm>
            <a:off x="3635195" y="1084071"/>
            <a:ext cx="5316905" cy="3297429"/>
            <a:chOff x="3635195" y="1084071"/>
            <a:chExt cx="5316905" cy="3297429"/>
          </a:xfrm>
        </p:grpSpPr>
        <p:pic>
          <p:nvPicPr>
            <p:cNvPr id="14" name="Image 13" descr="Unknown.jpe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1249" y="1084071"/>
              <a:ext cx="2590851" cy="17966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Ellipse 14"/>
            <p:cNvSpPr/>
            <p:nvPr/>
          </p:nvSpPr>
          <p:spPr>
            <a:xfrm rot="5400000">
              <a:off x="4070959" y="3405371"/>
              <a:ext cx="540365" cy="1411894"/>
            </a:xfrm>
            <a:prstGeom prst="ellipse">
              <a:avLst/>
            </a:prstGeom>
            <a:noFill/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avec flèche 15"/>
            <p:cNvCxnSpPr>
              <a:stCxn id="15" idx="2"/>
            </p:cNvCxnSpPr>
            <p:nvPr/>
          </p:nvCxnSpPr>
          <p:spPr>
            <a:xfrm rot="5400000" flipH="1" flipV="1">
              <a:off x="4748895" y="1817781"/>
              <a:ext cx="1615603" cy="2431108"/>
            </a:xfrm>
            <a:prstGeom prst="straightConnector1">
              <a:avLst/>
            </a:prstGeom>
            <a:ln w="19050" cap="flat" cmpd="sng" algn="ctr">
              <a:solidFill>
                <a:srgbClr val="9C000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er 16"/>
          <p:cNvGrpSpPr/>
          <p:nvPr/>
        </p:nvGrpSpPr>
        <p:grpSpPr>
          <a:xfrm>
            <a:off x="380949" y="4262004"/>
            <a:ext cx="3254245" cy="2126096"/>
            <a:chOff x="380949" y="4262004"/>
            <a:chExt cx="3254245" cy="2126096"/>
          </a:xfrm>
        </p:grpSpPr>
        <p:pic>
          <p:nvPicPr>
            <p:cNvPr id="18" name="Image 17" descr="Unknown-1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0949" y="4688346"/>
              <a:ext cx="2997200" cy="16997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9" name="Connecteur droit avec flèche 18"/>
            <p:cNvCxnSpPr/>
            <p:nvPr/>
          </p:nvCxnSpPr>
          <p:spPr>
            <a:xfrm rot="10800000" flipV="1">
              <a:off x="2387600" y="4262004"/>
              <a:ext cx="1247594" cy="767196"/>
            </a:xfrm>
            <a:prstGeom prst="straightConnector1">
              <a:avLst/>
            </a:prstGeom>
            <a:ln w="19050" cap="flat" cmpd="sng" algn="ctr">
              <a:solidFill>
                <a:srgbClr val="9C000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er 19"/>
          <p:cNvGrpSpPr/>
          <p:nvPr/>
        </p:nvGrpSpPr>
        <p:grpSpPr>
          <a:xfrm>
            <a:off x="4290343" y="3761067"/>
            <a:ext cx="2692548" cy="2773112"/>
            <a:chOff x="4290343" y="3761067"/>
            <a:chExt cx="2692548" cy="277311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90343" y="4739146"/>
              <a:ext cx="2692548" cy="17950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22" name="Connecteur droit avec flèche 21"/>
            <p:cNvCxnSpPr>
              <a:stCxn id="15" idx="6"/>
            </p:cNvCxnSpPr>
            <p:nvPr/>
          </p:nvCxnSpPr>
          <p:spPr>
            <a:xfrm rot="16200000" flipH="1">
              <a:off x="4424821" y="4297822"/>
              <a:ext cx="1130300" cy="1297658"/>
            </a:xfrm>
            <a:prstGeom prst="straightConnector1">
              <a:avLst/>
            </a:prstGeom>
            <a:ln w="19050" cap="flat" cmpd="sng" algn="ctr">
              <a:solidFill>
                <a:srgbClr val="9C000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26" idx="4"/>
            </p:cNvCxnSpPr>
            <p:nvPr/>
          </p:nvCxnSpPr>
          <p:spPr>
            <a:xfrm rot="10800000" flipV="1">
              <a:off x="5791205" y="3761067"/>
              <a:ext cx="761081" cy="1801532"/>
            </a:xfrm>
            <a:prstGeom prst="straightConnector1">
              <a:avLst/>
            </a:prstGeom>
            <a:ln w="19050" cap="flat" cmpd="sng" algn="ctr">
              <a:solidFill>
                <a:srgbClr val="9C000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stCxn id="29" idx="5"/>
            </p:cNvCxnSpPr>
            <p:nvPr/>
          </p:nvCxnSpPr>
          <p:spPr>
            <a:xfrm rot="10800000" flipV="1">
              <a:off x="6171746" y="4213678"/>
              <a:ext cx="754550" cy="1716288"/>
            </a:xfrm>
            <a:prstGeom prst="straightConnector1">
              <a:avLst/>
            </a:prstGeom>
            <a:ln w="19050" cap="flat" cmpd="sng" algn="ctr">
              <a:solidFill>
                <a:srgbClr val="9C000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5" name="Grouper 24"/>
          <p:cNvGrpSpPr/>
          <p:nvPr/>
        </p:nvGrpSpPr>
        <p:grpSpPr>
          <a:xfrm>
            <a:off x="6378376" y="1917699"/>
            <a:ext cx="1195894" cy="1785324"/>
            <a:chOff x="6378376" y="1917699"/>
            <a:chExt cx="1195894" cy="1785324"/>
          </a:xfrm>
        </p:grpSpPr>
        <p:sp>
          <p:nvSpPr>
            <p:cNvPr id="26" name="Ellipse 25"/>
            <p:cNvSpPr/>
            <p:nvPr/>
          </p:nvSpPr>
          <p:spPr>
            <a:xfrm rot="2709978">
              <a:off x="6612784" y="2741537"/>
              <a:ext cx="727078" cy="1195894"/>
            </a:xfrm>
            <a:prstGeom prst="ellipse">
              <a:avLst/>
            </a:prstGeom>
            <a:noFill/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 rot="5400000" flipH="1" flipV="1">
              <a:off x="6912198" y="2225602"/>
              <a:ext cx="924909" cy="309103"/>
            </a:xfrm>
            <a:prstGeom prst="straightConnector1">
              <a:avLst/>
            </a:prstGeom>
            <a:ln w="19050" cap="flat" cmpd="sng" algn="ctr">
              <a:solidFill>
                <a:srgbClr val="9C000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8" name="Grouper 27"/>
          <p:cNvGrpSpPr/>
          <p:nvPr/>
        </p:nvGrpSpPr>
        <p:grpSpPr>
          <a:xfrm>
            <a:off x="6772250" y="1752600"/>
            <a:ext cx="1254150" cy="2509405"/>
            <a:chOff x="6772250" y="1752600"/>
            <a:chExt cx="1254150" cy="2509405"/>
          </a:xfrm>
        </p:grpSpPr>
        <p:sp>
          <p:nvSpPr>
            <p:cNvPr id="29" name="Ellipse 28"/>
            <p:cNvSpPr/>
            <p:nvPr/>
          </p:nvSpPr>
          <p:spPr>
            <a:xfrm rot="5400000">
              <a:off x="7133197" y="3571058"/>
              <a:ext cx="330000" cy="1051894"/>
            </a:xfrm>
            <a:prstGeom prst="ellipse">
              <a:avLst/>
            </a:prstGeom>
            <a:noFill/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rot="5400000" flipH="1" flipV="1">
              <a:off x="6688098" y="2593706"/>
              <a:ext cx="2179408" cy="497196"/>
            </a:xfrm>
            <a:prstGeom prst="straightConnector1">
              <a:avLst/>
            </a:prstGeom>
            <a:ln w="19050" cap="flat" cmpd="sng" algn="ctr">
              <a:solidFill>
                <a:srgbClr val="9C000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884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89444" y="295345"/>
            <a:ext cx="617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4260000" algn="br">
              <a:schemeClr val="tx1">
                <a:alpha val="87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3200" b="1" cap="all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METEOROLOGIE – </a:t>
            </a:r>
            <a:r>
              <a:rPr lang="fr-FR" sz="3200" b="1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Partie</a:t>
            </a:r>
            <a:r>
              <a:rPr lang="fr-FR" sz="3200" b="1" cap="all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fr-FR" sz="3200" b="1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2</a:t>
            </a:r>
            <a:endParaRPr lang="fr-FR" sz="3200" b="1" spc="17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623311" y="1578957"/>
            <a:ext cx="6075178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buSzPct val="100000"/>
              <a:defRPr/>
            </a:pPr>
            <a:endParaRPr lang="fr-FR" b="1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/>
              <a:ea typeface="Comic Sans MS" charset="0"/>
              <a:cs typeface="Trebuchet MS"/>
            </a:endParaRP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Classification des masses d’air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Echanges thermiques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Les différents types de fronts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Situation météo liée aux fronts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Phénomènes météo dangereux pour l’aviation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Information météo pour l’aviation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 Phénomènes dangereux pour l’aviation</a:t>
            </a:r>
          </a:p>
        </p:txBody>
      </p:sp>
      <p:pic>
        <p:nvPicPr>
          <p:cNvPr id="3" name="Image 2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299" y="1638300"/>
            <a:ext cx="1719279" cy="16954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71999" y="652046"/>
            <a:ext cx="461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Préventions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1999" y="1052611"/>
            <a:ext cx="461390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/>
              <a:t>Utilisation du réchauffage carburateur.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" y="728246"/>
            <a:ext cx="461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Zones de givrage du carburateur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351390" y="4438650"/>
            <a:ext cx="3928510" cy="2266950"/>
            <a:chOff x="351390" y="4438650"/>
            <a:chExt cx="3928510" cy="2266950"/>
          </a:xfrm>
        </p:grpSpPr>
        <p:grpSp>
          <p:nvGrpSpPr>
            <p:cNvPr id="8" name="Grouper 7"/>
            <p:cNvGrpSpPr/>
            <p:nvPr/>
          </p:nvGrpSpPr>
          <p:grpSpPr>
            <a:xfrm>
              <a:off x="351390" y="4438650"/>
              <a:ext cx="3928510" cy="2266950"/>
              <a:chOff x="554590" y="4133850"/>
              <a:chExt cx="3928510" cy="2266950"/>
            </a:xfrm>
          </p:grpSpPr>
          <p:pic>
            <p:nvPicPr>
              <p:cNvPr id="12" name="Image 11" descr="Unknown-2.jpeg"/>
              <p:cNvPicPr>
                <a:picLocks noChangeAspect="1"/>
              </p:cNvPicPr>
              <p:nvPr/>
            </p:nvPicPr>
            <p:blipFill>
              <a:blip r:embed="rId3">
                <a:lum contrast="23000"/>
              </a:blip>
              <a:srcRect t="18320" b="8846"/>
              <a:stretch>
                <a:fillRect/>
              </a:stretch>
            </p:blipFill>
            <p:spPr>
              <a:xfrm>
                <a:off x="554591" y="4267200"/>
                <a:ext cx="3928509" cy="20701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299200" y="6223000"/>
                <a:ext cx="2714000" cy="177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908300" y="5499100"/>
                <a:ext cx="889000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59100" y="5892800"/>
                <a:ext cx="628650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56050" y="4133850"/>
                <a:ext cx="361950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54590" y="4292600"/>
                <a:ext cx="1293259" cy="7175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Légende encadrée 1 8"/>
            <p:cNvSpPr/>
            <p:nvPr/>
          </p:nvSpPr>
          <p:spPr bwMode="auto">
            <a:xfrm>
              <a:off x="516491" y="4724400"/>
              <a:ext cx="1798800" cy="342900"/>
            </a:xfrm>
            <a:prstGeom prst="borderCallout1">
              <a:avLst>
                <a:gd name="adj1" fmla="val 100569"/>
                <a:gd name="adj2" fmla="val 82587"/>
                <a:gd name="adj3" fmla="val 180850"/>
                <a:gd name="adj4" fmla="val 63145"/>
              </a:avLst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Entrée d’air ouverte</a:t>
              </a:r>
              <a:endParaRPr kumimoji="0" lang="fr-FR" sz="12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égende encadrée 1 9"/>
            <p:cNvSpPr/>
            <p:nvPr/>
          </p:nvSpPr>
          <p:spPr bwMode="auto">
            <a:xfrm>
              <a:off x="2836700" y="5867400"/>
              <a:ext cx="1042800" cy="342900"/>
            </a:xfrm>
            <a:prstGeom prst="borderCallout1">
              <a:avLst>
                <a:gd name="adj1" fmla="val -6838"/>
                <a:gd name="adj2" fmla="val 84705"/>
                <a:gd name="adj3" fmla="val -78408"/>
                <a:gd name="adj4" fmla="val 57885"/>
              </a:avLst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Carburateur</a:t>
              </a:r>
              <a:endParaRPr kumimoji="0" lang="fr-FR" sz="12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1335650" y="5776912"/>
              <a:ext cx="446598" cy="1588"/>
            </a:xfrm>
            <a:prstGeom prst="line">
              <a:avLst/>
            </a:prstGeom>
            <a:ln w="381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oval" w="sm" len="sm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/>
          <p:nvPr/>
        </p:nvSpPr>
        <p:spPr>
          <a:xfrm>
            <a:off x="2" y="4127500"/>
            <a:ext cx="91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Exemple de système de réchauffage carburateur</a:t>
            </a:r>
          </a:p>
        </p:txBody>
      </p:sp>
      <p:grpSp>
        <p:nvGrpSpPr>
          <p:cNvPr id="19" name="Grouper 18"/>
          <p:cNvGrpSpPr/>
          <p:nvPr/>
        </p:nvGrpSpPr>
        <p:grpSpPr>
          <a:xfrm>
            <a:off x="4127500" y="4445000"/>
            <a:ext cx="4944100" cy="2279650"/>
            <a:chOff x="4127500" y="4445000"/>
            <a:chExt cx="4944100" cy="2279650"/>
          </a:xfrm>
        </p:grpSpPr>
        <p:grpSp>
          <p:nvGrpSpPr>
            <p:cNvPr id="20" name="Grouper 19"/>
            <p:cNvGrpSpPr/>
            <p:nvPr/>
          </p:nvGrpSpPr>
          <p:grpSpPr>
            <a:xfrm>
              <a:off x="5138400" y="4445000"/>
              <a:ext cx="3933200" cy="2057400"/>
              <a:chOff x="4918701" y="3962400"/>
              <a:chExt cx="3933200" cy="2057400"/>
            </a:xfrm>
          </p:grpSpPr>
          <p:pic>
            <p:nvPicPr>
              <p:cNvPr id="24" name="Image 23" descr="Unknown-1.jpeg"/>
              <p:cNvPicPr>
                <a:picLocks/>
              </p:cNvPicPr>
              <p:nvPr/>
            </p:nvPicPr>
            <p:blipFill>
              <a:blip r:embed="rId4"/>
              <a:srcRect t="11236" b="25844"/>
              <a:stretch>
                <a:fillRect/>
              </a:stretch>
            </p:blipFill>
            <p:spPr>
              <a:xfrm>
                <a:off x="4918701" y="4114800"/>
                <a:ext cx="3933200" cy="177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7010400" y="5842000"/>
                <a:ext cx="1574800" cy="177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23250" y="3962400"/>
                <a:ext cx="361950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69501" y="4114800"/>
                <a:ext cx="1293259" cy="7175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Légende encadrée 1 20"/>
            <p:cNvSpPr/>
            <p:nvPr/>
          </p:nvSpPr>
          <p:spPr bwMode="auto">
            <a:xfrm>
              <a:off x="4632859" y="4654550"/>
              <a:ext cx="1798800" cy="342900"/>
            </a:xfrm>
            <a:prstGeom prst="borderCallout1">
              <a:avLst>
                <a:gd name="adj1" fmla="val 100569"/>
                <a:gd name="adj2" fmla="val 25400"/>
                <a:gd name="adj3" fmla="val 247516"/>
                <a:gd name="adj4" fmla="val 73029"/>
              </a:avLst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Entrée d’air fermée</a:t>
              </a:r>
              <a:endParaRPr kumimoji="0" lang="fr-FR" sz="12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" name="Connecteur droit 21"/>
            <p:cNvCxnSpPr/>
            <p:nvPr/>
          </p:nvCxnSpPr>
          <p:spPr>
            <a:xfrm rot="16200000">
              <a:off x="5804456" y="5513949"/>
              <a:ext cx="338598" cy="1588"/>
            </a:xfrm>
            <a:prstGeom prst="line">
              <a:avLst/>
            </a:prstGeom>
            <a:ln w="381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oval" w="sm" len="sm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égende encadrée 1 22"/>
            <p:cNvSpPr/>
            <p:nvPr/>
          </p:nvSpPr>
          <p:spPr bwMode="auto">
            <a:xfrm>
              <a:off x="4127500" y="6381750"/>
              <a:ext cx="1798800" cy="342900"/>
            </a:xfrm>
            <a:prstGeom prst="borderCallout1">
              <a:avLst>
                <a:gd name="adj1" fmla="val 45014"/>
                <a:gd name="adj2" fmla="val 100237"/>
                <a:gd name="adj3" fmla="val -41372"/>
                <a:gd name="adj4" fmla="val 131630"/>
              </a:avLst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Pot d’échappement</a:t>
              </a:r>
              <a:endParaRPr kumimoji="0" lang="fr-FR" sz="12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38" b="7020"/>
          <a:stretch>
            <a:fillRect/>
          </a:stretch>
        </p:blipFill>
        <p:spPr bwMode="auto">
          <a:xfrm>
            <a:off x="368307" y="1217814"/>
            <a:ext cx="3581522" cy="26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Forme libre 28"/>
          <p:cNvSpPr>
            <a:spLocks/>
          </p:cNvSpPr>
          <p:nvPr/>
        </p:nvSpPr>
        <p:spPr>
          <a:xfrm>
            <a:off x="2668570" y="1989638"/>
            <a:ext cx="146050" cy="734400"/>
          </a:xfrm>
          <a:custGeom>
            <a:avLst/>
            <a:gdLst>
              <a:gd name="connsiteX0" fmla="*/ 0 w 146050"/>
              <a:gd name="connsiteY0" fmla="*/ 0 h 914400"/>
              <a:gd name="connsiteX1" fmla="*/ 88900 w 146050"/>
              <a:gd name="connsiteY1" fmla="*/ 95250 h 914400"/>
              <a:gd name="connsiteX2" fmla="*/ 139700 w 146050"/>
              <a:gd name="connsiteY2" fmla="*/ 311150 h 914400"/>
              <a:gd name="connsiteX3" fmla="*/ 127000 w 146050"/>
              <a:gd name="connsiteY3" fmla="*/ 508000 h 914400"/>
              <a:gd name="connsiteX4" fmla="*/ 146050 w 146050"/>
              <a:gd name="connsiteY4" fmla="*/ 723900 h 914400"/>
              <a:gd name="connsiteX5" fmla="*/ 31750 w 14605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914400">
                <a:moveTo>
                  <a:pt x="0" y="0"/>
                </a:moveTo>
                <a:lnTo>
                  <a:pt x="88900" y="95250"/>
                </a:lnTo>
                <a:lnTo>
                  <a:pt x="139700" y="311150"/>
                </a:lnTo>
                <a:lnTo>
                  <a:pt x="127000" y="508000"/>
                </a:lnTo>
                <a:lnTo>
                  <a:pt x="146050" y="723900"/>
                </a:lnTo>
                <a:lnTo>
                  <a:pt x="31750" y="914400"/>
                </a:lnTo>
              </a:path>
            </a:pathLst>
          </a:custGeom>
          <a:noFill/>
          <a:ln w="149225" cap="rnd" cmpd="sng" algn="ctr">
            <a:solidFill>
              <a:srgbClr val="FF0000">
                <a:alpha val="62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>
            <a:spLocks noChangeAspect="1"/>
          </p:cNvSpPr>
          <p:nvPr/>
        </p:nvSpPr>
        <p:spPr>
          <a:xfrm flipH="1">
            <a:off x="3367617" y="2002274"/>
            <a:ext cx="117300" cy="734400"/>
          </a:xfrm>
          <a:custGeom>
            <a:avLst/>
            <a:gdLst>
              <a:gd name="connsiteX0" fmla="*/ 0 w 146050"/>
              <a:gd name="connsiteY0" fmla="*/ 0 h 914400"/>
              <a:gd name="connsiteX1" fmla="*/ 88900 w 146050"/>
              <a:gd name="connsiteY1" fmla="*/ 95250 h 914400"/>
              <a:gd name="connsiteX2" fmla="*/ 139700 w 146050"/>
              <a:gd name="connsiteY2" fmla="*/ 311150 h 914400"/>
              <a:gd name="connsiteX3" fmla="*/ 127000 w 146050"/>
              <a:gd name="connsiteY3" fmla="*/ 508000 h 914400"/>
              <a:gd name="connsiteX4" fmla="*/ 146050 w 146050"/>
              <a:gd name="connsiteY4" fmla="*/ 723900 h 914400"/>
              <a:gd name="connsiteX5" fmla="*/ 31750 w 14605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914400">
                <a:moveTo>
                  <a:pt x="0" y="0"/>
                </a:moveTo>
                <a:lnTo>
                  <a:pt x="88900" y="95250"/>
                </a:lnTo>
                <a:lnTo>
                  <a:pt x="139700" y="311150"/>
                </a:lnTo>
                <a:lnTo>
                  <a:pt x="127000" y="508000"/>
                </a:lnTo>
                <a:lnTo>
                  <a:pt x="146050" y="723900"/>
                </a:lnTo>
                <a:lnTo>
                  <a:pt x="31750" y="914400"/>
                </a:lnTo>
              </a:path>
            </a:pathLst>
          </a:custGeom>
          <a:noFill/>
          <a:ln w="149225" cap="rnd" cmpd="sng" algn="ctr">
            <a:solidFill>
              <a:srgbClr val="FF0000">
                <a:alpha val="62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>
            <a:spLocks noChangeAspect="1"/>
          </p:cNvSpPr>
          <p:nvPr/>
        </p:nvSpPr>
        <p:spPr>
          <a:xfrm rot="1560000">
            <a:off x="3103459" y="1243151"/>
            <a:ext cx="64590" cy="950396"/>
          </a:xfrm>
          <a:custGeom>
            <a:avLst/>
            <a:gdLst>
              <a:gd name="connsiteX0" fmla="*/ 0 w 146050"/>
              <a:gd name="connsiteY0" fmla="*/ 0 h 914400"/>
              <a:gd name="connsiteX1" fmla="*/ 88900 w 146050"/>
              <a:gd name="connsiteY1" fmla="*/ 95250 h 914400"/>
              <a:gd name="connsiteX2" fmla="*/ 139700 w 146050"/>
              <a:gd name="connsiteY2" fmla="*/ 311150 h 914400"/>
              <a:gd name="connsiteX3" fmla="*/ 127000 w 146050"/>
              <a:gd name="connsiteY3" fmla="*/ 508000 h 914400"/>
              <a:gd name="connsiteX4" fmla="*/ 146050 w 146050"/>
              <a:gd name="connsiteY4" fmla="*/ 723900 h 914400"/>
              <a:gd name="connsiteX5" fmla="*/ 31750 w 14605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914400">
                <a:moveTo>
                  <a:pt x="0" y="0"/>
                </a:moveTo>
                <a:lnTo>
                  <a:pt x="88900" y="95250"/>
                </a:lnTo>
                <a:lnTo>
                  <a:pt x="139700" y="311150"/>
                </a:lnTo>
                <a:lnTo>
                  <a:pt x="127000" y="508000"/>
                </a:lnTo>
                <a:lnTo>
                  <a:pt x="146050" y="723900"/>
                </a:lnTo>
                <a:lnTo>
                  <a:pt x="31750" y="914400"/>
                </a:lnTo>
              </a:path>
            </a:pathLst>
          </a:custGeom>
          <a:noFill/>
          <a:ln w="149225" cap="rnd" cmpd="sng" algn="ctr">
            <a:solidFill>
              <a:srgbClr val="FF0000">
                <a:alpha val="62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>
            <a:spLocks noChangeAspect="1"/>
          </p:cNvSpPr>
          <p:nvPr/>
        </p:nvSpPr>
        <p:spPr>
          <a:xfrm rot="1560000" flipH="1" flipV="1">
            <a:off x="3036599" y="1200812"/>
            <a:ext cx="64590" cy="950396"/>
          </a:xfrm>
          <a:custGeom>
            <a:avLst/>
            <a:gdLst>
              <a:gd name="connsiteX0" fmla="*/ 0 w 146050"/>
              <a:gd name="connsiteY0" fmla="*/ 0 h 914400"/>
              <a:gd name="connsiteX1" fmla="*/ 88900 w 146050"/>
              <a:gd name="connsiteY1" fmla="*/ 95250 h 914400"/>
              <a:gd name="connsiteX2" fmla="*/ 139700 w 146050"/>
              <a:gd name="connsiteY2" fmla="*/ 311150 h 914400"/>
              <a:gd name="connsiteX3" fmla="*/ 127000 w 146050"/>
              <a:gd name="connsiteY3" fmla="*/ 508000 h 914400"/>
              <a:gd name="connsiteX4" fmla="*/ 146050 w 146050"/>
              <a:gd name="connsiteY4" fmla="*/ 723900 h 914400"/>
              <a:gd name="connsiteX5" fmla="*/ 31750 w 14605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914400">
                <a:moveTo>
                  <a:pt x="0" y="0"/>
                </a:moveTo>
                <a:lnTo>
                  <a:pt x="88900" y="95250"/>
                </a:lnTo>
                <a:lnTo>
                  <a:pt x="139700" y="311150"/>
                </a:lnTo>
                <a:lnTo>
                  <a:pt x="127000" y="508000"/>
                </a:lnTo>
                <a:lnTo>
                  <a:pt x="146050" y="723900"/>
                </a:lnTo>
                <a:lnTo>
                  <a:pt x="31750" y="914400"/>
                </a:lnTo>
              </a:path>
            </a:pathLst>
          </a:custGeom>
          <a:noFill/>
          <a:ln w="149225" cap="rnd" cmpd="sng" algn="ctr">
            <a:solidFill>
              <a:srgbClr val="FF0000">
                <a:alpha val="62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r 32"/>
          <p:cNvGrpSpPr>
            <a:grpSpLocks noChangeAspect="1"/>
          </p:cNvGrpSpPr>
          <p:nvPr/>
        </p:nvGrpSpPr>
        <p:grpSpPr>
          <a:xfrm>
            <a:off x="2922779" y="2402367"/>
            <a:ext cx="320113" cy="241517"/>
            <a:chOff x="7776367" y="2678838"/>
            <a:chExt cx="415543" cy="313517"/>
          </a:xfrm>
        </p:grpSpPr>
        <p:sp>
          <p:nvSpPr>
            <p:cNvPr id="34" name="Forme libre 33"/>
            <p:cNvSpPr/>
            <p:nvPr/>
          </p:nvSpPr>
          <p:spPr>
            <a:xfrm>
              <a:off x="8035390" y="2703593"/>
              <a:ext cx="156520" cy="277517"/>
            </a:xfrm>
            <a:custGeom>
              <a:avLst/>
              <a:gdLst>
                <a:gd name="connsiteX0" fmla="*/ 0 w 146050"/>
                <a:gd name="connsiteY0" fmla="*/ 0 h 914400"/>
                <a:gd name="connsiteX1" fmla="*/ 88900 w 146050"/>
                <a:gd name="connsiteY1" fmla="*/ 95250 h 914400"/>
                <a:gd name="connsiteX2" fmla="*/ 139700 w 146050"/>
                <a:gd name="connsiteY2" fmla="*/ 311150 h 914400"/>
                <a:gd name="connsiteX3" fmla="*/ 127000 w 146050"/>
                <a:gd name="connsiteY3" fmla="*/ 508000 h 914400"/>
                <a:gd name="connsiteX4" fmla="*/ 146050 w 146050"/>
                <a:gd name="connsiteY4" fmla="*/ 723900 h 914400"/>
                <a:gd name="connsiteX5" fmla="*/ 31750 w 146050"/>
                <a:gd name="connsiteY5" fmla="*/ 914400 h 914400"/>
                <a:gd name="connsiteX0" fmla="*/ 0 w 146050"/>
                <a:gd name="connsiteY0" fmla="*/ 0 h 723899"/>
                <a:gd name="connsiteX1" fmla="*/ 88900 w 146050"/>
                <a:gd name="connsiteY1" fmla="*/ 95250 h 723899"/>
                <a:gd name="connsiteX2" fmla="*/ 139700 w 146050"/>
                <a:gd name="connsiteY2" fmla="*/ 311150 h 723899"/>
                <a:gd name="connsiteX3" fmla="*/ 127000 w 146050"/>
                <a:gd name="connsiteY3" fmla="*/ 508000 h 723899"/>
                <a:gd name="connsiteX4" fmla="*/ 146050 w 146050"/>
                <a:gd name="connsiteY4" fmla="*/ 723900 h 723899"/>
                <a:gd name="connsiteX0" fmla="*/ 0 w 57150"/>
                <a:gd name="connsiteY0" fmla="*/ 1 h 628650"/>
                <a:gd name="connsiteX1" fmla="*/ 50800 w 57150"/>
                <a:gd name="connsiteY1" fmla="*/ 215901 h 628650"/>
                <a:gd name="connsiteX2" fmla="*/ 38100 w 57150"/>
                <a:gd name="connsiteY2" fmla="*/ 412751 h 628650"/>
                <a:gd name="connsiteX3" fmla="*/ 57150 w 57150"/>
                <a:gd name="connsiteY3" fmla="*/ 628651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628650">
                  <a:moveTo>
                    <a:pt x="0" y="1"/>
                  </a:moveTo>
                  <a:lnTo>
                    <a:pt x="50800" y="215901"/>
                  </a:lnTo>
                  <a:lnTo>
                    <a:pt x="38100" y="412751"/>
                  </a:lnTo>
                  <a:lnTo>
                    <a:pt x="57150" y="628651"/>
                  </a:lnTo>
                </a:path>
              </a:pathLst>
            </a:custGeom>
            <a:noFill/>
            <a:ln w="149225" cap="rnd" cmpd="sng" algn="ctr">
              <a:solidFill>
                <a:srgbClr val="FF0000">
                  <a:alpha val="62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3810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>
              <a:spLocks/>
            </p:cNvSpPr>
            <p:nvPr/>
          </p:nvSpPr>
          <p:spPr>
            <a:xfrm rot="695669" flipH="1">
              <a:off x="7776367" y="2678838"/>
              <a:ext cx="169120" cy="313517"/>
            </a:xfrm>
            <a:custGeom>
              <a:avLst/>
              <a:gdLst>
                <a:gd name="connsiteX0" fmla="*/ 0 w 146050"/>
                <a:gd name="connsiteY0" fmla="*/ 0 h 914400"/>
                <a:gd name="connsiteX1" fmla="*/ 88900 w 146050"/>
                <a:gd name="connsiteY1" fmla="*/ 95250 h 914400"/>
                <a:gd name="connsiteX2" fmla="*/ 139700 w 146050"/>
                <a:gd name="connsiteY2" fmla="*/ 311150 h 914400"/>
                <a:gd name="connsiteX3" fmla="*/ 127000 w 146050"/>
                <a:gd name="connsiteY3" fmla="*/ 508000 h 914400"/>
                <a:gd name="connsiteX4" fmla="*/ 146050 w 146050"/>
                <a:gd name="connsiteY4" fmla="*/ 723900 h 914400"/>
                <a:gd name="connsiteX5" fmla="*/ 31750 w 146050"/>
                <a:gd name="connsiteY5" fmla="*/ 914400 h 914400"/>
                <a:gd name="connsiteX0" fmla="*/ 0 w 146050"/>
                <a:gd name="connsiteY0" fmla="*/ 0 h 723899"/>
                <a:gd name="connsiteX1" fmla="*/ 88900 w 146050"/>
                <a:gd name="connsiteY1" fmla="*/ 95250 h 723899"/>
                <a:gd name="connsiteX2" fmla="*/ 139700 w 146050"/>
                <a:gd name="connsiteY2" fmla="*/ 311150 h 723899"/>
                <a:gd name="connsiteX3" fmla="*/ 127000 w 146050"/>
                <a:gd name="connsiteY3" fmla="*/ 508000 h 723899"/>
                <a:gd name="connsiteX4" fmla="*/ 146050 w 146050"/>
                <a:gd name="connsiteY4" fmla="*/ 723900 h 723899"/>
                <a:gd name="connsiteX0" fmla="*/ 0 w 57150"/>
                <a:gd name="connsiteY0" fmla="*/ 1 h 628650"/>
                <a:gd name="connsiteX1" fmla="*/ 50800 w 57150"/>
                <a:gd name="connsiteY1" fmla="*/ 215901 h 628650"/>
                <a:gd name="connsiteX2" fmla="*/ 38100 w 57150"/>
                <a:gd name="connsiteY2" fmla="*/ 412751 h 628650"/>
                <a:gd name="connsiteX3" fmla="*/ 57150 w 57150"/>
                <a:gd name="connsiteY3" fmla="*/ 628651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628650">
                  <a:moveTo>
                    <a:pt x="0" y="1"/>
                  </a:moveTo>
                  <a:lnTo>
                    <a:pt x="50800" y="215901"/>
                  </a:lnTo>
                  <a:lnTo>
                    <a:pt x="38100" y="412751"/>
                  </a:lnTo>
                  <a:lnTo>
                    <a:pt x="57150" y="628651"/>
                  </a:lnTo>
                </a:path>
              </a:pathLst>
            </a:custGeom>
            <a:noFill/>
            <a:ln w="149225" cap="rnd" cmpd="sng" algn="ctr">
              <a:solidFill>
                <a:srgbClr val="FF0000">
                  <a:alpha val="62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3810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Ellipse 35"/>
          <p:cNvSpPr>
            <a:spLocks noChangeAspect="1"/>
          </p:cNvSpPr>
          <p:nvPr/>
        </p:nvSpPr>
        <p:spPr>
          <a:xfrm>
            <a:off x="2286000" y="1130300"/>
            <a:ext cx="1684077" cy="15683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>
            <a:spLocks/>
          </p:cNvSpPr>
          <p:nvPr/>
        </p:nvSpPr>
        <p:spPr>
          <a:xfrm>
            <a:off x="6380859" y="1935239"/>
            <a:ext cx="599001" cy="452298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60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 l="45661" t="47983" r="50515" b="47950"/>
          <a:stretch>
            <a:fillRect/>
          </a:stretch>
        </p:blipFill>
        <p:spPr bwMode="auto">
          <a:xfrm>
            <a:off x="4870567" y="495301"/>
            <a:ext cx="532204" cy="4243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39" name="Grouper 38"/>
          <p:cNvGrpSpPr/>
          <p:nvPr/>
        </p:nvGrpSpPr>
        <p:grpSpPr>
          <a:xfrm>
            <a:off x="1847773" y="2794000"/>
            <a:ext cx="5732208" cy="3835400"/>
            <a:chOff x="1847773" y="2794000"/>
            <a:chExt cx="5732208" cy="3835400"/>
          </a:xfrm>
        </p:grpSpPr>
        <p:pic>
          <p:nvPicPr>
            <p:cNvPr id="40" name="Image 39" descr="images.jpeg"/>
            <p:cNvPicPr>
              <a:picLocks noChangeAspect="1"/>
            </p:cNvPicPr>
            <p:nvPr/>
          </p:nvPicPr>
          <p:blipFill>
            <a:blip r:embed="rId3"/>
            <a:srcRect t="7928" b="6562"/>
            <a:stretch>
              <a:fillRect/>
            </a:stretch>
          </p:blipFill>
          <p:spPr>
            <a:xfrm>
              <a:off x="1847773" y="2794000"/>
              <a:ext cx="5393451" cy="3835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1" name="Grouper 40"/>
            <p:cNvGrpSpPr/>
            <p:nvPr/>
          </p:nvGrpSpPr>
          <p:grpSpPr>
            <a:xfrm>
              <a:off x="3650537" y="2830512"/>
              <a:ext cx="2102379" cy="385142"/>
              <a:chOff x="3866620" y="2938550"/>
              <a:chExt cx="2102379" cy="385142"/>
            </a:xfrm>
          </p:grpSpPr>
          <p:sp>
            <p:nvSpPr>
              <p:cNvPr id="51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4609572" y="3192551"/>
                <a:ext cx="527275" cy="131141"/>
              </a:xfrm>
              <a:prstGeom prst="rightArrow">
                <a:avLst>
                  <a:gd name="adj1" fmla="val 50000"/>
                  <a:gd name="adj2" fmla="val 100517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 b="0"/>
              </a:p>
            </p:txBody>
          </p:sp>
          <p:sp>
            <p:nvSpPr>
              <p:cNvPr id="52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3866620" y="2938550"/>
                <a:ext cx="2102379" cy="347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/>
                    <a:cs typeface="Trebuchet MS"/>
                  </a:rPr>
                  <a:t>Sens de déplacement</a:t>
                </a:r>
              </a:p>
            </p:txBody>
          </p:sp>
        </p:grpSp>
        <p:grpSp>
          <p:nvGrpSpPr>
            <p:cNvPr id="42" name="Grouper 41"/>
            <p:cNvGrpSpPr/>
            <p:nvPr/>
          </p:nvGrpSpPr>
          <p:grpSpPr>
            <a:xfrm>
              <a:off x="1951351" y="2994032"/>
              <a:ext cx="5475036" cy="405772"/>
              <a:chOff x="1951351" y="2994032"/>
              <a:chExt cx="5475036" cy="405772"/>
            </a:xfrm>
          </p:grpSpPr>
          <p:cxnSp>
            <p:nvCxnSpPr>
              <p:cNvPr id="48" name="Connecteur droit 47"/>
              <p:cNvCxnSpPr/>
              <p:nvPr/>
            </p:nvCxnSpPr>
            <p:spPr>
              <a:xfrm>
                <a:off x="1951351" y="3340100"/>
                <a:ext cx="5159369" cy="1588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 Box 20"/>
              <p:cNvSpPr txBox="1">
                <a:spLocks noChangeArrowheads="1"/>
              </p:cNvSpPr>
              <p:nvPr/>
            </p:nvSpPr>
            <p:spPr bwMode="auto">
              <a:xfrm>
                <a:off x="6304049" y="2994032"/>
                <a:ext cx="1122338" cy="346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glow rad="228600">
                        <a:srgbClr val="FFFF00">
                          <a:alpha val="40000"/>
                        </a:srgbClr>
                      </a:glow>
                    </a:effectLst>
                    <a:latin typeface="+mj-lt"/>
                    <a:ea typeface="Times New Roman" pitchFamily="-84" charset="0"/>
                  </a:rPr>
                  <a:t>11 000 m</a:t>
                </a:r>
                <a:endPara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glow rad="228600">
                      <a:srgbClr val="FFFF00">
                        <a:alpha val="40000"/>
                      </a:srgbClr>
                    </a:glow>
                  </a:effectLst>
                  <a:latin typeface="+mj-lt"/>
                  <a:ea typeface="Times New Roman" pitchFamily="-84" charset="0"/>
                </a:endParaRPr>
              </a:p>
            </p:txBody>
          </p:sp>
          <p:sp>
            <p:nvSpPr>
              <p:cNvPr id="50" name="Text Box 20"/>
              <p:cNvSpPr txBox="1">
                <a:spLocks noChangeArrowheads="1"/>
              </p:cNvSpPr>
              <p:nvPr/>
            </p:nvSpPr>
            <p:spPr bwMode="auto">
              <a:xfrm>
                <a:off x="1954608" y="3031504"/>
                <a:ext cx="1122338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400" dirty="0" smtClean="0">
                    <a:solidFill>
                      <a:srgbClr val="FF0000"/>
                    </a:solidFill>
                    <a:effectLst/>
                    <a:latin typeface="+mj-lt"/>
                    <a:ea typeface="Times New Roman" pitchFamily="-84" charset="0"/>
                  </a:rPr>
                  <a:t>- 50</a:t>
                </a:r>
                <a:r>
                  <a:rPr kumimoji="0" lang="fr-FR" sz="140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Times New Roman" pitchFamily="-84" charset="0"/>
                  </a:rPr>
                  <a:t>°C</a:t>
                </a:r>
                <a:endParaRPr kumimoji="0" lang="fr-FR" sz="140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ea typeface="Times New Roman" pitchFamily="-84" charset="0"/>
                </a:endParaRPr>
              </a:p>
            </p:txBody>
          </p:sp>
        </p:grp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1951351" y="6127021"/>
              <a:ext cx="112233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effectLst/>
                  <a:latin typeface="+mj-lt"/>
                  <a:ea typeface="Times New Roman" pitchFamily="-84" charset="0"/>
                </a:rPr>
                <a:t>30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ea typeface="Times New Roman" pitchFamily="-84" charset="0"/>
                </a:rPr>
                <a:t>°C</a:t>
              </a:r>
              <a:endParaRPr kumimoji="0" lang="fr-FR" sz="12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-84" charset="0"/>
              </a:endParaRPr>
            </a:p>
          </p:txBody>
        </p:sp>
        <p:grpSp>
          <p:nvGrpSpPr>
            <p:cNvPr id="44" name="Grouper 43"/>
            <p:cNvGrpSpPr/>
            <p:nvPr/>
          </p:nvGrpSpPr>
          <p:grpSpPr>
            <a:xfrm>
              <a:off x="1951351" y="4824720"/>
              <a:ext cx="5628630" cy="427258"/>
              <a:chOff x="1951351" y="4824720"/>
              <a:chExt cx="5628630" cy="427258"/>
            </a:xfrm>
          </p:grpSpPr>
          <p:cxnSp>
            <p:nvCxnSpPr>
              <p:cNvPr id="45" name="Connecteur droit 44"/>
              <p:cNvCxnSpPr/>
              <p:nvPr/>
            </p:nvCxnSpPr>
            <p:spPr>
              <a:xfrm>
                <a:off x="1964051" y="5181748"/>
                <a:ext cx="5159369" cy="1588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1951351" y="4883678"/>
                <a:ext cx="1122338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Times New Roman" pitchFamily="-84" charset="0"/>
                  </a:rPr>
                  <a:t>0°C</a:t>
                </a:r>
                <a:endParaRPr kumimoji="0" lang="fr-FR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ea typeface="Times New Roman" pitchFamily="-84" charset="0"/>
                </a:endParaRPr>
              </a:p>
            </p:txBody>
          </p:sp>
          <p:sp>
            <p:nvSpPr>
              <p:cNvPr id="47" name="Text Box 20"/>
              <p:cNvSpPr txBox="1">
                <a:spLocks noChangeArrowheads="1"/>
              </p:cNvSpPr>
              <p:nvPr/>
            </p:nvSpPr>
            <p:spPr bwMode="auto">
              <a:xfrm>
                <a:off x="6457643" y="4824720"/>
                <a:ext cx="1122338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400" dirty="0" smtClean="0">
                    <a:effectLst>
                      <a:glow rad="228600">
                        <a:srgbClr val="FFFF00">
                          <a:alpha val="75000"/>
                        </a:srgbClr>
                      </a:glow>
                    </a:effectLst>
                    <a:latin typeface="+mj-lt"/>
                    <a:ea typeface="Times New Roman" pitchFamily="-84" charset="0"/>
                  </a:rPr>
                  <a:t>5</a:t>
                </a: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glow rad="228600">
                        <a:srgbClr val="FFFF00">
                          <a:alpha val="75000"/>
                        </a:srgbClr>
                      </a:glow>
                    </a:effectLst>
                    <a:latin typeface="+mj-lt"/>
                    <a:ea typeface="Times New Roman" pitchFamily="-84" charset="0"/>
                  </a:rPr>
                  <a:t> 000 m</a:t>
                </a:r>
                <a:endPara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glow rad="228600">
                      <a:srgbClr val="FFFF00">
                        <a:alpha val="75000"/>
                      </a:srgbClr>
                    </a:glow>
                  </a:effectLst>
                  <a:latin typeface="+mj-lt"/>
                  <a:ea typeface="Times New Roman" pitchFamily="-84" charset="0"/>
                </a:endParaRPr>
              </a:p>
            </p:txBody>
          </p:sp>
        </p:grpSp>
      </p:grp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 Phénomènes dangereux pour l’aviation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098513" y="1247577"/>
            <a:ext cx="525177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400" dirty="0" smtClean="0"/>
              <a:t>- Des phénomènes électriques (éclairs),</a:t>
            </a:r>
          </a:p>
          <a:p>
            <a:r>
              <a:rPr lang="fr-FR" sz="1400" dirty="0" smtClean="0"/>
              <a:t>- Des phénomènes acoustiques (tonnerre),</a:t>
            </a:r>
          </a:p>
          <a:p>
            <a:r>
              <a:rPr lang="fr-FR" sz="1400" dirty="0" smtClean="0"/>
              <a:t>- Un risque de givrage fort,</a:t>
            </a:r>
          </a:p>
          <a:p>
            <a:r>
              <a:rPr lang="fr-FR" sz="1400" dirty="0" smtClean="0"/>
              <a:t>- Des turbulences sévères,	</a:t>
            </a:r>
          </a:p>
          <a:p>
            <a:r>
              <a:rPr lang="fr-FR" sz="1400" dirty="0" smtClean="0"/>
              <a:t>- Des courants ascendants et descendants très puissants</a:t>
            </a:r>
            <a:endParaRPr lang="fr-FR" sz="1400" b="1" dirty="0" smtClean="0"/>
          </a:p>
          <a:p>
            <a:r>
              <a:rPr lang="fr-FR" sz="1400" dirty="0" smtClean="0"/>
              <a:t>- De très fortes précipitations (pluie, grêle).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2281551" y="520700"/>
            <a:ext cx="461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L’orage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68300" y="901700"/>
            <a:ext cx="843279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/>
              <a:t>Le cumulonimbus est le nuage caractéristique de l’orage. On y trouve :</a:t>
            </a:r>
          </a:p>
        </p:txBody>
      </p:sp>
      <p:grpSp>
        <p:nvGrpSpPr>
          <p:cNvPr id="57" name="Grouper 56"/>
          <p:cNvGrpSpPr/>
          <p:nvPr/>
        </p:nvGrpSpPr>
        <p:grpSpPr>
          <a:xfrm>
            <a:off x="3800860" y="4491965"/>
            <a:ext cx="2258934" cy="2006295"/>
            <a:chOff x="3800860" y="4491965"/>
            <a:chExt cx="2258934" cy="2006295"/>
          </a:xfrm>
        </p:grpSpPr>
        <p:grpSp>
          <p:nvGrpSpPr>
            <p:cNvPr id="58" name="Grouper 57"/>
            <p:cNvGrpSpPr/>
            <p:nvPr/>
          </p:nvGrpSpPr>
          <p:grpSpPr>
            <a:xfrm>
              <a:off x="5291353" y="6222791"/>
              <a:ext cx="768441" cy="256018"/>
              <a:chOff x="1778178" y="3555410"/>
              <a:chExt cx="768441" cy="256018"/>
            </a:xfrm>
          </p:grpSpPr>
          <p:sp>
            <p:nvSpPr>
              <p:cNvPr id="80" name="Freeform 28"/>
              <p:cNvSpPr>
                <a:spLocks noChangeAspect="1"/>
              </p:cNvSpPr>
              <p:nvPr/>
            </p:nvSpPr>
            <p:spPr bwMode="auto">
              <a:xfrm>
                <a:off x="1973225" y="3635114"/>
                <a:ext cx="348971" cy="176314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192" y="192"/>
                  </a:cxn>
                  <a:cxn ang="0">
                    <a:pos x="432" y="144"/>
                  </a:cxn>
                  <a:cxn ang="0">
                    <a:pos x="432" y="48"/>
                  </a:cxn>
                  <a:cxn ang="0">
                    <a:pos x="336" y="0"/>
                  </a:cxn>
                </a:cxnLst>
                <a:rect l="0" t="0" r="r" b="b"/>
                <a:pathLst>
                  <a:path w="472" h="200">
                    <a:moveTo>
                      <a:pt x="0" y="192"/>
                    </a:moveTo>
                    <a:cubicBezTo>
                      <a:pt x="60" y="196"/>
                      <a:pt x="120" y="200"/>
                      <a:pt x="192" y="192"/>
                    </a:cubicBezTo>
                    <a:cubicBezTo>
                      <a:pt x="264" y="184"/>
                      <a:pt x="392" y="168"/>
                      <a:pt x="432" y="144"/>
                    </a:cubicBezTo>
                    <a:cubicBezTo>
                      <a:pt x="472" y="120"/>
                      <a:pt x="448" y="72"/>
                      <a:pt x="432" y="48"/>
                    </a:cubicBezTo>
                    <a:cubicBezTo>
                      <a:pt x="416" y="24"/>
                      <a:pt x="352" y="8"/>
                      <a:pt x="336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29"/>
              <p:cNvSpPr>
                <a:spLocks noChangeAspect="1"/>
              </p:cNvSpPr>
              <p:nvPr/>
            </p:nvSpPr>
            <p:spPr bwMode="auto">
              <a:xfrm>
                <a:off x="1778178" y="3601300"/>
                <a:ext cx="265547" cy="170276"/>
              </a:xfrm>
              <a:custGeom>
                <a:avLst/>
                <a:gdLst/>
                <a:ahLst/>
                <a:cxnLst>
                  <a:cxn ang="0">
                    <a:pos x="312" y="8"/>
                  </a:cxn>
                  <a:cxn ang="0">
                    <a:pos x="168" y="8"/>
                  </a:cxn>
                  <a:cxn ang="0">
                    <a:pos x="24" y="56"/>
                  </a:cxn>
                  <a:cxn ang="0">
                    <a:pos x="24" y="152"/>
                  </a:cxn>
                  <a:cxn ang="0">
                    <a:pos x="72" y="248"/>
                  </a:cxn>
                  <a:cxn ang="0">
                    <a:pos x="168" y="248"/>
                  </a:cxn>
                  <a:cxn ang="0">
                    <a:pos x="264" y="152"/>
                  </a:cxn>
                </a:cxnLst>
                <a:rect l="0" t="0" r="r" b="b"/>
                <a:pathLst>
                  <a:path w="312" h="264">
                    <a:moveTo>
                      <a:pt x="312" y="8"/>
                    </a:moveTo>
                    <a:cubicBezTo>
                      <a:pt x="264" y="4"/>
                      <a:pt x="216" y="0"/>
                      <a:pt x="168" y="8"/>
                    </a:cubicBezTo>
                    <a:cubicBezTo>
                      <a:pt x="120" y="16"/>
                      <a:pt x="48" y="32"/>
                      <a:pt x="24" y="56"/>
                    </a:cubicBezTo>
                    <a:cubicBezTo>
                      <a:pt x="0" y="80"/>
                      <a:pt x="16" y="120"/>
                      <a:pt x="24" y="152"/>
                    </a:cubicBezTo>
                    <a:cubicBezTo>
                      <a:pt x="32" y="184"/>
                      <a:pt x="48" y="232"/>
                      <a:pt x="72" y="248"/>
                    </a:cubicBezTo>
                    <a:cubicBezTo>
                      <a:pt x="96" y="264"/>
                      <a:pt x="136" y="264"/>
                      <a:pt x="168" y="248"/>
                    </a:cubicBezTo>
                    <a:cubicBezTo>
                      <a:pt x="200" y="232"/>
                      <a:pt x="248" y="168"/>
                      <a:pt x="264" y="152"/>
                    </a:cubicBezTo>
                  </a:path>
                </a:pathLst>
              </a:custGeom>
              <a:noFill/>
              <a:ln w="19050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40"/>
              <p:cNvSpPr>
                <a:spLocks noChangeAspect="1"/>
              </p:cNvSpPr>
              <p:nvPr/>
            </p:nvSpPr>
            <p:spPr bwMode="auto">
              <a:xfrm>
                <a:off x="2398571" y="3635114"/>
                <a:ext cx="148048" cy="176314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96" y="240"/>
                  </a:cxn>
                  <a:cxn ang="0">
                    <a:pos x="192" y="192"/>
                  </a:cxn>
                  <a:cxn ang="0">
                    <a:pos x="144" y="96"/>
                  </a:cxn>
                  <a:cxn ang="0">
                    <a:pos x="0" y="0"/>
                  </a:cxn>
                </a:cxnLst>
                <a:rect l="0" t="0" r="r" b="b"/>
                <a:pathLst>
                  <a:path w="200" h="248">
                    <a:moveTo>
                      <a:pt x="0" y="240"/>
                    </a:moveTo>
                    <a:cubicBezTo>
                      <a:pt x="32" y="244"/>
                      <a:pt x="64" y="248"/>
                      <a:pt x="96" y="240"/>
                    </a:cubicBezTo>
                    <a:cubicBezTo>
                      <a:pt x="128" y="232"/>
                      <a:pt x="184" y="216"/>
                      <a:pt x="192" y="192"/>
                    </a:cubicBezTo>
                    <a:cubicBezTo>
                      <a:pt x="200" y="168"/>
                      <a:pt x="176" y="128"/>
                      <a:pt x="144" y="96"/>
                    </a:cubicBezTo>
                    <a:cubicBezTo>
                      <a:pt x="112" y="64"/>
                      <a:pt x="32" y="16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41"/>
              <p:cNvSpPr>
                <a:spLocks noChangeAspect="1"/>
              </p:cNvSpPr>
              <p:nvPr/>
            </p:nvSpPr>
            <p:spPr bwMode="auto">
              <a:xfrm>
                <a:off x="2074274" y="3555410"/>
                <a:ext cx="148048" cy="147331"/>
              </a:xfrm>
              <a:custGeom>
                <a:avLst/>
                <a:gdLst/>
                <a:ahLst/>
                <a:cxnLst>
                  <a:cxn ang="0">
                    <a:pos x="200" y="16"/>
                  </a:cxn>
                  <a:cxn ang="0">
                    <a:pos x="56" y="16"/>
                  </a:cxn>
                  <a:cxn ang="0">
                    <a:pos x="8" y="112"/>
                  </a:cxn>
                  <a:cxn ang="0">
                    <a:pos x="104" y="208"/>
                  </a:cxn>
                </a:cxnLst>
                <a:rect l="0" t="0" r="r" b="b"/>
                <a:pathLst>
                  <a:path w="200" h="208">
                    <a:moveTo>
                      <a:pt x="200" y="16"/>
                    </a:moveTo>
                    <a:cubicBezTo>
                      <a:pt x="144" y="8"/>
                      <a:pt x="88" y="0"/>
                      <a:pt x="56" y="16"/>
                    </a:cubicBezTo>
                    <a:cubicBezTo>
                      <a:pt x="24" y="32"/>
                      <a:pt x="0" y="80"/>
                      <a:pt x="8" y="112"/>
                    </a:cubicBezTo>
                    <a:cubicBezTo>
                      <a:pt x="16" y="144"/>
                      <a:pt x="88" y="192"/>
                      <a:pt x="104" y="208"/>
                    </a:cubicBezTo>
                  </a:path>
                </a:pathLst>
              </a:custGeom>
              <a:noFill/>
              <a:ln w="19050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9" name="Grouper 58"/>
            <p:cNvGrpSpPr/>
            <p:nvPr/>
          </p:nvGrpSpPr>
          <p:grpSpPr>
            <a:xfrm>
              <a:off x="3800860" y="4491965"/>
              <a:ext cx="1399308" cy="2006295"/>
              <a:chOff x="3800860" y="4491965"/>
              <a:chExt cx="1399308" cy="2006295"/>
            </a:xfrm>
          </p:grpSpPr>
          <p:grpSp>
            <p:nvGrpSpPr>
              <p:cNvPr id="60" name="Grouper 97"/>
              <p:cNvGrpSpPr/>
              <p:nvPr/>
            </p:nvGrpSpPr>
            <p:grpSpPr>
              <a:xfrm>
                <a:off x="4597400" y="5846140"/>
                <a:ext cx="602768" cy="652120"/>
                <a:chOff x="4822296" y="5669050"/>
                <a:chExt cx="814387" cy="857250"/>
              </a:xfrm>
            </p:grpSpPr>
            <p:sp>
              <p:nvSpPr>
                <p:cNvPr id="75" name="Freeform 26"/>
                <p:cNvSpPr>
                  <a:spLocks noChangeAspect="1"/>
                </p:cNvSpPr>
                <p:nvPr/>
              </p:nvSpPr>
              <p:spPr bwMode="auto">
                <a:xfrm rot="20752596">
                  <a:off x="5206471" y="5850025"/>
                  <a:ext cx="142875" cy="360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288"/>
                    </a:cxn>
                    <a:cxn ang="0">
                      <a:pos x="144" y="384"/>
                    </a:cxn>
                  </a:cxnLst>
                  <a:rect l="0" t="0" r="r" b="b"/>
                  <a:pathLst>
                    <a:path w="144" h="384">
                      <a:moveTo>
                        <a:pt x="0" y="0"/>
                      </a:moveTo>
                      <a:cubicBezTo>
                        <a:pt x="12" y="112"/>
                        <a:pt x="24" y="224"/>
                        <a:pt x="48" y="288"/>
                      </a:cubicBezTo>
                      <a:cubicBezTo>
                        <a:pt x="72" y="352"/>
                        <a:pt x="128" y="368"/>
                        <a:pt x="144" y="384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6" name="Freeform 27"/>
                <p:cNvSpPr>
                  <a:spLocks noChangeAspect="1"/>
                </p:cNvSpPr>
                <p:nvPr/>
              </p:nvSpPr>
              <p:spPr bwMode="auto">
                <a:xfrm rot="19087177">
                  <a:off x="5493808" y="6164350"/>
                  <a:ext cx="142875" cy="3619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288"/>
                    </a:cxn>
                    <a:cxn ang="0">
                      <a:pos x="144" y="384"/>
                    </a:cxn>
                  </a:cxnLst>
                  <a:rect l="0" t="0" r="r" b="b"/>
                  <a:pathLst>
                    <a:path w="144" h="384">
                      <a:moveTo>
                        <a:pt x="0" y="0"/>
                      </a:moveTo>
                      <a:cubicBezTo>
                        <a:pt x="12" y="112"/>
                        <a:pt x="24" y="224"/>
                        <a:pt x="48" y="288"/>
                      </a:cubicBezTo>
                      <a:cubicBezTo>
                        <a:pt x="72" y="352"/>
                        <a:pt x="128" y="368"/>
                        <a:pt x="144" y="384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7" name="Freeform 35"/>
                <p:cNvSpPr>
                  <a:spLocks noChangeAspect="1"/>
                </p:cNvSpPr>
                <p:nvPr/>
              </p:nvSpPr>
              <p:spPr bwMode="auto">
                <a:xfrm flipH="1">
                  <a:off x="4822296" y="5669050"/>
                  <a:ext cx="287337" cy="406400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96" y="336"/>
                    </a:cxn>
                    <a:cxn ang="0">
                      <a:pos x="0" y="432"/>
                    </a:cxn>
                  </a:cxnLst>
                  <a:rect l="0" t="0" r="r" b="b"/>
                  <a:pathLst>
                    <a:path w="288" h="432">
                      <a:moveTo>
                        <a:pt x="288" y="0"/>
                      </a:moveTo>
                      <a:cubicBezTo>
                        <a:pt x="216" y="132"/>
                        <a:pt x="144" y="264"/>
                        <a:pt x="96" y="336"/>
                      </a:cubicBezTo>
                      <a:cubicBezTo>
                        <a:pt x="48" y="408"/>
                        <a:pt x="24" y="420"/>
                        <a:pt x="0" y="432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8" name="Line 37"/>
                <p:cNvSpPr>
                  <a:spLocks noChangeAspect="1" noChangeShapeType="1"/>
                </p:cNvSpPr>
                <p:nvPr/>
              </p:nvSpPr>
              <p:spPr bwMode="auto">
                <a:xfrm rot="19977568" flipH="1">
                  <a:off x="4869921" y="5984963"/>
                  <a:ext cx="1587" cy="40481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9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5014383" y="6435813"/>
                  <a:ext cx="38258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61" name="Grouper 60"/>
              <p:cNvGrpSpPr/>
              <p:nvPr/>
            </p:nvGrpSpPr>
            <p:grpSpPr>
              <a:xfrm>
                <a:off x="3800860" y="4491965"/>
                <a:ext cx="923540" cy="1995006"/>
                <a:chOff x="339994" y="1776571"/>
                <a:chExt cx="923540" cy="1995006"/>
              </a:xfrm>
            </p:grpSpPr>
            <p:grpSp>
              <p:nvGrpSpPr>
                <p:cNvPr id="62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891063" y="1776571"/>
                  <a:ext cx="197398" cy="491505"/>
                  <a:chOff x="5754" y="6629"/>
                  <a:chExt cx="393" cy="1051"/>
                </a:xfrm>
                <a:effectLst/>
              </p:grpSpPr>
              <p:sp>
                <p:nvSpPr>
                  <p:cNvPr id="73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754" y="6629"/>
                    <a:ext cx="8" cy="105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3333CC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4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139" y="6629"/>
                    <a:ext cx="8" cy="105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3333CC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63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1121361" y="2812718"/>
                  <a:ext cx="142173" cy="37678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4" name="Line 3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35965" y="2799434"/>
                  <a:ext cx="177423" cy="34296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" name="Freeform 32"/>
                <p:cNvSpPr>
                  <a:spLocks noChangeAspect="1"/>
                </p:cNvSpPr>
                <p:nvPr/>
              </p:nvSpPr>
              <p:spPr bwMode="auto">
                <a:xfrm rot="847404" flipH="1">
                  <a:off x="589091" y="3223312"/>
                  <a:ext cx="106924" cy="274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288"/>
                    </a:cxn>
                    <a:cxn ang="0">
                      <a:pos x="144" y="384"/>
                    </a:cxn>
                  </a:cxnLst>
                  <a:rect l="0" t="0" r="r" b="b"/>
                  <a:pathLst>
                    <a:path w="144" h="384">
                      <a:moveTo>
                        <a:pt x="0" y="0"/>
                      </a:moveTo>
                      <a:cubicBezTo>
                        <a:pt x="12" y="112"/>
                        <a:pt x="24" y="224"/>
                        <a:pt x="48" y="288"/>
                      </a:cubicBezTo>
                      <a:cubicBezTo>
                        <a:pt x="72" y="352"/>
                        <a:pt x="128" y="368"/>
                        <a:pt x="144" y="384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6" name="Freeform 33"/>
                <p:cNvSpPr>
                  <a:spLocks noChangeAspect="1"/>
                </p:cNvSpPr>
                <p:nvPr/>
              </p:nvSpPr>
              <p:spPr bwMode="auto">
                <a:xfrm rot="2512823" flipH="1">
                  <a:off x="339994" y="3497444"/>
                  <a:ext cx="106924" cy="2741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288"/>
                    </a:cxn>
                    <a:cxn ang="0">
                      <a:pos x="144" y="384"/>
                    </a:cxn>
                  </a:cxnLst>
                  <a:rect l="0" t="0" r="r" b="b"/>
                  <a:pathLst>
                    <a:path w="144" h="384">
                      <a:moveTo>
                        <a:pt x="0" y="0"/>
                      </a:moveTo>
                      <a:cubicBezTo>
                        <a:pt x="12" y="112"/>
                        <a:pt x="24" y="224"/>
                        <a:pt x="48" y="288"/>
                      </a:cubicBezTo>
                      <a:cubicBezTo>
                        <a:pt x="72" y="352"/>
                        <a:pt x="128" y="368"/>
                        <a:pt x="144" y="384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7" name="Freeform 34"/>
                <p:cNvSpPr>
                  <a:spLocks noChangeAspect="1"/>
                </p:cNvSpPr>
                <p:nvPr/>
              </p:nvSpPr>
              <p:spPr bwMode="auto">
                <a:xfrm>
                  <a:off x="772389" y="3139985"/>
                  <a:ext cx="212673" cy="307946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96" y="336"/>
                    </a:cxn>
                    <a:cxn ang="0">
                      <a:pos x="0" y="432"/>
                    </a:cxn>
                  </a:cxnLst>
                  <a:rect l="0" t="0" r="r" b="b"/>
                  <a:pathLst>
                    <a:path w="288" h="432">
                      <a:moveTo>
                        <a:pt x="288" y="0"/>
                      </a:moveTo>
                      <a:cubicBezTo>
                        <a:pt x="216" y="132"/>
                        <a:pt x="144" y="264"/>
                        <a:pt x="96" y="336"/>
                      </a:cubicBezTo>
                      <a:cubicBezTo>
                        <a:pt x="48" y="408"/>
                        <a:pt x="24" y="420"/>
                        <a:pt x="0" y="432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8" name="Line 36"/>
                <p:cNvSpPr>
                  <a:spLocks noChangeAspect="1" noChangeShapeType="1"/>
                </p:cNvSpPr>
                <p:nvPr/>
              </p:nvSpPr>
              <p:spPr bwMode="auto">
                <a:xfrm rot="1622432">
                  <a:off x="908688" y="3394796"/>
                  <a:ext cx="0" cy="30794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9" name="Line 3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18592" y="3737763"/>
                  <a:ext cx="284347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70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899483" y="2321212"/>
                  <a:ext cx="199761" cy="386442"/>
                  <a:chOff x="5754" y="6629"/>
                  <a:chExt cx="393" cy="1051"/>
                </a:xfrm>
              </p:grpSpPr>
              <p:sp>
                <p:nvSpPr>
                  <p:cNvPr id="71" name="Line 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754" y="6629"/>
                    <a:ext cx="8" cy="105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3333CC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2" name="Line 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139" y="6629"/>
                    <a:ext cx="8" cy="105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3333CC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</p:grpSp>
      <p:pic>
        <p:nvPicPr>
          <p:cNvPr id="84" name="Image 83" descr="tombe_pluie.gif"/>
          <p:cNvPicPr>
            <a:picLocks noChangeAspect="1"/>
          </p:cNvPicPr>
          <p:nvPr/>
        </p:nvPicPr>
        <p:blipFill>
          <a:blip r:embed="rId4">
            <a:lum contrast="64000"/>
          </a:blip>
          <a:stretch>
            <a:fillRect/>
          </a:stretch>
        </p:blipFill>
        <p:spPr>
          <a:xfrm>
            <a:off x="3960061" y="5842000"/>
            <a:ext cx="891339" cy="724658"/>
          </a:xfrm>
          <a:prstGeom prst="rect">
            <a:avLst/>
          </a:prstGeom>
        </p:spPr>
      </p:pic>
      <p:grpSp>
        <p:nvGrpSpPr>
          <p:cNvPr id="85" name="Grouper 101"/>
          <p:cNvGrpSpPr/>
          <p:nvPr/>
        </p:nvGrpSpPr>
        <p:grpSpPr>
          <a:xfrm>
            <a:off x="3232625" y="3864973"/>
            <a:ext cx="3174218" cy="2533344"/>
            <a:chOff x="2855383" y="3779925"/>
            <a:chExt cx="4460875" cy="2700338"/>
          </a:xfrm>
        </p:grpSpPr>
        <p:grpSp>
          <p:nvGrpSpPr>
            <p:cNvPr id="86" name="Grouper 100"/>
            <p:cNvGrpSpPr/>
            <p:nvPr/>
          </p:nvGrpSpPr>
          <p:grpSpPr>
            <a:xfrm>
              <a:off x="5157258" y="3779925"/>
              <a:ext cx="2159000" cy="2700338"/>
              <a:chOff x="5157258" y="3779925"/>
              <a:chExt cx="2159000" cy="2700338"/>
            </a:xfrm>
          </p:grpSpPr>
          <p:sp>
            <p:nvSpPr>
              <p:cNvPr id="98" name="Freeform 42"/>
              <p:cNvSpPr>
                <a:spLocks noChangeAspect="1"/>
              </p:cNvSpPr>
              <p:nvPr/>
            </p:nvSpPr>
            <p:spPr bwMode="auto">
              <a:xfrm>
                <a:off x="6787621" y="6075450"/>
                <a:ext cx="528637" cy="404813"/>
              </a:xfrm>
              <a:custGeom>
                <a:avLst/>
                <a:gdLst/>
                <a:ahLst/>
                <a:cxnLst>
                  <a:cxn ang="0">
                    <a:pos x="528" y="432"/>
                  </a:cxn>
                  <a:cxn ang="0">
                    <a:pos x="336" y="96"/>
                  </a:cxn>
                  <a:cxn ang="0">
                    <a:pos x="0" y="0"/>
                  </a:cxn>
                </a:cxnLst>
                <a:rect l="0" t="0" r="r" b="b"/>
                <a:pathLst>
                  <a:path w="528" h="432">
                    <a:moveTo>
                      <a:pt x="528" y="432"/>
                    </a:moveTo>
                    <a:cubicBezTo>
                      <a:pt x="476" y="300"/>
                      <a:pt x="424" y="168"/>
                      <a:pt x="336" y="96"/>
                    </a:cubicBezTo>
                    <a:cubicBezTo>
                      <a:pt x="248" y="24"/>
                      <a:pt x="124" y="12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43"/>
              <p:cNvSpPr>
                <a:spLocks noChangeAspect="1"/>
              </p:cNvSpPr>
              <p:nvPr/>
            </p:nvSpPr>
            <p:spPr bwMode="auto">
              <a:xfrm>
                <a:off x="5828771" y="5805575"/>
                <a:ext cx="815975" cy="261938"/>
              </a:xfrm>
              <a:custGeom>
                <a:avLst/>
                <a:gdLst/>
                <a:ahLst/>
                <a:cxnLst>
                  <a:cxn ang="0">
                    <a:pos x="816" y="240"/>
                  </a:cxn>
                  <a:cxn ang="0">
                    <a:pos x="480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816" h="280">
                    <a:moveTo>
                      <a:pt x="816" y="240"/>
                    </a:moveTo>
                    <a:cubicBezTo>
                      <a:pt x="696" y="240"/>
                      <a:pt x="576" y="240"/>
                      <a:pt x="480" y="240"/>
                    </a:cubicBezTo>
                    <a:cubicBezTo>
                      <a:pt x="384" y="240"/>
                      <a:pt x="320" y="280"/>
                      <a:pt x="240" y="240"/>
                    </a:cubicBezTo>
                    <a:cubicBezTo>
                      <a:pt x="160" y="200"/>
                      <a:pt x="80" y="100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44"/>
              <p:cNvSpPr>
                <a:spLocks noChangeAspect="1"/>
              </p:cNvSpPr>
              <p:nvPr/>
            </p:nvSpPr>
            <p:spPr bwMode="auto">
              <a:xfrm>
                <a:off x="5781146" y="6029413"/>
                <a:ext cx="527050" cy="315912"/>
              </a:xfrm>
              <a:custGeom>
                <a:avLst/>
                <a:gdLst/>
                <a:ahLst/>
                <a:cxnLst>
                  <a:cxn ang="0">
                    <a:pos x="488" y="0"/>
                  </a:cxn>
                  <a:cxn ang="0">
                    <a:pos x="200" y="48"/>
                  </a:cxn>
                  <a:cxn ang="0">
                    <a:pos x="56" y="96"/>
                  </a:cxn>
                  <a:cxn ang="0">
                    <a:pos x="8" y="192"/>
                  </a:cxn>
                  <a:cxn ang="0">
                    <a:pos x="104" y="192"/>
                  </a:cxn>
                </a:cxnLst>
                <a:rect l="0" t="0" r="r" b="b"/>
                <a:pathLst>
                  <a:path w="488" h="208">
                    <a:moveTo>
                      <a:pt x="488" y="0"/>
                    </a:moveTo>
                    <a:cubicBezTo>
                      <a:pt x="380" y="16"/>
                      <a:pt x="272" y="32"/>
                      <a:pt x="200" y="48"/>
                    </a:cubicBezTo>
                    <a:cubicBezTo>
                      <a:pt x="128" y="64"/>
                      <a:pt x="88" y="72"/>
                      <a:pt x="56" y="96"/>
                    </a:cubicBezTo>
                    <a:cubicBezTo>
                      <a:pt x="24" y="120"/>
                      <a:pt x="0" y="176"/>
                      <a:pt x="8" y="192"/>
                    </a:cubicBezTo>
                    <a:cubicBezTo>
                      <a:pt x="16" y="208"/>
                      <a:pt x="60" y="200"/>
                      <a:pt x="104" y="192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Freeform 45"/>
              <p:cNvSpPr>
                <a:spLocks noChangeAspect="1"/>
              </p:cNvSpPr>
              <p:nvPr/>
            </p:nvSpPr>
            <p:spPr bwMode="auto">
              <a:xfrm>
                <a:off x="6787621" y="6345325"/>
                <a:ext cx="384175" cy="134938"/>
              </a:xfrm>
              <a:custGeom>
                <a:avLst/>
                <a:gdLst/>
                <a:ahLst/>
                <a:cxnLst>
                  <a:cxn ang="0">
                    <a:pos x="384" y="144"/>
                  </a:cxn>
                  <a:cxn ang="0">
                    <a:pos x="240" y="48"/>
                  </a:cxn>
                  <a:cxn ang="0">
                    <a:pos x="0" y="0"/>
                  </a:cxn>
                </a:cxnLst>
                <a:rect l="0" t="0" r="r" b="b"/>
                <a:pathLst>
                  <a:path w="384" h="144">
                    <a:moveTo>
                      <a:pt x="384" y="144"/>
                    </a:moveTo>
                    <a:cubicBezTo>
                      <a:pt x="344" y="108"/>
                      <a:pt x="304" y="72"/>
                      <a:pt x="240" y="48"/>
                    </a:cubicBezTo>
                    <a:cubicBezTo>
                      <a:pt x="176" y="24"/>
                      <a:pt x="88" y="12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46"/>
              <p:cNvSpPr>
                <a:spLocks noChangeAspect="1"/>
              </p:cNvSpPr>
              <p:nvPr/>
            </p:nvSpPr>
            <p:spPr bwMode="auto">
              <a:xfrm>
                <a:off x="5493808" y="5624600"/>
                <a:ext cx="239713" cy="404813"/>
              </a:xfrm>
              <a:custGeom>
                <a:avLst/>
                <a:gdLst/>
                <a:ahLst/>
                <a:cxnLst>
                  <a:cxn ang="0">
                    <a:pos x="240" y="432"/>
                  </a:cxn>
                  <a:cxn ang="0">
                    <a:pos x="48" y="144"/>
                  </a:cxn>
                  <a:cxn ang="0">
                    <a:pos x="0" y="0"/>
                  </a:cxn>
                </a:cxnLst>
                <a:rect l="0" t="0" r="r" b="b"/>
                <a:pathLst>
                  <a:path w="240" h="432">
                    <a:moveTo>
                      <a:pt x="240" y="432"/>
                    </a:moveTo>
                    <a:cubicBezTo>
                      <a:pt x="164" y="324"/>
                      <a:pt x="88" y="216"/>
                      <a:pt x="48" y="144"/>
                    </a:cubicBezTo>
                    <a:cubicBezTo>
                      <a:pt x="8" y="72"/>
                      <a:pt x="4" y="36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46183" y="5264238"/>
                <a:ext cx="190500" cy="360362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252508" y="5129300"/>
                <a:ext cx="193675" cy="360363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Line 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96971" y="4724488"/>
                <a:ext cx="49212" cy="404812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Line 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157258" y="4589550"/>
                <a:ext cx="49213" cy="404813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5396971" y="4184738"/>
                <a:ext cx="49212" cy="449262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5206471" y="4094250"/>
                <a:ext cx="46037" cy="45085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61"/>
              <p:cNvSpPr>
                <a:spLocks noChangeAspect="1"/>
              </p:cNvSpPr>
              <p:nvPr/>
            </p:nvSpPr>
            <p:spPr bwMode="auto">
              <a:xfrm>
                <a:off x="5396971" y="3779925"/>
                <a:ext cx="384175" cy="223838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96" y="96"/>
                  </a:cxn>
                  <a:cxn ang="0">
                    <a:pos x="384" y="0"/>
                  </a:cxn>
                </a:cxnLst>
                <a:rect l="0" t="0" r="r" b="b"/>
                <a:pathLst>
                  <a:path w="384" h="240">
                    <a:moveTo>
                      <a:pt x="0" y="240"/>
                    </a:moveTo>
                    <a:cubicBezTo>
                      <a:pt x="16" y="188"/>
                      <a:pt x="32" y="136"/>
                      <a:pt x="96" y="96"/>
                    </a:cubicBezTo>
                    <a:cubicBezTo>
                      <a:pt x="160" y="56"/>
                      <a:pt x="272" y="28"/>
                      <a:pt x="384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62"/>
              <p:cNvSpPr>
                <a:spLocks noChangeAspect="1"/>
              </p:cNvSpPr>
              <p:nvPr/>
            </p:nvSpPr>
            <p:spPr bwMode="auto">
              <a:xfrm>
                <a:off x="5781146" y="3824375"/>
                <a:ext cx="384175" cy="225425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96" y="96"/>
                  </a:cxn>
                  <a:cxn ang="0">
                    <a:pos x="384" y="0"/>
                  </a:cxn>
                </a:cxnLst>
                <a:rect l="0" t="0" r="r" b="b"/>
                <a:pathLst>
                  <a:path w="384" h="240">
                    <a:moveTo>
                      <a:pt x="0" y="240"/>
                    </a:moveTo>
                    <a:cubicBezTo>
                      <a:pt x="16" y="188"/>
                      <a:pt x="32" y="136"/>
                      <a:pt x="96" y="96"/>
                    </a:cubicBezTo>
                    <a:cubicBezTo>
                      <a:pt x="160" y="56"/>
                      <a:pt x="272" y="28"/>
                      <a:pt x="384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7" name="Grouper 99"/>
            <p:cNvGrpSpPr/>
            <p:nvPr/>
          </p:nvGrpSpPr>
          <p:grpSpPr>
            <a:xfrm>
              <a:off x="2855383" y="4094250"/>
              <a:ext cx="1392238" cy="2386013"/>
              <a:chOff x="2855383" y="4094250"/>
              <a:chExt cx="1392238" cy="2386013"/>
            </a:xfrm>
          </p:grpSpPr>
          <p:sp>
            <p:nvSpPr>
              <p:cNvPr id="88" name="Freeform 47"/>
              <p:cNvSpPr>
                <a:spLocks noChangeAspect="1"/>
              </p:cNvSpPr>
              <p:nvPr/>
            </p:nvSpPr>
            <p:spPr bwMode="auto">
              <a:xfrm>
                <a:off x="2855383" y="6029413"/>
                <a:ext cx="384175" cy="450850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40" y="288"/>
                  </a:cxn>
                  <a:cxn ang="0">
                    <a:pos x="336" y="144"/>
                  </a:cxn>
                  <a:cxn ang="0">
                    <a:pos x="384" y="0"/>
                  </a:cxn>
                </a:cxnLst>
                <a:rect l="0" t="0" r="r" b="b"/>
                <a:pathLst>
                  <a:path w="384" h="480">
                    <a:moveTo>
                      <a:pt x="0" y="480"/>
                    </a:moveTo>
                    <a:cubicBezTo>
                      <a:pt x="92" y="412"/>
                      <a:pt x="184" y="344"/>
                      <a:pt x="240" y="288"/>
                    </a:cubicBezTo>
                    <a:cubicBezTo>
                      <a:pt x="296" y="232"/>
                      <a:pt x="312" y="192"/>
                      <a:pt x="336" y="144"/>
                    </a:cubicBezTo>
                    <a:cubicBezTo>
                      <a:pt x="360" y="96"/>
                      <a:pt x="376" y="16"/>
                      <a:pt x="384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Freeform 48"/>
              <p:cNvSpPr>
                <a:spLocks noChangeAspect="1"/>
              </p:cNvSpPr>
              <p:nvPr/>
            </p:nvSpPr>
            <p:spPr bwMode="auto">
              <a:xfrm>
                <a:off x="3096683" y="6029413"/>
                <a:ext cx="384175" cy="450850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40" y="288"/>
                  </a:cxn>
                  <a:cxn ang="0">
                    <a:pos x="336" y="144"/>
                  </a:cxn>
                  <a:cxn ang="0">
                    <a:pos x="384" y="0"/>
                  </a:cxn>
                </a:cxnLst>
                <a:rect l="0" t="0" r="r" b="b"/>
                <a:pathLst>
                  <a:path w="384" h="480">
                    <a:moveTo>
                      <a:pt x="0" y="480"/>
                    </a:moveTo>
                    <a:cubicBezTo>
                      <a:pt x="92" y="412"/>
                      <a:pt x="184" y="344"/>
                      <a:pt x="240" y="288"/>
                    </a:cubicBezTo>
                    <a:cubicBezTo>
                      <a:pt x="296" y="232"/>
                      <a:pt x="312" y="192"/>
                      <a:pt x="336" y="144"/>
                    </a:cubicBezTo>
                    <a:cubicBezTo>
                      <a:pt x="360" y="96"/>
                      <a:pt x="376" y="16"/>
                      <a:pt x="384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49"/>
              <p:cNvSpPr>
                <a:spLocks noChangeAspect="1" noChangeShapeType="1"/>
              </p:cNvSpPr>
              <p:nvPr/>
            </p:nvSpPr>
            <p:spPr bwMode="auto">
              <a:xfrm flipV="1">
                <a:off x="3431646" y="5489663"/>
                <a:ext cx="192087" cy="360362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3671358" y="5445213"/>
                <a:ext cx="192088" cy="360362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3718983" y="4994363"/>
                <a:ext cx="192088" cy="360362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3958696" y="4994363"/>
                <a:ext cx="192087" cy="360362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4150783" y="4454613"/>
                <a:ext cx="47625" cy="404812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3911071" y="4589550"/>
                <a:ext cx="47625" cy="404813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63"/>
              <p:cNvSpPr>
                <a:spLocks noChangeAspect="1"/>
              </p:cNvSpPr>
              <p:nvPr/>
            </p:nvSpPr>
            <p:spPr bwMode="auto">
              <a:xfrm flipH="1">
                <a:off x="3623733" y="4229188"/>
                <a:ext cx="384175" cy="225425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96" y="96"/>
                  </a:cxn>
                  <a:cxn ang="0">
                    <a:pos x="384" y="0"/>
                  </a:cxn>
                </a:cxnLst>
                <a:rect l="0" t="0" r="r" b="b"/>
                <a:pathLst>
                  <a:path w="384" h="240">
                    <a:moveTo>
                      <a:pt x="0" y="240"/>
                    </a:moveTo>
                    <a:cubicBezTo>
                      <a:pt x="16" y="188"/>
                      <a:pt x="32" y="136"/>
                      <a:pt x="96" y="96"/>
                    </a:cubicBezTo>
                    <a:cubicBezTo>
                      <a:pt x="160" y="56"/>
                      <a:pt x="272" y="28"/>
                      <a:pt x="384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Freeform 64"/>
              <p:cNvSpPr>
                <a:spLocks noChangeAspect="1"/>
              </p:cNvSpPr>
              <p:nvPr/>
            </p:nvSpPr>
            <p:spPr bwMode="auto">
              <a:xfrm flipH="1">
                <a:off x="3863446" y="4094250"/>
                <a:ext cx="384175" cy="225425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96" y="96"/>
                  </a:cxn>
                  <a:cxn ang="0">
                    <a:pos x="384" y="0"/>
                  </a:cxn>
                </a:cxnLst>
                <a:rect l="0" t="0" r="r" b="b"/>
                <a:pathLst>
                  <a:path w="384" h="240">
                    <a:moveTo>
                      <a:pt x="0" y="240"/>
                    </a:moveTo>
                    <a:cubicBezTo>
                      <a:pt x="16" y="188"/>
                      <a:pt x="32" y="136"/>
                      <a:pt x="96" y="96"/>
                    </a:cubicBezTo>
                    <a:cubicBezTo>
                      <a:pt x="160" y="56"/>
                      <a:pt x="272" y="28"/>
                      <a:pt x="384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11" name="Grouper 110"/>
          <p:cNvGrpSpPr/>
          <p:nvPr/>
        </p:nvGrpSpPr>
        <p:grpSpPr>
          <a:xfrm>
            <a:off x="2921002" y="4024167"/>
            <a:ext cx="3248233" cy="1165526"/>
            <a:chOff x="2921002" y="4024167"/>
            <a:chExt cx="3140233" cy="1165526"/>
          </a:xfrm>
        </p:grpSpPr>
        <p:grpSp>
          <p:nvGrpSpPr>
            <p:cNvPr id="112" name="Group 68"/>
            <p:cNvGrpSpPr>
              <a:grpSpLocks/>
            </p:cNvGrpSpPr>
            <p:nvPr/>
          </p:nvGrpSpPr>
          <p:grpSpPr bwMode="auto">
            <a:xfrm>
              <a:off x="3018469" y="4231291"/>
              <a:ext cx="2866044" cy="958402"/>
              <a:chOff x="2480" y="6658"/>
              <a:chExt cx="6933" cy="1777"/>
            </a:xfrm>
          </p:grpSpPr>
          <p:sp>
            <p:nvSpPr>
              <p:cNvPr id="118" name="Freeform 69"/>
              <p:cNvSpPr>
                <a:spLocks noChangeAspect="1"/>
              </p:cNvSpPr>
              <p:nvPr/>
            </p:nvSpPr>
            <p:spPr bwMode="auto">
              <a:xfrm>
                <a:off x="9060" y="7702"/>
                <a:ext cx="353" cy="7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92" y="288"/>
                  </a:cxn>
                  <a:cxn ang="0">
                    <a:pos x="240" y="480"/>
                  </a:cxn>
                </a:cxnLst>
                <a:rect l="0" t="0" r="r" b="b"/>
                <a:pathLst>
                  <a:path w="240" h="480">
                    <a:moveTo>
                      <a:pt x="0" y="0"/>
                    </a:moveTo>
                    <a:cubicBezTo>
                      <a:pt x="56" y="48"/>
                      <a:pt x="112" y="96"/>
                      <a:pt x="144" y="144"/>
                    </a:cubicBezTo>
                    <a:cubicBezTo>
                      <a:pt x="176" y="192"/>
                      <a:pt x="176" y="232"/>
                      <a:pt x="192" y="288"/>
                    </a:cubicBezTo>
                    <a:cubicBezTo>
                      <a:pt x="208" y="344"/>
                      <a:pt x="232" y="448"/>
                      <a:pt x="240" y="48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70"/>
              <p:cNvSpPr>
                <a:spLocks noChangeAspect="1"/>
              </p:cNvSpPr>
              <p:nvPr/>
            </p:nvSpPr>
            <p:spPr bwMode="auto">
              <a:xfrm rot="1688731" flipH="1">
                <a:off x="3014" y="6658"/>
                <a:ext cx="353" cy="7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92" y="288"/>
                  </a:cxn>
                  <a:cxn ang="0">
                    <a:pos x="240" y="480"/>
                  </a:cxn>
                </a:cxnLst>
                <a:rect l="0" t="0" r="r" b="b"/>
                <a:pathLst>
                  <a:path w="240" h="480">
                    <a:moveTo>
                      <a:pt x="0" y="0"/>
                    </a:moveTo>
                    <a:cubicBezTo>
                      <a:pt x="56" y="48"/>
                      <a:pt x="112" y="96"/>
                      <a:pt x="144" y="144"/>
                    </a:cubicBezTo>
                    <a:cubicBezTo>
                      <a:pt x="176" y="192"/>
                      <a:pt x="176" y="232"/>
                      <a:pt x="192" y="288"/>
                    </a:cubicBezTo>
                    <a:cubicBezTo>
                      <a:pt x="208" y="344"/>
                      <a:pt x="232" y="448"/>
                      <a:pt x="240" y="48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71"/>
              <p:cNvSpPr>
                <a:spLocks noChangeAspect="1"/>
              </p:cNvSpPr>
              <p:nvPr/>
            </p:nvSpPr>
            <p:spPr bwMode="auto">
              <a:xfrm flipH="1">
                <a:off x="2480" y="7600"/>
                <a:ext cx="353" cy="7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92" y="288"/>
                  </a:cxn>
                  <a:cxn ang="0">
                    <a:pos x="240" y="480"/>
                  </a:cxn>
                </a:cxnLst>
                <a:rect l="0" t="0" r="r" b="b"/>
                <a:pathLst>
                  <a:path w="240" h="480">
                    <a:moveTo>
                      <a:pt x="0" y="0"/>
                    </a:moveTo>
                    <a:cubicBezTo>
                      <a:pt x="56" y="48"/>
                      <a:pt x="112" y="96"/>
                      <a:pt x="144" y="144"/>
                    </a:cubicBezTo>
                    <a:cubicBezTo>
                      <a:pt x="176" y="192"/>
                      <a:pt x="176" y="232"/>
                      <a:pt x="192" y="288"/>
                    </a:cubicBezTo>
                    <a:cubicBezTo>
                      <a:pt x="208" y="344"/>
                      <a:pt x="232" y="448"/>
                      <a:pt x="240" y="48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Freeform 72"/>
              <p:cNvSpPr>
                <a:spLocks noChangeAspect="1"/>
              </p:cNvSpPr>
              <p:nvPr/>
            </p:nvSpPr>
            <p:spPr bwMode="auto">
              <a:xfrm>
                <a:off x="8537" y="6785"/>
                <a:ext cx="353" cy="7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92" y="288"/>
                  </a:cxn>
                  <a:cxn ang="0">
                    <a:pos x="240" y="480"/>
                  </a:cxn>
                </a:cxnLst>
                <a:rect l="0" t="0" r="r" b="b"/>
                <a:pathLst>
                  <a:path w="240" h="480">
                    <a:moveTo>
                      <a:pt x="0" y="0"/>
                    </a:moveTo>
                    <a:cubicBezTo>
                      <a:pt x="56" y="48"/>
                      <a:pt x="112" y="96"/>
                      <a:pt x="144" y="144"/>
                    </a:cubicBezTo>
                    <a:cubicBezTo>
                      <a:pt x="176" y="192"/>
                      <a:pt x="176" y="232"/>
                      <a:pt x="192" y="288"/>
                    </a:cubicBezTo>
                    <a:cubicBezTo>
                      <a:pt x="208" y="344"/>
                      <a:pt x="232" y="448"/>
                      <a:pt x="240" y="48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3" name="Group 68"/>
            <p:cNvGrpSpPr>
              <a:grpSpLocks/>
            </p:cNvGrpSpPr>
            <p:nvPr/>
          </p:nvGrpSpPr>
          <p:grpSpPr bwMode="auto">
            <a:xfrm>
              <a:off x="2921002" y="4024167"/>
              <a:ext cx="3140233" cy="756907"/>
              <a:chOff x="2480" y="6658"/>
              <a:chExt cx="6933" cy="1777"/>
            </a:xfrm>
          </p:grpSpPr>
          <p:sp>
            <p:nvSpPr>
              <p:cNvPr id="114" name="Freeform 69"/>
              <p:cNvSpPr>
                <a:spLocks noChangeAspect="1"/>
              </p:cNvSpPr>
              <p:nvPr/>
            </p:nvSpPr>
            <p:spPr bwMode="auto">
              <a:xfrm>
                <a:off x="9060" y="7702"/>
                <a:ext cx="353" cy="7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92" y="288"/>
                  </a:cxn>
                  <a:cxn ang="0">
                    <a:pos x="240" y="480"/>
                  </a:cxn>
                </a:cxnLst>
                <a:rect l="0" t="0" r="r" b="b"/>
                <a:pathLst>
                  <a:path w="240" h="480">
                    <a:moveTo>
                      <a:pt x="0" y="0"/>
                    </a:moveTo>
                    <a:cubicBezTo>
                      <a:pt x="56" y="48"/>
                      <a:pt x="112" y="96"/>
                      <a:pt x="144" y="144"/>
                    </a:cubicBezTo>
                    <a:cubicBezTo>
                      <a:pt x="176" y="192"/>
                      <a:pt x="176" y="232"/>
                      <a:pt x="192" y="288"/>
                    </a:cubicBezTo>
                    <a:cubicBezTo>
                      <a:pt x="208" y="344"/>
                      <a:pt x="232" y="448"/>
                      <a:pt x="240" y="48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70"/>
              <p:cNvSpPr>
                <a:spLocks noChangeAspect="1"/>
              </p:cNvSpPr>
              <p:nvPr/>
            </p:nvSpPr>
            <p:spPr bwMode="auto">
              <a:xfrm rot="1688731" flipH="1">
                <a:off x="3014" y="6658"/>
                <a:ext cx="353" cy="7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92" y="288"/>
                  </a:cxn>
                  <a:cxn ang="0">
                    <a:pos x="240" y="480"/>
                  </a:cxn>
                </a:cxnLst>
                <a:rect l="0" t="0" r="r" b="b"/>
                <a:pathLst>
                  <a:path w="240" h="480">
                    <a:moveTo>
                      <a:pt x="0" y="0"/>
                    </a:moveTo>
                    <a:cubicBezTo>
                      <a:pt x="56" y="48"/>
                      <a:pt x="112" y="96"/>
                      <a:pt x="144" y="144"/>
                    </a:cubicBezTo>
                    <a:cubicBezTo>
                      <a:pt x="176" y="192"/>
                      <a:pt x="176" y="232"/>
                      <a:pt x="192" y="288"/>
                    </a:cubicBezTo>
                    <a:cubicBezTo>
                      <a:pt x="208" y="344"/>
                      <a:pt x="232" y="448"/>
                      <a:pt x="240" y="48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71"/>
              <p:cNvSpPr>
                <a:spLocks noChangeAspect="1"/>
              </p:cNvSpPr>
              <p:nvPr/>
            </p:nvSpPr>
            <p:spPr bwMode="auto">
              <a:xfrm flipH="1">
                <a:off x="2480" y="7600"/>
                <a:ext cx="353" cy="7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92" y="288"/>
                  </a:cxn>
                  <a:cxn ang="0">
                    <a:pos x="240" y="480"/>
                  </a:cxn>
                </a:cxnLst>
                <a:rect l="0" t="0" r="r" b="b"/>
                <a:pathLst>
                  <a:path w="240" h="480">
                    <a:moveTo>
                      <a:pt x="0" y="0"/>
                    </a:moveTo>
                    <a:cubicBezTo>
                      <a:pt x="56" y="48"/>
                      <a:pt x="112" y="96"/>
                      <a:pt x="144" y="144"/>
                    </a:cubicBezTo>
                    <a:cubicBezTo>
                      <a:pt x="176" y="192"/>
                      <a:pt x="176" y="232"/>
                      <a:pt x="192" y="288"/>
                    </a:cubicBezTo>
                    <a:cubicBezTo>
                      <a:pt x="208" y="344"/>
                      <a:pt x="232" y="448"/>
                      <a:pt x="240" y="48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72"/>
              <p:cNvSpPr>
                <a:spLocks noChangeAspect="1"/>
              </p:cNvSpPr>
              <p:nvPr/>
            </p:nvSpPr>
            <p:spPr bwMode="auto">
              <a:xfrm>
                <a:off x="8537" y="6785"/>
                <a:ext cx="353" cy="7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92" y="288"/>
                  </a:cxn>
                  <a:cxn ang="0">
                    <a:pos x="240" y="480"/>
                  </a:cxn>
                </a:cxnLst>
                <a:rect l="0" t="0" r="r" b="b"/>
                <a:pathLst>
                  <a:path w="240" h="480">
                    <a:moveTo>
                      <a:pt x="0" y="0"/>
                    </a:moveTo>
                    <a:cubicBezTo>
                      <a:pt x="56" y="48"/>
                      <a:pt x="112" y="96"/>
                      <a:pt x="144" y="144"/>
                    </a:cubicBezTo>
                    <a:cubicBezTo>
                      <a:pt x="176" y="192"/>
                      <a:pt x="176" y="232"/>
                      <a:pt x="192" y="288"/>
                    </a:cubicBezTo>
                    <a:cubicBezTo>
                      <a:pt x="208" y="344"/>
                      <a:pt x="232" y="448"/>
                      <a:pt x="240" y="48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pic>
        <p:nvPicPr>
          <p:cNvPr id="122" name="Image 121" descr="Unknown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CFE"/>
              </a:clrFrom>
              <a:clrTo>
                <a:srgbClr val="FEFCFE">
                  <a:alpha val="0"/>
                </a:srgbClr>
              </a:clrTo>
            </a:clrChange>
          </a:blip>
          <a:stretch>
            <a:fillRect/>
          </a:stretch>
        </p:blipFill>
        <p:spPr>
          <a:xfrm rot="1986244">
            <a:off x="3525294" y="5804813"/>
            <a:ext cx="735308" cy="833855"/>
          </a:xfrm>
          <a:prstGeom prst="rect">
            <a:avLst/>
          </a:prstGeom>
        </p:spPr>
      </p:pic>
      <p:pic>
        <p:nvPicPr>
          <p:cNvPr id="123" name="Image 122" descr="images-2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35000"/>
          </a:blip>
          <a:srcRect l="22855" r="29545" b="22918"/>
          <a:stretch>
            <a:fillRect/>
          </a:stretch>
        </p:blipFill>
        <p:spPr>
          <a:xfrm>
            <a:off x="4361555" y="5423048"/>
            <a:ext cx="208136" cy="337049"/>
          </a:xfrm>
          <a:prstGeom prst="rect">
            <a:avLst/>
          </a:prstGeom>
        </p:spPr>
      </p:pic>
      <p:pic>
        <p:nvPicPr>
          <p:cNvPr id="124" name="Image 123" descr="images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228" b="64162"/>
          <a:stretch>
            <a:fillRect/>
          </a:stretch>
        </p:blipFill>
        <p:spPr>
          <a:xfrm>
            <a:off x="4320075" y="3883366"/>
            <a:ext cx="481904" cy="4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p" bldLvl="2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6/  L’information météo pour l’aviation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33406" y="989111"/>
            <a:ext cx="667718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>
                <a:latin typeface="+mj-lt"/>
              </a:rPr>
              <a:t>Information sur la situation météorologique pour une heure donnée.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65049" y="558800"/>
            <a:ext cx="461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La carte TEMSI (</a:t>
            </a:r>
            <a:r>
              <a:rPr lang="fr-FR" sz="1600" b="1" dirty="0" err="1" smtClean="0">
                <a:solidFill>
                  <a:schemeClr val="accent2"/>
                </a:solidFill>
                <a:latin typeface="+mn-lt"/>
              </a:rPr>
              <a:t>TEM</a:t>
            </a:r>
            <a:r>
              <a:rPr lang="fr-FR" sz="1600" i="1" dirty="0" err="1" smtClean="0">
                <a:solidFill>
                  <a:schemeClr val="accent2"/>
                </a:solidFill>
                <a:latin typeface="+mn-lt"/>
              </a:rPr>
              <a:t>ps</a:t>
            </a: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fr-FR" sz="1600" b="1" dirty="0" smtClean="0">
                <a:solidFill>
                  <a:schemeClr val="accent2"/>
                </a:solidFill>
                <a:latin typeface="+mn-lt"/>
              </a:rPr>
              <a:t>Si</a:t>
            </a:r>
            <a:r>
              <a:rPr lang="fr-FR" sz="1600" i="1" dirty="0" smtClean="0">
                <a:solidFill>
                  <a:schemeClr val="accent2"/>
                </a:solidFill>
                <a:latin typeface="+mn-lt"/>
              </a:rPr>
              <a:t>gnificatif</a:t>
            </a: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-824" t="-970" r="-824" b="-970"/>
          <a:stretch>
            <a:fillRect/>
          </a:stretch>
        </p:blipFill>
        <p:spPr bwMode="auto">
          <a:xfrm>
            <a:off x="893844" y="1296888"/>
            <a:ext cx="7016749" cy="52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87700" y="3294672"/>
            <a:ext cx="2130810" cy="1070512"/>
          </a:xfrm>
          <a:prstGeom prst="rect">
            <a:avLst/>
          </a:prstGeom>
          <a:solidFill>
            <a:srgbClr val="FFFF00">
              <a:alpha val="24000"/>
            </a:srgb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 l="31794" t="38964" r="36540" b="42216"/>
          <a:stretch>
            <a:fillRect/>
          </a:stretch>
        </p:blipFill>
        <p:spPr bwMode="auto">
          <a:xfrm>
            <a:off x="1173244" y="2940678"/>
            <a:ext cx="6422312" cy="2861734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/>
          <p:cNvSpPr/>
          <p:nvPr/>
        </p:nvSpPr>
        <p:spPr>
          <a:xfrm>
            <a:off x="1233406" y="3746500"/>
            <a:ext cx="2741694" cy="1079500"/>
          </a:xfrm>
          <a:prstGeom prst="ellipse">
            <a:avLst/>
          </a:prstGeom>
          <a:noFill/>
          <a:ln w="19050" cap="flat" cmpd="sng" algn="ctr">
            <a:solidFill>
              <a:srgbClr val="9C000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987800" y="3657600"/>
            <a:ext cx="766200" cy="774700"/>
          </a:xfrm>
          <a:prstGeom prst="ellipse">
            <a:avLst/>
          </a:prstGeom>
          <a:noFill/>
          <a:ln w="19050" cap="flat" cmpd="sng" algn="ctr">
            <a:solidFill>
              <a:srgbClr val="9C000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000500" y="4229100"/>
            <a:ext cx="766200" cy="774700"/>
          </a:xfrm>
          <a:prstGeom prst="ellipse">
            <a:avLst/>
          </a:prstGeom>
          <a:noFill/>
          <a:ln w="19050" cap="flat" cmpd="sng" algn="ctr">
            <a:solidFill>
              <a:srgbClr val="9C000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660000" y="3994150"/>
            <a:ext cx="1706000" cy="831850"/>
          </a:xfrm>
          <a:prstGeom prst="ellipse">
            <a:avLst/>
          </a:prstGeom>
          <a:noFill/>
          <a:ln w="19050" cap="flat" cmpd="sng" algn="ctr">
            <a:solidFill>
              <a:srgbClr val="9C000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276900" y="4438650"/>
            <a:ext cx="766200" cy="774700"/>
          </a:xfrm>
          <a:prstGeom prst="ellipse">
            <a:avLst/>
          </a:prstGeom>
          <a:noFill/>
          <a:ln w="19050" cap="flat" cmpd="sng" algn="ctr">
            <a:solidFill>
              <a:srgbClr val="9C000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992300" y="4705350"/>
            <a:ext cx="766200" cy="774700"/>
          </a:xfrm>
          <a:prstGeom prst="ellipse">
            <a:avLst/>
          </a:prstGeom>
          <a:noFill/>
          <a:ln w="19050" cap="flat" cmpd="sng" algn="ctr">
            <a:solidFill>
              <a:srgbClr val="9C000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533000" y="3282950"/>
            <a:ext cx="766200" cy="774700"/>
          </a:xfrm>
          <a:prstGeom prst="ellipse">
            <a:avLst/>
          </a:prstGeom>
          <a:noFill/>
          <a:ln w="19050" cap="flat" cmpd="sng" algn="ctr">
            <a:solidFill>
              <a:srgbClr val="9C000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32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6/  L’information météo pour l’aviation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33406" y="938310"/>
            <a:ext cx="667718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400" dirty="0" smtClean="0">
                <a:latin typeface="+mj-lt"/>
              </a:rPr>
              <a:t>Informations sur le vent et les températures prévues à différentes altitudes.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65049" y="508000"/>
            <a:ext cx="461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La carte WINTEMP (</a:t>
            </a:r>
            <a:r>
              <a:rPr lang="fr-FR" sz="1600" b="1" dirty="0" err="1" smtClean="0">
                <a:solidFill>
                  <a:schemeClr val="accent2"/>
                </a:solidFill>
                <a:latin typeface="+mn-lt"/>
              </a:rPr>
              <a:t>WIN</a:t>
            </a:r>
            <a:r>
              <a:rPr lang="fr-FR" sz="1600" i="1" dirty="0" err="1" smtClean="0">
                <a:solidFill>
                  <a:schemeClr val="accent2"/>
                </a:solidFill>
                <a:latin typeface="+mn-lt"/>
              </a:rPr>
              <a:t>d</a:t>
            </a: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fr-FR" sz="1600" b="1" dirty="0" err="1" smtClean="0">
                <a:solidFill>
                  <a:schemeClr val="accent2"/>
                </a:solidFill>
                <a:latin typeface="+mn-lt"/>
              </a:rPr>
              <a:t>TEM</a:t>
            </a:r>
            <a:r>
              <a:rPr lang="fr-FR" sz="1600" i="1" dirty="0" err="1" smtClean="0">
                <a:solidFill>
                  <a:schemeClr val="accent2"/>
                </a:solidFill>
                <a:latin typeface="+mn-lt"/>
              </a:rPr>
              <a:t>pératures</a:t>
            </a:r>
            <a:r>
              <a:rPr lang="fr-FR" sz="1600" dirty="0" smtClean="0">
                <a:solidFill>
                  <a:schemeClr val="accent2"/>
                </a:solidFill>
                <a:latin typeface="+mn-lt"/>
              </a:rPr>
              <a:t>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/>
          <a:srcRect l="2960" t="6894" r="4205" b="46596"/>
          <a:stretch/>
        </p:blipFill>
        <p:spPr bwMode="auto">
          <a:xfrm>
            <a:off x="1076405" y="1246087"/>
            <a:ext cx="6834188" cy="5002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373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6/  L’information météo pour l’aviation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4800" y="1047807"/>
            <a:ext cx="85217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>
                <a:latin typeface="+mn-lt"/>
              </a:rPr>
              <a:t>Messages d’observation météo pour un aéroport donné.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65049" y="736600"/>
            <a:ext cx="461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</a:rPr>
              <a:t>Le METAR (</a:t>
            </a:r>
            <a:r>
              <a:rPr lang="fr-FR" sz="1600" b="1" dirty="0" err="1" smtClean="0">
                <a:solidFill>
                  <a:schemeClr val="accent2"/>
                </a:solidFill>
              </a:rPr>
              <a:t>MET</a:t>
            </a:r>
            <a:r>
              <a:rPr lang="fr-FR" sz="1600" i="1" dirty="0" err="1" smtClean="0">
                <a:solidFill>
                  <a:schemeClr val="accent2"/>
                </a:solidFill>
              </a:rPr>
              <a:t>éorological</a:t>
            </a:r>
            <a:r>
              <a:rPr lang="fr-FR" sz="1600" dirty="0" smtClean="0">
                <a:solidFill>
                  <a:schemeClr val="accent2"/>
                </a:solidFill>
              </a:rPr>
              <a:t> </a:t>
            </a:r>
            <a:r>
              <a:rPr lang="fr-FR" sz="1600" b="1" dirty="0" err="1" smtClean="0">
                <a:solidFill>
                  <a:schemeClr val="accent2"/>
                </a:solidFill>
              </a:rPr>
              <a:t>A</a:t>
            </a:r>
            <a:r>
              <a:rPr lang="fr-FR" sz="1600" i="1" dirty="0" err="1" smtClean="0">
                <a:solidFill>
                  <a:schemeClr val="accent2"/>
                </a:solidFill>
              </a:rPr>
              <a:t>irport</a:t>
            </a:r>
            <a:r>
              <a:rPr lang="fr-FR" sz="1600" i="1" dirty="0" smtClean="0">
                <a:solidFill>
                  <a:schemeClr val="accent2"/>
                </a:solidFill>
              </a:rPr>
              <a:t> </a:t>
            </a:r>
            <a:r>
              <a:rPr lang="fr-FR" sz="1600" b="1" dirty="0" smtClean="0">
                <a:solidFill>
                  <a:schemeClr val="accent2"/>
                </a:solidFill>
              </a:rPr>
              <a:t>R</a:t>
            </a:r>
            <a:r>
              <a:rPr lang="fr-FR" sz="1600" i="1" dirty="0" smtClean="0">
                <a:solidFill>
                  <a:schemeClr val="accent2"/>
                </a:solidFill>
              </a:rPr>
              <a:t>eport</a:t>
            </a:r>
            <a:r>
              <a:rPr lang="fr-FR" sz="1600" dirty="0" smtClean="0">
                <a:solidFill>
                  <a:schemeClr val="accent2"/>
                </a:solidFill>
              </a:rPr>
              <a:t>).</a:t>
            </a:r>
            <a:endParaRPr lang="fr-FR" sz="16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5049" y="1447969"/>
            <a:ext cx="461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</a:rPr>
              <a:t>Le TAF (</a:t>
            </a:r>
            <a:r>
              <a:rPr lang="en-GB" sz="1600" b="1" dirty="0" smtClean="0">
                <a:solidFill>
                  <a:schemeClr val="accent2"/>
                </a:solidFill>
              </a:rPr>
              <a:t>T</a:t>
            </a:r>
            <a:r>
              <a:rPr lang="en-GB" sz="1600" i="1" dirty="0" smtClean="0">
                <a:solidFill>
                  <a:schemeClr val="accent2"/>
                </a:solidFill>
              </a:rPr>
              <a:t>erminal </a:t>
            </a:r>
            <a:r>
              <a:rPr lang="en-GB" sz="1600" b="1" dirty="0" smtClean="0">
                <a:solidFill>
                  <a:schemeClr val="accent2"/>
                </a:solidFill>
              </a:rPr>
              <a:t>A</a:t>
            </a:r>
            <a:r>
              <a:rPr lang="en-GB" sz="1600" i="1" dirty="0" smtClean="0">
                <a:solidFill>
                  <a:schemeClr val="accent2"/>
                </a:solidFill>
              </a:rPr>
              <a:t>irport </a:t>
            </a:r>
            <a:r>
              <a:rPr lang="en-GB" sz="1600" b="1" dirty="0" smtClean="0">
                <a:solidFill>
                  <a:schemeClr val="accent2"/>
                </a:solidFill>
              </a:rPr>
              <a:t>F</a:t>
            </a:r>
            <a:r>
              <a:rPr lang="en-GB" sz="1600" i="1" dirty="0" smtClean="0">
                <a:solidFill>
                  <a:schemeClr val="accent2"/>
                </a:solidFill>
              </a:rPr>
              <a:t>orecasts</a:t>
            </a:r>
            <a:r>
              <a:rPr lang="fr-FR" sz="1600" i="1" dirty="0" smtClean="0">
                <a:solidFill>
                  <a:schemeClr val="accent2"/>
                </a:solidFill>
              </a:rPr>
              <a:t> </a:t>
            </a:r>
            <a:r>
              <a:rPr lang="fr-FR" sz="1600" dirty="0" smtClean="0">
                <a:solidFill>
                  <a:schemeClr val="accent2"/>
                </a:solidFill>
              </a:rPr>
              <a:t>).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0200" y="1761123"/>
            <a:ext cx="85217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/>
              <a:t>Message de prévision météo pour un aéroport donné.</a:t>
            </a:r>
            <a:endParaRPr lang="fr-FR" sz="1400" dirty="0" smtClean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90449" y="2184569"/>
            <a:ext cx="461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</a:rPr>
              <a:t>Le SIGMET (</a:t>
            </a:r>
            <a:r>
              <a:rPr lang="en-GB" sz="1600" b="1" dirty="0" err="1" smtClean="0">
                <a:solidFill>
                  <a:schemeClr val="accent2"/>
                </a:solidFill>
              </a:rPr>
              <a:t>SIG</a:t>
            </a:r>
            <a:r>
              <a:rPr lang="en-GB" sz="1600" i="1" dirty="0" err="1" smtClean="0">
                <a:solidFill>
                  <a:schemeClr val="accent2"/>
                </a:solidFill>
              </a:rPr>
              <a:t>nificatif</a:t>
            </a:r>
            <a:r>
              <a:rPr lang="en-GB" sz="1600" i="1" dirty="0" smtClean="0">
                <a:solidFill>
                  <a:schemeClr val="accent2"/>
                </a:solidFill>
              </a:rPr>
              <a:t> </a:t>
            </a:r>
            <a:r>
              <a:rPr lang="en-GB" sz="1600" b="1" dirty="0" err="1" smtClean="0">
                <a:solidFill>
                  <a:schemeClr val="accent2"/>
                </a:solidFill>
              </a:rPr>
              <a:t>MET</a:t>
            </a:r>
            <a:r>
              <a:rPr lang="en-GB" sz="1600" i="1" dirty="0" err="1" smtClean="0">
                <a:solidFill>
                  <a:schemeClr val="accent2"/>
                </a:solidFill>
              </a:rPr>
              <a:t>éorological</a:t>
            </a:r>
            <a:r>
              <a:rPr lang="fr-FR" sz="1600" i="1" dirty="0" smtClean="0">
                <a:solidFill>
                  <a:schemeClr val="accent2"/>
                </a:solidFill>
              </a:rPr>
              <a:t> </a:t>
            </a:r>
            <a:r>
              <a:rPr lang="fr-FR" sz="1600" dirty="0" smtClean="0">
                <a:solidFill>
                  <a:schemeClr val="accent2"/>
                </a:solidFill>
              </a:rPr>
              <a:t>).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7501" y="2523123"/>
            <a:ext cx="85217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/>
              <a:t>Message avisant de</a:t>
            </a:r>
            <a:r>
              <a:rPr lang="fr-FR" sz="1400" b="1" dirty="0" smtClean="0"/>
              <a:t> phénomène dangereux </a:t>
            </a:r>
            <a:r>
              <a:rPr lang="fr-FR" sz="1400" dirty="0" smtClean="0"/>
              <a:t>pour une région de vol donnée. </a:t>
            </a:r>
          </a:p>
          <a:p>
            <a:pPr algn="ctr"/>
            <a:r>
              <a:rPr lang="fr-FR" sz="1400" dirty="0" smtClean="0"/>
              <a:t>Il informe de la présence de cumulonimbus, d'orage, de givrage fort ou de turbulences.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39825" y="3730625"/>
            <a:ext cx="7249806" cy="544462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LFBI  03 1000Z  18010G20KT  3500  RA  OVC023  05/M01  Q1015</a:t>
            </a: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7079410" y="4265560"/>
            <a:ext cx="1256950" cy="1460400"/>
          </a:xfrm>
          <a:prstGeom prst="upArrowCallout">
            <a:avLst>
              <a:gd name="adj1" fmla="val 0"/>
              <a:gd name="adj2" fmla="val 0"/>
              <a:gd name="adj3" fmla="val 34114"/>
              <a:gd name="adj4" fmla="val 17534"/>
            </a:avLst>
          </a:prstGeom>
          <a:solidFill>
            <a:srgbClr val="FFFF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 i="1" dirty="0">
                <a:solidFill>
                  <a:srgbClr val="336666"/>
                </a:solidFill>
                <a:latin typeface="+mj-lt"/>
                <a:cs typeface="Optima"/>
              </a:rPr>
              <a:t>QNH : 1015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5976962" y="4275090"/>
            <a:ext cx="1544950" cy="1128759"/>
          </a:xfrm>
          <a:prstGeom prst="upArrowCallout">
            <a:avLst>
              <a:gd name="adj1" fmla="val 7102"/>
              <a:gd name="adj2" fmla="val 0"/>
              <a:gd name="adj3" fmla="val 16704"/>
              <a:gd name="adj4" fmla="val 21363"/>
            </a:avLst>
          </a:prstGeom>
          <a:solidFill>
            <a:srgbClr val="FFFF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 i="1" dirty="0">
                <a:solidFill>
                  <a:srgbClr val="336666"/>
                </a:solidFill>
                <a:latin typeface="+mj-lt"/>
                <a:cs typeface="Optima"/>
              </a:rPr>
              <a:t>T° : 5° / Td : -1°</a:t>
            </a: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4791099" y="4303660"/>
            <a:ext cx="717762" cy="494740"/>
          </a:xfrm>
          <a:prstGeom prst="upArrowCallout">
            <a:avLst>
              <a:gd name="adj1" fmla="val 11435"/>
              <a:gd name="adj2" fmla="val 0"/>
              <a:gd name="adj3" fmla="val 16765"/>
              <a:gd name="adj4" fmla="val 47772"/>
            </a:avLst>
          </a:prstGeom>
          <a:solidFill>
            <a:srgbClr val="FFFF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 i="1" dirty="0">
                <a:solidFill>
                  <a:srgbClr val="336666"/>
                </a:solidFill>
                <a:latin typeface="+mj-lt"/>
                <a:cs typeface="Optima"/>
              </a:rPr>
              <a:t>Pluie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3952899" y="4316361"/>
            <a:ext cx="1220950" cy="1450163"/>
          </a:xfrm>
          <a:prstGeom prst="upArrowCallout">
            <a:avLst>
              <a:gd name="adj1" fmla="val 7102"/>
              <a:gd name="adj2" fmla="val 0"/>
              <a:gd name="adj3" fmla="val 9505"/>
              <a:gd name="adj4" fmla="val 14582"/>
            </a:avLst>
          </a:prstGeom>
          <a:solidFill>
            <a:srgbClr val="FFFF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 i="1" dirty="0">
                <a:solidFill>
                  <a:srgbClr val="336666"/>
                </a:solidFill>
                <a:latin typeface="+mj-lt"/>
                <a:cs typeface="Optima"/>
              </a:rPr>
              <a:t>3500 mètres</a:t>
            </a: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1072148" y="3756025"/>
            <a:ext cx="598489" cy="472461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910499" y="6191199"/>
            <a:ext cx="3392900" cy="371475"/>
          </a:xfrm>
          <a:prstGeom prst="flowChartAlternateProcess">
            <a:avLst/>
          </a:prstGeom>
          <a:ln w="12700" cmpd="sng"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sz="1400">
                <a:solidFill>
                  <a:schemeClr val="bg1"/>
                </a:solidFill>
                <a:latin typeface="+mj-lt"/>
                <a:ea typeface="+mn-ea"/>
                <a:cs typeface="Optima"/>
              </a:rPr>
              <a:t>indicatif du terrain choisi en code OACI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884262" y="4275087"/>
            <a:ext cx="904675" cy="451313"/>
          </a:xfrm>
          <a:prstGeom prst="upArrowCallout">
            <a:avLst>
              <a:gd name="adj1" fmla="val 15946"/>
              <a:gd name="adj2" fmla="val 0"/>
              <a:gd name="adj3" fmla="val 16699"/>
              <a:gd name="adj4" fmla="val 49039"/>
            </a:avLst>
          </a:prstGeom>
          <a:solidFill>
            <a:srgbClr val="FFFF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 i="1" dirty="0" smtClean="0">
                <a:solidFill>
                  <a:srgbClr val="336666"/>
                </a:solidFill>
                <a:latin typeface="+mj-lt"/>
                <a:cs typeface="Optima"/>
              </a:rPr>
              <a:t>Poitiers</a:t>
            </a:r>
            <a:endParaRPr lang="fr-FR" sz="1400" i="1" dirty="0">
              <a:solidFill>
                <a:srgbClr val="336666"/>
              </a:solidFill>
              <a:latin typeface="+mj-lt"/>
              <a:cs typeface="Optima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1690712" y="3756026"/>
            <a:ext cx="1119650" cy="472461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910499" y="6191199"/>
            <a:ext cx="3392900" cy="371475"/>
          </a:xfrm>
          <a:prstGeom prst="flowChartAlternateProcess">
            <a:avLst/>
          </a:prstGeom>
          <a:ln w="12700" cmpd="sng"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sz="1400">
                <a:solidFill>
                  <a:schemeClr val="bg1"/>
                </a:solidFill>
                <a:latin typeface="+mj-lt"/>
                <a:ea typeface="+mn-ea"/>
                <a:cs typeface="Optima"/>
              </a:rPr>
              <a:t>jour et heure de l'observation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1522437" y="4263974"/>
            <a:ext cx="1436950" cy="741212"/>
          </a:xfrm>
          <a:prstGeom prst="upArrowCallout">
            <a:avLst>
              <a:gd name="adj1" fmla="val 0"/>
              <a:gd name="adj2" fmla="val 0"/>
              <a:gd name="adj3" fmla="val 12542"/>
              <a:gd name="adj4" fmla="val 29969"/>
            </a:avLst>
          </a:prstGeom>
          <a:solidFill>
            <a:srgbClr val="FFFF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 i="1" dirty="0">
                <a:solidFill>
                  <a:srgbClr val="336666"/>
                </a:solidFill>
                <a:latin typeface="+mj-lt"/>
                <a:cs typeface="Optima"/>
              </a:rPr>
              <a:t>le 3 à 10H00 </a:t>
            </a:r>
            <a:r>
              <a:rPr lang="fr-FR" sz="1400" i="1" dirty="0" smtClean="0">
                <a:solidFill>
                  <a:srgbClr val="336666"/>
                </a:solidFill>
                <a:latin typeface="+mj-lt"/>
                <a:cs typeface="Optima"/>
              </a:rPr>
              <a:t>TU</a:t>
            </a:r>
            <a:endParaRPr lang="fr-FR" sz="1400" i="1" dirty="0">
              <a:solidFill>
                <a:srgbClr val="336666"/>
              </a:solidFill>
              <a:latin typeface="+mj-lt"/>
              <a:cs typeface="Optima"/>
            </a:endParaRPr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2827362" y="3763913"/>
            <a:ext cx="1472587" cy="472461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2910499" y="6189612"/>
            <a:ext cx="3392900" cy="371474"/>
          </a:xfrm>
          <a:prstGeom prst="flowChartAlternateProcess">
            <a:avLst/>
          </a:prstGeom>
          <a:ln w="12700" cmpd="sng"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sz="1400">
                <a:solidFill>
                  <a:schemeClr val="bg1"/>
                </a:solidFill>
                <a:latin typeface="+mj-lt"/>
                <a:ea typeface="+mn-ea"/>
                <a:cs typeface="Optima"/>
              </a:rPr>
              <a:t>Force et direction du vent</a:t>
            </a: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4310087" y="3763913"/>
            <a:ext cx="561925" cy="472461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2888273" y="6165799"/>
            <a:ext cx="3394075" cy="371475"/>
          </a:xfrm>
          <a:prstGeom prst="flowChartAlternateProcess">
            <a:avLst/>
          </a:prstGeom>
          <a:ln w="12700" cmpd="sng"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>
                <a:solidFill>
                  <a:schemeClr val="bg1"/>
                </a:solidFill>
                <a:latin typeface="+mj-lt"/>
                <a:cs typeface="Optima"/>
              </a:rPr>
              <a:t>Visibilité</a:t>
            </a: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4891112" y="3756027"/>
            <a:ext cx="482600" cy="472461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2888273" y="6165799"/>
            <a:ext cx="3394075" cy="371475"/>
          </a:xfrm>
          <a:prstGeom prst="flowChartAlternateProcess">
            <a:avLst/>
          </a:prstGeom>
          <a:ln w="12700" cmpd="sng"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>
                <a:solidFill>
                  <a:schemeClr val="bg1"/>
                </a:solidFill>
                <a:latin typeface="+mj-lt"/>
                <a:cs typeface="Optima"/>
              </a:rPr>
              <a:t>Temps présent</a:t>
            </a:r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5383237" y="3754388"/>
            <a:ext cx="936525" cy="472461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2888273" y="6165799"/>
            <a:ext cx="3394075" cy="371475"/>
          </a:xfrm>
          <a:prstGeom prst="flowChartAlternateProcess">
            <a:avLst/>
          </a:prstGeom>
          <a:ln w="12700" cmpd="sng"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sz="1400">
                <a:solidFill>
                  <a:schemeClr val="bg1"/>
                </a:solidFill>
                <a:latin typeface="+mj-lt"/>
                <a:ea typeface="+mn-ea"/>
                <a:cs typeface="Optima"/>
              </a:rPr>
              <a:t>Couverture nuageuse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6346850" y="3767088"/>
            <a:ext cx="836672" cy="472461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2888273" y="6165799"/>
            <a:ext cx="3394075" cy="371475"/>
          </a:xfrm>
          <a:prstGeom prst="flowChartAlternateProcess">
            <a:avLst/>
          </a:prstGeom>
          <a:ln w="12700" cmpd="sng"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>
                <a:solidFill>
                  <a:schemeClr val="bg1"/>
                </a:solidFill>
                <a:latin typeface="+mj-lt"/>
                <a:cs typeface="Optima"/>
              </a:rPr>
              <a:t>Température ambiante et point de rosée</a:t>
            </a: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7253006" y="3767089"/>
            <a:ext cx="828625" cy="472461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2888273" y="6165799"/>
            <a:ext cx="3394075" cy="371475"/>
          </a:xfrm>
          <a:prstGeom prst="flowChartAlternateProcess">
            <a:avLst/>
          </a:prstGeom>
          <a:ln w="12700" cmpd="sng"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sz="1400">
                <a:solidFill>
                  <a:schemeClr val="bg1"/>
                </a:solidFill>
                <a:latin typeface="+mj-lt"/>
                <a:ea typeface="+mn-ea"/>
                <a:cs typeface="Optima"/>
              </a:rPr>
              <a:t>Indication de pression</a:t>
            </a:r>
          </a:p>
        </p:txBody>
      </p:sp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2592149" y="4300487"/>
            <a:ext cx="1768738" cy="1173475"/>
          </a:xfrm>
          <a:prstGeom prst="upArrowCallout">
            <a:avLst>
              <a:gd name="adj1" fmla="val 10145"/>
              <a:gd name="adj2" fmla="val 0"/>
              <a:gd name="adj3" fmla="val 12542"/>
              <a:gd name="adj4" fmla="val 34019"/>
            </a:avLst>
          </a:prstGeom>
          <a:solidFill>
            <a:srgbClr val="FFFF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 i="1">
                <a:solidFill>
                  <a:srgbClr val="336666"/>
                </a:solidFill>
                <a:latin typeface="+mj-lt"/>
                <a:cs typeface="Optima"/>
              </a:rPr>
              <a:t>Vent de sud 10 Kts</a:t>
            </a:r>
          </a:p>
          <a:p>
            <a:pPr algn="ctr"/>
            <a:r>
              <a:rPr lang="fr-FR" sz="1400" i="1">
                <a:solidFill>
                  <a:srgbClr val="336666"/>
                </a:solidFill>
                <a:latin typeface="+mj-lt"/>
                <a:cs typeface="Optima"/>
              </a:rPr>
              <a:t>Rafales à 20 Kts</a:t>
            </a: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>
            <a:off x="4778399" y="4265558"/>
            <a:ext cx="2161311" cy="833391"/>
          </a:xfrm>
          <a:prstGeom prst="upArrowCallout">
            <a:avLst>
              <a:gd name="adj1" fmla="val 5120"/>
              <a:gd name="adj2" fmla="val 0"/>
              <a:gd name="adj3" fmla="val 9973"/>
              <a:gd name="adj4" fmla="val 30037"/>
            </a:avLst>
          </a:prstGeom>
          <a:solidFill>
            <a:srgbClr val="FFFF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 i="1" dirty="0">
                <a:solidFill>
                  <a:srgbClr val="336666"/>
                </a:solidFill>
                <a:latin typeface="+mj-lt"/>
                <a:cs typeface="Optima"/>
              </a:rPr>
              <a:t>Couvert ; base à 2300 </a:t>
            </a:r>
            <a:r>
              <a:rPr lang="fr-FR" sz="1400" i="1" dirty="0" err="1">
                <a:solidFill>
                  <a:srgbClr val="336666"/>
                </a:solidFill>
                <a:latin typeface="+mj-lt"/>
                <a:cs typeface="Optima"/>
              </a:rPr>
              <a:t>Ft</a:t>
            </a:r>
            <a:endParaRPr lang="fr-FR" sz="1400" i="1" dirty="0">
              <a:solidFill>
                <a:srgbClr val="336666"/>
              </a:solidFill>
              <a:latin typeface="+mj-lt"/>
              <a:cs typeface="Optima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282536" y="3147943"/>
            <a:ext cx="461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2"/>
                </a:solidFill>
              </a:rPr>
              <a:t>Exemple de message</a:t>
            </a:r>
          </a:p>
        </p:txBody>
      </p:sp>
    </p:spTree>
    <p:extLst>
      <p:ext uri="{BB962C8B-B14F-4D97-AF65-F5344CB8AC3E}">
        <p14:creationId xmlns:p14="http://schemas.microsoft.com/office/powerpoint/2010/main" val="85377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5500" y="1738408"/>
            <a:ext cx="1234535" cy="1234535"/>
          </a:xfrm>
          <a:prstGeom prst="rect">
            <a:avLst/>
          </a:prstGeom>
        </p:spPr>
      </p:pic>
      <p:grpSp>
        <p:nvGrpSpPr>
          <p:cNvPr id="5" name="Grouper 4"/>
          <p:cNvGrpSpPr/>
          <p:nvPr/>
        </p:nvGrpSpPr>
        <p:grpSpPr>
          <a:xfrm>
            <a:off x="3487396" y="2731556"/>
            <a:ext cx="2204939" cy="2204939"/>
            <a:chOff x="3538196" y="2731556"/>
            <a:chExt cx="2204939" cy="2204939"/>
          </a:xfrm>
        </p:grpSpPr>
        <p:pic>
          <p:nvPicPr>
            <p:cNvPr id="6" name="Image 5" descr="images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538196" y="2731556"/>
              <a:ext cx="2204939" cy="2204939"/>
            </a:xfrm>
            <a:prstGeom prst="rect">
              <a:avLst/>
            </a:prstGeom>
          </p:spPr>
        </p:pic>
        <p:cxnSp>
          <p:nvCxnSpPr>
            <p:cNvPr id="7" name="Connecteur droit 6"/>
            <p:cNvCxnSpPr/>
            <p:nvPr/>
          </p:nvCxnSpPr>
          <p:spPr>
            <a:xfrm rot="10800000" flipH="1">
              <a:off x="3640384" y="3746500"/>
              <a:ext cx="1975749" cy="1034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 7" descr="images-1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9686" y="2639816"/>
            <a:ext cx="912744" cy="1432849"/>
          </a:xfrm>
          <a:prstGeom prst="rect">
            <a:avLst/>
          </a:prstGeom>
        </p:spPr>
      </p:pic>
      <p:pic>
        <p:nvPicPr>
          <p:cNvPr id="9" name="Image 8" descr="images-3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25494" t="8912" r="26358" b="70330"/>
          <a:stretch>
            <a:fillRect/>
          </a:stretch>
        </p:blipFill>
        <p:spPr>
          <a:xfrm rot="5400000">
            <a:off x="-1190050" y="2866413"/>
            <a:ext cx="4124211" cy="1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397003" y="3592691"/>
            <a:ext cx="2336777" cy="301624"/>
          </a:xfrm>
          <a:prstGeom prst="rect">
            <a:avLst/>
          </a:prstGeom>
          <a:gradFill flip="none" rotWithShape="1">
            <a:gsLst>
              <a:gs pos="0">
                <a:srgbClr val="FF9933">
                  <a:alpha val="88000"/>
                </a:srgbClr>
              </a:gs>
              <a:gs pos="100000">
                <a:srgbClr val="FFFF00">
                  <a:alpha val="88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softEdge rad="762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1/  Classification des masses d’air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89818" y="988080"/>
            <a:ext cx="726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En raison de la forme sphérique de la Terre les régions équatoriales reçoivent davantage d'énergie solaire que les régions polaires. 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619500" y="2630606"/>
            <a:ext cx="1899127" cy="558337"/>
          </a:xfrm>
          <a:prstGeom prst="rect">
            <a:avLst/>
          </a:prstGeom>
          <a:noFill/>
          <a:effectLst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1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Pôle Nord</a:t>
            </a:r>
            <a:endParaRPr lang="fr-FR" sz="1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609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 smtClean="0">
                <a:solidFill>
                  <a:schemeClr val="accent2"/>
                </a:solidFill>
                <a:latin typeface="+mn-lt"/>
              </a:rPr>
              <a:t>Constat énergétique 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 rot="5400000">
            <a:off x="3570256" y="3695171"/>
            <a:ext cx="223785" cy="104725"/>
          </a:xfrm>
          <a:prstGeom prst="ellipse">
            <a:avLst/>
          </a:prstGeom>
          <a:solidFill>
            <a:srgbClr val="FFFF00">
              <a:alpha val="75000"/>
            </a:srgbClr>
          </a:solidFill>
          <a:ln w="9525">
            <a:solidFill>
              <a:srgbClr val="F7964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1181103" y="2782007"/>
            <a:ext cx="3164776" cy="301624"/>
          </a:xfrm>
          <a:prstGeom prst="rect">
            <a:avLst/>
          </a:prstGeom>
          <a:gradFill flip="none" rotWithShape="1">
            <a:gsLst>
              <a:gs pos="0">
                <a:srgbClr val="FF9933">
                  <a:alpha val="88000"/>
                </a:srgbClr>
              </a:gs>
              <a:gs pos="100000">
                <a:srgbClr val="FFFF00">
                  <a:alpha val="88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softEdge rad="762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Oval 27"/>
          <p:cNvSpPr>
            <a:spLocks noChangeArrowheads="1"/>
          </p:cNvSpPr>
          <p:nvPr/>
        </p:nvSpPr>
        <p:spPr bwMode="auto">
          <a:xfrm rot="20820000" flipH="1">
            <a:off x="4071074" y="2822184"/>
            <a:ext cx="596337" cy="176725"/>
          </a:xfrm>
          <a:prstGeom prst="ellipse">
            <a:avLst/>
          </a:prstGeom>
          <a:solidFill>
            <a:srgbClr val="FFFF00">
              <a:alpha val="73000"/>
            </a:srgbClr>
          </a:solidFill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8" name="Grouper 17"/>
          <p:cNvGrpSpPr/>
          <p:nvPr/>
        </p:nvGrpSpPr>
        <p:grpSpPr>
          <a:xfrm>
            <a:off x="2829944" y="4834895"/>
            <a:ext cx="3534912" cy="1739899"/>
            <a:chOff x="2829944" y="4834895"/>
            <a:chExt cx="3534912" cy="1739899"/>
          </a:xfrm>
        </p:grpSpPr>
        <p:pic>
          <p:nvPicPr>
            <p:cNvPr id="19" name="Image 18" descr="22632-43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698" b="29540"/>
            <a:stretch>
              <a:fillRect/>
            </a:stretch>
          </p:blipFill>
          <p:spPr>
            <a:xfrm>
              <a:off x="2829944" y="5025395"/>
              <a:ext cx="3534912" cy="1549399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829944" y="4834895"/>
              <a:ext cx="1228894" cy="245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Légende à une bordure 2 20"/>
          <p:cNvSpPr/>
          <p:nvPr/>
        </p:nvSpPr>
        <p:spPr>
          <a:xfrm>
            <a:off x="6063386" y="4699890"/>
            <a:ext cx="928800" cy="325505"/>
          </a:xfrm>
          <a:prstGeom prst="accentCallout2">
            <a:avLst>
              <a:gd name="adj1" fmla="val 53864"/>
              <a:gd name="adj2" fmla="val 1668"/>
              <a:gd name="adj3" fmla="val 65570"/>
              <a:gd name="adj4" fmla="val -63587"/>
              <a:gd name="adj5" fmla="val 108598"/>
              <a:gd name="adj6" fmla="val -133155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Air froid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2" name="Légende à une bordure 2 21"/>
          <p:cNvSpPr/>
          <p:nvPr/>
        </p:nvSpPr>
        <p:spPr>
          <a:xfrm>
            <a:off x="6706618" y="5092700"/>
            <a:ext cx="1180799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92992"/>
              <a:gd name="adj6" fmla="val -56668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Air tempéré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3" name="Légende à une bordure 2 22"/>
          <p:cNvSpPr/>
          <p:nvPr/>
        </p:nvSpPr>
        <p:spPr>
          <a:xfrm>
            <a:off x="7028486" y="5492014"/>
            <a:ext cx="964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92992"/>
              <a:gd name="adj6" fmla="val -84311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Air chaud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24" name="Légende à une bordure 2 23"/>
          <p:cNvSpPr/>
          <p:nvPr/>
        </p:nvSpPr>
        <p:spPr>
          <a:xfrm>
            <a:off x="6069786" y="3429938"/>
            <a:ext cx="928799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92992"/>
              <a:gd name="adj6" fmla="val -56668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Equateur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9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0"/>
          <p:cNvGrpSpPr>
            <a:grpSpLocks noChangeAspect="1"/>
          </p:cNvGrpSpPr>
          <p:nvPr/>
        </p:nvGrpSpPr>
        <p:grpSpPr>
          <a:xfrm>
            <a:off x="2245043" y="2902351"/>
            <a:ext cx="4621181" cy="2129134"/>
            <a:chOff x="2748182" y="2553756"/>
            <a:chExt cx="4304618" cy="1983283"/>
          </a:xfrm>
        </p:grpSpPr>
        <p:pic>
          <p:nvPicPr>
            <p:cNvPr id="5" name="Image 4" descr="images.jpe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grayscl/>
            </a:blip>
            <a:srcRect b="53923"/>
            <a:stretch>
              <a:fillRect/>
            </a:stretch>
          </p:blipFill>
          <p:spPr>
            <a:xfrm>
              <a:off x="2748182" y="2553756"/>
              <a:ext cx="4304618" cy="1983283"/>
            </a:xfrm>
            <a:prstGeom prst="rect">
              <a:avLst/>
            </a:prstGeom>
          </p:spPr>
        </p:pic>
        <p:cxnSp>
          <p:nvCxnSpPr>
            <p:cNvPr id="6" name="Connecteur droit 5"/>
            <p:cNvCxnSpPr/>
            <p:nvPr/>
          </p:nvCxnSpPr>
          <p:spPr>
            <a:xfrm rot="10800000" flipH="1">
              <a:off x="2947680" y="4535020"/>
              <a:ext cx="3857179" cy="2018"/>
            </a:xfrm>
            <a:prstGeom prst="line">
              <a:avLst/>
            </a:prstGeom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2/  Echanges thermiques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" y="110055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On peut considérer que l’atmosphère est constituée de 2 masses d’air principales :</a:t>
            </a:r>
            <a:r>
              <a:rPr lang="fr-FR" sz="1400" b="1" dirty="0" smtClean="0">
                <a:latin typeface="+mj-lt"/>
              </a:rPr>
              <a:t>		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" y="6435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 smtClean="0">
                <a:solidFill>
                  <a:schemeClr val="accent2"/>
                </a:solidFill>
                <a:latin typeface="+mn-lt"/>
              </a:rPr>
              <a:t>Bilan radiatif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17907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b="1" dirty="0" smtClean="0">
                <a:solidFill>
                  <a:srgbClr val="FF0000"/>
                </a:solidFill>
                <a:latin typeface="+mj-lt"/>
              </a:rPr>
              <a:t>Une masse d’air équatoriale</a:t>
            </a:r>
            <a:r>
              <a:rPr lang="fr-FR" sz="1400" dirty="0" smtClean="0">
                <a:latin typeface="+mj-lt"/>
              </a:rPr>
              <a:t>, chaude, humide et légère.	</a:t>
            </a:r>
            <a:r>
              <a:rPr lang="fr-FR" sz="1400" b="1" dirty="0" smtClean="0">
                <a:latin typeface="+mj-lt"/>
              </a:rPr>
              <a:t>		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" y="143373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b="1" dirty="0" smtClean="0">
                <a:solidFill>
                  <a:srgbClr val="0000FF"/>
                </a:solidFill>
                <a:latin typeface="+mj-lt"/>
              </a:rPr>
              <a:t>Une masse d’air polaire</a:t>
            </a:r>
            <a:r>
              <a:rPr lang="fr-FR" sz="1400" dirty="0" smtClean="0">
                <a:latin typeface="+mj-lt"/>
              </a:rPr>
              <a:t>, froide, sèche et dense.</a:t>
            </a:r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>
            <a:off x="2529296" y="2818044"/>
            <a:ext cx="4085407" cy="1856911"/>
          </a:xfrm>
          <a:custGeom>
            <a:avLst/>
            <a:gdLst>
              <a:gd name="connsiteX0" fmla="*/ 7 w 2353"/>
              <a:gd name="connsiteY0" fmla="*/ 658 h 1160"/>
              <a:gd name="connsiteX1" fmla="*/ 120 w 2353"/>
              <a:gd name="connsiteY1" fmla="*/ 506 h 1160"/>
              <a:gd name="connsiteX2" fmla="*/ 310 w 2353"/>
              <a:gd name="connsiteY2" fmla="*/ 317 h 1160"/>
              <a:gd name="connsiteX3" fmla="*/ 537 w 2353"/>
              <a:gd name="connsiteY3" fmla="*/ 165 h 1160"/>
              <a:gd name="connsiteX4" fmla="*/ 840 w 2353"/>
              <a:gd name="connsiteY4" fmla="*/ 52 h 1160"/>
              <a:gd name="connsiteX5" fmla="*/ 1117 w 2353"/>
              <a:gd name="connsiteY5" fmla="*/ 6 h 1160"/>
              <a:gd name="connsiteX6" fmla="*/ 1333 w 2353"/>
              <a:gd name="connsiteY6" fmla="*/ 18 h 1160"/>
              <a:gd name="connsiteX7" fmla="*/ 1545 w 2353"/>
              <a:gd name="connsiteY7" fmla="*/ 70 h 1160"/>
              <a:gd name="connsiteX8" fmla="*/ 1863 w 2353"/>
              <a:gd name="connsiteY8" fmla="*/ 203 h 1160"/>
              <a:gd name="connsiteX9" fmla="*/ 2085 w 2353"/>
              <a:gd name="connsiteY9" fmla="*/ 378 h 1160"/>
              <a:gd name="connsiteX10" fmla="*/ 2189 w 2353"/>
              <a:gd name="connsiteY10" fmla="*/ 498 h 1160"/>
              <a:gd name="connsiteX11" fmla="*/ 2297 w 2353"/>
              <a:gd name="connsiteY11" fmla="*/ 654 h 1160"/>
              <a:gd name="connsiteX12" fmla="*/ 2353 w 2353"/>
              <a:gd name="connsiteY12" fmla="*/ 778 h 1160"/>
              <a:gd name="connsiteX13" fmla="*/ 2128 w 2353"/>
              <a:gd name="connsiteY13" fmla="*/ 658 h 1160"/>
              <a:gd name="connsiteX14" fmla="*/ 2014 w 2353"/>
              <a:gd name="connsiteY14" fmla="*/ 620 h 1160"/>
              <a:gd name="connsiteX15" fmla="*/ 1863 w 2353"/>
              <a:gd name="connsiteY15" fmla="*/ 658 h 1160"/>
              <a:gd name="connsiteX16" fmla="*/ 1777 w 2353"/>
              <a:gd name="connsiteY16" fmla="*/ 834 h 1160"/>
              <a:gd name="connsiteX17" fmla="*/ 1613 w 2353"/>
              <a:gd name="connsiteY17" fmla="*/ 898 h 1160"/>
              <a:gd name="connsiteX18" fmla="*/ 1441 w 2353"/>
              <a:gd name="connsiteY18" fmla="*/ 770 h 1160"/>
              <a:gd name="connsiteX19" fmla="*/ 1295 w 2353"/>
              <a:gd name="connsiteY19" fmla="*/ 695 h 1160"/>
              <a:gd name="connsiteX20" fmla="*/ 1143 w 2353"/>
              <a:gd name="connsiteY20" fmla="*/ 733 h 1160"/>
              <a:gd name="connsiteX21" fmla="*/ 1021 w 2353"/>
              <a:gd name="connsiteY21" fmla="*/ 862 h 1160"/>
              <a:gd name="connsiteX22" fmla="*/ 941 w 2353"/>
              <a:gd name="connsiteY22" fmla="*/ 998 h 1160"/>
              <a:gd name="connsiteX23" fmla="*/ 713 w 2353"/>
              <a:gd name="connsiteY23" fmla="*/ 1056 h 1160"/>
              <a:gd name="connsiteX24" fmla="*/ 533 w 2353"/>
              <a:gd name="connsiteY24" fmla="*/ 1138 h 1160"/>
              <a:gd name="connsiteX25" fmla="*/ 381 w 2353"/>
              <a:gd name="connsiteY25" fmla="*/ 926 h 1160"/>
              <a:gd name="connsiteX26" fmla="*/ 233 w 2353"/>
              <a:gd name="connsiteY26" fmla="*/ 794 h 1160"/>
              <a:gd name="connsiteX27" fmla="*/ 37 w 2353"/>
              <a:gd name="connsiteY27" fmla="*/ 862 h 1160"/>
              <a:gd name="connsiteX28" fmla="*/ 7 w 2353"/>
              <a:gd name="connsiteY28" fmla="*/ 658 h 1160"/>
              <a:gd name="connsiteX0" fmla="*/ 7 w 2353"/>
              <a:gd name="connsiteY0" fmla="*/ 658 h 1160"/>
              <a:gd name="connsiteX1" fmla="*/ 120 w 2353"/>
              <a:gd name="connsiteY1" fmla="*/ 506 h 1160"/>
              <a:gd name="connsiteX2" fmla="*/ 310 w 2353"/>
              <a:gd name="connsiteY2" fmla="*/ 317 h 1160"/>
              <a:gd name="connsiteX3" fmla="*/ 537 w 2353"/>
              <a:gd name="connsiteY3" fmla="*/ 165 h 1160"/>
              <a:gd name="connsiteX4" fmla="*/ 840 w 2353"/>
              <a:gd name="connsiteY4" fmla="*/ 52 h 1160"/>
              <a:gd name="connsiteX5" fmla="*/ 1117 w 2353"/>
              <a:gd name="connsiteY5" fmla="*/ 6 h 1160"/>
              <a:gd name="connsiteX6" fmla="*/ 1333 w 2353"/>
              <a:gd name="connsiteY6" fmla="*/ 18 h 1160"/>
              <a:gd name="connsiteX7" fmla="*/ 1545 w 2353"/>
              <a:gd name="connsiteY7" fmla="*/ 70 h 1160"/>
              <a:gd name="connsiteX8" fmla="*/ 1863 w 2353"/>
              <a:gd name="connsiteY8" fmla="*/ 203 h 1160"/>
              <a:gd name="connsiteX9" fmla="*/ 2085 w 2353"/>
              <a:gd name="connsiteY9" fmla="*/ 378 h 1160"/>
              <a:gd name="connsiteX10" fmla="*/ 2189 w 2353"/>
              <a:gd name="connsiteY10" fmla="*/ 498 h 1160"/>
              <a:gd name="connsiteX11" fmla="*/ 2297 w 2353"/>
              <a:gd name="connsiteY11" fmla="*/ 654 h 1160"/>
              <a:gd name="connsiteX12" fmla="*/ 2353 w 2353"/>
              <a:gd name="connsiteY12" fmla="*/ 778 h 1160"/>
              <a:gd name="connsiteX13" fmla="*/ 2128 w 2353"/>
              <a:gd name="connsiteY13" fmla="*/ 658 h 1160"/>
              <a:gd name="connsiteX14" fmla="*/ 2014 w 2353"/>
              <a:gd name="connsiteY14" fmla="*/ 620 h 1160"/>
              <a:gd name="connsiteX15" fmla="*/ 1863 w 2353"/>
              <a:gd name="connsiteY15" fmla="*/ 658 h 1160"/>
              <a:gd name="connsiteX16" fmla="*/ 1777 w 2353"/>
              <a:gd name="connsiteY16" fmla="*/ 834 h 1160"/>
              <a:gd name="connsiteX17" fmla="*/ 1613 w 2353"/>
              <a:gd name="connsiteY17" fmla="*/ 898 h 1160"/>
              <a:gd name="connsiteX18" fmla="*/ 1441 w 2353"/>
              <a:gd name="connsiteY18" fmla="*/ 770 h 1160"/>
              <a:gd name="connsiteX19" fmla="*/ 1295 w 2353"/>
              <a:gd name="connsiteY19" fmla="*/ 695 h 1160"/>
              <a:gd name="connsiteX20" fmla="*/ 1143 w 2353"/>
              <a:gd name="connsiteY20" fmla="*/ 733 h 1160"/>
              <a:gd name="connsiteX21" fmla="*/ 1021 w 2353"/>
              <a:gd name="connsiteY21" fmla="*/ 862 h 1160"/>
              <a:gd name="connsiteX22" fmla="*/ 941 w 2353"/>
              <a:gd name="connsiteY22" fmla="*/ 998 h 1160"/>
              <a:gd name="connsiteX23" fmla="*/ 937 w 2353"/>
              <a:gd name="connsiteY23" fmla="*/ 1003 h 1160"/>
              <a:gd name="connsiteX24" fmla="*/ 713 w 2353"/>
              <a:gd name="connsiteY24" fmla="*/ 1056 h 1160"/>
              <a:gd name="connsiteX25" fmla="*/ 533 w 2353"/>
              <a:gd name="connsiteY25" fmla="*/ 1138 h 1160"/>
              <a:gd name="connsiteX26" fmla="*/ 381 w 2353"/>
              <a:gd name="connsiteY26" fmla="*/ 926 h 1160"/>
              <a:gd name="connsiteX27" fmla="*/ 233 w 2353"/>
              <a:gd name="connsiteY27" fmla="*/ 794 h 1160"/>
              <a:gd name="connsiteX28" fmla="*/ 37 w 2353"/>
              <a:gd name="connsiteY28" fmla="*/ 862 h 1160"/>
              <a:gd name="connsiteX29" fmla="*/ 7 w 2353"/>
              <a:gd name="connsiteY29" fmla="*/ 658 h 1160"/>
              <a:gd name="connsiteX0" fmla="*/ 713 w 2353"/>
              <a:gd name="connsiteY0" fmla="*/ 1056 h 1160"/>
              <a:gd name="connsiteX1" fmla="*/ 533 w 2353"/>
              <a:gd name="connsiteY1" fmla="*/ 1138 h 1160"/>
              <a:gd name="connsiteX2" fmla="*/ 381 w 2353"/>
              <a:gd name="connsiteY2" fmla="*/ 926 h 1160"/>
              <a:gd name="connsiteX3" fmla="*/ 233 w 2353"/>
              <a:gd name="connsiteY3" fmla="*/ 794 h 1160"/>
              <a:gd name="connsiteX4" fmla="*/ 37 w 2353"/>
              <a:gd name="connsiteY4" fmla="*/ 862 h 1160"/>
              <a:gd name="connsiteX5" fmla="*/ 7 w 2353"/>
              <a:gd name="connsiteY5" fmla="*/ 658 h 1160"/>
              <a:gd name="connsiteX6" fmla="*/ 120 w 2353"/>
              <a:gd name="connsiteY6" fmla="*/ 506 h 1160"/>
              <a:gd name="connsiteX7" fmla="*/ 310 w 2353"/>
              <a:gd name="connsiteY7" fmla="*/ 317 h 1160"/>
              <a:gd name="connsiteX8" fmla="*/ 537 w 2353"/>
              <a:gd name="connsiteY8" fmla="*/ 165 h 1160"/>
              <a:gd name="connsiteX9" fmla="*/ 840 w 2353"/>
              <a:gd name="connsiteY9" fmla="*/ 52 h 1160"/>
              <a:gd name="connsiteX10" fmla="*/ 1117 w 2353"/>
              <a:gd name="connsiteY10" fmla="*/ 6 h 1160"/>
              <a:gd name="connsiteX11" fmla="*/ 1333 w 2353"/>
              <a:gd name="connsiteY11" fmla="*/ 18 h 1160"/>
              <a:gd name="connsiteX12" fmla="*/ 1545 w 2353"/>
              <a:gd name="connsiteY12" fmla="*/ 70 h 1160"/>
              <a:gd name="connsiteX13" fmla="*/ 1863 w 2353"/>
              <a:gd name="connsiteY13" fmla="*/ 203 h 1160"/>
              <a:gd name="connsiteX14" fmla="*/ 2085 w 2353"/>
              <a:gd name="connsiteY14" fmla="*/ 378 h 1160"/>
              <a:gd name="connsiteX15" fmla="*/ 2189 w 2353"/>
              <a:gd name="connsiteY15" fmla="*/ 498 h 1160"/>
              <a:gd name="connsiteX16" fmla="*/ 2297 w 2353"/>
              <a:gd name="connsiteY16" fmla="*/ 654 h 1160"/>
              <a:gd name="connsiteX17" fmla="*/ 2353 w 2353"/>
              <a:gd name="connsiteY17" fmla="*/ 778 h 1160"/>
              <a:gd name="connsiteX18" fmla="*/ 2128 w 2353"/>
              <a:gd name="connsiteY18" fmla="*/ 658 h 1160"/>
              <a:gd name="connsiteX19" fmla="*/ 2014 w 2353"/>
              <a:gd name="connsiteY19" fmla="*/ 620 h 1160"/>
              <a:gd name="connsiteX20" fmla="*/ 1863 w 2353"/>
              <a:gd name="connsiteY20" fmla="*/ 658 h 1160"/>
              <a:gd name="connsiteX21" fmla="*/ 1777 w 2353"/>
              <a:gd name="connsiteY21" fmla="*/ 834 h 1160"/>
              <a:gd name="connsiteX22" fmla="*/ 1613 w 2353"/>
              <a:gd name="connsiteY22" fmla="*/ 898 h 1160"/>
              <a:gd name="connsiteX23" fmla="*/ 1441 w 2353"/>
              <a:gd name="connsiteY23" fmla="*/ 770 h 1160"/>
              <a:gd name="connsiteX24" fmla="*/ 1295 w 2353"/>
              <a:gd name="connsiteY24" fmla="*/ 695 h 1160"/>
              <a:gd name="connsiteX25" fmla="*/ 1143 w 2353"/>
              <a:gd name="connsiteY25" fmla="*/ 733 h 1160"/>
              <a:gd name="connsiteX26" fmla="*/ 1021 w 2353"/>
              <a:gd name="connsiteY26" fmla="*/ 862 h 1160"/>
              <a:gd name="connsiteX27" fmla="*/ 941 w 2353"/>
              <a:gd name="connsiteY27" fmla="*/ 998 h 1160"/>
              <a:gd name="connsiteX28" fmla="*/ 995 w 2353"/>
              <a:gd name="connsiteY28" fmla="*/ 1061 h 1160"/>
              <a:gd name="connsiteX0" fmla="*/ 713 w 2353"/>
              <a:gd name="connsiteY0" fmla="*/ 1056 h 1160"/>
              <a:gd name="connsiteX1" fmla="*/ 533 w 2353"/>
              <a:gd name="connsiteY1" fmla="*/ 1138 h 1160"/>
              <a:gd name="connsiteX2" fmla="*/ 381 w 2353"/>
              <a:gd name="connsiteY2" fmla="*/ 926 h 1160"/>
              <a:gd name="connsiteX3" fmla="*/ 233 w 2353"/>
              <a:gd name="connsiteY3" fmla="*/ 794 h 1160"/>
              <a:gd name="connsiteX4" fmla="*/ 37 w 2353"/>
              <a:gd name="connsiteY4" fmla="*/ 862 h 1160"/>
              <a:gd name="connsiteX5" fmla="*/ 7 w 2353"/>
              <a:gd name="connsiteY5" fmla="*/ 658 h 1160"/>
              <a:gd name="connsiteX6" fmla="*/ 120 w 2353"/>
              <a:gd name="connsiteY6" fmla="*/ 506 h 1160"/>
              <a:gd name="connsiteX7" fmla="*/ 310 w 2353"/>
              <a:gd name="connsiteY7" fmla="*/ 317 h 1160"/>
              <a:gd name="connsiteX8" fmla="*/ 537 w 2353"/>
              <a:gd name="connsiteY8" fmla="*/ 165 h 1160"/>
              <a:gd name="connsiteX9" fmla="*/ 840 w 2353"/>
              <a:gd name="connsiteY9" fmla="*/ 52 h 1160"/>
              <a:gd name="connsiteX10" fmla="*/ 1117 w 2353"/>
              <a:gd name="connsiteY10" fmla="*/ 6 h 1160"/>
              <a:gd name="connsiteX11" fmla="*/ 1333 w 2353"/>
              <a:gd name="connsiteY11" fmla="*/ 18 h 1160"/>
              <a:gd name="connsiteX12" fmla="*/ 1545 w 2353"/>
              <a:gd name="connsiteY12" fmla="*/ 70 h 1160"/>
              <a:gd name="connsiteX13" fmla="*/ 1863 w 2353"/>
              <a:gd name="connsiteY13" fmla="*/ 203 h 1160"/>
              <a:gd name="connsiteX14" fmla="*/ 2085 w 2353"/>
              <a:gd name="connsiteY14" fmla="*/ 378 h 1160"/>
              <a:gd name="connsiteX15" fmla="*/ 2189 w 2353"/>
              <a:gd name="connsiteY15" fmla="*/ 498 h 1160"/>
              <a:gd name="connsiteX16" fmla="*/ 2297 w 2353"/>
              <a:gd name="connsiteY16" fmla="*/ 654 h 1160"/>
              <a:gd name="connsiteX17" fmla="*/ 2353 w 2353"/>
              <a:gd name="connsiteY17" fmla="*/ 778 h 1160"/>
              <a:gd name="connsiteX18" fmla="*/ 2128 w 2353"/>
              <a:gd name="connsiteY18" fmla="*/ 658 h 1160"/>
              <a:gd name="connsiteX19" fmla="*/ 2014 w 2353"/>
              <a:gd name="connsiteY19" fmla="*/ 620 h 1160"/>
              <a:gd name="connsiteX20" fmla="*/ 1863 w 2353"/>
              <a:gd name="connsiteY20" fmla="*/ 658 h 1160"/>
              <a:gd name="connsiteX21" fmla="*/ 1777 w 2353"/>
              <a:gd name="connsiteY21" fmla="*/ 834 h 1160"/>
              <a:gd name="connsiteX22" fmla="*/ 1613 w 2353"/>
              <a:gd name="connsiteY22" fmla="*/ 898 h 1160"/>
              <a:gd name="connsiteX23" fmla="*/ 1441 w 2353"/>
              <a:gd name="connsiteY23" fmla="*/ 770 h 1160"/>
              <a:gd name="connsiteX24" fmla="*/ 1295 w 2353"/>
              <a:gd name="connsiteY24" fmla="*/ 695 h 1160"/>
              <a:gd name="connsiteX25" fmla="*/ 1143 w 2353"/>
              <a:gd name="connsiteY25" fmla="*/ 733 h 1160"/>
              <a:gd name="connsiteX26" fmla="*/ 1021 w 2353"/>
              <a:gd name="connsiteY26" fmla="*/ 862 h 1160"/>
              <a:gd name="connsiteX27" fmla="*/ 941 w 2353"/>
              <a:gd name="connsiteY27" fmla="*/ 998 h 1160"/>
              <a:gd name="connsiteX0" fmla="*/ 713 w 2353"/>
              <a:gd name="connsiteY0" fmla="*/ 1056 h 1160"/>
              <a:gd name="connsiteX1" fmla="*/ 533 w 2353"/>
              <a:gd name="connsiteY1" fmla="*/ 1138 h 1160"/>
              <a:gd name="connsiteX2" fmla="*/ 381 w 2353"/>
              <a:gd name="connsiteY2" fmla="*/ 926 h 1160"/>
              <a:gd name="connsiteX3" fmla="*/ 233 w 2353"/>
              <a:gd name="connsiteY3" fmla="*/ 794 h 1160"/>
              <a:gd name="connsiteX4" fmla="*/ 37 w 2353"/>
              <a:gd name="connsiteY4" fmla="*/ 862 h 1160"/>
              <a:gd name="connsiteX5" fmla="*/ 7 w 2353"/>
              <a:gd name="connsiteY5" fmla="*/ 658 h 1160"/>
              <a:gd name="connsiteX6" fmla="*/ 120 w 2353"/>
              <a:gd name="connsiteY6" fmla="*/ 506 h 1160"/>
              <a:gd name="connsiteX7" fmla="*/ 310 w 2353"/>
              <a:gd name="connsiteY7" fmla="*/ 317 h 1160"/>
              <a:gd name="connsiteX8" fmla="*/ 537 w 2353"/>
              <a:gd name="connsiteY8" fmla="*/ 165 h 1160"/>
              <a:gd name="connsiteX9" fmla="*/ 840 w 2353"/>
              <a:gd name="connsiteY9" fmla="*/ 52 h 1160"/>
              <a:gd name="connsiteX10" fmla="*/ 1117 w 2353"/>
              <a:gd name="connsiteY10" fmla="*/ 6 h 1160"/>
              <a:gd name="connsiteX11" fmla="*/ 1333 w 2353"/>
              <a:gd name="connsiteY11" fmla="*/ 18 h 1160"/>
              <a:gd name="connsiteX12" fmla="*/ 1545 w 2353"/>
              <a:gd name="connsiteY12" fmla="*/ 70 h 1160"/>
              <a:gd name="connsiteX13" fmla="*/ 1863 w 2353"/>
              <a:gd name="connsiteY13" fmla="*/ 203 h 1160"/>
              <a:gd name="connsiteX14" fmla="*/ 2085 w 2353"/>
              <a:gd name="connsiteY14" fmla="*/ 378 h 1160"/>
              <a:gd name="connsiteX15" fmla="*/ 2189 w 2353"/>
              <a:gd name="connsiteY15" fmla="*/ 498 h 1160"/>
              <a:gd name="connsiteX16" fmla="*/ 2297 w 2353"/>
              <a:gd name="connsiteY16" fmla="*/ 654 h 1160"/>
              <a:gd name="connsiteX17" fmla="*/ 2353 w 2353"/>
              <a:gd name="connsiteY17" fmla="*/ 778 h 1160"/>
              <a:gd name="connsiteX18" fmla="*/ 2128 w 2353"/>
              <a:gd name="connsiteY18" fmla="*/ 658 h 1160"/>
              <a:gd name="connsiteX19" fmla="*/ 2014 w 2353"/>
              <a:gd name="connsiteY19" fmla="*/ 620 h 1160"/>
              <a:gd name="connsiteX20" fmla="*/ 1863 w 2353"/>
              <a:gd name="connsiteY20" fmla="*/ 658 h 1160"/>
              <a:gd name="connsiteX21" fmla="*/ 1777 w 2353"/>
              <a:gd name="connsiteY21" fmla="*/ 834 h 1160"/>
              <a:gd name="connsiteX22" fmla="*/ 1613 w 2353"/>
              <a:gd name="connsiteY22" fmla="*/ 898 h 1160"/>
              <a:gd name="connsiteX23" fmla="*/ 1441 w 2353"/>
              <a:gd name="connsiteY23" fmla="*/ 770 h 1160"/>
              <a:gd name="connsiteX24" fmla="*/ 1295 w 2353"/>
              <a:gd name="connsiteY24" fmla="*/ 695 h 1160"/>
              <a:gd name="connsiteX25" fmla="*/ 1143 w 2353"/>
              <a:gd name="connsiteY25" fmla="*/ 733 h 1160"/>
              <a:gd name="connsiteX26" fmla="*/ 1021 w 2353"/>
              <a:gd name="connsiteY26" fmla="*/ 862 h 1160"/>
              <a:gd name="connsiteX0" fmla="*/ 713 w 2353"/>
              <a:gd name="connsiteY0" fmla="*/ 1056 h 1079"/>
              <a:gd name="connsiteX1" fmla="*/ 533 w 2353"/>
              <a:gd name="connsiteY1" fmla="*/ 1005 h 1079"/>
              <a:gd name="connsiteX2" fmla="*/ 381 w 2353"/>
              <a:gd name="connsiteY2" fmla="*/ 926 h 1079"/>
              <a:gd name="connsiteX3" fmla="*/ 233 w 2353"/>
              <a:gd name="connsiteY3" fmla="*/ 794 h 1079"/>
              <a:gd name="connsiteX4" fmla="*/ 37 w 2353"/>
              <a:gd name="connsiteY4" fmla="*/ 862 h 1079"/>
              <a:gd name="connsiteX5" fmla="*/ 7 w 2353"/>
              <a:gd name="connsiteY5" fmla="*/ 658 h 1079"/>
              <a:gd name="connsiteX6" fmla="*/ 120 w 2353"/>
              <a:gd name="connsiteY6" fmla="*/ 506 h 1079"/>
              <a:gd name="connsiteX7" fmla="*/ 310 w 2353"/>
              <a:gd name="connsiteY7" fmla="*/ 317 h 1079"/>
              <a:gd name="connsiteX8" fmla="*/ 537 w 2353"/>
              <a:gd name="connsiteY8" fmla="*/ 165 h 1079"/>
              <a:gd name="connsiteX9" fmla="*/ 840 w 2353"/>
              <a:gd name="connsiteY9" fmla="*/ 52 h 1079"/>
              <a:gd name="connsiteX10" fmla="*/ 1117 w 2353"/>
              <a:gd name="connsiteY10" fmla="*/ 6 h 1079"/>
              <a:gd name="connsiteX11" fmla="*/ 1333 w 2353"/>
              <a:gd name="connsiteY11" fmla="*/ 18 h 1079"/>
              <a:gd name="connsiteX12" fmla="*/ 1545 w 2353"/>
              <a:gd name="connsiteY12" fmla="*/ 70 h 1079"/>
              <a:gd name="connsiteX13" fmla="*/ 1863 w 2353"/>
              <a:gd name="connsiteY13" fmla="*/ 203 h 1079"/>
              <a:gd name="connsiteX14" fmla="*/ 2085 w 2353"/>
              <a:gd name="connsiteY14" fmla="*/ 378 h 1079"/>
              <a:gd name="connsiteX15" fmla="*/ 2189 w 2353"/>
              <a:gd name="connsiteY15" fmla="*/ 498 h 1079"/>
              <a:gd name="connsiteX16" fmla="*/ 2297 w 2353"/>
              <a:gd name="connsiteY16" fmla="*/ 654 h 1079"/>
              <a:gd name="connsiteX17" fmla="*/ 2353 w 2353"/>
              <a:gd name="connsiteY17" fmla="*/ 778 h 1079"/>
              <a:gd name="connsiteX18" fmla="*/ 2128 w 2353"/>
              <a:gd name="connsiteY18" fmla="*/ 658 h 1079"/>
              <a:gd name="connsiteX19" fmla="*/ 2014 w 2353"/>
              <a:gd name="connsiteY19" fmla="*/ 620 h 1079"/>
              <a:gd name="connsiteX20" fmla="*/ 1863 w 2353"/>
              <a:gd name="connsiteY20" fmla="*/ 658 h 1079"/>
              <a:gd name="connsiteX21" fmla="*/ 1777 w 2353"/>
              <a:gd name="connsiteY21" fmla="*/ 834 h 1079"/>
              <a:gd name="connsiteX22" fmla="*/ 1613 w 2353"/>
              <a:gd name="connsiteY22" fmla="*/ 898 h 1079"/>
              <a:gd name="connsiteX23" fmla="*/ 1441 w 2353"/>
              <a:gd name="connsiteY23" fmla="*/ 770 h 1079"/>
              <a:gd name="connsiteX24" fmla="*/ 1295 w 2353"/>
              <a:gd name="connsiteY24" fmla="*/ 695 h 1079"/>
              <a:gd name="connsiteX25" fmla="*/ 1143 w 2353"/>
              <a:gd name="connsiteY25" fmla="*/ 733 h 1079"/>
              <a:gd name="connsiteX26" fmla="*/ 1021 w 2353"/>
              <a:gd name="connsiteY26" fmla="*/ 862 h 1079"/>
              <a:gd name="connsiteX0" fmla="*/ 713 w 2353"/>
              <a:gd name="connsiteY0" fmla="*/ 1056 h 1079"/>
              <a:gd name="connsiteX1" fmla="*/ 533 w 2353"/>
              <a:gd name="connsiteY1" fmla="*/ 1005 h 1079"/>
              <a:gd name="connsiteX2" fmla="*/ 437 w 2353"/>
              <a:gd name="connsiteY2" fmla="*/ 926 h 1079"/>
              <a:gd name="connsiteX3" fmla="*/ 233 w 2353"/>
              <a:gd name="connsiteY3" fmla="*/ 794 h 1079"/>
              <a:gd name="connsiteX4" fmla="*/ 37 w 2353"/>
              <a:gd name="connsiteY4" fmla="*/ 862 h 1079"/>
              <a:gd name="connsiteX5" fmla="*/ 7 w 2353"/>
              <a:gd name="connsiteY5" fmla="*/ 658 h 1079"/>
              <a:gd name="connsiteX6" fmla="*/ 120 w 2353"/>
              <a:gd name="connsiteY6" fmla="*/ 506 h 1079"/>
              <a:gd name="connsiteX7" fmla="*/ 310 w 2353"/>
              <a:gd name="connsiteY7" fmla="*/ 317 h 1079"/>
              <a:gd name="connsiteX8" fmla="*/ 537 w 2353"/>
              <a:gd name="connsiteY8" fmla="*/ 165 h 1079"/>
              <a:gd name="connsiteX9" fmla="*/ 840 w 2353"/>
              <a:gd name="connsiteY9" fmla="*/ 52 h 1079"/>
              <a:gd name="connsiteX10" fmla="*/ 1117 w 2353"/>
              <a:gd name="connsiteY10" fmla="*/ 6 h 1079"/>
              <a:gd name="connsiteX11" fmla="*/ 1333 w 2353"/>
              <a:gd name="connsiteY11" fmla="*/ 18 h 1079"/>
              <a:gd name="connsiteX12" fmla="*/ 1545 w 2353"/>
              <a:gd name="connsiteY12" fmla="*/ 70 h 1079"/>
              <a:gd name="connsiteX13" fmla="*/ 1863 w 2353"/>
              <a:gd name="connsiteY13" fmla="*/ 203 h 1079"/>
              <a:gd name="connsiteX14" fmla="*/ 2085 w 2353"/>
              <a:gd name="connsiteY14" fmla="*/ 378 h 1079"/>
              <a:gd name="connsiteX15" fmla="*/ 2189 w 2353"/>
              <a:gd name="connsiteY15" fmla="*/ 498 h 1079"/>
              <a:gd name="connsiteX16" fmla="*/ 2297 w 2353"/>
              <a:gd name="connsiteY16" fmla="*/ 654 h 1079"/>
              <a:gd name="connsiteX17" fmla="*/ 2353 w 2353"/>
              <a:gd name="connsiteY17" fmla="*/ 778 h 1079"/>
              <a:gd name="connsiteX18" fmla="*/ 2128 w 2353"/>
              <a:gd name="connsiteY18" fmla="*/ 658 h 1079"/>
              <a:gd name="connsiteX19" fmla="*/ 2014 w 2353"/>
              <a:gd name="connsiteY19" fmla="*/ 620 h 1079"/>
              <a:gd name="connsiteX20" fmla="*/ 1863 w 2353"/>
              <a:gd name="connsiteY20" fmla="*/ 658 h 1079"/>
              <a:gd name="connsiteX21" fmla="*/ 1777 w 2353"/>
              <a:gd name="connsiteY21" fmla="*/ 834 h 1079"/>
              <a:gd name="connsiteX22" fmla="*/ 1613 w 2353"/>
              <a:gd name="connsiteY22" fmla="*/ 898 h 1079"/>
              <a:gd name="connsiteX23" fmla="*/ 1441 w 2353"/>
              <a:gd name="connsiteY23" fmla="*/ 770 h 1079"/>
              <a:gd name="connsiteX24" fmla="*/ 1295 w 2353"/>
              <a:gd name="connsiteY24" fmla="*/ 695 h 1079"/>
              <a:gd name="connsiteX25" fmla="*/ 1143 w 2353"/>
              <a:gd name="connsiteY25" fmla="*/ 733 h 1079"/>
              <a:gd name="connsiteX26" fmla="*/ 1021 w 2353"/>
              <a:gd name="connsiteY26" fmla="*/ 862 h 1079"/>
              <a:gd name="connsiteX0" fmla="*/ 713 w 2353"/>
              <a:gd name="connsiteY0" fmla="*/ 1056 h 1079"/>
              <a:gd name="connsiteX1" fmla="*/ 533 w 2353"/>
              <a:gd name="connsiteY1" fmla="*/ 1005 h 1079"/>
              <a:gd name="connsiteX2" fmla="*/ 437 w 2353"/>
              <a:gd name="connsiteY2" fmla="*/ 926 h 1079"/>
              <a:gd name="connsiteX3" fmla="*/ 233 w 2353"/>
              <a:gd name="connsiteY3" fmla="*/ 794 h 1079"/>
              <a:gd name="connsiteX4" fmla="*/ 37 w 2353"/>
              <a:gd name="connsiteY4" fmla="*/ 862 h 1079"/>
              <a:gd name="connsiteX5" fmla="*/ 7 w 2353"/>
              <a:gd name="connsiteY5" fmla="*/ 658 h 1079"/>
              <a:gd name="connsiteX6" fmla="*/ 120 w 2353"/>
              <a:gd name="connsiteY6" fmla="*/ 506 h 1079"/>
              <a:gd name="connsiteX7" fmla="*/ 310 w 2353"/>
              <a:gd name="connsiteY7" fmla="*/ 317 h 1079"/>
              <a:gd name="connsiteX8" fmla="*/ 537 w 2353"/>
              <a:gd name="connsiteY8" fmla="*/ 165 h 1079"/>
              <a:gd name="connsiteX9" fmla="*/ 840 w 2353"/>
              <a:gd name="connsiteY9" fmla="*/ 52 h 1079"/>
              <a:gd name="connsiteX10" fmla="*/ 1117 w 2353"/>
              <a:gd name="connsiteY10" fmla="*/ 6 h 1079"/>
              <a:gd name="connsiteX11" fmla="*/ 1333 w 2353"/>
              <a:gd name="connsiteY11" fmla="*/ 18 h 1079"/>
              <a:gd name="connsiteX12" fmla="*/ 1545 w 2353"/>
              <a:gd name="connsiteY12" fmla="*/ 70 h 1079"/>
              <a:gd name="connsiteX13" fmla="*/ 1863 w 2353"/>
              <a:gd name="connsiteY13" fmla="*/ 203 h 1079"/>
              <a:gd name="connsiteX14" fmla="*/ 2085 w 2353"/>
              <a:gd name="connsiteY14" fmla="*/ 378 h 1079"/>
              <a:gd name="connsiteX15" fmla="*/ 2189 w 2353"/>
              <a:gd name="connsiteY15" fmla="*/ 498 h 1079"/>
              <a:gd name="connsiteX16" fmla="*/ 2297 w 2353"/>
              <a:gd name="connsiteY16" fmla="*/ 654 h 1079"/>
              <a:gd name="connsiteX17" fmla="*/ 2353 w 2353"/>
              <a:gd name="connsiteY17" fmla="*/ 778 h 1079"/>
              <a:gd name="connsiteX18" fmla="*/ 2128 w 2353"/>
              <a:gd name="connsiteY18" fmla="*/ 658 h 1079"/>
              <a:gd name="connsiteX19" fmla="*/ 2014 w 2353"/>
              <a:gd name="connsiteY19" fmla="*/ 620 h 1079"/>
              <a:gd name="connsiteX20" fmla="*/ 1863 w 2353"/>
              <a:gd name="connsiteY20" fmla="*/ 658 h 1079"/>
              <a:gd name="connsiteX21" fmla="*/ 1777 w 2353"/>
              <a:gd name="connsiteY21" fmla="*/ 834 h 1079"/>
              <a:gd name="connsiteX22" fmla="*/ 1613 w 2353"/>
              <a:gd name="connsiteY22" fmla="*/ 898 h 1079"/>
              <a:gd name="connsiteX23" fmla="*/ 1441 w 2353"/>
              <a:gd name="connsiteY23" fmla="*/ 770 h 1079"/>
              <a:gd name="connsiteX24" fmla="*/ 1295 w 2353"/>
              <a:gd name="connsiteY24" fmla="*/ 695 h 1079"/>
              <a:gd name="connsiteX25" fmla="*/ 1143 w 2353"/>
              <a:gd name="connsiteY25" fmla="*/ 733 h 1079"/>
              <a:gd name="connsiteX26" fmla="*/ 1021 w 2353"/>
              <a:gd name="connsiteY26" fmla="*/ 862 h 1079"/>
              <a:gd name="connsiteX27" fmla="*/ 713 w 2353"/>
              <a:gd name="connsiteY27" fmla="*/ 1056 h 1079"/>
              <a:gd name="connsiteX0" fmla="*/ 713 w 2353"/>
              <a:gd name="connsiteY0" fmla="*/ 1056 h 1079"/>
              <a:gd name="connsiteX1" fmla="*/ 533 w 2353"/>
              <a:gd name="connsiteY1" fmla="*/ 1005 h 1079"/>
              <a:gd name="connsiteX2" fmla="*/ 437 w 2353"/>
              <a:gd name="connsiteY2" fmla="*/ 926 h 1079"/>
              <a:gd name="connsiteX3" fmla="*/ 233 w 2353"/>
              <a:gd name="connsiteY3" fmla="*/ 794 h 1079"/>
              <a:gd name="connsiteX4" fmla="*/ 37 w 2353"/>
              <a:gd name="connsiteY4" fmla="*/ 862 h 1079"/>
              <a:gd name="connsiteX5" fmla="*/ 7 w 2353"/>
              <a:gd name="connsiteY5" fmla="*/ 658 h 1079"/>
              <a:gd name="connsiteX6" fmla="*/ 120 w 2353"/>
              <a:gd name="connsiteY6" fmla="*/ 506 h 1079"/>
              <a:gd name="connsiteX7" fmla="*/ 310 w 2353"/>
              <a:gd name="connsiteY7" fmla="*/ 317 h 1079"/>
              <a:gd name="connsiteX8" fmla="*/ 537 w 2353"/>
              <a:gd name="connsiteY8" fmla="*/ 165 h 1079"/>
              <a:gd name="connsiteX9" fmla="*/ 840 w 2353"/>
              <a:gd name="connsiteY9" fmla="*/ 52 h 1079"/>
              <a:gd name="connsiteX10" fmla="*/ 1117 w 2353"/>
              <a:gd name="connsiteY10" fmla="*/ 6 h 1079"/>
              <a:gd name="connsiteX11" fmla="*/ 1333 w 2353"/>
              <a:gd name="connsiteY11" fmla="*/ 18 h 1079"/>
              <a:gd name="connsiteX12" fmla="*/ 1545 w 2353"/>
              <a:gd name="connsiteY12" fmla="*/ 70 h 1079"/>
              <a:gd name="connsiteX13" fmla="*/ 1863 w 2353"/>
              <a:gd name="connsiteY13" fmla="*/ 203 h 1079"/>
              <a:gd name="connsiteX14" fmla="*/ 2085 w 2353"/>
              <a:gd name="connsiteY14" fmla="*/ 378 h 1079"/>
              <a:gd name="connsiteX15" fmla="*/ 2189 w 2353"/>
              <a:gd name="connsiteY15" fmla="*/ 498 h 1079"/>
              <a:gd name="connsiteX16" fmla="*/ 2297 w 2353"/>
              <a:gd name="connsiteY16" fmla="*/ 654 h 1079"/>
              <a:gd name="connsiteX17" fmla="*/ 2353 w 2353"/>
              <a:gd name="connsiteY17" fmla="*/ 778 h 1079"/>
              <a:gd name="connsiteX18" fmla="*/ 2128 w 2353"/>
              <a:gd name="connsiteY18" fmla="*/ 658 h 1079"/>
              <a:gd name="connsiteX19" fmla="*/ 2014 w 2353"/>
              <a:gd name="connsiteY19" fmla="*/ 620 h 1079"/>
              <a:gd name="connsiteX20" fmla="*/ 1863 w 2353"/>
              <a:gd name="connsiteY20" fmla="*/ 658 h 1079"/>
              <a:gd name="connsiteX21" fmla="*/ 1777 w 2353"/>
              <a:gd name="connsiteY21" fmla="*/ 834 h 1079"/>
              <a:gd name="connsiteX22" fmla="*/ 1613 w 2353"/>
              <a:gd name="connsiteY22" fmla="*/ 898 h 1079"/>
              <a:gd name="connsiteX23" fmla="*/ 1441 w 2353"/>
              <a:gd name="connsiteY23" fmla="*/ 770 h 1079"/>
              <a:gd name="connsiteX24" fmla="*/ 1295 w 2353"/>
              <a:gd name="connsiteY24" fmla="*/ 695 h 1079"/>
              <a:gd name="connsiteX25" fmla="*/ 1143 w 2353"/>
              <a:gd name="connsiteY25" fmla="*/ 733 h 1079"/>
              <a:gd name="connsiteX26" fmla="*/ 1021 w 2353"/>
              <a:gd name="connsiteY26" fmla="*/ 862 h 1079"/>
              <a:gd name="connsiteX27" fmla="*/ 713 w 2353"/>
              <a:gd name="connsiteY27" fmla="*/ 1056 h 1079"/>
              <a:gd name="connsiteX0" fmla="*/ 713 w 2353"/>
              <a:gd name="connsiteY0" fmla="*/ 1056 h 1079"/>
              <a:gd name="connsiteX1" fmla="*/ 533 w 2353"/>
              <a:gd name="connsiteY1" fmla="*/ 1005 h 1079"/>
              <a:gd name="connsiteX2" fmla="*/ 437 w 2353"/>
              <a:gd name="connsiteY2" fmla="*/ 926 h 1079"/>
              <a:gd name="connsiteX3" fmla="*/ 233 w 2353"/>
              <a:gd name="connsiteY3" fmla="*/ 794 h 1079"/>
              <a:gd name="connsiteX4" fmla="*/ 37 w 2353"/>
              <a:gd name="connsiteY4" fmla="*/ 862 h 1079"/>
              <a:gd name="connsiteX5" fmla="*/ 7 w 2353"/>
              <a:gd name="connsiteY5" fmla="*/ 658 h 1079"/>
              <a:gd name="connsiteX6" fmla="*/ 120 w 2353"/>
              <a:gd name="connsiteY6" fmla="*/ 506 h 1079"/>
              <a:gd name="connsiteX7" fmla="*/ 310 w 2353"/>
              <a:gd name="connsiteY7" fmla="*/ 317 h 1079"/>
              <a:gd name="connsiteX8" fmla="*/ 537 w 2353"/>
              <a:gd name="connsiteY8" fmla="*/ 165 h 1079"/>
              <a:gd name="connsiteX9" fmla="*/ 840 w 2353"/>
              <a:gd name="connsiteY9" fmla="*/ 52 h 1079"/>
              <a:gd name="connsiteX10" fmla="*/ 1117 w 2353"/>
              <a:gd name="connsiteY10" fmla="*/ 6 h 1079"/>
              <a:gd name="connsiteX11" fmla="*/ 1333 w 2353"/>
              <a:gd name="connsiteY11" fmla="*/ 18 h 1079"/>
              <a:gd name="connsiteX12" fmla="*/ 1545 w 2353"/>
              <a:gd name="connsiteY12" fmla="*/ 70 h 1079"/>
              <a:gd name="connsiteX13" fmla="*/ 1863 w 2353"/>
              <a:gd name="connsiteY13" fmla="*/ 203 h 1079"/>
              <a:gd name="connsiteX14" fmla="*/ 2085 w 2353"/>
              <a:gd name="connsiteY14" fmla="*/ 378 h 1079"/>
              <a:gd name="connsiteX15" fmla="*/ 2189 w 2353"/>
              <a:gd name="connsiteY15" fmla="*/ 498 h 1079"/>
              <a:gd name="connsiteX16" fmla="*/ 2297 w 2353"/>
              <a:gd name="connsiteY16" fmla="*/ 654 h 1079"/>
              <a:gd name="connsiteX17" fmla="*/ 2353 w 2353"/>
              <a:gd name="connsiteY17" fmla="*/ 778 h 1079"/>
              <a:gd name="connsiteX18" fmla="*/ 2128 w 2353"/>
              <a:gd name="connsiteY18" fmla="*/ 658 h 1079"/>
              <a:gd name="connsiteX19" fmla="*/ 2014 w 2353"/>
              <a:gd name="connsiteY19" fmla="*/ 620 h 1079"/>
              <a:gd name="connsiteX20" fmla="*/ 1863 w 2353"/>
              <a:gd name="connsiteY20" fmla="*/ 658 h 1079"/>
              <a:gd name="connsiteX21" fmla="*/ 1777 w 2353"/>
              <a:gd name="connsiteY21" fmla="*/ 834 h 1079"/>
              <a:gd name="connsiteX22" fmla="*/ 1613 w 2353"/>
              <a:gd name="connsiteY22" fmla="*/ 898 h 1079"/>
              <a:gd name="connsiteX23" fmla="*/ 1441 w 2353"/>
              <a:gd name="connsiteY23" fmla="*/ 770 h 1079"/>
              <a:gd name="connsiteX24" fmla="*/ 1295 w 2353"/>
              <a:gd name="connsiteY24" fmla="*/ 695 h 1079"/>
              <a:gd name="connsiteX25" fmla="*/ 1143 w 2353"/>
              <a:gd name="connsiteY25" fmla="*/ 733 h 1079"/>
              <a:gd name="connsiteX26" fmla="*/ 1021 w 2353"/>
              <a:gd name="connsiteY26" fmla="*/ 862 h 1079"/>
              <a:gd name="connsiteX27" fmla="*/ 713 w 2353"/>
              <a:gd name="connsiteY27" fmla="*/ 1056 h 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53" h="1079">
                <a:moveTo>
                  <a:pt x="713" y="1056"/>
                </a:moveTo>
                <a:cubicBezTo>
                  <a:pt x="646" y="1079"/>
                  <a:pt x="579" y="1027"/>
                  <a:pt x="533" y="1005"/>
                </a:cubicBezTo>
                <a:cubicBezTo>
                  <a:pt x="487" y="983"/>
                  <a:pt x="487" y="961"/>
                  <a:pt x="437" y="926"/>
                </a:cubicBezTo>
                <a:cubicBezTo>
                  <a:pt x="387" y="891"/>
                  <a:pt x="300" y="805"/>
                  <a:pt x="233" y="794"/>
                </a:cubicBezTo>
                <a:cubicBezTo>
                  <a:pt x="166" y="783"/>
                  <a:pt x="74" y="885"/>
                  <a:pt x="37" y="862"/>
                </a:cubicBezTo>
                <a:cubicBezTo>
                  <a:pt x="0" y="839"/>
                  <a:pt x="13" y="700"/>
                  <a:pt x="7" y="658"/>
                </a:cubicBezTo>
                <a:lnTo>
                  <a:pt x="120" y="506"/>
                </a:lnTo>
                <a:cubicBezTo>
                  <a:pt x="171" y="449"/>
                  <a:pt x="241" y="374"/>
                  <a:pt x="310" y="317"/>
                </a:cubicBezTo>
                <a:cubicBezTo>
                  <a:pt x="379" y="260"/>
                  <a:pt x="449" y="209"/>
                  <a:pt x="537" y="165"/>
                </a:cubicBezTo>
                <a:cubicBezTo>
                  <a:pt x="625" y="121"/>
                  <a:pt x="743" y="78"/>
                  <a:pt x="840" y="52"/>
                </a:cubicBezTo>
                <a:cubicBezTo>
                  <a:pt x="937" y="26"/>
                  <a:pt x="1035" y="12"/>
                  <a:pt x="1117" y="6"/>
                </a:cubicBezTo>
                <a:cubicBezTo>
                  <a:pt x="1199" y="0"/>
                  <a:pt x="1262" y="7"/>
                  <a:pt x="1333" y="18"/>
                </a:cubicBezTo>
                <a:cubicBezTo>
                  <a:pt x="1404" y="29"/>
                  <a:pt x="1457" y="39"/>
                  <a:pt x="1545" y="70"/>
                </a:cubicBezTo>
                <a:cubicBezTo>
                  <a:pt x="1633" y="101"/>
                  <a:pt x="1773" y="152"/>
                  <a:pt x="1863" y="203"/>
                </a:cubicBezTo>
                <a:cubicBezTo>
                  <a:pt x="1953" y="254"/>
                  <a:pt x="2031" y="329"/>
                  <a:pt x="2085" y="378"/>
                </a:cubicBezTo>
                <a:cubicBezTo>
                  <a:pt x="2139" y="427"/>
                  <a:pt x="2154" y="452"/>
                  <a:pt x="2189" y="498"/>
                </a:cubicBezTo>
                <a:cubicBezTo>
                  <a:pt x="2224" y="544"/>
                  <a:pt x="2270" y="607"/>
                  <a:pt x="2297" y="654"/>
                </a:cubicBezTo>
                <a:cubicBezTo>
                  <a:pt x="2316" y="695"/>
                  <a:pt x="2334" y="737"/>
                  <a:pt x="2353" y="778"/>
                </a:cubicBezTo>
                <a:cubicBezTo>
                  <a:pt x="2325" y="779"/>
                  <a:pt x="2184" y="684"/>
                  <a:pt x="2128" y="658"/>
                </a:cubicBezTo>
                <a:cubicBezTo>
                  <a:pt x="2072" y="632"/>
                  <a:pt x="2058" y="620"/>
                  <a:pt x="2014" y="620"/>
                </a:cubicBezTo>
                <a:cubicBezTo>
                  <a:pt x="1970" y="620"/>
                  <a:pt x="1903" y="622"/>
                  <a:pt x="1863" y="658"/>
                </a:cubicBezTo>
                <a:cubicBezTo>
                  <a:pt x="1823" y="694"/>
                  <a:pt x="1819" y="794"/>
                  <a:pt x="1777" y="834"/>
                </a:cubicBezTo>
                <a:cubicBezTo>
                  <a:pt x="1735" y="874"/>
                  <a:pt x="1669" y="909"/>
                  <a:pt x="1613" y="898"/>
                </a:cubicBezTo>
                <a:cubicBezTo>
                  <a:pt x="1557" y="887"/>
                  <a:pt x="1494" y="804"/>
                  <a:pt x="1441" y="770"/>
                </a:cubicBezTo>
                <a:cubicBezTo>
                  <a:pt x="1388" y="736"/>
                  <a:pt x="1345" y="701"/>
                  <a:pt x="1295" y="695"/>
                </a:cubicBezTo>
                <a:cubicBezTo>
                  <a:pt x="1245" y="689"/>
                  <a:pt x="1189" y="705"/>
                  <a:pt x="1143" y="733"/>
                </a:cubicBezTo>
                <a:cubicBezTo>
                  <a:pt x="1097" y="761"/>
                  <a:pt x="1055" y="818"/>
                  <a:pt x="1021" y="862"/>
                </a:cubicBezTo>
                <a:cubicBezTo>
                  <a:pt x="854" y="1031"/>
                  <a:pt x="868" y="1015"/>
                  <a:pt x="713" y="1056"/>
                </a:cubicBezTo>
                <a:close/>
              </a:path>
            </a:pathLst>
          </a:custGeom>
          <a:solidFill>
            <a:schemeClr val="accent1">
              <a:alpha val="43000"/>
            </a:schemeClr>
          </a:solidFill>
          <a:ln w="9525">
            <a:noFill/>
            <a:round/>
            <a:headEnd/>
            <a:tailEnd/>
          </a:ln>
          <a:effectLst>
            <a:softEdge rad="38100"/>
          </a:effectLst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26"/>
          <p:cNvSpPr>
            <a:spLocks noChangeAspect="1"/>
          </p:cNvSpPr>
          <p:nvPr/>
        </p:nvSpPr>
        <p:spPr bwMode="auto">
          <a:xfrm>
            <a:off x="2333804" y="3749892"/>
            <a:ext cx="4450991" cy="1321362"/>
          </a:xfrm>
          <a:custGeom>
            <a:avLst/>
            <a:gdLst>
              <a:gd name="connsiteX0" fmla="*/ 528 w 2651"/>
              <a:gd name="connsiteY0" fmla="*/ 919 h 992"/>
              <a:gd name="connsiteX1" fmla="*/ 822 w 2651"/>
              <a:gd name="connsiteY1" fmla="*/ 956 h 992"/>
              <a:gd name="connsiteX2" fmla="*/ 1188 w 2651"/>
              <a:gd name="connsiteY2" fmla="*/ 987 h 992"/>
              <a:gd name="connsiteX3" fmla="*/ 1500 w 2651"/>
              <a:gd name="connsiteY3" fmla="*/ 987 h 992"/>
              <a:gd name="connsiteX4" fmla="*/ 1807 w 2651"/>
              <a:gd name="connsiteY4" fmla="*/ 956 h 992"/>
              <a:gd name="connsiteX5" fmla="*/ 2076 w 2651"/>
              <a:gd name="connsiteY5" fmla="*/ 907 h 992"/>
              <a:gd name="connsiteX6" fmla="*/ 2344 w 2651"/>
              <a:gd name="connsiteY6" fmla="*/ 859 h 992"/>
              <a:gd name="connsiteX7" fmla="*/ 2576 w 2651"/>
              <a:gd name="connsiteY7" fmla="*/ 811 h 992"/>
              <a:gd name="connsiteX8" fmla="*/ 2640 w 2651"/>
              <a:gd name="connsiteY8" fmla="*/ 766 h 992"/>
              <a:gd name="connsiteX9" fmla="*/ 2640 w 2651"/>
              <a:gd name="connsiteY9" fmla="*/ 577 h 992"/>
              <a:gd name="connsiteX10" fmla="*/ 2612 w 2651"/>
              <a:gd name="connsiteY10" fmla="*/ 387 h 992"/>
              <a:gd name="connsiteX11" fmla="*/ 2576 w 2651"/>
              <a:gd name="connsiteY11" fmla="*/ 279 h 992"/>
              <a:gd name="connsiteX12" fmla="*/ 2526 w 2651"/>
              <a:gd name="connsiteY12" fmla="*/ 160 h 992"/>
              <a:gd name="connsiteX13" fmla="*/ 2488 w 2651"/>
              <a:gd name="connsiteY13" fmla="*/ 160 h 992"/>
              <a:gd name="connsiteX14" fmla="*/ 2375 w 2651"/>
              <a:gd name="connsiteY14" fmla="*/ 84 h 992"/>
              <a:gd name="connsiteX15" fmla="*/ 2252 w 2651"/>
              <a:gd name="connsiteY15" fmla="*/ 15 h 992"/>
              <a:gd name="connsiteX16" fmla="*/ 2110 w 2651"/>
              <a:gd name="connsiteY16" fmla="*/ 9 h 992"/>
              <a:gd name="connsiteX17" fmla="*/ 2012 w 2651"/>
              <a:gd name="connsiteY17" fmla="*/ 71 h 992"/>
              <a:gd name="connsiteX18" fmla="*/ 1932 w 2651"/>
              <a:gd name="connsiteY18" fmla="*/ 239 h 992"/>
              <a:gd name="connsiteX19" fmla="*/ 1807 w 2651"/>
              <a:gd name="connsiteY19" fmla="*/ 274 h 992"/>
              <a:gd name="connsiteX20" fmla="*/ 1693 w 2651"/>
              <a:gd name="connsiteY20" fmla="*/ 236 h 992"/>
              <a:gd name="connsiteX21" fmla="*/ 1612 w 2651"/>
              <a:gd name="connsiteY21" fmla="*/ 155 h 992"/>
              <a:gd name="connsiteX22" fmla="*/ 1466 w 2651"/>
              <a:gd name="connsiteY22" fmla="*/ 84 h 992"/>
              <a:gd name="connsiteX23" fmla="*/ 1312 w 2651"/>
              <a:gd name="connsiteY23" fmla="*/ 123 h 992"/>
              <a:gd name="connsiteX24" fmla="*/ 1200 w 2651"/>
              <a:gd name="connsiteY24" fmla="*/ 236 h 992"/>
              <a:gd name="connsiteX25" fmla="*/ 1112 w 2651"/>
              <a:gd name="connsiteY25" fmla="*/ 383 h 992"/>
              <a:gd name="connsiteX26" fmla="*/ 980 w 2651"/>
              <a:gd name="connsiteY26" fmla="*/ 519 h 992"/>
              <a:gd name="connsiteX27" fmla="*/ 888 w 2651"/>
              <a:gd name="connsiteY27" fmla="*/ 555 h 992"/>
              <a:gd name="connsiteX28" fmla="*/ 764 w 2651"/>
              <a:gd name="connsiteY28" fmla="*/ 559 h 992"/>
              <a:gd name="connsiteX29" fmla="*/ 668 w 2651"/>
              <a:gd name="connsiteY29" fmla="*/ 483 h 992"/>
              <a:gd name="connsiteX30" fmla="*/ 568 w 2651"/>
              <a:gd name="connsiteY30" fmla="*/ 343 h 992"/>
              <a:gd name="connsiteX31" fmla="*/ 476 w 2651"/>
              <a:gd name="connsiteY31" fmla="*/ 207 h 992"/>
              <a:gd name="connsiteX32" fmla="*/ 364 w 2651"/>
              <a:gd name="connsiteY32" fmla="*/ 187 h 992"/>
              <a:gd name="connsiteX33" fmla="*/ 288 w 2651"/>
              <a:gd name="connsiteY33" fmla="*/ 219 h 992"/>
              <a:gd name="connsiteX34" fmla="*/ 212 w 2651"/>
              <a:gd name="connsiteY34" fmla="*/ 263 h 992"/>
              <a:gd name="connsiteX35" fmla="*/ 178 w 2651"/>
              <a:gd name="connsiteY35" fmla="*/ 122 h 992"/>
              <a:gd name="connsiteX36" fmla="*/ 178 w 2651"/>
              <a:gd name="connsiteY36" fmla="*/ 47 h 992"/>
              <a:gd name="connsiteX37" fmla="*/ 102 w 2651"/>
              <a:gd name="connsiteY37" fmla="*/ 160 h 992"/>
              <a:gd name="connsiteX38" fmla="*/ 44 w 2651"/>
              <a:gd name="connsiteY38" fmla="*/ 319 h 992"/>
              <a:gd name="connsiteX39" fmla="*/ 16 w 2651"/>
              <a:gd name="connsiteY39" fmla="*/ 451 h 992"/>
              <a:gd name="connsiteX40" fmla="*/ 0 w 2651"/>
              <a:gd name="connsiteY40" fmla="*/ 619 h 992"/>
              <a:gd name="connsiteX41" fmla="*/ 4 w 2651"/>
              <a:gd name="connsiteY41" fmla="*/ 787 h 992"/>
              <a:gd name="connsiteX42" fmla="*/ 278 w 2651"/>
              <a:gd name="connsiteY42" fmla="*/ 921 h 992"/>
              <a:gd name="connsiteX0" fmla="*/ 528 w 2651"/>
              <a:gd name="connsiteY0" fmla="*/ 919 h 992"/>
              <a:gd name="connsiteX1" fmla="*/ 822 w 2651"/>
              <a:gd name="connsiteY1" fmla="*/ 956 h 992"/>
              <a:gd name="connsiteX2" fmla="*/ 1188 w 2651"/>
              <a:gd name="connsiteY2" fmla="*/ 987 h 992"/>
              <a:gd name="connsiteX3" fmla="*/ 1500 w 2651"/>
              <a:gd name="connsiteY3" fmla="*/ 987 h 992"/>
              <a:gd name="connsiteX4" fmla="*/ 1807 w 2651"/>
              <a:gd name="connsiteY4" fmla="*/ 956 h 992"/>
              <a:gd name="connsiteX5" fmla="*/ 2076 w 2651"/>
              <a:gd name="connsiteY5" fmla="*/ 907 h 992"/>
              <a:gd name="connsiteX6" fmla="*/ 2344 w 2651"/>
              <a:gd name="connsiteY6" fmla="*/ 859 h 992"/>
              <a:gd name="connsiteX7" fmla="*/ 2576 w 2651"/>
              <a:gd name="connsiteY7" fmla="*/ 811 h 992"/>
              <a:gd name="connsiteX8" fmla="*/ 2640 w 2651"/>
              <a:gd name="connsiteY8" fmla="*/ 766 h 992"/>
              <a:gd name="connsiteX9" fmla="*/ 2640 w 2651"/>
              <a:gd name="connsiteY9" fmla="*/ 577 h 992"/>
              <a:gd name="connsiteX10" fmla="*/ 2612 w 2651"/>
              <a:gd name="connsiteY10" fmla="*/ 387 h 992"/>
              <a:gd name="connsiteX11" fmla="*/ 2576 w 2651"/>
              <a:gd name="connsiteY11" fmla="*/ 279 h 992"/>
              <a:gd name="connsiteX12" fmla="*/ 2526 w 2651"/>
              <a:gd name="connsiteY12" fmla="*/ 160 h 992"/>
              <a:gd name="connsiteX13" fmla="*/ 2488 w 2651"/>
              <a:gd name="connsiteY13" fmla="*/ 160 h 992"/>
              <a:gd name="connsiteX14" fmla="*/ 2375 w 2651"/>
              <a:gd name="connsiteY14" fmla="*/ 84 h 992"/>
              <a:gd name="connsiteX15" fmla="*/ 2252 w 2651"/>
              <a:gd name="connsiteY15" fmla="*/ 15 h 992"/>
              <a:gd name="connsiteX16" fmla="*/ 2110 w 2651"/>
              <a:gd name="connsiteY16" fmla="*/ 9 h 992"/>
              <a:gd name="connsiteX17" fmla="*/ 2012 w 2651"/>
              <a:gd name="connsiteY17" fmla="*/ 71 h 992"/>
              <a:gd name="connsiteX18" fmla="*/ 1932 w 2651"/>
              <a:gd name="connsiteY18" fmla="*/ 239 h 992"/>
              <a:gd name="connsiteX19" fmla="*/ 1807 w 2651"/>
              <a:gd name="connsiteY19" fmla="*/ 274 h 992"/>
              <a:gd name="connsiteX20" fmla="*/ 1693 w 2651"/>
              <a:gd name="connsiteY20" fmla="*/ 236 h 992"/>
              <a:gd name="connsiteX21" fmla="*/ 1612 w 2651"/>
              <a:gd name="connsiteY21" fmla="*/ 155 h 992"/>
              <a:gd name="connsiteX22" fmla="*/ 1466 w 2651"/>
              <a:gd name="connsiteY22" fmla="*/ 84 h 992"/>
              <a:gd name="connsiteX23" fmla="*/ 1312 w 2651"/>
              <a:gd name="connsiteY23" fmla="*/ 123 h 992"/>
              <a:gd name="connsiteX24" fmla="*/ 1200 w 2651"/>
              <a:gd name="connsiteY24" fmla="*/ 236 h 992"/>
              <a:gd name="connsiteX25" fmla="*/ 1112 w 2651"/>
              <a:gd name="connsiteY25" fmla="*/ 383 h 992"/>
              <a:gd name="connsiteX26" fmla="*/ 980 w 2651"/>
              <a:gd name="connsiteY26" fmla="*/ 519 h 992"/>
              <a:gd name="connsiteX27" fmla="*/ 888 w 2651"/>
              <a:gd name="connsiteY27" fmla="*/ 555 h 992"/>
              <a:gd name="connsiteX28" fmla="*/ 764 w 2651"/>
              <a:gd name="connsiteY28" fmla="*/ 559 h 992"/>
              <a:gd name="connsiteX29" fmla="*/ 668 w 2651"/>
              <a:gd name="connsiteY29" fmla="*/ 483 h 992"/>
              <a:gd name="connsiteX30" fmla="*/ 568 w 2651"/>
              <a:gd name="connsiteY30" fmla="*/ 343 h 992"/>
              <a:gd name="connsiteX31" fmla="*/ 476 w 2651"/>
              <a:gd name="connsiteY31" fmla="*/ 207 h 992"/>
              <a:gd name="connsiteX32" fmla="*/ 364 w 2651"/>
              <a:gd name="connsiteY32" fmla="*/ 187 h 992"/>
              <a:gd name="connsiteX33" fmla="*/ 288 w 2651"/>
              <a:gd name="connsiteY33" fmla="*/ 219 h 992"/>
              <a:gd name="connsiteX34" fmla="*/ 212 w 2651"/>
              <a:gd name="connsiteY34" fmla="*/ 263 h 992"/>
              <a:gd name="connsiteX35" fmla="*/ 178 w 2651"/>
              <a:gd name="connsiteY35" fmla="*/ 122 h 992"/>
              <a:gd name="connsiteX36" fmla="*/ 178 w 2651"/>
              <a:gd name="connsiteY36" fmla="*/ 47 h 992"/>
              <a:gd name="connsiteX37" fmla="*/ 102 w 2651"/>
              <a:gd name="connsiteY37" fmla="*/ 160 h 992"/>
              <a:gd name="connsiteX38" fmla="*/ 44 w 2651"/>
              <a:gd name="connsiteY38" fmla="*/ 319 h 992"/>
              <a:gd name="connsiteX39" fmla="*/ 16 w 2651"/>
              <a:gd name="connsiteY39" fmla="*/ 451 h 992"/>
              <a:gd name="connsiteX40" fmla="*/ 0 w 2651"/>
              <a:gd name="connsiteY40" fmla="*/ 619 h 992"/>
              <a:gd name="connsiteX41" fmla="*/ 4 w 2651"/>
              <a:gd name="connsiteY41" fmla="*/ 787 h 992"/>
              <a:gd name="connsiteX0" fmla="*/ 822 w 2651"/>
              <a:gd name="connsiteY0" fmla="*/ 956 h 992"/>
              <a:gd name="connsiteX1" fmla="*/ 1188 w 2651"/>
              <a:gd name="connsiteY1" fmla="*/ 987 h 992"/>
              <a:gd name="connsiteX2" fmla="*/ 1500 w 2651"/>
              <a:gd name="connsiteY2" fmla="*/ 987 h 992"/>
              <a:gd name="connsiteX3" fmla="*/ 1807 w 2651"/>
              <a:gd name="connsiteY3" fmla="*/ 956 h 992"/>
              <a:gd name="connsiteX4" fmla="*/ 2076 w 2651"/>
              <a:gd name="connsiteY4" fmla="*/ 907 h 992"/>
              <a:gd name="connsiteX5" fmla="*/ 2344 w 2651"/>
              <a:gd name="connsiteY5" fmla="*/ 859 h 992"/>
              <a:gd name="connsiteX6" fmla="*/ 2576 w 2651"/>
              <a:gd name="connsiteY6" fmla="*/ 811 h 992"/>
              <a:gd name="connsiteX7" fmla="*/ 2640 w 2651"/>
              <a:gd name="connsiteY7" fmla="*/ 766 h 992"/>
              <a:gd name="connsiteX8" fmla="*/ 2640 w 2651"/>
              <a:gd name="connsiteY8" fmla="*/ 577 h 992"/>
              <a:gd name="connsiteX9" fmla="*/ 2612 w 2651"/>
              <a:gd name="connsiteY9" fmla="*/ 387 h 992"/>
              <a:gd name="connsiteX10" fmla="*/ 2576 w 2651"/>
              <a:gd name="connsiteY10" fmla="*/ 279 h 992"/>
              <a:gd name="connsiteX11" fmla="*/ 2526 w 2651"/>
              <a:gd name="connsiteY11" fmla="*/ 160 h 992"/>
              <a:gd name="connsiteX12" fmla="*/ 2488 w 2651"/>
              <a:gd name="connsiteY12" fmla="*/ 160 h 992"/>
              <a:gd name="connsiteX13" fmla="*/ 2375 w 2651"/>
              <a:gd name="connsiteY13" fmla="*/ 84 h 992"/>
              <a:gd name="connsiteX14" fmla="*/ 2252 w 2651"/>
              <a:gd name="connsiteY14" fmla="*/ 15 h 992"/>
              <a:gd name="connsiteX15" fmla="*/ 2110 w 2651"/>
              <a:gd name="connsiteY15" fmla="*/ 9 h 992"/>
              <a:gd name="connsiteX16" fmla="*/ 2012 w 2651"/>
              <a:gd name="connsiteY16" fmla="*/ 71 h 992"/>
              <a:gd name="connsiteX17" fmla="*/ 1932 w 2651"/>
              <a:gd name="connsiteY17" fmla="*/ 239 h 992"/>
              <a:gd name="connsiteX18" fmla="*/ 1807 w 2651"/>
              <a:gd name="connsiteY18" fmla="*/ 274 h 992"/>
              <a:gd name="connsiteX19" fmla="*/ 1693 w 2651"/>
              <a:gd name="connsiteY19" fmla="*/ 236 h 992"/>
              <a:gd name="connsiteX20" fmla="*/ 1612 w 2651"/>
              <a:gd name="connsiteY20" fmla="*/ 155 h 992"/>
              <a:gd name="connsiteX21" fmla="*/ 1466 w 2651"/>
              <a:gd name="connsiteY21" fmla="*/ 84 h 992"/>
              <a:gd name="connsiteX22" fmla="*/ 1312 w 2651"/>
              <a:gd name="connsiteY22" fmla="*/ 123 h 992"/>
              <a:gd name="connsiteX23" fmla="*/ 1200 w 2651"/>
              <a:gd name="connsiteY23" fmla="*/ 236 h 992"/>
              <a:gd name="connsiteX24" fmla="*/ 1112 w 2651"/>
              <a:gd name="connsiteY24" fmla="*/ 383 h 992"/>
              <a:gd name="connsiteX25" fmla="*/ 980 w 2651"/>
              <a:gd name="connsiteY25" fmla="*/ 519 h 992"/>
              <a:gd name="connsiteX26" fmla="*/ 888 w 2651"/>
              <a:gd name="connsiteY26" fmla="*/ 555 h 992"/>
              <a:gd name="connsiteX27" fmla="*/ 764 w 2651"/>
              <a:gd name="connsiteY27" fmla="*/ 559 h 992"/>
              <a:gd name="connsiteX28" fmla="*/ 668 w 2651"/>
              <a:gd name="connsiteY28" fmla="*/ 483 h 992"/>
              <a:gd name="connsiteX29" fmla="*/ 568 w 2651"/>
              <a:gd name="connsiteY29" fmla="*/ 343 h 992"/>
              <a:gd name="connsiteX30" fmla="*/ 476 w 2651"/>
              <a:gd name="connsiteY30" fmla="*/ 207 h 992"/>
              <a:gd name="connsiteX31" fmla="*/ 364 w 2651"/>
              <a:gd name="connsiteY31" fmla="*/ 187 h 992"/>
              <a:gd name="connsiteX32" fmla="*/ 288 w 2651"/>
              <a:gd name="connsiteY32" fmla="*/ 219 h 992"/>
              <a:gd name="connsiteX33" fmla="*/ 212 w 2651"/>
              <a:gd name="connsiteY33" fmla="*/ 263 h 992"/>
              <a:gd name="connsiteX34" fmla="*/ 178 w 2651"/>
              <a:gd name="connsiteY34" fmla="*/ 122 h 992"/>
              <a:gd name="connsiteX35" fmla="*/ 178 w 2651"/>
              <a:gd name="connsiteY35" fmla="*/ 47 h 992"/>
              <a:gd name="connsiteX36" fmla="*/ 102 w 2651"/>
              <a:gd name="connsiteY36" fmla="*/ 160 h 992"/>
              <a:gd name="connsiteX37" fmla="*/ 44 w 2651"/>
              <a:gd name="connsiteY37" fmla="*/ 319 h 992"/>
              <a:gd name="connsiteX38" fmla="*/ 16 w 2651"/>
              <a:gd name="connsiteY38" fmla="*/ 451 h 992"/>
              <a:gd name="connsiteX39" fmla="*/ 0 w 2651"/>
              <a:gd name="connsiteY39" fmla="*/ 619 h 992"/>
              <a:gd name="connsiteX40" fmla="*/ 4 w 2651"/>
              <a:gd name="connsiteY40" fmla="*/ 787 h 992"/>
              <a:gd name="connsiteX0" fmla="*/ 1188 w 2651"/>
              <a:gd name="connsiteY0" fmla="*/ 987 h 992"/>
              <a:gd name="connsiteX1" fmla="*/ 1500 w 2651"/>
              <a:gd name="connsiteY1" fmla="*/ 987 h 992"/>
              <a:gd name="connsiteX2" fmla="*/ 1807 w 2651"/>
              <a:gd name="connsiteY2" fmla="*/ 956 h 992"/>
              <a:gd name="connsiteX3" fmla="*/ 2076 w 2651"/>
              <a:gd name="connsiteY3" fmla="*/ 907 h 992"/>
              <a:gd name="connsiteX4" fmla="*/ 2344 w 2651"/>
              <a:gd name="connsiteY4" fmla="*/ 859 h 992"/>
              <a:gd name="connsiteX5" fmla="*/ 2576 w 2651"/>
              <a:gd name="connsiteY5" fmla="*/ 811 h 992"/>
              <a:gd name="connsiteX6" fmla="*/ 2640 w 2651"/>
              <a:gd name="connsiteY6" fmla="*/ 766 h 992"/>
              <a:gd name="connsiteX7" fmla="*/ 2640 w 2651"/>
              <a:gd name="connsiteY7" fmla="*/ 577 h 992"/>
              <a:gd name="connsiteX8" fmla="*/ 2612 w 2651"/>
              <a:gd name="connsiteY8" fmla="*/ 387 h 992"/>
              <a:gd name="connsiteX9" fmla="*/ 2576 w 2651"/>
              <a:gd name="connsiteY9" fmla="*/ 279 h 992"/>
              <a:gd name="connsiteX10" fmla="*/ 2526 w 2651"/>
              <a:gd name="connsiteY10" fmla="*/ 160 h 992"/>
              <a:gd name="connsiteX11" fmla="*/ 2488 w 2651"/>
              <a:gd name="connsiteY11" fmla="*/ 160 h 992"/>
              <a:gd name="connsiteX12" fmla="*/ 2375 w 2651"/>
              <a:gd name="connsiteY12" fmla="*/ 84 h 992"/>
              <a:gd name="connsiteX13" fmla="*/ 2252 w 2651"/>
              <a:gd name="connsiteY13" fmla="*/ 15 h 992"/>
              <a:gd name="connsiteX14" fmla="*/ 2110 w 2651"/>
              <a:gd name="connsiteY14" fmla="*/ 9 h 992"/>
              <a:gd name="connsiteX15" fmla="*/ 2012 w 2651"/>
              <a:gd name="connsiteY15" fmla="*/ 71 h 992"/>
              <a:gd name="connsiteX16" fmla="*/ 1932 w 2651"/>
              <a:gd name="connsiteY16" fmla="*/ 239 h 992"/>
              <a:gd name="connsiteX17" fmla="*/ 1807 w 2651"/>
              <a:gd name="connsiteY17" fmla="*/ 274 h 992"/>
              <a:gd name="connsiteX18" fmla="*/ 1693 w 2651"/>
              <a:gd name="connsiteY18" fmla="*/ 236 h 992"/>
              <a:gd name="connsiteX19" fmla="*/ 1612 w 2651"/>
              <a:gd name="connsiteY19" fmla="*/ 155 h 992"/>
              <a:gd name="connsiteX20" fmla="*/ 1466 w 2651"/>
              <a:gd name="connsiteY20" fmla="*/ 84 h 992"/>
              <a:gd name="connsiteX21" fmla="*/ 1312 w 2651"/>
              <a:gd name="connsiteY21" fmla="*/ 123 h 992"/>
              <a:gd name="connsiteX22" fmla="*/ 1200 w 2651"/>
              <a:gd name="connsiteY22" fmla="*/ 236 h 992"/>
              <a:gd name="connsiteX23" fmla="*/ 1112 w 2651"/>
              <a:gd name="connsiteY23" fmla="*/ 383 h 992"/>
              <a:gd name="connsiteX24" fmla="*/ 980 w 2651"/>
              <a:gd name="connsiteY24" fmla="*/ 519 h 992"/>
              <a:gd name="connsiteX25" fmla="*/ 888 w 2651"/>
              <a:gd name="connsiteY25" fmla="*/ 555 h 992"/>
              <a:gd name="connsiteX26" fmla="*/ 764 w 2651"/>
              <a:gd name="connsiteY26" fmla="*/ 559 h 992"/>
              <a:gd name="connsiteX27" fmla="*/ 668 w 2651"/>
              <a:gd name="connsiteY27" fmla="*/ 483 h 992"/>
              <a:gd name="connsiteX28" fmla="*/ 568 w 2651"/>
              <a:gd name="connsiteY28" fmla="*/ 343 h 992"/>
              <a:gd name="connsiteX29" fmla="*/ 476 w 2651"/>
              <a:gd name="connsiteY29" fmla="*/ 207 h 992"/>
              <a:gd name="connsiteX30" fmla="*/ 364 w 2651"/>
              <a:gd name="connsiteY30" fmla="*/ 187 h 992"/>
              <a:gd name="connsiteX31" fmla="*/ 288 w 2651"/>
              <a:gd name="connsiteY31" fmla="*/ 219 h 992"/>
              <a:gd name="connsiteX32" fmla="*/ 212 w 2651"/>
              <a:gd name="connsiteY32" fmla="*/ 263 h 992"/>
              <a:gd name="connsiteX33" fmla="*/ 178 w 2651"/>
              <a:gd name="connsiteY33" fmla="*/ 122 h 992"/>
              <a:gd name="connsiteX34" fmla="*/ 178 w 2651"/>
              <a:gd name="connsiteY34" fmla="*/ 47 h 992"/>
              <a:gd name="connsiteX35" fmla="*/ 102 w 2651"/>
              <a:gd name="connsiteY35" fmla="*/ 160 h 992"/>
              <a:gd name="connsiteX36" fmla="*/ 44 w 2651"/>
              <a:gd name="connsiteY36" fmla="*/ 319 h 992"/>
              <a:gd name="connsiteX37" fmla="*/ 16 w 2651"/>
              <a:gd name="connsiteY37" fmla="*/ 451 h 992"/>
              <a:gd name="connsiteX38" fmla="*/ 0 w 2651"/>
              <a:gd name="connsiteY38" fmla="*/ 619 h 992"/>
              <a:gd name="connsiteX39" fmla="*/ 4 w 2651"/>
              <a:gd name="connsiteY39" fmla="*/ 787 h 992"/>
              <a:gd name="connsiteX0" fmla="*/ 1500 w 2651"/>
              <a:gd name="connsiteY0" fmla="*/ 987 h 987"/>
              <a:gd name="connsiteX1" fmla="*/ 1807 w 2651"/>
              <a:gd name="connsiteY1" fmla="*/ 956 h 987"/>
              <a:gd name="connsiteX2" fmla="*/ 2076 w 2651"/>
              <a:gd name="connsiteY2" fmla="*/ 907 h 987"/>
              <a:gd name="connsiteX3" fmla="*/ 2344 w 2651"/>
              <a:gd name="connsiteY3" fmla="*/ 859 h 987"/>
              <a:gd name="connsiteX4" fmla="*/ 2576 w 2651"/>
              <a:gd name="connsiteY4" fmla="*/ 811 h 987"/>
              <a:gd name="connsiteX5" fmla="*/ 2640 w 2651"/>
              <a:gd name="connsiteY5" fmla="*/ 766 h 987"/>
              <a:gd name="connsiteX6" fmla="*/ 2640 w 2651"/>
              <a:gd name="connsiteY6" fmla="*/ 577 h 987"/>
              <a:gd name="connsiteX7" fmla="*/ 2612 w 2651"/>
              <a:gd name="connsiteY7" fmla="*/ 387 h 987"/>
              <a:gd name="connsiteX8" fmla="*/ 2576 w 2651"/>
              <a:gd name="connsiteY8" fmla="*/ 279 h 987"/>
              <a:gd name="connsiteX9" fmla="*/ 2526 w 2651"/>
              <a:gd name="connsiteY9" fmla="*/ 160 h 987"/>
              <a:gd name="connsiteX10" fmla="*/ 2488 w 2651"/>
              <a:gd name="connsiteY10" fmla="*/ 160 h 987"/>
              <a:gd name="connsiteX11" fmla="*/ 2375 w 2651"/>
              <a:gd name="connsiteY11" fmla="*/ 84 h 987"/>
              <a:gd name="connsiteX12" fmla="*/ 2252 w 2651"/>
              <a:gd name="connsiteY12" fmla="*/ 15 h 987"/>
              <a:gd name="connsiteX13" fmla="*/ 2110 w 2651"/>
              <a:gd name="connsiteY13" fmla="*/ 9 h 987"/>
              <a:gd name="connsiteX14" fmla="*/ 2012 w 2651"/>
              <a:gd name="connsiteY14" fmla="*/ 71 h 987"/>
              <a:gd name="connsiteX15" fmla="*/ 1932 w 2651"/>
              <a:gd name="connsiteY15" fmla="*/ 239 h 987"/>
              <a:gd name="connsiteX16" fmla="*/ 1807 w 2651"/>
              <a:gd name="connsiteY16" fmla="*/ 274 h 987"/>
              <a:gd name="connsiteX17" fmla="*/ 1693 w 2651"/>
              <a:gd name="connsiteY17" fmla="*/ 236 h 987"/>
              <a:gd name="connsiteX18" fmla="*/ 1612 w 2651"/>
              <a:gd name="connsiteY18" fmla="*/ 155 h 987"/>
              <a:gd name="connsiteX19" fmla="*/ 1466 w 2651"/>
              <a:gd name="connsiteY19" fmla="*/ 84 h 987"/>
              <a:gd name="connsiteX20" fmla="*/ 1312 w 2651"/>
              <a:gd name="connsiteY20" fmla="*/ 123 h 987"/>
              <a:gd name="connsiteX21" fmla="*/ 1200 w 2651"/>
              <a:gd name="connsiteY21" fmla="*/ 236 h 987"/>
              <a:gd name="connsiteX22" fmla="*/ 1112 w 2651"/>
              <a:gd name="connsiteY22" fmla="*/ 383 h 987"/>
              <a:gd name="connsiteX23" fmla="*/ 980 w 2651"/>
              <a:gd name="connsiteY23" fmla="*/ 519 h 987"/>
              <a:gd name="connsiteX24" fmla="*/ 888 w 2651"/>
              <a:gd name="connsiteY24" fmla="*/ 555 h 987"/>
              <a:gd name="connsiteX25" fmla="*/ 764 w 2651"/>
              <a:gd name="connsiteY25" fmla="*/ 559 h 987"/>
              <a:gd name="connsiteX26" fmla="*/ 668 w 2651"/>
              <a:gd name="connsiteY26" fmla="*/ 483 h 987"/>
              <a:gd name="connsiteX27" fmla="*/ 568 w 2651"/>
              <a:gd name="connsiteY27" fmla="*/ 343 h 987"/>
              <a:gd name="connsiteX28" fmla="*/ 476 w 2651"/>
              <a:gd name="connsiteY28" fmla="*/ 207 h 987"/>
              <a:gd name="connsiteX29" fmla="*/ 364 w 2651"/>
              <a:gd name="connsiteY29" fmla="*/ 187 h 987"/>
              <a:gd name="connsiteX30" fmla="*/ 288 w 2651"/>
              <a:gd name="connsiteY30" fmla="*/ 219 h 987"/>
              <a:gd name="connsiteX31" fmla="*/ 212 w 2651"/>
              <a:gd name="connsiteY31" fmla="*/ 263 h 987"/>
              <a:gd name="connsiteX32" fmla="*/ 178 w 2651"/>
              <a:gd name="connsiteY32" fmla="*/ 122 h 987"/>
              <a:gd name="connsiteX33" fmla="*/ 178 w 2651"/>
              <a:gd name="connsiteY33" fmla="*/ 47 h 987"/>
              <a:gd name="connsiteX34" fmla="*/ 102 w 2651"/>
              <a:gd name="connsiteY34" fmla="*/ 160 h 987"/>
              <a:gd name="connsiteX35" fmla="*/ 44 w 2651"/>
              <a:gd name="connsiteY35" fmla="*/ 319 h 987"/>
              <a:gd name="connsiteX36" fmla="*/ 16 w 2651"/>
              <a:gd name="connsiteY36" fmla="*/ 451 h 987"/>
              <a:gd name="connsiteX37" fmla="*/ 0 w 2651"/>
              <a:gd name="connsiteY37" fmla="*/ 619 h 987"/>
              <a:gd name="connsiteX38" fmla="*/ 4 w 2651"/>
              <a:gd name="connsiteY38" fmla="*/ 787 h 987"/>
              <a:gd name="connsiteX0" fmla="*/ 1807 w 2651"/>
              <a:gd name="connsiteY0" fmla="*/ 956 h 956"/>
              <a:gd name="connsiteX1" fmla="*/ 2076 w 2651"/>
              <a:gd name="connsiteY1" fmla="*/ 907 h 956"/>
              <a:gd name="connsiteX2" fmla="*/ 2344 w 2651"/>
              <a:gd name="connsiteY2" fmla="*/ 859 h 956"/>
              <a:gd name="connsiteX3" fmla="*/ 2576 w 2651"/>
              <a:gd name="connsiteY3" fmla="*/ 811 h 956"/>
              <a:gd name="connsiteX4" fmla="*/ 2640 w 2651"/>
              <a:gd name="connsiteY4" fmla="*/ 766 h 956"/>
              <a:gd name="connsiteX5" fmla="*/ 2640 w 2651"/>
              <a:gd name="connsiteY5" fmla="*/ 577 h 956"/>
              <a:gd name="connsiteX6" fmla="*/ 2612 w 2651"/>
              <a:gd name="connsiteY6" fmla="*/ 387 h 956"/>
              <a:gd name="connsiteX7" fmla="*/ 2576 w 2651"/>
              <a:gd name="connsiteY7" fmla="*/ 279 h 956"/>
              <a:gd name="connsiteX8" fmla="*/ 2526 w 2651"/>
              <a:gd name="connsiteY8" fmla="*/ 160 h 956"/>
              <a:gd name="connsiteX9" fmla="*/ 2488 w 2651"/>
              <a:gd name="connsiteY9" fmla="*/ 160 h 956"/>
              <a:gd name="connsiteX10" fmla="*/ 2375 w 2651"/>
              <a:gd name="connsiteY10" fmla="*/ 84 h 956"/>
              <a:gd name="connsiteX11" fmla="*/ 2252 w 2651"/>
              <a:gd name="connsiteY11" fmla="*/ 15 h 956"/>
              <a:gd name="connsiteX12" fmla="*/ 2110 w 2651"/>
              <a:gd name="connsiteY12" fmla="*/ 9 h 956"/>
              <a:gd name="connsiteX13" fmla="*/ 2012 w 2651"/>
              <a:gd name="connsiteY13" fmla="*/ 71 h 956"/>
              <a:gd name="connsiteX14" fmla="*/ 1932 w 2651"/>
              <a:gd name="connsiteY14" fmla="*/ 239 h 956"/>
              <a:gd name="connsiteX15" fmla="*/ 1807 w 2651"/>
              <a:gd name="connsiteY15" fmla="*/ 274 h 956"/>
              <a:gd name="connsiteX16" fmla="*/ 1693 w 2651"/>
              <a:gd name="connsiteY16" fmla="*/ 236 h 956"/>
              <a:gd name="connsiteX17" fmla="*/ 1612 w 2651"/>
              <a:gd name="connsiteY17" fmla="*/ 155 h 956"/>
              <a:gd name="connsiteX18" fmla="*/ 1466 w 2651"/>
              <a:gd name="connsiteY18" fmla="*/ 84 h 956"/>
              <a:gd name="connsiteX19" fmla="*/ 1312 w 2651"/>
              <a:gd name="connsiteY19" fmla="*/ 123 h 956"/>
              <a:gd name="connsiteX20" fmla="*/ 1200 w 2651"/>
              <a:gd name="connsiteY20" fmla="*/ 236 h 956"/>
              <a:gd name="connsiteX21" fmla="*/ 1112 w 2651"/>
              <a:gd name="connsiteY21" fmla="*/ 383 h 956"/>
              <a:gd name="connsiteX22" fmla="*/ 980 w 2651"/>
              <a:gd name="connsiteY22" fmla="*/ 519 h 956"/>
              <a:gd name="connsiteX23" fmla="*/ 888 w 2651"/>
              <a:gd name="connsiteY23" fmla="*/ 555 h 956"/>
              <a:gd name="connsiteX24" fmla="*/ 764 w 2651"/>
              <a:gd name="connsiteY24" fmla="*/ 559 h 956"/>
              <a:gd name="connsiteX25" fmla="*/ 668 w 2651"/>
              <a:gd name="connsiteY25" fmla="*/ 483 h 956"/>
              <a:gd name="connsiteX26" fmla="*/ 568 w 2651"/>
              <a:gd name="connsiteY26" fmla="*/ 343 h 956"/>
              <a:gd name="connsiteX27" fmla="*/ 476 w 2651"/>
              <a:gd name="connsiteY27" fmla="*/ 207 h 956"/>
              <a:gd name="connsiteX28" fmla="*/ 364 w 2651"/>
              <a:gd name="connsiteY28" fmla="*/ 187 h 956"/>
              <a:gd name="connsiteX29" fmla="*/ 288 w 2651"/>
              <a:gd name="connsiteY29" fmla="*/ 219 h 956"/>
              <a:gd name="connsiteX30" fmla="*/ 212 w 2651"/>
              <a:gd name="connsiteY30" fmla="*/ 263 h 956"/>
              <a:gd name="connsiteX31" fmla="*/ 178 w 2651"/>
              <a:gd name="connsiteY31" fmla="*/ 122 h 956"/>
              <a:gd name="connsiteX32" fmla="*/ 178 w 2651"/>
              <a:gd name="connsiteY32" fmla="*/ 47 h 956"/>
              <a:gd name="connsiteX33" fmla="*/ 102 w 2651"/>
              <a:gd name="connsiteY33" fmla="*/ 160 h 956"/>
              <a:gd name="connsiteX34" fmla="*/ 44 w 2651"/>
              <a:gd name="connsiteY34" fmla="*/ 319 h 956"/>
              <a:gd name="connsiteX35" fmla="*/ 16 w 2651"/>
              <a:gd name="connsiteY35" fmla="*/ 451 h 956"/>
              <a:gd name="connsiteX36" fmla="*/ 0 w 2651"/>
              <a:gd name="connsiteY36" fmla="*/ 619 h 956"/>
              <a:gd name="connsiteX37" fmla="*/ 4 w 2651"/>
              <a:gd name="connsiteY37" fmla="*/ 787 h 956"/>
              <a:gd name="connsiteX0" fmla="*/ 2076 w 2651"/>
              <a:gd name="connsiteY0" fmla="*/ 907 h 907"/>
              <a:gd name="connsiteX1" fmla="*/ 2344 w 2651"/>
              <a:gd name="connsiteY1" fmla="*/ 859 h 907"/>
              <a:gd name="connsiteX2" fmla="*/ 2576 w 2651"/>
              <a:gd name="connsiteY2" fmla="*/ 811 h 907"/>
              <a:gd name="connsiteX3" fmla="*/ 2640 w 2651"/>
              <a:gd name="connsiteY3" fmla="*/ 766 h 907"/>
              <a:gd name="connsiteX4" fmla="*/ 2640 w 2651"/>
              <a:gd name="connsiteY4" fmla="*/ 577 h 907"/>
              <a:gd name="connsiteX5" fmla="*/ 2612 w 2651"/>
              <a:gd name="connsiteY5" fmla="*/ 387 h 907"/>
              <a:gd name="connsiteX6" fmla="*/ 2576 w 2651"/>
              <a:gd name="connsiteY6" fmla="*/ 279 h 907"/>
              <a:gd name="connsiteX7" fmla="*/ 2526 w 2651"/>
              <a:gd name="connsiteY7" fmla="*/ 160 h 907"/>
              <a:gd name="connsiteX8" fmla="*/ 2488 w 2651"/>
              <a:gd name="connsiteY8" fmla="*/ 160 h 907"/>
              <a:gd name="connsiteX9" fmla="*/ 2375 w 2651"/>
              <a:gd name="connsiteY9" fmla="*/ 84 h 907"/>
              <a:gd name="connsiteX10" fmla="*/ 2252 w 2651"/>
              <a:gd name="connsiteY10" fmla="*/ 15 h 907"/>
              <a:gd name="connsiteX11" fmla="*/ 2110 w 2651"/>
              <a:gd name="connsiteY11" fmla="*/ 9 h 907"/>
              <a:gd name="connsiteX12" fmla="*/ 2012 w 2651"/>
              <a:gd name="connsiteY12" fmla="*/ 71 h 907"/>
              <a:gd name="connsiteX13" fmla="*/ 1932 w 2651"/>
              <a:gd name="connsiteY13" fmla="*/ 239 h 907"/>
              <a:gd name="connsiteX14" fmla="*/ 1807 w 2651"/>
              <a:gd name="connsiteY14" fmla="*/ 274 h 907"/>
              <a:gd name="connsiteX15" fmla="*/ 1693 w 2651"/>
              <a:gd name="connsiteY15" fmla="*/ 236 h 907"/>
              <a:gd name="connsiteX16" fmla="*/ 1612 w 2651"/>
              <a:gd name="connsiteY16" fmla="*/ 155 h 907"/>
              <a:gd name="connsiteX17" fmla="*/ 1466 w 2651"/>
              <a:gd name="connsiteY17" fmla="*/ 84 h 907"/>
              <a:gd name="connsiteX18" fmla="*/ 1312 w 2651"/>
              <a:gd name="connsiteY18" fmla="*/ 123 h 907"/>
              <a:gd name="connsiteX19" fmla="*/ 1200 w 2651"/>
              <a:gd name="connsiteY19" fmla="*/ 236 h 907"/>
              <a:gd name="connsiteX20" fmla="*/ 1112 w 2651"/>
              <a:gd name="connsiteY20" fmla="*/ 383 h 907"/>
              <a:gd name="connsiteX21" fmla="*/ 980 w 2651"/>
              <a:gd name="connsiteY21" fmla="*/ 519 h 907"/>
              <a:gd name="connsiteX22" fmla="*/ 888 w 2651"/>
              <a:gd name="connsiteY22" fmla="*/ 555 h 907"/>
              <a:gd name="connsiteX23" fmla="*/ 764 w 2651"/>
              <a:gd name="connsiteY23" fmla="*/ 559 h 907"/>
              <a:gd name="connsiteX24" fmla="*/ 668 w 2651"/>
              <a:gd name="connsiteY24" fmla="*/ 483 h 907"/>
              <a:gd name="connsiteX25" fmla="*/ 568 w 2651"/>
              <a:gd name="connsiteY25" fmla="*/ 343 h 907"/>
              <a:gd name="connsiteX26" fmla="*/ 476 w 2651"/>
              <a:gd name="connsiteY26" fmla="*/ 207 h 907"/>
              <a:gd name="connsiteX27" fmla="*/ 364 w 2651"/>
              <a:gd name="connsiteY27" fmla="*/ 187 h 907"/>
              <a:gd name="connsiteX28" fmla="*/ 288 w 2651"/>
              <a:gd name="connsiteY28" fmla="*/ 219 h 907"/>
              <a:gd name="connsiteX29" fmla="*/ 212 w 2651"/>
              <a:gd name="connsiteY29" fmla="*/ 263 h 907"/>
              <a:gd name="connsiteX30" fmla="*/ 178 w 2651"/>
              <a:gd name="connsiteY30" fmla="*/ 122 h 907"/>
              <a:gd name="connsiteX31" fmla="*/ 178 w 2651"/>
              <a:gd name="connsiteY31" fmla="*/ 47 h 907"/>
              <a:gd name="connsiteX32" fmla="*/ 102 w 2651"/>
              <a:gd name="connsiteY32" fmla="*/ 160 h 907"/>
              <a:gd name="connsiteX33" fmla="*/ 44 w 2651"/>
              <a:gd name="connsiteY33" fmla="*/ 319 h 907"/>
              <a:gd name="connsiteX34" fmla="*/ 16 w 2651"/>
              <a:gd name="connsiteY34" fmla="*/ 451 h 907"/>
              <a:gd name="connsiteX35" fmla="*/ 0 w 2651"/>
              <a:gd name="connsiteY35" fmla="*/ 619 h 907"/>
              <a:gd name="connsiteX36" fmla="*/ 4 w 2651"/>
              <a:gd name="connsiteY36" fmla="*/ 787 h 907"/>
              <a:gd name="connsiteX0" fmla="*/ 2344 w 2651"/>
              <a:gd name="connsiteY0" fmla="*/ 859 h 859"/>
              <a:gd name="connsiteX1" fmla="*/ 2576 w 2651"/>
              <a:gd name="connsiteY1" fmla="*/ 811 h 859"/>
              <a:gd name="connsiteX2" fmla="*/ 2640 w 2651"/>
              <a:gd name="connsiteY2" fmla="*/ 766 h 859"/>
              <a:gd name="connsiteX3" fmla="*/ 2640 w 2651"/>
              <a:gd name="connsiteY3" fmla="*/ 577 h 859"/>
              <a:gd name="connsiteX4" fmla="*/ 2612 w 2651"/>
              <a:gd name="connsiteY4" fmla="*/ 387 h 859"/>
              <a:gd name="connsiteX5" fmla="*/ 2576 w 2651"/>
              <a:gd name="connsiteY5" fmla="*/ 279 h 859"/>
              <a:gd name="connsiteX6" fmla="*/ 2526 w 2651"/>
              <a:gd name="connsiteY6" fmla="*/ 160 h 859"/>
              <a:gd name="connsiteX7" fmla="*/ 2488 w 2651"/>
              <a:gd name="connsiteY7" fmla="*/ 160 h 859"/>
              <a:gd name="connsiteX8" fmla="*/ 2375 w 2651"/>
              <a:gd name="connsiteY8" fmla="*/ 84 h 859"/>
              <a:gd name="connsiteX9" fmla="*/ 2252 w 2651"/>
              <a:gd name="connsiteY9" fmla="*/ 15 h 859"/>
              <a:gd name="connsiteX10" fmla="*/ 2110 w 2651"/>
              <a:gd name="connsiteY10" fmla="*/ 9 h 859"/>
              <a:gd name="connsiteX11" fmla="*/ 2012 w 2651"/>
              <a:gd name="connsiteY11" fmla="*/ 71 h 859"/>
              <a:gd name="connsiteX12" fmla="*/ 1932 w 2651"/>
              <a:gd name="connsiteY12" fmla="*/ 239 h 859"/>
              <a:gd name="connsiteX13" fmla="*/ 1807 w 2651"/>
              <a:gd name="connsiteY13" fmla="*/ 274 h 859"/>
              <a:gd name="connsiteX14" fmla="*/ 1693 w 2651"/>
              <a:gd name="connsiteY14" fmla="*/ 236 h 859"/>
              <a:gd name="connsiteX15" fmla="*/ 1612 w 2651"/>
              <a:gd name="connsiteY15" fmla="*/ 155 h 859"/>
              <a:gd name="connsiteX16" fmla="*/ 1466 w 2651"/>
              <a:gd name="connsiteY16" fmla="*/ 84 h 859"/>
              <a:gd name="connsiteX17" fmla="*/ 1312 w 2651"/>
              <a:gd name="connsiteY17" fmla="*/ 123 h 859"/>
              <a:gd name="connsiteX18" fmla="*/ 1200 w 2651"/>
              <a:gd name="connsiteY18" fmla="*/ 236 h 859"/>
              <a:gd name="connsiteX19" fmla="*/ 1112 w 2651"/>
              <a:gd name="connsiteY19" fmla="*/ 383 h 859"/>
              <a:gd name="connsiteX20" fmla="*/ 980 w 2651"/>
              <a:gd name="connsiteY20" fmla="*/ 519 h 859"/>
              <a:gd name="connsiteX21" fmla="*/ 888 w 2651"/>
              <a:gd name="connsiteY21" fmla="*/ 555 h 859"/>
              <a:gd name="connsiteX22" fmla="*/ 764 w 2651"/>
              <a:gd name="connsiteY22" fmla="*/ 559 h 859"/>
              <a:gd name="connsiteX23" fmla="*/ 668 w 2651"/>
              <a:gd name="connsiteY23" fmla="*/ 483 h 859"/>
              <a:gd name="connsiteX24" fmla="*/ 568 w 2651"/>
              <a:gd name="connsiteY24" fmla="*/ 343 h 859"/>
              <a:gd name="connsiteX25" fmla="*/ 476 w 2651"/>
              <a:gd name="connsiteY25" fmla="*/ 207 h 859"/>
              <a:gd name="connsiteX26" fmla="*/ 364 w 2651"/>
              <a:gd name="connsiteY26" fmla="*/ 187 h 859"/>
              <a:gd name="connsiteX27" fmla="*/ 288 w 2651"/>
              <a:gd name="connsiteY27" fmla="*/ 219 h 859"/>
              <a:gd name="connsiteX28" fmla="*/ 212 w 2651"/>
              <a:gd name="connsiteY28" fmla="*/ 263 h 859"/>
              <a:gd name="connsiteX29" fmla="*/ 178 w 2651"/>
              <a:gd name="connsiteY29" fmla="*/ 122 h 859"/>
              <a:gd name="connsiteX30" fmla="*/ 178 w 2651"/>
              <a:gd name="connsiteY30" fmla="*/ 47 h 859"/>
              <a:gd name="connsiteX31" fmla="*/ 102 w 2651"/>
              <a:gd name="connsiteY31" fmla="*/ 160 h 859"/>
              <a:gd name="connsiteX32" fmla="*/ 44 w 2651"/>
              <a:gd name="connsiteY32" fmla="*/ 319 h 859"/>
              <a:gd name="connsiteX33" fmla="*/ 16 w 2651"/>
              <a:gd name="connsiteY33" fmla="*/ 451 h 859"/>
              <a:gd name="connsiteX34" fmla="*/ 0 w 2651"/>
              <a:gd name="connsiteY34" fmla="*/ 619 h 859"/>
              <a:gd name="connsiteX35" fmla="*/ 4 w 2651"/>
              <a:gd name="connsiteY35" fmla="*/ 787 h 859"/>
              <a:gd name="connsiteX0" fmla="*/ 2576 w 2651"/>
              <a:gd name="connsiteY0" fmla="*/ 811 h 811"/>
              <a:gd name="connsiteX1" fmla="*/ 2640 w 2651"/>
              <a:gd name="connsiteY1" fmla="*/ 766 h 811"/>
              <a:gd name="connsiteX2" fmla="*/ 2640 w 2651"/>
              <a:gd name="connsiteY2" fmla="*/ 577 h 811"/>
              <a:gd name="connsiteX3" fmla="*/ 2612 w 2651"/>
              <a:gd name="connsiteY3" fmla="*/ 387 h 811"/>
              <a:gd name="connsiteX4" fmla="*/ 2576 w 2651"/>
              <a:gd name="connsiteY4" fmla="*/ 279 h 811"/>
              <a:gd name="connsiteX5" fmla="*/ 2526 w 2651"/>
              <a:gd name="connsiteY5" fmla="*/ 160 h 811"/>
              <a:gd name="connsiteX6" fmla="*/ 2488 w 2651"/>
              <a:gd name="connsiteY6" fmla="*/ 160 h 811"/>
              <a:gd name="connsiteX7" fmla="*/ 2375 w 2651"/>
              <a:gd name="connsiteY7" fmla="*/ 84 h 811"/>
              <a:gd name="connsiteX8" fmla="*/ 2252 w 2651"/>
              <a:gd name="connsiteY8" fmla="*/ 15 h 811"/>
              <a:gd name="connsiteX9" fmla="*/ 2110 w 2651"/>
              <a:gd name="connsiteY9" fmla="*/ 9 h 811"/>
              <a:gd name="connsiteX10" fmla="*/ 2012 w 2651"/>
              <a:gd name="connsiteY10" fmla="*/ 71 h 811"/>
              <a:gd name="connsiteX11" fmla="*/ 1932 w 2651"/>
              <a:gd name="connsiteY11" fmla="*/ 239 h 811"/>
              <a:gd name="connsiteX12" fmla="*/ 1807 w 2651"/>
              <a:gd name="connsiteY12" fmla="*/ 274 h 811"/>
              <a:gd name="connsiteX13" fmla="*/ 1693 w 2651"/>
              <a:gd name="connsiteY13" fmla="*/ 236 h 811"/>
              <a:gd name="connsiteX14" fmla="*/ 1612 w 2651"/>
              <a:gd name="connsiteY14" fmla="*/ 155 h 811"/>
              <a:gd name="connsiteX15" fmla="*/ 1466 w 2651"/>
              <a:gd name="connsiteY15" fmla="*/ 84 h 811"/>
              <a:gd name="connsiteX16" fmla="*/ 1312 w 2651"/>
              <a:gd name="connsiteY16" fmla="*/ 123 h 811"/>
              <a:gd name="connsiteX17" fmla="*/ 1200 w 2651"/>
              <a:gd name="connsiteY17" fmla="*/ 236 h 811"/>
              <a:gd name="connsiteX18" fmla="*/ 1112 w 2651"/>
              <a:gd name="connsiteY18" fmla="*/ 383 h 811"/>
              <a:gd name="connsiteX19" fmla="*/ 980 w 2651"/>
              <a:gd name="connsiteY19" fmla="*/ 519 h 811"/>
              <a:gd name="connsiteX20" fmla="*/ 888 w 2651"/>
              <a:gd name="connsiteY20" fmla="*/ 555 h 811"/>
              <a:gd name="connsiteX21" fmla="*/ 764 w 2651"/>
              <a:gd name="connsiteY21" fmla="*/ 559 h 811"/>
              <a:gd name="connsiteX22" fmla="*/ 668 w 2651"/>
              <a:gd name="connsiteY22" fmla="*/ 483 h 811"/>
              <a:gd name="connsiteX23" fmla="*/ 568 w 2651"/>
              <a:gd name="connsiteY23" fmla="*/ 343 h 811"/>
              <a:gd name="connsiteX24" fmla="*/ 476 w 2651"/>
              <a:gd name="connsiteY24" fmla="*/ 207 h 811"/>
              <a:gd name="connsiteX25" fmla="*/ 364 w 2651"/>
              <a:gd name="connsiteY25" fmla="*/ 187 h 811"/>
              <a:gd name="connsiteX26" fmla="*/ 288 w 2651"/>
              <a:gd name="connsiteY26" fmla="*/ 219 h 811"/>
              <a:gd name="connsiteX27" fmla="*/ 212 w 2651"/>
              <a:gd name="connsiteY27" fmla="*/ 263 h 811"/>
              <a:gd name="connsiteX28" fmla="*/ 178 w 2651"/>
              <a:gd name="connsiteY28" fmla="*/ 122 h 811"/>
              <a:gd name="connsiteX29" fmla="*/ 178 w 2651"/>
              <a:gd name="connsiteY29" fmla="*/ 47 h 811"/>
              <a:gd name="connsiteX30" fmla="*/ 102 w 2651"/>
              <a:gd name="connsiteY30" fmla="*/ 160 h 811"/>
              <a:gd name="connsiteX31" fmla="*/ 44 w 2651"/>
              <a:gd name="connsiteY31" fmla="*/ 319 h 811"/>
              <a:gd name="connsiteX32" fmla="*/ 16 w 2651"/>
              <a:gd name="connsiteY32" fmla="*/ 451 h 811"/>
              <a:gd name="connsiteX33" fmla="*/ 0 w 2651"/>
              <a:gd name="connsiteY33" fmla="*/ 619 h 811"/>
              <a:gd name="connsiteX34" fmla="*/ 4 w 2651"/>
              <a:gd name="connsiteY34" fmla="*/ 787 h 811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980 w 2651"/>
              <a:gd name="connsiteY18" fmla="*/ 519 h 787"/>
              <a:gd name="connsiteX19" fmla="*/ 888 w 2651"/>
              <a:gd name="connsiteY19" fmla="*/ 555 h 787"/>
              <a:gd name="connsiteX20" fmla="*/ 764 w 2651"/>
              <a:gd name="connsiteY20" fmla="*/ 559 h 787"/>
              <a:gd name="connsiteX21" fmla="*/ 668 w 2651"/>
              <a:gd name="connsiteY21" fmla="*/ 483 h 787"/>
              <a:gd name="connsiteX22" fmla="*/ 568 w 2651"/>
              <a:gd name="connsiteY22" fmla="*/ 343 h 787"/>
              <a:gd name="connsiteX23" fmla="*/ 476 w 2651"/>
              <a:gd name="connsiteY23" fmla="*/ 207 h 787"/>
              <a:gd name="connsiteX24" fmla="*/ 364 w 2651"/>
              <a:gd name="connsiteY24" fmla="*/ 187 h 787"/>
              <a:gd name="connsiteX25" fmla="*/ 288 w 2651"/>
              <a:gd name="connsiteY25" fmla="*/ 219 h 787"/>
              <a:gd name="connsiteX26" fmla="*/ 212 w 2651"/>
              <a:gd name="connsiteY26" fmla="*/ 263 h 787"/>
              <a:gd name="connsiteX27" fmla="*/ 178 w 2651"/>
              <a:gd name="connsiteY27" fmla="*/ 122 h 787"/>
              <a:gd name="connsiteX28" fmla="*/ 178 w 2651"/>
              <a:gd name="connsiteY28" fmla="*/ 47 h 787"/>
              <a:gd name="connsiteX29" fmla="*/ 102 w 2651"/>
              <a:gd name="connsiteY29" fmla="*/ 160 h 787"/>
              <a:gd name="connsiteX30" fmla="*/ 44 w 2651"/>
              <a:gd name="connsiteY30" fmla="*/ 319 h 787"/>
              <a:gd name="connsiteX31" fmla="*/ 16 w 2651"/>
              <a:gd name="connsiteY31" fmla="*/ 451 h 787"/>
              <a:gd name="connsiteX32" fmla="*/ 0 w 2651"/>
              <a:gd name="connsiteY32" fmla="*/ 619 h 787"/>
              <a:gd name="connsiteX33" fmla="*/ 4 w 2651"/>
              <a:gd name="connsiteY33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980 w 2651"/>
              <a:gd name="connsiteY18" fmla="*/ 519 h 787"/>
              <a:gd name="connsiteX19" fmla="*/ 888 w 2651"/>
              <a:gd name="connsiteY19" fmla="*/ 555 h 787"/>
              <a:gd name="connsiteX20" fmla="*/ 764 w 2651"/>
              <a:gd name="connsiteY20" fmla="*/ 559 h 787"/>
              <a:gd name="connsiteX21" fmla="*/ 668 w 2651"/>
              <a:gd name="connsiteY21" fmla="*/ 483 h 787"/>
              <a:gd name="connsiteX22" fmla="*/ 568 w 2651"/>
              <a:gd name="connsiteY22" fmla="*/ 343 h 787"/>
              <a:gd name="connsiteX23" fmla="*/ 476 w 2651"/>
              <a:gd name="connsiteY23" fmla="*/ 207 h 787"/>
              <a:gd name="connsiteX24" fmla="*/ 364 w 2651"/>
              <a:gd name="connsiteY24" fmla="*/ 187 h 787"/>
              <a:gd name="connsiteX25" fmla="*/ 288 w 2651"/>
              <a:gd name="connsiteY25" fmla="*/ 219 h 787"/>
              <a:gd name="connsiteX26" fmla="*/ 212 w 2651"/>
              <a:gd name="connsiteY26" fmla="*/ 263 h 787"/>
              <a:gd name="connsiteX27" fmla="*/ 178 w 2651"/>
              <a:gd name="connsiteY27" fmla="*/ 122 h 787"/>
              <a:gd name="connsiteX28" fmla="*/ 178 w 2651"/>
              <a:gd name="connsiteY28" fmla="*/ 47 h 787"/>
              <a:gd name="connsiteX29" fmla="*/ 102 w 2651"/>
              <a:gd name="connsiteY29" fmla="*/ 160 h 787"/>
              <a:gd name="connsiteX30" fmla="*/ 44 w 2651"/>
              <a:gd name="connsiteY30" fmla="*/ 319 h 787"/>
              <a:gd name="connsiteX31" fmla="*/ 16 w 2651"/>
              <a:gd name="connsiteY31" fmla="*/ 451 h 787"/>
              <a:gd name="connsiteX32" fmla="*/ 0 w 2651"/>
              <a:gd name="connsiteY32" fmla="*/ 619 h 787"/>
              <a:gd name="connsiteX33" fmla="*/ 4 w 2651"/>
              <a:gd name="connsiteY33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980 w 2651"/>
              <a:gd name="connsiteY18" fmla="*/ 519 h 787"/>
              <a:gd name="connsiteX19" fmla="*/ 888 w 2651"/>
              <a:gd name="connsiteY19" fmla="*/ 555 h 787"/>
              <a:gd name="connsiteX20" fmla="*/ 764 w 2651"/>
              <a:gd name="connsiteY20" fmla="*/ 559 h 787"/>
              <a:gd name="connsiteX21" fmla="*/ 668 w 2651"/>
              <a:gd name="connsiteY21" fmla="*/ 483 h 787"/>
              <a:gd name="connsiteX22" fmla="*/ 568 w 2651"/>
              <a:gd name="connsiteY22" fmla="*/ 343 h 787"/>
              <a:gd name="connsiteX23" fmla="*/ 476 w 2651"/>
              <a:gd name="connsiteY23" fmla="*/ 207 h 787"/>
              <a:gd name="connsiteX24" fmla="*/ 364 w 2651"/>
              <a:gd name="connsiteY24" fmla="*/ 187 h 787"/>
              <a:gd name="connsiteX25" fmla="*/ 288 w 2651"/>
              <a:gd name="connsiteY25" fmla="*/ 219 h 787"/>
              <a:gd name="connsiteX26" fmla="*/ 212 w 2651"/>
              <a:gd name="connsiteY26" fmla="*/ 263 h 787"/>
              <a:gd name="connsiteX27" fmla="*/ 178 w 2651"/>
              <a:gd name="connsiteY27" fmla="*/ 122 h 787"/>
              <a:gd name="connsiteX28" fmla="*/ 178 w 2651"/>
              <a:gd name="connsiteY28" fmla="*/ 47 h 787"/>
              <a:gd name="connsiteX29" fmla="*/ 102 w 2651"/>
              <a:gd name="connsiteY29" fmla="*/ 160 h 787"/>
              <a:gd name="connsiteX30" fmla="*/ 44 w 2651"/>
              <a:gd name="connsiteY30" fmla="*/ 319 h 787"/>
              <a:gd name="connsiteX31" fmla="*/ 16 w 2651"/>
              <a:gd name="connsiteY31" fmla="*/ 451 h 787"/>
              <a:gd name="connsiteX32" fmla="*/ 0 w 2651"/>
              <a:gd name="connsiteY32" fmla="*/ 619 h 787"/>
              <a:gd name="connsiteX33" fmla="*/ 4 w 2651"/>
              <a:gd name="connsiteY33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980 w 2651"/>
              <a:gd name="connsiteY18" fmla="*/ 519 h 787"/>
              <a:gd name="connsiteX19" fmla="*/ 888 w 2651"/>
              <a:gd name="connsiteY19" fmla="*/ 555 h 787"/>
              <a:gd name="connsiteX20" fmla="*/ 668 w 2651"/>
              <a:gd name="connsiteY20" fmla="*/ 483 h 787"/>
              <a:gd name="connsiteX21" fmla="*/ 568 w 2651"/>
              <a:gd name="connsiteY21" fmla="*/ 343 h 787"/>
              <a:gd name="connsiteX22" fmla="*/ 476 w 2651"/>
              <a:gd name="connsiteY22" fmla="*/ 207 h 787"/>
              <a:gd name="connsiteX23" fmla="*/ 364 w 2651"/>
              <a:gd name="connsiteY23" fmla="*/ 187 h 787"/>
              <a:gd name="connsiteX24" fmla="*/ 288 w 2651"/>
              <a:gd name="connsiteY24" fmla="*/ 219 h 787"/>
              <a:gd name="connsiteX25" fmla="*/ 212 w 2651"/>
              <a:gd name="connsiteY25" fmla="*/ 263 h 787"/>
              <a:gd name="connsiteX26" fmla="*/ 178 w 2651"/>
              <a:gd name="connsiteY26" fmla="*/ 122 h 787"/>
              <a:gd name="connsiteX27" fmla="*/ 178 w 2651"/>
              <a:gd name="connsiteY27" fmla="*/ 47 h 787"/>
              <a:gd name="connsiteX28" fmla="*/ 102 w 2651"/>
              <a:gd name="connsiteY28" fmla="*/ 160 h 787"/>
              <a:gd name="connsiteX29" fmla="*/ 44 w 2651"/>
              <a:gd name="connsiteY29" fmla="*/ 319 h 787"/>
              <a:gd name="connsiteX30" fmla="*/ 16 w 2651"/>
              <a:gd name="connsiteY30" fmla="*/ 451 h 787"/>
              <a:gd name="connsiteX31" fmla="*/ 0 w 2651"/>
              <a:gd name="connsiteY31" fmla="*/ 619 h 787"/>
              <a:gd name="connsiteX32" fmla="*/ 4 w 2651"/>
              <a:gd name="connsiteY32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980 w 2651"/>
              <a:gd name="connsiteY18" fmla="*/ 519 h 787"/>
              <a:gd name="connsiteX19" fmla="*/ 668 w 2651"/>
              <a:gd name="connsiteY19" fmla="*/ 483 h 787"/>
              <a:gd name="connsiteX20" fmla="*/ 568 w 2651"/>
              <a:gd name="connsiteY20" fmla="*/ 343 h 787"/>
              <a:gd name="connsiteX21" fmla="*/ 476 w 2651"/>
              <a:gd name="connsiteY21" fmla="*/ 207 h 787"/>
              <a:gd name="connsiteX22" fmla="*/ 364 w 2651"/>
              <a:gd name="connsiteY22" fmla="*/ 187 h 787"/>
              <a:gd name="connsiteX23" fmla="*/ 288 w 2651"/>
              <a:gd name="connsiteY23" fmla="*/ 219 h 787"/>
              <a:gd name="connsiteX24" fmla="*/ 212 w 2651"/>
              <a:gd name="connsiteY24" fmla="*/ 263 h 787"/>
              <a:gd name="connsiteX25" fmla="*/ 178 w 2651"/>
              <a:gd name="connsiteY25" fmla="*/ 122 h 787"/>
              <a:gd name="connsiteX26" fmla="*/ 178 w 2651"/>
              <a:gd name="connsiteY26" fmla="*/ 47 h 787"/>
              <a:gd name="connsiteX27" fmla="*/ 102 w 2651"/>
              <a:gd name="connsiteY27" fmla="*/ 160 h 787"/>
              <a:gd name="connsiteX28" fmla="*/ 44 w 2651"/>
              <a:gd name="connsiteY28" fmla="*/ 319 h 787"/>
              <a:gd name="connsiteX29" fmla="*/ 16 w 2651"/>
              <a:gd name="connsiteY29" fmla="*/ 451 h 787"/>
              <a:gd name="connsiteX30" fmla="*/ 0 w 2651"/>
              <a:gd name="connsiteY30" fmla="*/ 619 h 787"/>
              <a:gd name="connsiteX31" fmla="*/ 4 w 2651"/>
              <a:gd name="connsiteY31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668 w 2651"/>
              <a:gd name="connsiteY18" fmla="*/ 483 h 787"/>
              <a:gd name="connsiteX19" fmla="*/ 568 w 2651"/>
              <a:gd name="connsiteY19" fmla="*/ 343 h 787"/>
              <a:gd name="connsiteX20" fmla="*/ 476 w 2651"/>
              <a:gd name="connsiteY20" fmla="*/ 207 h 787"/>
              <a:gd name="connsiteX21" fmla="*/ 364 w 2651"/>
              <a:gd name="connsiteY21" fmla="*/ 187 h 787"/>
              <a:gd name="connsiteX22" fmla="*/ 288 w 2651"/>
              <a:gd name="connsiteY22" fmla="*/ 219 h 787"/>
              <a:gd name="connsiteX23" fmla="*/ 212 w 2651"/>
              <a:gd name="connsiteY23" fmla="*/ 263 h 787"/>
              <a:gd name="connsiteX24" fmla="*/ 178 w 2651"/>
              <a:gd name="connsiteY24" fmla="*/ 122 h 787"/>
              <a:gd name="connsiteX25" fmla="*/ 178 w 2651"/>
              <a:gd name="connsiteY25" fmla="*/ 47 h 787"/>
              <a:gd name="connsiteX26" fmla="*/ 102 w 2651"/>
              <a:gd name="connsiteY26" fmla="*/ 160 h 787"/>
              <a:gd name="connsiteX27" fmla="*/ 44 w 2651"/>
              <a:gd name="connsiteY27" fmla="*/ 319 h 787"/>
              <a:gd name="connsiteX28" fmla="*/ 16 w 2651"/>
              <a:gd name="connsiteY28" fmla="*/ 451 h 787"/>
              <a:gd name="connsiteX29" fmla="*/ 0 w 2651"/>
              <a:gd name="connsiteY29" fmla="*/ 619 h 787"/>
              <a:gd name="connsiteX30" fmla="*/ 4 w 2651"/>
              <a:gd name="connsiteY30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568 w 2651"/>
              <a:gd name="connsiteY18" fmla="*/ 343 h 787"/>
              <a:gd name="connsiteX19" fmla="*/ 476 w 2651"/>
              <a:gd name="connsiteY19" fmla="*/ 207 h 787"/>
              <a:gd name="connsiteX20" fmla="*/ 364 w 2651"/>
              <a:gd name="connsiteY20" fmla="*/ 187 h 787"/>
              <a:gd name="connsiteX21" fmla="*/ 288 w 2651"/>
              <a:gd name="connsiteY21" fmla="*/ 219 h 787"/>
              <a:gd name="connsiteX22" fmla="*/ 212 w 2651"/>
              <a:gd name="connsiteY22" fmla="*/ 263 h 787"/>
              <a:gd name="connsiteX23" fmla="*/ 178 w 2651"/>
              <a:gd name="connsiteY23" fmla="*/ 122 h 787"/>
              <a:gd name="connsiteX24" fmla="*/ 178 w 2651"/>
              <a:gd name="connsiteY24" fmla="*/ 47 h 787"/>
              <a:gd name="connsiteX25" fmla="*/ 102 w 2651"/>
              <a:gd name="connsiteY25" fmla="*/ 160 h 787"/>
              <a:gd name="connsiteX26" fmla="*/ 44 w 2651"/>
              <a:gd name="connsiteY26" fmla="*/ 319 h 787"/>
              <a:gd name="connsiteX27" fmla="*/ 16 w 2651"/>
              <a:gd name="connsiteY27" fmla="*/ 451 h 787"/>
              <a:gd name="connsiteX28" fmla="*/ 0 w 2651"/>
              <a:gd name="connsiteY28" fmla="*/ 619 h 787"/>
              <a:gd name="connsiteX29" fmla="*/ 4 w 2651"/>
              <a:gd name="connsiteY29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780 w 2651"/>
              <a:gd name="connsiteY18" fmla="*/ 411 h 787"/>
              <a:gd name="connsiteX19" fmla="*/ 476 w 2651"/>
              <a:gd name="connsiteY19" fmla="*/ 207 h 787"/>
              <a:gd name="connsiteX20" fmla="*/ 364 w 2651"/>
              <a:gd name="connsiteY20" fmla="*/ 187 h 787"/>
              <a:gd name="connsiteX21" fmla="*/ 288 w 2651"/>
              <a:gd name="connsiteY21" fmla="*/ 219 h 787"/>
              <a:gd name="connsiteX22" fmla="*/ 212 w 2651"/>
              <a:gd name="connsiteY22" fmla="*/ 263 h 787"/>
              <a:gd name="connsiteX23" fmla="*/ 178 w 2651"/>
              <a:gd name="connsiteY23" fmla="*/ 122 h 787"/>
              <a:gd name="connsiteX24" fmla="*/ 178 w 2651"/>
              <a:gd name="connsiteY24" fmla="*/ 47 h 787"/>
              <a:gd name="connsiteX25" fmla="*/ 102 w 2651"/>
              <a:gd name="connsiteY25" fmla="*/ 160 h 787"/>
              <a:gd name="connsiteX26" fmla="*/ 44 w 2651"/>
              <a:gd name="connsiteY26" fmla="*/ 319 h 787"/>
              <a:gd name="connsiteX27" fmla="*/ 16 w 2651"/>
              <a:gd name="connsiteY27" fmla="*/ 451 h 787"/>
              <a:gd name="connsiteX28" fmla="*/ 0 w 2651"/>
              <a:gd name="connsiteY28" fmla="*/ 619 h 787"/>
              <a:gd name="connsiteX29" fmla="*/ 4 w 2651"/>
              <a:gd name="connsiteY29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780 w 2651"/>
              <a:gd name="connsiteY18" fmla="*/ 411 h 787"/>
              <a:gd name="connsiteX19" fmla="*/ 476 w 2651"/>
              <a:gd name="connsiteY19" fmla="*/ 207 h 787"/>
              <a:gd name="connsiteX20" fmla="*/ 364 w 2651"/>
              <a:gd name="connsiteY20" fmla="*/ 187 h 787"/>
              <a:gd name="connsiteX21" fmla="*/ 288 w 2651"/>
              <a:gd name="connsiteY21" fmla="*/ 219 h 787"/>
              <a:gd name="connsiteX22" fmla="*/ 212 w 2651"/>
              <a:gd name="connsiteY22" fmla="*/ 263 h 787"/>
              <a:gd name="connsiteX23" fmla="*/ 178 w 2651"/>
              <a:gd name="connsiteY23" fmla="*/ 122 h 787"/>
              <a:gd name="connsiteX24" fmla="*/ 178 w 2651"/>
              <a:gd name="connsiteY24" fmla="*/ 47 h 787"/>
              <a:gd name="connsiteX25" fmla="*/ 102 w 2651"/>
              <a:gd name="connsiteY25" fmla="*/ 160 h 787"/>
              <a:gd name="connsiteX26" fmla="*/ 44 w 2651"/>
              <a:gd name="connsiteY26" fmla="*/ 319 h 787"/>
              <a:gd name="connsiteX27" fmla="*/ 16 w 2651"/>
              <a:gd name="connsiteY27" fmla="*/ 451 h 787"/>
              <a:gd name="connsiteX28" fmla="*/ 0 w 2651"/>
              <a:gd name="connsiteY28" fmla="*/ 619 h 787"/>
              <a:gd name="connsiteX29" fmla="*/ 4 w 2651"/>
              <a:gd name="connsiteY29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780 w 2651"/>
              <a:gd name="connsiteY18" fmla="*/ 411 h 787"/>
              <a:gd name="connsiteX19" fmla="*/ 476 w 2651"/>
              <a:gd name="connsiteY19" fmla="*/ 207 h 787"/>
              <a:gd name="connsiteX20" fmla="*/ 364 w 2651"/>
              <a:gd name="connsiteY20" fmla="*/ 187 h 787"/>
              <a:gd name="connsiteX21" fmla="*/ 288 w 2651"/>
              <a:gd name="connsiteY21" fmla="*/ 219 h 787"/>
              <a:gd name="connsiteX22" fmla="*/ 212 w 2651"/>
              <a:gd name="connsiteY22" fmla="*/ 263 h 787"/>
              <a:gd name="connsiteX23" fmla="*/ 178 w 2651"/>
              <a:gd name="connsiteY23" fmla="*/ 122 h 787"/>
              <a:gd name="connsiteX24" fmla="*/ 178 w 2651"/>
              <a:gd name="connsiteY24" fmla="*/ 47 h 787"/>
              <a:gd name="connsiteX25" fmla="*/ 102 w 2651"/>
              <a:gd name="connsiteY25" fmla="*/ 160 h 787"/>
              <a:gd name="connsiteX26" fmla="*/ 44 w 2651"/>
              <a:gd name="connsiteY26" fmla="*/ 319 h 787"/>
              <a:gd name="connsiteX27" fmla="*/ 16 w 2651"/>
              <a:gd name="connsiteY27" fmla="*/ 451 h 787"/>
              <a:gd name="connsiteX28" fmla="*/ 0 w 2651"/>
              <a:gd name="connsiteY28" fmla="*/ 619 h 787"/>
              <a:gd name="connsiteX29" fmla="*/ 4 w 2651"/>
              <a:gd name="connsiteY29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020 w 2651"/>
              <a:gd name="connsiteY17" fmla="*/ 400 h 787"/>
              <a:gd name="connsiteX18" fmla="*/ 780 w 2651"/>
              <a:gd name="connsiteY18" fmla="*/ 411 h 787"/>
              <a:gd name="connsiteX19" fmla="*/ 476 w 2651"/>
              <a:gd name="connsiteY19" fmla="*/ 207 h 787"/>
              <a:gd name="connsiteX20" fmla="*/ 364 w 2651"/>
              <a:gd name="connsiteY20" fmla="*/ 187 h 787"/>
              <a:gd name="connsiteX21" fmla="*/ 288 w 2651"/>
              <a:gd name="connsiteY21" fmla="*/ 219 h 787"/>
              <a:gd name="connsiteX22" fmla="*/ 212 w 2651"/>
              <a:gd name="connsiteY22" fmla="*/ 263 h 787"/>
              <a:gd name="connsiteX23" fmla="*/ 178 w 2651"/>
              <a:gd name="connsiteY23" fmla="*/ 122 h 787"/>
              <a:gd name="connsiteX24" fmla="*/ 178 w 2651"/>
              <a:gd name="connsiteY24" fmla="*/ 47 h 787"/>
              <a:gd name="connsiteX25" fmla="*/ 102 w 2651"/>
              <a:gd name="connsiteY25" fmla="*/ 160 h 787"/>
              <a:gd name="connsiteX26" fmla="*/ 44 w 2651"/>
              <a:gd name="connsiteY26" fmla="*/ 319 h 787"/>
              <a:gd name="connsiteX27" fmla="*/ 16 w 2651"/>
              <a:gd name="connsiteY27" fmla="*/ 451 h 787"/>
              <a:gd name="connsiteX28" fmla="*/ 0 w 2651"/>
              <a:gd name="connsiteY28" fmla="*/ 619 h 787"/>
              <a:gd name="connsiteX29" fmla="*/ 4 w 2651"/>
              <a:gd name="connsiteY29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020 w 2651"/>
              <a:gd name="connsiteY17" fmla="*/ 400 h 787"/>
              <a:gd name="connsiteX18" fmla="*/ 780 w 2651"/>
              <a:gd name="connsiteY18" fmla="*/ 411 h 787"/>
              <a:gd name="connsiteX19" fmla="*/ 476 w 2651"/>
              <a:gd name="connsiteY19" fmla="*/ 207 h 787"/>
              <a:gd name="connsiteX20" fmla="*/ 364 w 2651"/>
              <a:gd name="connsiteY20" fmla="*/ 187 h 787"/>
              <a:gd name="connsiteX21" fmla="*/ 288 w 2651"/>
              <a:gd name="connsiteY21" fmla="*/ 219 h 787"/>
              <a:gd name="connsiteX22" fmla="*/ 212 w 2651"/>
              <a:gd name="connsiteY22" fmla="*/ 263 h 787"/>
              <a:gd name="connsiteX23" fmla="*/ 178 w 2651"/>
              <a:gd name="connsiteY23" fmla="*/ 122 h 787"/>
              <a:gd name="connsiteX24" fmla="*/ 178 w 2651"/>
              <a:gd name="connsiteY24" fmla="*/ 47 h 787"/>
              <a:gd name="connsiteX25" fmla="*/ 102 w 2651"/>
              <a:gd name="connsiteY25" fmla="*/ 160 h 787"/>
              <a:gd name="connsiteX26" fmla="*/ 44 w 2651"/>
              <a:gd name="connsiteY26" fmla="*/ 319 h 787"/>
              <a:gd name="connsiteX27" fmla="*/ 16 w 2651"/>
              <a:gd name="connsiteY27" fmla="*/ 451 h 787"/>
              <a:gd name="connsiteX28" fmla="*/ 0 w 2651"/>
              <a:gd name="connsiteY28" fmla="*/ 619 h 787"/>
              <a:gd name="connsiteX29" fmla="*/ 4 w 2651"/>
              <a:gd name="connsiteY29" fmla="*/ 787 h 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51" h="787">
                <a:moveTo>
                  <a:pt x="2640" y="766"/>
                </a:moveTo>
                <a:cubicBezTo>
                  <a:pt x="2651" y="727"/>
                  <a:pt x="2645" y="640"/>
                  <a:pt x="2640" y="577"/>
                </a:cubicBezTo>
                <a:cubicBezTo>
                  <a:pt x="2635" y="514"/>
                  <a:pt x="2623" y="437"/>
                  <a:pt x="2612" y="387"/>
                </a:cubicBezTo>
                <a:cubicBezTo>
                  <a:pt x="2601" y="337"/>
                  <a:pt x="2590" y="317"/>
                  <a:pt x="2576" y="279"/>
                </a:cubicBezTo>
                <a:cubicBezTo>
                  <a:pt x="2562" y="241"/>
                  <a:pt x="2541" y="180"/>
                  <a:pt x="2526" y="160"/>
                </a:cubicBezTo>
                <a:cubicBezTo>
                  <a:pt x="2511" y="140"/>
                  <a:pt x="2513" y="173"/>
                  <a:pt x="2488" y="160"/>
                </a:cubicBezTo>
                <a:cubicBezTo>
                  <a:pt x="2463" y="147"/>
                  <a:pt x="2414" y="108"/>
                  <a:pt x="2375" y="84"/>
                </a:cubicBezTo>
                <a:cubicBezTo>
                  <a:pt x="2336" y="60"/>
                  <a:pt x="2296" y="27"/>
                  <a:pt x="2252" y="15"/>
                </a:cubicBezTo>
                <a:cubicBezTo>
                  <a:pt x="2208" y="3"/>
                  <a:pt x="2150" y="0"/>
                  <a:pt x="2110" y="9"/>
                </a:cubicBezTo>
                <a:cubicBezTo>
                  <a:pt x="2070" y="18"/>
                  <a:pt x="2042" y="33"/>
                  <a:pt x="2012" y="71"/>
                </a:cubicBezTo>
                <a:cubicBezTo>
                  <a:pt x="1982" y="109"/>
                  <a:pt x="1966" y="205"/>
                  <a:pt x="1932" y="239"/>
                </a:cubicBezTo>
                <a:cubicBezTo>
                  <a:pt x="1898" y="273"/>
                  <a:pt x="1847" y="274"/>
                  <a:pt x="1807" y="274"/>
                </a:cubicBezTo>
                <a:cubicBezTo>
                  <a:pt x="1767" y="274"/>
                  <a:pt x="1726" y="256"/>
                  <a:pt x="1693" y="236"/>
                </a:cubicBezTo>
                <a:cubicBezTo>
                  <a:pt x="1660" y="216"/>
                  <a:pt x="1650" y="180"/>
                  <a:pt x="1612" y="155"/>
                </a:cubicBezTo>
                <a:cubicBezTo>
                  <a:pt x="1574" y="130"/>
                  <a:pt x="1516" y="89"/>
                  <a:pt x="1466" y="84"/>
                </a:cubicBezTo>
                <a:cubicBezTo>
                  <a:pt x="1416" y="79"/>
                  <a:pt x="1356" y="98"/>
                  <a:pt x="1312" y="123"/>
                </a:cubicBezTo>
                <a:cubicBezTo>
                  <a:pt x="1268" y="148"/>
                  <a:pt x="1249" y="190"/>
                  <a:pt x="1200" y="236"/>
                </a:cubicBezTo>
                <a:cubicBezTo>
                  <a:pt x="1151" y="282"/>
                  <a:pt x="1090" y="371"/>
                  <a:pt x="1020" y="400"/>
                </a:cubicBezTo>
                <a:cubicBezTo>
                  <a:pt x="950" y="429"/>
                  <a:pt x="910" y="452"/>
                  <a:pt x="780" y="411"/>
                </a:cubicBezTo>
                <a:cubicBezTo>
                  <a:pt x="602" y="318"/>
                  <a:pt x="545" y="244"/>
                  <a:pt x="476" y="207"/>
                </a:cubicBezTo>
                <a:cubicBezTo>
                  <a:pt x="407" y="170"/>
                  <a:pt x="395" y="185"/>
                  <a:pt x="364" y="187"/>
                </a:cubicBezTo>
                <a:cubicBezTo>
                  <a:pt x="333" y="189"/>
                  <a:pt x="313" y="206"/>
                  <a:pt x="288" y="219"/>
                </a:cubicBezTo>
                <a:cubicBezTo>
                  <a:pt x="263" y="232"/>
                  <a:pt x="230" y="279"/>
                  <a:pt x="212" y="263"/>
                </a:cubicBezTo>
                <a:cubicBezTo>
                  <a:pt x="194" y="247"/>
                  <a:pt x="184" y="158"/>
                  <a:pt x="178" y="122"/>
                </a:cubicBezTo>
                <a:cubicBezTo>
                  <a:pt x="172" y="86"/>
                  <a:pt x="191" y="41"/>
                  <a:pt x="178" y="47"/>
                </a:cubicBezTo>
                <a:cubicBezTo>
                  <a:pt x="165" y="53"/>
                  <a:pt x="124" y="115"/>
                  <a:pt x="102" y="160"/>
                </a:cubicBezTo>
                <a:cubicBezTo>
                  <a:pt x="80" y="205"/>
                  <a:pt x="58" y="271"/>
                  <a:pt x="44" y="319"/>
                </a:cubicBezTo>
                <a:cubicBezTo>
                  <a:pt x="30" y="367"/>
                  <a:pt x="23" y="401"/>
                  <a:pt x="16" y="451"/>
                </a:cubicBezTo>
                <a:cubicBezTo>
                  <a:pt x="9" y="501"/>
                  <a:pt x="2" y="563"/>
                  <a:pt x="0" y="619"/>
                </a:cubicBezTo>
                <a:cubicBezTo>
                  <a:pt x="1" y="675"/>
                  <a:pt x="3" y="731"/>
                  <a:pt x="4" y="787"/>
                </a:cubicBezTo>
              </a:path>
            </a:pathLst>
          </a:custGeom>
          <a:solidFill>
            <a:srgbClr val="FF3300">
              <a:alpha val="43000"/>
            </a:srgbClr>
          </a:solidFill>
          <a:ln w="9525">
            <a:noFill/>
            <a:round/>
            <a:headEnd/>
            <a:tailEnd/>
          </a:ln>
          <a:effectLst>
            <a:softEdge rad="38100"/>
          </a:effectLst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2573746" y="3788273"/>
            <a:ext cx="3962400" cy="774700"/>
          </a:xfrm>
          <a:custGeom>
            <a:avLst/>
            <a:gdLst>
              <a:gd name="connsiteX0" fmla="*/ 0 w 3962400"/>
              <a:gd name="connsiteY0" fmla="*/ 183092 h 774700"/>
              <a:gd name="connsiteX1" fmla="*/ 44450 w 3962400"/>
              <a:gd name="connsiteY1" fmla="*/ 405342 h 774700"/>
              <a:gd name="connsiteX2" fmla="*/ 88900 w 3962400"/>
              <a:gd name="connsiteY2" fmla="*/ 437092 h 774700"/>
              <a:gd name="connsiteX3" fmla="*/ 292100 w 3962400"/>
              <a:gd name="connsiteY3" fmla="*/ 335492 h 774700"/>
              <a:gd name="connsiteX4" fmla="*/ 419100 w 3962400"/>
              <a:gd name="connsiteY4" fmla="*/ 310092 h 774700"/>
              <a:gd name="connsiteX5" fmla="*/ 603250 w 3962400"/>
              <a:gd name="connsiteY5" fmla="*/ 398992 h 774700"/>
              <a:gd name="connsiteX6" fmla="*/ 869950 w 3962400"/>
              <a:gd name="connsiteY6" fmla="*/ 621242 h 774700"/>
              <a:gd name="connsiteX7" fmla="*/ 1187450 w 3962400"/>
              <a:gd name="connsiteY7" fmla="*/ 773642 h 774700"/>
              <a:gd name="connsiteX8" fmla="*/ 1543050 w 3962400"/>
              <a:gd name="connsiteY8" fmla="*/ 627592 h 774700"/>
              <a:gd name="connsiteX9" fmla="*/ 1809750 w 3962400"/>
              <a:gd name="connsiteY9" fmla="*/ 329142 h 774700"/>
              <a:gd name="connsiteX10" fmla="*/ 1993900 w 3962400"/>
              <a:gd name="connsiteY10" fmla="*/ 164042 h 774700"/>
              <a:gd name="connsiteX11" fmla="*/ 2178050 w 3962400"/>
              <a:gd name="connsiteY11" fmla="*/ 138642 h 774700"/>
              <a:gd name="connsiteX12" fmla="*/ 2406650 w 3962400"/>
              <a:gd name="connsiteY12" fmla="*/ 246592 h 774700"/>
              <a:gd name="connsiteX13" fmla="*/ 2647950 w 3962400"/>
              <a:gd name="connsiteY13" fmla="*/ 456142 h 774700"/>
              <a:gd name="connsiteX14" fmla="*/ 2851150 w 3962400"/>
              <a:gd name="connsiteY14" fmla="*/ 506942 h 774700"/>
              <a:gd name="connsiteX15" fmla="*/ 3060700 w 3962400"/>
              <a:gd name="connsiteY15" fmla="*/ 398992 h 774700"/>
              <a:gd name="connsiteX16" fmla="*/ 3143250 w 3962400"/>
              <a:gd name="connsiteY16" fmla="*/ 151342 h 774700"/>
              <a:gd name="connsiteX17" fmla="*/ 3219450 w 3962400"/>
              <a:gd name="connsiteY17" fmla="*/ 24342 h 774700"/>
              <a:gd name="connsiteX18" fmla="*/ 3365500 w 3962400"/>
              <a:gd name="connsiteY18" fmla="*/ 5292 h 774700"/>
              <a:gd name="connsiteX19" fmla="*/ 3486150 w 3962400"/>
              <a:gd name="connsiteY19" fmla="*/ 24342 h 774700"/>
              <a:gd name="connsiteX20" fmla="*/ 3683000 w 3962400"/>
              <a:gd name="connsiteY20" fmla="*/ 100542 h 774700"/>
              <a:gd name="connsiteX21" fmla="*/ 3803650 w 3962400"/>
              <a:gd name="connsiteY21" fmla="*/ 189442 h 774700"/>
              <a:gd name="connsiteX22" fmla="*/ 3892550 w 3962400"/>
              <a:gd name="connsiteY22" fmla="*/ 259292 h 774700"/>
              <a:gd name="connsiteX23" fmla="*/ 3962400 w 3962400"/>
              <a:gd name="connsiteY23" fmla="*/ 259292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62400" h="774700">
                <a:moveTo>
                  <a:pt x="0" y="183092"/>
                </a:moveTo>
                <a:cubicBezTo>
                  <a:pt x="14816" y="273050"/>
                  <a:pt x="29633" y="363009"/>
                  <a:pt x="44450" y="405342"/>
                </a:cubicBezTo>
                <a:cubicBezTo>
                  <a:pt x="59267" y="447675"/>
                  <a:pt x="47625" y="448734"/>
                  <a:pt x="88900" y="437092"/>
                </a:cubicBezTo>
                <a:cubicBezTo>
                  <a:pt x="130175" y="425450"/>
                  <a:pt x="237067" y="356659"/>
                  <a:pt x="292100" y="335492"/>
                </a:cubicBezTo>
                <a:cubicBezTo>
                  <a:pt x="347133" y="314325"/>
                  <a:pt x="367242" y="299509"/>
                  <a:pt x="419100" y="310092"/>
                </a:cubicBezTo>
                <a:cubicBezTo>
                  <a:pt x="470958" y="320675"/>
                  <a:pt x="528108" y="347134"/>
                  <a:pt x="603250" y="398992"/>
                </a:cubicBezTo>
                <a:cubicBezTo>
                  <a:pt x="678392" y="450850"/>
                  <a:pt x="772583" y="558800"/>
                  <a:pt x="869950" y="621242"/>
                </a:cubicBezTo>
                <a:cubicBezTo>
                  <a:pt x="967317" y="683684"/>
                  <a:pt x="1075267" y="772584"/>
                  <a:pt x="1187450" y="773642"/>
                </a:cubicBezTo>
                <a:cubicBezTo>
                  <a:pt x="1299633" y="774700"/>
                  <a:pt x="1439333" y="701675"/>
                  <a:pt x="1543050" y="627592"/>
                </a:cubicBezTo>
                <a:cubicBezTo>
                  <a:pt x="1646767" y="553509"/>
                  <a:pt x="1734608" y="406400"/>
                  <a:pt x="1809750" y="329142"/>
                </a:cubicBezTo>
                <a:cubicBezTo>
                  <a:pt x="1884892" y="251884"/>
                  <a:pt x="1932517" y="195792"/>
                  <a:pt x="1993900" y="164042"/>
                </a:cubicBezTo>
                <a:cubicBezTo>
                  <a:pt x="2055283" y="132292"/>
                  <a:pt x="2109258" y="124884"/>
                  <a:pt x="2178050" y="138642"/>
                </a:cubicBezTo>
                <a:cubicBezTo>
                  <a:pt x="2246842" y="152400"/>
                  <a:pt x="2328333" y="193675"/>
                  <a:pt x="2406650" y="246592"/>
                </a:cubicBezTo>
                <a:cubicBezTo>
                  <a:pt x="2484967" y="299509"/>
                  <a:pt x="2573867" y="412750"/>
                  <a:pt x="2647950" y="456142"/>
                </a:cubicBezTo>
                <a:cubicBezTo>
                  <a:pt x="2722033" y="499534"/>
                  <a:pt x="2782358" y="516467"/>
                  <a:pt x="2851150" y="506942"/>
                </a:cubicBezTo>
                <a:cubicBezTo>
                  <a:pt x="2919942" y="497417"/>
                  <a:pt x="3012017" y="458259"/>
                  <a:pt x="3060700" y="398992"/>
                </a:cubicBezTo>
                <a:cubicBezTo>
                  <a:pt x="3109383" y="339725"/>
                  <a:pt x="3116792" y="213784"/>
                  <a:pt x="3143250" y="151342"/>
                </a:cubicBezTo>
                <a:cubicBezTo>
                  <a:pt x="3169708" y="88900"/>
                  <a:pt x="3182408" y="48684"/>
                  <a:pt x="3219450" y="24342"/>
                </a:cubicBezTo>
                <a:cubicBezTo>
                  <a:pt x="3256492" y="0"/>
                  <a:pt x="3321050" y="5292"/>
                  <a:pt x="3365500" y="5292"/>
                </a:cubicBezTo>
                <a:cubicBezTo>
                  <a:pt x="3409950" y="5292"/>
                  <a:pt x="3433233" y="8467"/>
                  <a:pt x="3486150" y="24342"/>
                </a:cubicBezTo>
                <a:cubicBezTo>
                  <a:pt x="3539067" y="40217"/>
                  <a:pt x="3630083" y="73025"/>
                  <a:pt x="3683000" y="100542"/>
                </a:cubicBezTo>
                <a:cubicBezTo>
                  <a:pt x="3735917" y="128059"/>
                  <a:pt x="3768725" y="162984"/>
                  <a:pt x="3803650" y="189442"/>
                </a:cubicBezTo>
                <a:cubicBezTo>
                  <a:pt x="3838575" y="215900"/>
                  <a:pt x="3866092" y="247650"/>
                  <a:pt x="3892550" y="259292"/>
                </a:cubicBezTo>
                <a:cubicBezTo>
                  <a:pt x="3919008" y="270934"/>
                  <a:pt x="3962400" y="259292"/>
                  <a:pt x="3962400" y="259292"/>
                </a:cubicBezTo>
              </a:path>
            </a:pathLst>
          </a:cu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796595" flipH="1">
            <a:off x="2915774" y="4188482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 rot="796595" flipH="1">
            <a:off x="5810871" y="3855111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 rot="305407" flipH="1">
            <a:off x="4595846" y="3984055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 rot="21417210" flipV="1">
            <a:off x="3518016" y="3882683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2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orme libre 18"/>
          <p:cNvSpPr/>
          <p:nvPr/>
        </p:nvSpPr>
        <p:spPr>
          <a:xfrm rot="21349778" flipV="1">
            <a:off x="5107391" y="3590966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2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619500" y="2770306"/>
            <a:ext cx="1899127" cy="558337"/>
          </a:xfrm>
          <a:prstGeom prst="rect">
            <a:avLst/>
          </a:prstGeom>
          <a:noFill/>
          <a:effectLst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1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Pôle Nord</a:t>
            </a:r>
            <a:endParaRPr lang="fr-FR" sz="1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96900" y="5833765"/>
            <a:ext cx="801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Les ondulations donnent naissance aux </a:t>
            </a:r>
            <a:r>
              <a:rPr lang="fr-FR" sz="1400" b="1" dirty="0" smtClean="0">
                <a:latin typeface="+mj-lt"/>
              </a:rPr>
              <a:t>perturbations atmosphériques.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60400" y="6207323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C’est ce système</a:t>
            </a:r>
            <a:r>
              <a:rPr lang="fr-FR" sz="1400" b="1" dirty="0" smtClean="0">
                <a:latin typeface="+mj-lt"/>
              </a:rPr>
              <a:t> </a:t>
            </a:r>
            <a:r>
              <a:rPr lang="fr-FR" sz="1400" dirty="0" smtClean="0">
                <a:latin typeface="+mj-lt"/>
              </a:rPr>
              <a:t>permet la régulation thermique</a:t>
            </a:r>
            <a:r>
              <a:rPr lang="fr-FR" sz="1400" b="1" dirty="0" smtClean="0">
                <a:latin typeface="+mj-lt"/>
              </a:rPr>
              <a:t> </a:t>
            </a:r>
            <a:r>
              <a:rPr lang="fr-FR" sz="1400" dirty="0" smtClean="0">
                <a:latin typeface="+mj-lt"/>
              </a:rPr>
              <a:t>par</a:t>
            </a:r>
            <a:r>
              <a:rPr lang="fr-FR" sz="1400" b="1" dirty="0" smtClean="0">
                <a:latin typeface="+mj-lt"/>
              </a:rPr>
              <a:t> </a:t>
            </a:r>
            <a:r>
              <a:rPr lang="fr-FR" sz="1400" dirty="0" smtClean="0">
                <a:latin typeface="+mj-lt"/>
              </a:rPr>
              <a:t>brassage de l’air. </a:t>
            </a:r>
            <a:endParaRPr lang="fr-FR" sz="1400" b="1" dirty="0" smtClean="0"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47700" y="5449788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Les masses d’air ne se mélangent pas mais s’affrontent sur des </a:t>
            </a:r>
            <a:r>
              <a:rPr lang="fr-FR" sz="1400" b="1" dirty="0" smtClean="0">
                <a:latin typeface="+mj-lt"/>
              </a:rPr>
              <a:t>fronts ondulants.</a:t>
            </a:r>
          </a:p>
        </p:txBody>
      </p:sp>
      <p:sp>
        <p:nvSpPr>
          <p:cNvPr id="24" name="Légende à une bordure 2 23"/>
          <p:cNvSpPr/>
          <p:nvPr/>
        </p:nvSpPr>
        <p:spPr>
          <a:xfrm>
            <a:off x="6998585" y="4705980"/>
            <a:ext cx="928799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92992"/>
              <a:gd name="adj6" fmla="val -56668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Equateur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5" name="Légende à une bordure 2 24"/>
          <p:cNvSpPr/>
          <p:nvPr/>
        </p:nvSpPr>
        <p:spPr>
          <a:xfrm>
            <a:off x="7261182" y="3749892"/>
            <a:ext cx="1235118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92992"/>
              <a:gd name="adj6" fmla="val -56668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Front polaire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2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3/  Perturbation et fronts associés</a:t>
            </a:r>
          </a:p>
        </p:txBody>
      </p:sp>
      <p:pic>
        <p:nvPicPr>
          <p:cNvPr id="2" name="Perturb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2134" y="888999"/>
            <a:ext cx="4504267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90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alphaModFix amt="87000"/>
          </a:blip>
          <a:srcRect b="20728"/>
          <a:stretch>
            <a:fillRect/>
          </a:stretch>
        </p:blipFill>
        <p:spPr>
          <a:xfrm>
            <a:off x="2135188" y="685800"/>
            <a:ext cx="4873624" cy="270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Forme libre 57"/>
          <p:cNvSpPr/>
          <p:nvPr/>
        </p:nvSpPr>
        <p:spPr>
          <a:xfrm>
            <a:off x="2207700" y="1257249"/>
            <a:ext cx="4739200" cy="2058607"/>
          </a:xfrm>
          <a:custGeom>
            <a:avLst/>
            <a:gdLst>
              <a:gd name="connsiteX0" fmla="*/ 0 w 4673600"/>
              <a:gd name="connsiteY0" fmla="*/ 165100 h 1134533"/>
              <a:gd name="connsiteX1" fmla="*/ 609600 w 4673600"/>
              <a:gd name="connsiteY1" fmla="*/ 203200 h 1134533"/>
              <a:gd name="connsiteX2" fmla="*/ 990600 w 4673600"/>
              <a:gd name="connsiteY2" fmla="*/ 393700 h 1134533"/>
              <a:gd name="connsiteX3" fmla="*/ 1295400 w 4673600"/>
              <a:gd name="connsiteY3" fmla="*/ 850900 h 1134533"/>
              <a:gd name="connsiteX4" fmla="*/ 1612900 w 4673600"/>
              <a:gd name="connsiteY4" fmla="*/ 1028700 h 1134533"/>
              <a:gd name="connsiteX5" fmla="*/ 2108200 w 4673600"/>
              <a:gd name="connsiteY5" fmla="*/ 1130300 h 1134533"/>
              <a:gd name="connsiteX6" fmla="*/ 2628900 w 4673600"/>
              <a:gd name="connsiteY6" fmla="*/ 1054100 h 1134533"/>
              <a:gd name="connsiteX7" fmla="*/ 2857500 w 4673600"/>
              <a:gd name="connsiteY7" fmla="*/ 723900 h 1134533"/>
              <a:gd name="connsiteX8" fmla="*/ 2654300 w 4673600"/>
              <a:gd name="connsiteY8" fmla="*/ 127000 h 1134533"/>
              <a:gd name="connsiteX9" fmla="*/ 2984500 w 4673600"/>
              <a:gd name="connsiteY9" fmla="*/ 101600 h 1134533"/>
              <a:gd name="connsiteX10" fmla="*/ 3314700 w 4673600"/>
              <a:gd name="connsiteY10" fmla="*/ 203200 h 1134533"/>
              <a:gd name="connsiteX11" fmla="*/ 3556000 w 4673600"/>
              <a:gd name="connsiteY11" fmla="*/ 317500 h 1134533"/>
              <a:gd name="connsiteX12" fmla="*/ 3937000 w 4673600"/>
              <a:gd name="connsiteY12" fmla="*/ 381000 h 1134533"/>
              <a:gd name="connsiteX13" fmla="*/ 4305300 w 4673600"/>
              <a:gd name="connsiteY13" fmla="*/ 304800 h 1134533"/>
              <a:gd name="connsiteX14" fmla="*/ 4673600 w 4673600"/>
              <a:gd name="connsiteY14" fmla="*/ 0 h 1134533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0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2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953607"/>
              <a:gd name="connsiteY0" fmla="*/ 192157 h 1147460"/>
              <a:gd name="connsiteX1" fmla="*/ 889607 w 4953607"/>
              <a:gd name="connsiteY1" fmla="*/ 203200 h 1147460"/>
              <a:gd name="connsiteX2" fmla="*/ 1270607 w 4953607"/>
              <a:gd name="connsiteY2" fmla="*/ 393700 h 1147460"/>
              <a:gd name="connsiteX3" fmla="*/ 1575407 w 4953607"/>
              <a:gd name="connsiteY3" fmla="*/ 850900 h 1147460"/>
              <a:gd name="connsiteX4" fmla="*/ 1892907 w 4953607"/>
              <a:gd name="connsiteY4" fmla="*/ 1028700 h 1147460"/>
              <a:gd name="connsiteX5" fmla="*/ 2388207 w 4953607"/>
              <a:gd name="connsiteY5" fmla="*/ 1130300 h 1147460"/>
              <a:gd name="connsiteX6" fmla="*/ 2908907 w 4953607"/>
              <a:gd name="connsiteY6" fmla="*/ 1054100 h 1147460"/>
              <a:gd name="connsiteX7" fmla="*/ 3275623 w 4953607"/>
              <a:gd name="connsiteY7" fmla="*/ 570139 h 1147460"/>
              <a:gd name="connsiteX8" fmla="*/ 2934309 w 4953607"/>
              <a:gd name="connsiteY8" fmla="*/ 127000 h 1147460"/>
              <a:gd name="connsiteX9" fmla="*/ 3264507 w 4953607"/>
              <a:gd name="connsiteY9" fmla="*/ 101600 h 1147460"/>
              <a:gd name="connsiteX10" fmla="*/ 3594707 w 4953607"/>
              <a:gd name="connsiteY10" fmla="*/ 203200 h 1147460"/>
              <a:gd name="connsiteX11" fmla="*/ 3836007 w 4953607"/>
              <a:gd name="connsiteY11" fmla="*/ 317500 h 1147460"/>
              <a:gd name="connsiteX12" fmla="*/ 4217007 w 4953607"/>
              <a:gd name="connsiteY12" fmla="*/ 381000 h 1147460"/>
              <a:gd name="connsiteX13" fmla="*/ 4585307 w 4953607"/>
              <a:gd name="connsiteY13" fmla="*/ 304800 h 1147460"/>
              <a:gd name="connsiteX14" fmla="*/ 4953607 w 4953607"/>
              <a:gd name="connsiteY14" fmla="*/ 0 h 1147460"/>
              <a:gd name="connsiteX0" fmla="*/ 134609 w 5088216"/>
              <a:gd name="connsiteY0" fmla="*/ 192157 h 1147460"/>
              <a:gd name="connsiteX1" fmla="*/ 148268 w 5088216"/>
              <a:gd name="connsiteY1" fmla="*/ 305832 h 1147460"/>
              <a:gd name="connsiteX2" fmla="*/ 1024216 w 5088216"/>
              <a:gd name="connsiteY2" fmla="*/ 203200 h 1147460"/>
              <a:gd name="connsiteX3" fmla="*/ 1405216 w 5088216"/>
              <a:gd name="connsiteY3" fmla="*/ 393700 h 1147460"/>
              <a:gd name="connsiteX4" fmla="*/ 1710016 w 5088216"/>
              <a:gd name="connsiteY4" fmla="*/ 850900 h 1147460"/>
              <a:gd name="connsiteX5" fmla="*/ 2027516 w 5088216"/>
              <a:gd name="connsiteY5" fmla="*/ 1028700 h 1147460"/>
              <a:gd name="connsiteX6" fmla="*/ 2522816 w 5088216"/>
              <a:gd name="connsiteY6" fmla="*/ 1130300 h 1147460"/>
              <a:gd name="connsiteX7" fmla="*/ 3043516 w 5088216"/>
              <a:gd name="connsiteY7" fmla="*/ 1054100 h 1147460"/>
              <a:gd name="connsiteX8" fmla="*/ 3410232 w 5088216"/>
              <a:gd name="connsiteY8" fmla="*/ 570139 h 1147460"/>
              <a:gd name="connsiteX9" fmla="*/ 3068918 w 5088216"/>
              <a:gd name="connsiteY9" fmla="*/ 127000 h 1147460"/>
              <a:gd name="connsiteX10" fmla="*/ 3399116 w 5088216"/>
              <a:gd name="connsiteY10" fmla="*/ 101600 h 1147460"/>
              <a:gd name="connsiteX11" fmla="*/ 3729316 w 5088216"/>
              <a:gd name="connsiteY11" fmla="*/ 203200 h 1147460"/>
              <a:gd name="connsiteX12" fmla="*/ 3970616 w 5088216"/>
              <a:gd name="connsiteY12" fmla="*/ 317500 h 1147460"/>
              <a:gd name="connsiteX13" fmla="*/ 4351616 w 5088216"/>
              <a:gd name="connsiteY13" fmla="*/ 381000 h 1147460"/>
              <a:gd name="connsiteX14" fmla="*/ 4719916 w 5088216"/>
              <a:gd name="connsiteY14" fmla="*/ 304800 h 1147460"/>
              <a:gd name="connsiteX15" fmla="*/ 5088216 w 5088216"/>
              <a:gd name="connsiteY15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8 w 4939948"/>
              <a:gd name="connsiteY2" fmla="*/ 393700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9 w 4939948"/>
              <a:gd name="connsiteY2" fmla="*/ 521146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778782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26196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16091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  <a:gd name="connsiteX0" fmla="*/ 0 w 5115064"/>
              <a:gd name="connsiteY0" fmla="*/ 332889 h 1144982"/>
              <a:gd name="connsiteX1" fmla="*/ 1051064 w 5115064"/>
              <a:gd name="connsiteY1" fmla="*/ 203200 h 1144982"/>
              <a:gd name="connsiteX2" fmla="*/ 1432065 w 5115064"/>
              <a:gd name="connsiteY2" fmla="*/ 521146 h 1144982"/>
              <a:gd name="connsiteX3" fmla="*/ 1736864 w 5115064"/>
              <a:gd name="connsiteY3" fmla="*/ 850900 h 1144982"/>
              <a:gd name="connsiteX4" fmla="*/ 2054364 w 5115064"/>
              <a:gd name="connsiteY4" fmla="*/ 1028700 h 1144982"/>
              <a:gd name="connsiteX5" fmla="*/ 2454938 w 5115064"/>
              <a:gd name="connsiteY5" fmla="*/ 1115431 h 1144982"/>
              <a:gd name="connsiteX6" fmla="*/ 2953898 w 5115064"/>
              <a:gd name="connsiteY6" fmla="*/ 1054100 h 1144982"/>
              <a:gd name="connsiteX7" fmla="*/ 3336030 w 5115064"/>
              <a:gd name="connsiteY7" fmla="*/ 570139 h 1144982"/>
              <a:gd name="connsiteX8" fmla="*/ 3095766 w 5115064"/>
              <a:gd name="connsiteY8" fmla="*/ 127000 h 1144982"/>
              <a:gd name="connsiteX9" fmla="*/ 3425964 w 5115064"/>
              <a:gd name="connsiteY9" fmla="*/ 101600 h 1144982"/>
              <a:gd name="connsiteX10" fmla="*/ 3756164 w 5115064"/>
              <a:gd name="connsiteY10" fmla="*/ 203200 h 1144982"/>
              <a:gd name="connsiteX11" fmla="*/ 3997464 w 5115064"/>
              <a:gd name="connsiteY11" fmla="*/ 317500 h 1144982"/>
              <a:gd name="connsiteX12" fmla="*/ 4378464 w 5115064"/>
              <a:gd name="connsiteY12" fmla="*/ 381000 h 1144982"/>
              <a:gd name="connsiteX13" fmla="*/ 4746764 w 5115064"/>
              <a:gd name="connsiteY13" fmla="*/ 304800 h 1144982"/>
              <a:gd name="connsiteX14" fmla="*/ 5115064 w 5115064"/>
              <a:gd name="connsiteY14" fmla="*/ 0 h 1144982"/>
              <a:gd name="connsiteX0" fmla="*/ 0 w 5026473"/>
              <a:gd name="connsiteY0" fmla="*/ 283979 h 1096072"/>
              <a:gd name="connsiteX1" fmla="*/ 1051064 w 5026473"/>
              <a:gd name="connsiteY1" fmla="*/ 154290 h 1096072"/>
              <a:gd name="connsiteX2" fmla="*/ 1432065 w 5026473"/>
              <a:gd name="connsiteY2" fmla="*/ 472236 h 1096072"/>
              <a:gd name="connsiteX3" fmla="*/ 1736864 w 5026473"/>
              <a:gd name="connsiteY3" fmla="*/ 801990 h 1096072"/>
              <a:gd name="connsiteX4" fmla="*/ 2054364 w 5026473"/>
              <a:gd name="connsiteY4" fmla="*/ 979790 h 1096072"/>
              <a:gd name="connsiteX5" fmla="*/ 2454938 w 5026473"/>
              <a:gd name="connsiteY5" fmla="*/ 1066521 h 1096072"/>
              <a:gd name="connsiteX6" fmla="*/ 2953898 w 5026473"/>
              <a:gd name="connsiteY6" fmla="*/ 1005190 h 1096072"/>
              <a:gd name="connsiteX7" fmla="*/ 3336030 w 5026473"/>
              <a:gd name="connsiteY7" fmla="*/ 521229 h 1096072"/>
              <a:gd name="connsiteX8" fmla="*/ 3095766 w 5026473"/>
              <a:gd name="connsiteY8" fmla="*/ 78090 h 1096072"/>
              <a:gd name="connsiteX9" fmla="*/ 3425964 w 5026473"/>
              <a:gd name="connsiteY9" fmla="*/ 52690 h 1096072"/>
              <a:gd name="connsiteX10" fmla="*/ 3756164 w 5026473"/>
              <a:gd name="connsiteY10" fmla="*/ 154290 h 1096072"/>
              <a:gd name="connsiteX11" fmla="*/ 3997464 w 5026473"/>
              <a:gd name="connsiteY11" fmla="*/ 268590 h 1096072"/>
              <a:gd name="connsiteX12" fmla="*/ 4378464 w 5026473"/>
              <a:gd name="connsiteY12" fmla="*/ 332090 h 1096072"/>
              <a:gd name="connsiteX13" fmla="*/ 4746764 w 5026473"/>
              <a:gd name="connsiteY13" fmla="*/ 255890 h 1096072"/>
              <a:gd name="connsiteX14" fmla="*/ 5026473 w 5026473"/>
              <a:gd name="connsiteY14" fmla="*/ 122344 h 1096072"/>
              <a:gd name="connsiteX0" fmla="*/ 0 w 5026473"/>
              <a:gd name="connsiteY0" fmla="*/ 283979 h 1096072"/>
              <a:gd name="connsiteX1" fmla="*/ 1051064 w 5026473"/>
              <a:gd name="connsiteY1" fmla="*/ 154290 h 1096072"/>
              <a:gd name="connsiteX2" fmla="*/ 1432065 w 5026473"/>
              <a:gd name="connsiteY2" fmla="*/ 472236 h 1096072"/>
              <a:gd name="connsiteX3" fmla="*/ 1736864 w 5026473"/>
              <a:gd name="connsiteY3" fmla="*/ 801990 h 1096072"/>
              <a:gd name="connsiteX4" fmla="*/ 2054364 w 5026473"/>
              <a:gd name="connsiteY4" fmla="*/ 979790 h 1096072"/>
              <a:gd name="connsiteX5" fmla="*/ 2454938 w 5026473"/>
              <a:gd name="connsiteY5" fmla="*/ 1066521 h 1096072"/>
              <a:gd name="connsiteX6" fmla="*/ 2953898 w 5026473"/>
              <a:gd name="connsiteY6" fmla="*/ 1005190 h 1096072"/>
              <a:gd name="connsiteX7" fmla="*/ 3336030 w 5026473"/>
              <a:gd name="connsiteY7" fmla="*/ 521229 h 1096072"/>
              <a:gd name="connsiteX8" fmla="*/ 3095766 w 5026473"/>
              <a:gd name="connsiteY8" fmla="*/ 78090 h 1096072"/>
              <a:gd name="connsiteX9" fmla="*/ 3425964 w 5026473"/>
              <a:gd name="connsiteY9" fmla="*/ 52690 h 1096072"/>
              <a:gd name="connsiteX10" fmla="*/ 3756164 w 5026473"/>
              <a:gd name="connsiteY10" fmla="*/ 154290 h 1096072"/>
              <a:gd name="connsiteX11" fmla="*/ 3997464 w 5026473"/>
              <a:gd name="connsiteY11" fmla="*/ 268590 h 1096072"/>
              <a:gd name="connsiteX12" fmla="*/ 4378464 w 5026473"/>
              <a:gd name="connsiteY12" fmla="*/ 332090 h 1096072"/>
              <a:gd name="connsiteX13" fmla="*/ 4746764 w 5026473"/>
              <a:gd name="connsiteY13" fmla="*/ 255890 h 1096072"/>
              <a:gd name="connsiteX14" fmla="*/ 5026473 w 5026473"/>
              <a:gd name="connsiteY14" fmla="*/ 122344 h 1096072"/>
              <a:gd name="connsiteX15" fmla="*/ 0 w 5026473"/>
              <a:gd name="connsiteY15" fmla="*/ 283979 h 1096072"/>
              <a:gd name="connsiteX0" fmla="*/ 0 w 5388107"/>
              <a:gd name="connsiteY0" fmla="*/ 283979 h 1096072"/>
              <a:gd name="connsiteX1" fmla="*/ 1051064 w 5388107"/>
              <a:gd name="connsiteY1" fmla="*/ 154290 h 1096072"/>
              <a:gd name="connsiteX2" fmla="*/ 1432065 w 5388107"/>
              <a:gd name="connsiteY2" fmla="*/ 472236 h 1096072"/>
              <a:gd name="connsiteX3" fmla="*/ 1736864 w 5388107"/>
              <a:gd name="connsiteY3" fmla="*/ 801990 h 1096072"/>
              <a:gd name="connsiteX4" fmla="*/ 2054364 w 5388107"/>
              <a:gd name="connsiteY4" fmla="*/ 979790 h 1096072"/>
              <a:gd name="connsiteX5" fmla="*/ 2454938 w 5388107"/>
              <a:gd name="connsiteY5" fmla="*/ 1066521 h 1096072"/>
              <a:gd name="connsiteX6" fmla="*/ 2953898 w 5388107"/>
              <a:gd name="connsiteY6" fmla="*/ 1005190 h 1096072"/>
              <a:gd name="connsiteX7" fmla="*/ 3336030 w 5388107"/>
              <a:gd name="connsiteY7" fmla="*/ 521229 h 1096072"/>
              <a:gd name="connsiteX8" fmla="*/ 3095766 w 5388107"/>
              <a:gd name="connsiteY8" fmla="*/ 78090 h 1096072"/>
              <a:gd name="connsiteX9" fmla="*/ 3425964 w 5388107"/>
              <a:gd name="connsiteY9" fmla="*/ 52690 h 1096072"/>
              <a:gd name="connsiteX10" fmla="*/ 3756164 w 5388107"/>
              <a:gd name="connsiteY10" fmla="*/ 154290 h 1096072"/>
              <a:gd name="connsiteX11" fmla="*/ 3997464 w 5388107"/>
              <a:gd name="connsiteY11" fmla="*/ 268590 h 1096072"/>
              <a:gd name="connsiteX12" fmla="*/ 4378464 w 5388107"/>
              <a:gd name="connsiteY12" fmla="*/ 332090 h 1096072"/>
              <a:gd name="connsiteX13" fmla="*/ 4746764 w 5388107"/>
              <a:gd name="connsiteY13" fmla="*/ 255890 h 1096072"/>
              <a:gd name="connsiteX14" fmla="*/ 5026473 w 5388107"/>
              <a:gd name="connsiteY14" fmla="*/ 122344 h 1096072"/>
              <a:gd name="connsiteX15" fmla="*/ 2576960 w 5388107"/>
              <a:gd name="connsiteY15" fmla="*/ 190551 h 1096072"/>
              <a:gd name="connsiteX16" fmla="*/ 0 w 5388107"/>
              <a:gd name="connsiteY16" fmla="*/ 283979 h 1096072"/>
              <a:gd name="connsiteX0" fmla="*/ 0 w 5388107"/>
              <a:gd name="connsiteY0" fmla="*/ 283979 h 2058607"/>
              <a:gd name="connsiteX1" fmla="*/ 1051064 w 5388107"/>
              <a:gd name="connsiteY1" fmla="*/ 154290 h 2058607"/>
              <a:gd name="connsiteX2" fmla="*/ 1432065 w 5388107"/>
              <a:gd name="connsiteY2" fmla="*/ 472236 h 2058607"/>
              <a:gd name="connsiteX3" fmla="*/ 1736864 w 5388107"/>
              <a:gd name="connsiteY3" fmla="*/ 801990 h 2058607"/>
              <a:gd name="connsiteX4" fmla="*/ 2054364 w 5388107"/>
              <a:gd name="connsiteY4" fmla="*/ 979790 h 2058607"/>
              <a:gd name="connsiteX5" fmla="*/ 2454938 w 5388107"/>
              <a:gd name="connsiteY5" fmla="*/ 1066521 h 2058607"/>
              <a:gd name="connsiteX6" fmla="*/ 2953898 w 5388107"/>
              <a:gd name="connsiteY6" fmla="*/ 1005190 h 2058607"/>
              <a:gd name="connsiteX7" fmla="*/ 3336030 w 5388107"/>
              <a:gd name="connsiteY7" fmla="*/ 521229 h 2058607"/>
              <a:gd name="connsiteX8" fmla="*/ 3095766 w 5388107"/>
              <a:gd name="connsiteY8" fmla="*/ 78090 h 2058607"/>
              <a:gd name="connsiteX9" fmla="*/ 3425964 w 5388107"/>
              <a:gd name="connsiteY9" fmla="*/ 52690 h 2058607"/>
              <a:gd name="connsiteX10" fmla="*/ 3756164 w 5388107"/>
              <a:gd name="connsiteY10" fmla="*/ 154290 h 2058607"/>
              <a:gd name="connsiteX11" fmla="*/ 3997464 w 5388107"/>
              <a:gd name="connsiteY11" fmla="*/ 268590 h 2058607"/>
              <a:gd name="connsiteX12" fmla="*/ 4378464 w 5388107"/>
              <a:gd name="connsiteY12" fmla="*/ 332090 h 2058607"/>
              <a:gd name="connsiteX13" fmla="*/ 4746764 w 5388107"/>
              <a:gd name="connsiteY13" fmla="*/ 255890 h 2058607"/>
              <a:gd name="connsiteX14" fmla="*/ 5026473 w 5388107"/>
              <a:gd name="connsiteY14" fmla="*/ 122344 h 2058607"/>
              <a:gd name="connsiteX15" fmla="*/ 2576960 w 5388107"/>
              <a:gd name="connsiteY15" fmla="*/ 190551 h 2058607"/>
              <a:gd name="connsiteX16" fmla="*/ 2563302 w 5388107"/>
              <a:gd name="connsiteY16" fmla="*/ 2058607 h 2058607"/>
              <a:gd name="connsiteX17" fmla="*/ 0 w 5388107"/>
              <a:gd name="connsiteY17" fmla="*/ 283979 h 2058607"/>
              <a:gd name="connsiteX0" fmla="*/ 0 w 5388107"/>
              <a:gd name="connsiteY0" fmla="*/ 283979 h 2505658"/>
              <a:gd name="connsiteX1" fmla="*/ 1051064 w 5388107"/>
              <a:gd name="connsiteY1" fmla="*/ 154290 h 2505658"/>
              <a:gd name="connsiteX2" fmla="*/ 1432065 w 5388107"/>
              <a:gd name="connsiteY2" fmla="*/ 472236 h 2505658"/>
              <a:gd name="connsiteX3" fmla="*/ 1736864 w 5388107"/>
              <a:gd name="connsiteY3" fmla="*/ 801990 h 2505658"/>
              <a:gd name="connsiteX4" fmla="*/ 2054364 w 5388107"/>
              <a:gd name="connsiteY4" fmla="*/ 979790 h 2505658"/>
              <a:gd name="connsiteX5" fmla="*/ 2454938 w 5388107"/>
              <a:gd name="connsiteY5" fmla="*/ 1066521 h 2505658"/>
              <a:gd name="connsiteX6" fmla="*/ 2953898 w 5388107"/>
              <a:gd name="connsiteY6" fmla="*/ 1005190 h 2505658"/>
              <a:gd name="connsiteX7" fmla="*/ 3336030 w 5388107"/>
              <a:gd name="connsiteY7" fmla="*/ 521229 h 2505658"/>
              <a:gd name="connsiteX8" fmla="*/ 3095766 w 5388107"/>
              <a:gd name="connsiteY8" fmla="*/ 78090 h 2505658"/>
              <a:gd name="connsiteX9" fmla="*/ 3425964 w 5388107"/>
              <a:gd name="connsiteY9" fmla="*/ 52690 h 2505658"/>
              <a:gd name="connsiteX10" fmla="*/ 3756164 w 5388107"/>
              <a:gd name="connsiteY10" fmla="*/ 154290 h 2505658"/>
              <a:gd name="connsiteX11" fmla="*/ 3997464 w 5388107"/>
              <a:gd name="connsiteY11" fmla="*/ 268590 h 2505658"/>
              <a:gd name="connsiteX12" fmla="*/ 4378464 w 5388107"/>
              <a:gd name="connsiteY12" fmla="*/ 332090 h 2505658"/>
              <a:gd name="connsiteX13" fmla="*/ 4746764 w 5388107"/>
              <a:gd name="connsiteY13" fmla="*/ 255890 h 2505658"/>
              <a:gd name="connsiteX14" fmla="*/ 5026473 w 5388107"/>
              <a:gd name="connsiteY14" fmla="*/ 122344 h 2505658"/>
              <a:gd name="connsiteX15" fmla="*/ 5097026 w 5388107"/>
              <a:gd name="connsiteY15" fmla="*/ 1882973 h 2505658"/>
              <a:gd name="connsiteX16" fmla="*/ 2563302 w 5388107"/>
              <a:gd name="connsiteY16" fmla="*/ 2058607 h 2505658"/>
              <a:gd name="connsiteX17" fmla="*/ 0 w 5388107"/>
              <a:gd name="connsiteY17" fmla="*/ 283979 h 2505658"/>
              <a:gd name="connsiteX0" fmla="*/ 0 w 5097026"/>
              <a:gd name="connsiteY0" fmla="*/ 283979 h 2505658"/>
              <a:gd name="connsiteX1" fmla="*/ 1051064 w 5097026"/>
              <a:gd name="connsiteY1" fmla="*/ 154290 h 2505658"/>
              <a:gd name="connsiteX2" fmla="*/ 1432065 w 5097026"/>
              <a:gd name="connsiteY2" fmla="*/ 472236 h 2505658"/>
              <a:gd name="connsiteX3" fmla="*/ 1736864 w 5097026"/>
              <a:gd name="connsiteY3" fmla="*/ 801990 h 2505658"/>
              <a:gd name="connsiteX4" fmla="*/ 2054364 w 5097026"/>
              <a:gd name="connsiteY4" fmla="*/ 979790 h 2505658"/>
              <a:gd name="connsiteX5" fmla="*/ 2454938 w 5097026"/>
              <a:gd name="connsiteY5" fmla="*/ 1066521 h 2505658"/>
              <a:gd name="connsiteX6" fmla="*/ 2953898 w 5097026"/>
              <a:gd name="connsiteY6" fmla="*/ 1005190 h 2505658"/>
              <a:gd name="connsiteX7" fmla="*/ 3336030 w 5097026"/>
              <a:gd name="connsiteY7" fmla="*/ 521229 h 2505658"/>
              <a:gd name="connsiteX8" fmla="*/ 3095766 w 5097026"/>
              <a:gd name="connsiteY8" fmla="*/ 78090 h 2505658"/>
              <a:gd name="connsiteX9" fmla="*/ 3425964 w 5097026"/>
              <a:gd name="connsiteY9" fmla="*/ 52690 h 2505658"/>
              <a:gd name="connsiteX10" fmla="*/ 3756164 w 5097026"/>
              <a:gd name="connsiteY10" fmla="*/ 154290 h 2505658"/>
              <a:gd name="connsiteX11" fmla="*/ 3997464 w 5097026"/>
              <a:gd name="connsiteY11" fmla="*/ 268590 h 2505658"/>
              <a:gd name="connsiteX12" fmla="*/ 4378464 w 5097026"/>
              <a:gd name="connsiteY12" fmla="*/ 332090 h 2505658"/>
              <a:gd name="connsiteX13" fmla="*/ 4746764 w 5097026"/>
              <a:gd name="connsiteY13" fmla="*/ 255890 h 2505658"/>
              <a:gd name="connsiteX14" fmla="*/ 5026473 w 5097026"/>
              <a:gd name="connsiteY14" fmla="*/ 122344 h 2505658"/>
              <a:gd name="connsiteX15" fmla="*/ 5035561 w 5097026"/>
              <a:gd name="connsiteY15" fmla="*/ 184200 h 2505658"/>
              <a:gd name="connsiteX16" fmla="*/ 5097026 w 5097026"/>
              <a:gd name="connsiteY16" fmla="*/ 1882973 h 2505658"/>
              <a:gd name="connsiteX17" fmla="*/ 2563302 w 5097026"/>
              <a:gd name="connsiteY17" fmla="*/ 2058607 h 2505658"/>
              <a:gd name="connsiteX18" fmla="*/ 0 w 5097026"/>
              <a:gd name="connsiteY18" fmla="*/ 283979 h 2505658"/>
              <a:gd name="connsiteX0" fmla="*/ 0 w 5097026"/>
              <a:gd name="connsiteY0" fmla="*/ 283979 h 2058607"/>
              <a:gd name="connsiteX1" fmla="*/ 1051064 w 5097026"/>
              <a:gd name="connsiteY1" fmla="*/ 154290 h 2058607"/>
              <a:gd name="connsiteX2" fmla="*/ 1432065 w 5097026"/>
              <a:gd name="connsiteY2" fmla="*/ 472236 h 2058607"/>
              <a:gd name="connsiteX3" fmla="*/ 1736864 w 5097026"/>
              <a:gd name="connsiteY3" fmla="*/ 801990 h 2058607"/>
              <a:gd name="connsiteX4" fmla="*/ 2054364 w 5097026"/>
              <a:gd name="connsiteY4" fmla="*/ 979790 h 2058607"/>
              <a:gd name="connsiteX5" fmla="*/ 2454938 w 5097026"/>
              <a:gd name="connsiteY5" fmla="*/ 1066521 h 2058607"/>
              <a:gd name="connsiteX6" fmla="*/ 2953898 w 5097026"/>
              <a:gd name="connsiteY6" fmla="*/ 1005190 h 2058607"/>
              <a:gd name="connsiteX7" fmla="*/ 3336030 w 5097026"/>
              <a:gd name="connsiteY7" fmla="*/ 521229 h 2058607"/>
              <a:gd name="connsiteX8" fmla="*/ 3095766 w 5097026"/>
              <a:gd name="connsiteY8" fmla="*/ 78090 h 2058607"/>
              <a:gd name="connsiteX9" fmla="*/ 3425964 w 5097026"/>
              <a:gd name="connsiteY9" fmla="*/ 52690 h 2058607"/>
              <a:gd name="connsiteX10" fmla="*/ 3756164 w 5097026"/>
              <a:gd name="connsiteY10" fmla="*/ 154290 h 2058607"/>
              <a:gd name="connsiteX11" fmla="*/ 3997464 w 5097026"/>
              <a:gd name="connsiteY11" fmla="*/ 268590 h 2058607"/>
              <a:gd name="connsiteX12" fmla="*/ 4378464 w 5097026"/>
              <a:gd name="connsiteY12" fmla="*/ 332090 h 2058607"/>
              <a:gd name="connsiteX13" fmla="*/ 4746764 w 5097026"/>
              <a:gd name="connsiteY13" fmla="*/ 255890 h 2058607"/>
              <a:gd name="connsiteX14" fmla="*/ 5026473 w 5097026"/>
              <a:gd name="connsiteY14" fmla="*/ 122344 h 2058607"/>
              <a:gd name="connsiteX15" fmla="*/ 5035561 w 5097026"/>
              <a:gd name="connsiteY15" fmla="*/ 184200 h 2058607"/>
              <a:gd name="connsiteX16" fmla="*/ 5097026 w 5097026"/>
              <a:gd name="connsiteY16" fmla="*/ 1882973 h 2058607"/>
              <a:gd name="connsiteX17" fmla="*/ 2563302 w 5097026"/>
              <a:gd name="connsiteY17" fmla="*/ 2058607 h 2058607"/>
              <a:gd name="connsiteX18" fmla="*/ 0 w 5097026"/>
              <a:gd name="connsiteY18" fmla="*/ 283979 h 2058607"/>
              <a:gd name="connsiteX0" fmla="*/ 0 w 5097026"/>
              <a:gd name="connsiteY0" fmla="*/ 283979 h 2058607"/>
              <a:gd name="connsiteX1" fmla="*/ 1051064 w 5097026"/>
              <a:gd name="connsiteY1" fmla="*/ 154290 h 2058607"/>
              <a:gd name="connsiteX2" fmla="*/ 1432065 w 5097026"/>
              <a:gd name="connsiteY2" fmla="*/ 472236 h 2058607"/>
              <a:gd name="connsiteX3" fmla="*/ 1736864 w 5097026"/>
              <a:gd name="connsiteY3" fmla="*/ 801990 h 2058607"/>
              <a:gd name="connsiteX4" fmla="*/ 2054364 w 5097026"/>
              <a:gd name="connsiteY4" fmla="*/ 979790 h 2058607"/>
              <a:gd name="connsiteX5" fmla="*/ 2454938 w 5097026"/>
              <a:gd name="connsiteY5" fmla="*/ 1066521 h 2058607"/>
              <a:gd name="connsiteX6" fmla="*/ 2953898 w 5097026"/>
              <a:gd name="connsiteY6" fmla="*/ 1005190 h 2058607"/>
              <a:gd name="connsiteX7" fmla="*/ 3336030 w 5097026"/>
              <a:gd name="connsiteY7" fmla="*/ 521229 h 2058607"/>
              <a:gd name="connsiteX8" fmla="*/ 3095766 w 5097026"/>
              <a:gd name="connsiteY8" fmla="*/ 78090 h 2058607"/>
              <a:gd name="connsiteX9" fmla="*/ 3425964 w 5097026"/>
              <a:gd name="connsiteY9" fmla="*/ 52690 h 2058607"/>
              <a:gd name="connsiteX10" fmla="*/ 3756164 w 5097026"/>
              <a:gd name="connsiteY10" fmla="*/ 154290 h 2058607"/>
              <a:gd name="connsiteX11" fmla="*/ 3997464 w 5097026"/>
              <a:gd name="connsiteY11" fmla="*/ 268590 h 2058607"/>
              <a:gd name="connsiteX12" fmla="*/ 4378464 w 5097026"/>
              <a:gd name="connsiteY12" fmla="*/ 332090 h 2058607"/>
              <a:gd name="connsiteX13" fmla="*/ 4746764 w 5097026"/>
              <a:gd name="connsiteY13" fmla="*/ 255890 h 2058607"/>
              <a:gd name="connsiteX14" fmla="*/ 5026473 w 5097026"/>
              <a:gd name="connsiteY14" fmla="*/ 122344 h 2058607"/>
              <a:gd name="connsiteX15" fmla="*/ 5035561 w 5097026"/>
              <a:gd name="connsiteY15" fmla="*/ 184200 h 2058607"/>
              <a:gd name="connsiteX16" fmla="*/ 5097026 w 5097026"/>
              <a:gd name="connsiteY16" fmla="*/ 1882973 h 2058607"/>
              <a:gd name="connsiteX17" fmla="*/ 2563302 w 5097026"/>
              <a:gd name="connsiteY17" fmla="*/ 2058607 h 2058607"/>
              <a:gd name="connsiteX18" fmla="*/ 480320 w 5097026"/>
              <a:gd name="connsiteY18" fmla="*/ 609651 h 2058607"/>
              <a:gd name="connsiteX19" fmla="*/ 0 w 5097026"/>
              <a:gd name="connsiteY19" fmla="*/ 283979 h 2058607"/>
              <a:gd name="connsiteX0" fmla="*/ 0 w 5097026"/>
              <a:gd name="connsiteY0" fmla="*/ 283979 h 2058607"/>
              <a:gd name="connsiteX1" fmla="*/ 1051064 w 5097026"/>
              <a:gd name="connsiteY1" fmla="*/ 154290 h 2058607"/>
              <a:gd name="connsiteX2" fmla="*/ 1432065 w 5097026"/>
              <a:gd name="connsiteY2" fmla="*/ 472236 h 2058607"/>
              <a:gd name="connsiteX3" fmla="*/ 1736864 w 5097026"/>
              <a:gd name="connsiteY3" fmla="*/ 801990 h 2058607"/>
              <a:gd name="connsiteX4" fmla="*/ 2054364 w 5097026"/>
              <a:gd name="connsiteY4" fmla="*/ 979790 h 2058607"/>
              <a:gd name="connsiteX5" fmla="*/ 2454938 w 5097026"/>
              <a:gd name="connsiteY5" fmla="*/ 1066521 h 2058607"/>
              <a:gd name="connsiteX6" fmla="*/ 2953898 w 5097026"/>
              <a:gd name="connsiteY6" fmla="*/ 1005190 h 2058607"/>
              <a:gd name="connsiteX7" fmla="*/ 3336030 w 5097026"/>
              <a:gd name="connsiteY7" fmla="*/ 521229 h 2058607"/>
              <a:gd name="connsiteX8" fmla="*/ 3095766 w 5097026"/>
              <a:gd name="connsiteY8" fmla="*/ 78090 h 2058607"/>
              <a:gd name="connsiteX9" fmla="*/ 3425964 w 5097026"/>
              <a:gd name="connsiteY9" fmla="*/ 52690 h 2058607"/>
              <a:gd name="connsiteX10" fmla="*/ 3756164 w 5097026"/>
              <a:gd name="connsiteY10" fmla="*/ 154290 h 2058607"/>
              <a:gd name="connsiteX11" fmla="*/ 3997464 w 5097026"/>
              <a:gd name="connsiteY11" fmla="*/ 268590 h 2058607"/>
              <a:gd name="connsiteX12" fmla="*/ 4378464 w 5097026"/>
              <a:gd name="connsiteY12" fmla="*/ 332090 h 2058607"/>
              <a:gd name="connsiteX13" fmla="*/ 4746764 w 5097026"/>
              <a:gd name="connsiteY13" fmla="*/ 255890 h 2058607"/>
              <a:gd name="connsiteX14" fmla="*/ 5026473 w 5097026"/>
              <a:gd name="connsiteY14" fmla="*/ 122344 h 2058607"/>
              <a:gd name="connsiteX15" fmla="*/ 5035561 w 5097026"/>
              <a:gd name="connsiteY15" fmla="*/ 184200 h 2058607"/>
              <a:gd name="connsiteX16" fmla="*/ 5097026 w 5097026"/>
              <a:gd name="connsiteY16" fmla="*/ 1882973 h 2058607"/>
              <a:gd name="connsiteX17" fmla="*/ 2563302 w 5097026"/>
              <a:gd name="connsiteY17" fmla="*/ 2058607 h 2058607"/>
              <a:gd name="connsiteX18" fmla="*/ 22747 w 5097026"/>
              <a:gd name="connsiteY18" fmla="*/ 2022214 h 2058607"/>
              <a:gd name="connsiteX19" fmla="*/ 0 w 5097026"/>
              <a:gd name="connsiteY19" fmla="*/ 283979 h 2058607"/>
              <a:gd name="connsiteX0" fmla="*/ 0 w 5097026"/>
              <a:gd name="connsiteY0" fmla="*/ 283979 h 2058607"/>
              <a:gd name="connsiteX1" fmla="*/ 1051064 w 5097026"/>
              <a:gd name="connsiteY1" fmla="*/ 154290 h 2058607"/>
              <a:gd name="connsiteX2" fmla="*/ 1432065 w 5097026"/>
              <a:gd name="connsiteY2" fmla="*/ 472236 h 2058607"/>
              <a:gd name="connsiteX3" fmla="*/ 1736864 w 5097026"/>
              <a:gd name="connsiteY3" fmla="*/ 801990 h 2058607"/>
              <a:gd name="connsiteX4" fmla="*/ 2054364 w 5097026"/>
              <a:gd name="connsiteY4" fmla="*/ 979790 h 2058607"/>
              <a:gd name="connsiteX5" fmla="*/ 2454938 w 5097026"/>
              <a:gd name="connsiteY5" fmla="*/ 1066521 h 2058607"/>
              <a:gd name="connsiteX6" fmla="*/ 2953898 w 5097026"/>
              <a:gd name="connsiteY6" fmla="*/ 1005190 h 2058607"/>
              <a:gd name="connsiteX7" fmla="*/ 3336030 w 5097026"/>
              <a:gd name="connsiteY7" fmla="*/ 521229 h 2058607"/>
              <a:gd name="connsiteX8" fmla="*/ 3095766 w 5097026"/>
              <a:gd name="connsiteY8" fmla="*/ 78090 h 2058607"/>
              <a:gd name="connsiteX9" fmla="*/ 3425964 w 5097026"/>
              <a:gd name="connsiteY9" fmla="*/ 52690 h 2058607"/>
              <a:gd name="connsiteX10" fmla="*/ 3756164 w 5097026"/>
              <a:gd name="connsiteY10" fmla="*/ 154290 h 2058607"/>
              <a:gd name="connsiteX11" fmla="*/ 3997464 w 5097026"/>
              <a:gd name="connsiteY11" fmla="*/ 268590 h 2058607"/>
              <a:gd name="connsiteX12" fmla="*/ 4378464 w 5097026"/>
              <a:gd name="connsiteY12" fmla="*/ 332090 h 2058607"/>
              <a:gd name="connsiteX13" fmla="*/ 4746764 w 5097026"/>
              <a:gd name="connsiteY13" fmla="*/ 255890 h 2058607"/>
              <a:gd name="connsiteX14" fmla="*/ 5026473 w 5097026"/>
              <a:gd name="connsiteY14" fmla="*/ 122344 h 2058607"/>
              <a:gd name="connsiteX15" fmla="*/ 5035561 w 5097026"/>
              <a:gd name="connsiteY15" fmla="*/ 184200 h 2058607"/>
              <a:gd name="connsiteX16" fmla="*/ 5097026 w 5097026"/>
              <a:gd name="connsiteY16" fmla="*/ 2029023 h 2058607"/>
              <a:gd name="connsiteX17" fmla="*/ 2563302 w 5097026"/>
              <a:gd name="connsiteY17" fmla="*/ 2058607 h 2058607"/>
              <a:gd name="connsiteX18" fmla="*/ 22747 w 5097026"/>
              <a:gd name="connsiteY18" fmla="*/ 2022214 h 2058607"/>
              <a:gd name="connsiteX19" fmla="*/ 0 w 5097026"/>
              <a:gd name="connsiteY19" fmla="*/ 283979 h 205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97026" h="2058607">
                <a:moveTo>
                  <a:pt x="0" y="283979"/>
                </a:moveTo>
                <a:cubicBezTo>
                  <a:pt x="148268" y="285819"/>
                  <a:pt x="812387" y="122914"/>
                  <a:pt x="1051064" y="154290"/>
                </a:cubicBezTo>
                <a:cubicBezTo>
                  <a:pt x="1289742" y="185666"/>
                  <a:pt x="1317765" y="364286"/>
                  <a:pt x="1432065" y="472236"/>
                </a:cubicBezTo>
                <a:cubicBezTo>
                  <a:pt x="1546365" y="580186"/>
                  <a:pt x="1633148" y="717398"/>
                  <a:pt x="1736864" y="801990"/>
                </a:cubicBezTo>
                <a:cubicBezTo>
                  <a:pt x="1840581" y="886582"/>
                  <a:pt x="1934685" y="935702"/>
                  <a:pt x="2054364" y="979790"/>
                </a:cubicBezTo>
                <a:cubicBezTo>
                  <a:pt x="2174043" y="1023878"/>
                  <a:pt x="2192637" y="1057231"/>
                  <a:pt x="2454938" y="1066521"/>
                </a:cubicBezTo>
                <a:cubicBezTo>
                  <a:pt x="2624271" y="1070754"/>
                  <a:pt x="2807049" y="1096072"/>
                  <a:pt x="2953898" y="1005190"/>
                </a:cubicBezTo>
                <a:cubicBezTo>
                  <a:pt x="3100747" y="914308"/>
                  <a:pt x="3312385" y="675746"/>
                  <a:pt x="3336030" y="521229"/>
                </a:cubicBezTo>
                <a:cubicBezTo>
                  <a:pt x="3359675" y="366712"/>
                  <a:pt x="3080777" y="156180"/>
                  <a:pt x="3095766" y="78090"/>
                </a:cubicBezTo>
                <a:cubicBezTo>
                  <a:pt x="3110755" y="0"/>
                  <a:pt x="3315898" y="39990"/>
                  <a:pt x="3425964" y="52690"/>
                </a:cubicBezTo>
                <a:cubicBezTo>
                  <a:pt x="3536030" y="65390"/>
                  <a:pt x="3660914" y="118307"/>
                  <a:pt x="3756164" y="154290"/>
                </a:cubicBezTo>
                <a:cubicBezTo>
                  <a:pt x="3851414" y="190273"/>
                  <a:pt x="3893747" y="238957"/>
                  <a:pt x="3997464" y="268590"/>
                </a:cubicBezTo>
                <a:cubicBezTo>
                  <a:pt x="4101181" y="298223"/>
                  <a:pt x="4253581" y="334207"/>
                  <a:pt x="4378464" y="332090"/>
                </a:cubicBezTo>
                <a:cubicBezTo>
                  <a:pt x="4503347" y="329973"/>
                  <a:pt x="4638763" y="290848"/>
                  <a:pt x="4746764" y="255890"/>
                </a:cubicBezTo>
                <a:cubicBezTo>
                  <a:pt x="4854765" y="220932"/>
                  <a:pt x="4978340" y="134292"/>
                  <a:pt x="5026473" y="122344"/>
                </a:cubicBezTo>
                <a:lnTo>
                  <a:pt x="5035561" y="184200"/>
                </a:lnTo>
                <a:lnTo>
                  <a:pt x="5097026" y="2029023"/>
                </a:lnTo>
                <a:lnTo>
                  <a:pt x="2563302" y="2058607"/>
                </a:lnTo>
                <a:lnTo>
                  <a:pt x="22747" y="2022214"/>
                </a:lnTo>
                <a:lnTo>
                  <a:pt x="0" y="283979"/>
                </a:lnTo>
                <a:close/>
              </a:path>
            </a:pathLst>
          </a:custGeom>
          <a:gradFill flip="none" rotWithShape="1">
            <a:gsLst>
              <a:gs pos="48000">
                <a:schemeClr val="accent5">
                  <a:lumMod val="40000"/>
                  <a:lumOff val="60000"/>
                  <a:alpha val="40000"/>
                </a:schemeClr>
              </a:gs>
              <a:gs pos="10000">
                <a:srgbClr val="FFFFFF">
                  <a:alpha val="40000"/>
                </a:srgbClr>
              </a:gs>
            </a:gsLst>
            <a:path path="rect">
              <a:fillToRect l="50000" t="50000" r="50000" b="50000"/>
            </a:path>
            <a:tileRect/>
          </a:gra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Forme libre 94"/>
          <p:cNvSpPr/>
          <p:nvPr/>
        </p:nvSpPr>
        <p:spPr>
          <a:xfrm>
            <a:off x="2203450" y="754183"/>
            <a:ext cx="4692650" cy="1574579"/>
          </a:xfrm>
          <a:custGeom>
            <a:avLst/>
            <a:gdLst>
              <a:gd name="connsiteX0" fmla="*/ 0 w 4673600"/>
              <a:gd name="connsiteY0" fmla="*/ 165100 h 1134533"/>
              <a:gd name="connsiteX1" fmla="*/ 609600 w 4673600"/>
              <a:gd name="connsiteY1" fmla="*/ 203200 h 1134533"/>
              <a:gd name="connsiteX2" fmla="*/ 990600 w 4673600"/>
              <a:gd name="connsiteY2" fmla="*/ 393700 h 1134533"/>
              <a:gd name="connsiteX3" fmla="*/ 1295400 w 4673600"/>
              <a:gd name="connsiteY3" fmla="*/ 850900 h 1134533"/>
              <a:gd name="connsiteX4" fmla="*/ 1612900 w 4673600"/>
              <a:gd name="connsiteY4" fmla="*/ 1028700 h 1134533"/>
              <a:gd name="connsiteX5" fmla="*/ 2108200 w 4673600"/>
              <a:gd name="connsiteY5" fmla="*/ 1130300 h 1134533"/>
              <a:gd name="connsiteX6" fmla="*/ 2628900 w 4673600"/>
              <a:gd name="connsiteY6" fmla="*/ 1054100 h 1134533"/>
              <a:gd name="connsiteX7" fmla="*/ 2857500 w 4673600"/>
              <a:gd name="connsiteY7" fmla="*/ 723900 h 1134533"/>
              <a:gd name="connsiteX8" fmla="*/ 2654300 w 4673600"/>
              <a:gd name="connsiteY8" fmla="*/ 127000 h 1134533"/>
              <a:gd name="connsiteX9" fmla="*/ 2984500 w 4673600"/>
              <a:gd name="connsiteY9" fmla="*/ 101600 h 1134533"/>
              <a:gd name="connsiteX10" fmla="*/ 3314700 w 4673600"/>
              <a:gd name="connsiteY10" fmla="*/ 203200 h 1134533"/>
              <a:gd name="connsiteX11" fmla="*/ 3556000 w 4673600"/>
              <a:gd name="connsiteY11" fmla="*/ 317500 h 1134533"/>
              <a:gd name="connsiteX12" fmla="*/ 3937000 w 4673600"/>
              <a:gd name="connsiteY12" fmla="*/ 381000 h 1134533"/>
              <a:gd name="connsiteX13" fmla="*/ 4305300 w 4673600"/>
              <a:gd name="connsiteY13" fmla="*/ 304800 h 1134533"/>
              <a:gd name="connsiteX14" fmla="*/ 4673600 w 4673600"/>
              <a:gd name="connsiteY14" fmla="*/ 0 h 1134533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0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2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953607"/>
              <a:gd name="connsiteY0" fmla="*/ 192157 h 1147460"/>
              <a:gd name="connsiteX1" fmla="*/ 889607 w 4953607"/>
              <a:gd name="connsiteY1" fmla="*/ 203200 h 1147460"/>
              <a:gd name="connsiteX2" fmla="*/ 1270607 w 4953607"/>
              <a:gd name="connsiteY2" fmla="*/ 393700 h 1147460"/>
              <a:gd name="connsiteX3" fmla="*/ 1575407 w 4953607"/>
              <a:gd name="connsiteY3" fmla="*/ 850900 h 1147460"/>
              <a:gd name="connsiteX4" fmla="*/ 1892907 w 4953607"/>
              <a:gd name="connsiteY4" fmla="*/ 1028700 h 1147460"/>
              <a:gd name="connsiteX5" fmla="*/ 2388207 w 4953607"/>
              <a:gd name="connsiteY5" fmla="*/ 1130300 h 1147460"/>
              <a:gd name="connsiteX6" fmla="*/ 2908907 w 4953607"/>
              <a:gd name="connsiteY6" fmla="*/ 1054100 h 1147460"/>
              <a:gd name="connsiteX7" fmla="*/ 3275623 w 4953607"/>
              <a:gd name="connsiteY7" fmla="*/ 570139 h 1147460"/>
              <a:gd name="connsiteX8" fmla="*/ 2934309 w 4953607"/>
              <a:gd name="connsiteY8" fmla="*/ 127000 h 1147460"/>
              <a:gd name="connsiteX9" fmla="*/ 3264507 w 4953607"/>
              <a:gd name="connsiteY9" fmla="*/ 101600 h 1147460"/>
              <a:gd name="connsiteX10" fmla="*/ 3594707 w 4953607"/>
              <a:gd name="connsiteY10" fmla="*/ 203200 h 1147460"/>
              <a:gd name="connsiteX11" fmla="*/ 3836007 w 4953607"/>
              <a:gd name="connsiteY11" fmla="*/ 317500 h 1147460"/>
              <a:gd name="connsiteX12" fmla="*/ 4217007 w 4953607"/>
              <a:gd name="connsiteY12" fmla="*/ 381000 h 1147460"/>
              <a:gd name="connsiteX13" fmla="*/ 4585307 w 4953607"/>
              <a:gd name="connsiteY13" fmla="*/ 304800 h 1147460"/>
              <a:gd name="connsiteX14" fmla="*/ 4953607 w 4953607"/>
              <a:gd name="connsiteY14" fmla="*/ 0 h 1147460"/>
              <a:gd name="connsiteX0" fmla="*/ 134609 w 5088216"/>
              <a:gd name="connsiteY0" fmla="*/ 192157 h 1147460"/>
              <a:gd name="connsiteX1" fmla="*/ 148268 w 5088216"/>
              <a:gd name="connsiteY1" fmla="*/ 305832 h 1147460"/>
              <a:gd name="connsiteX2" fmla="*/ 1024216 w 5088216"/>
              <a:gd name="connsiteY2" fmla="*/ 203200 h 1147460"/>
              <a:gd name="connsiteX3" fmla="*/ 1405216 w 5088216"/>
              <a:gd name="connsiteY3" fmla="*/ 393700 h 1147460"/>
              <a:gd name="connsiteX4" fmla="*/ 1710016 w 5088216"/>
              <a:gd name="connsiteY4" fmla="*/ 850900 h 1147460"/>
              <a:gd name="connsiteX5" fmla="*/ 2027516 w 5088216"/>
              <a:gd name="connsiteY5" fmla="*/ 1028700 h 1147460"/>
              <a:gd name="connsiteX6" fmla="*/ 2522816 w 5088216"/>
              <a:gd name="connsiteY6" fmla="*/ 1130300 h 1147460"/>
              <a:gd name="connsiteX7" fmla="*/ 3043516 w 5088216"/>
              <a:gd name="connsiteY7" fmla="*/ 1054100 h 1147460"/>
              <a:gd name="connsiteX8" fmla="*/ 3410232 w 5088216"/>
              <a:gd name="connsiteY8" fmla="*/ 570139 h 1147460"/>
              <a:gd name="connsiteX9" fmla="*/ 3068918 w 5088216"/>
              <a:gd name="connsiteY9" fmla="*/ 127000 h 1147460"/>
              <a:gd name="connsiteX10" fmla="*/ 3399116 w 5088216"/>
              <a:gd name="connsiteY10" fmla="*/ 101600 h 1147460"/>
              <a:gd name="connsiteX11" fmla="*/ 3729316 w 5088216"/>
              <a:gd name="connsiteY11" fmla="*/ 203200 h 1147460"/>
              <a:gd name="connsiteX12" fmla="*/ 3970616 w 5088216"/>
              <a:gd name="connsiteY12" fmla="*/ 317500 h 1147460"/>
              <a:gd name="connsiteX13" fmla="*/ 4351616 w 5088216"/>
              <a:gd name="connsiteY13" fmla="*/ 381000 h 1147460"/>
              <a:gd name="connsiteX14" fmla="*/ 4719916 w 5088216"/>
              <a:gd name="connsiteY14" fmla="*/ 304800 h 1147460"/>
              <a:gd name="connsiteX15" fmla="*/ 5088216 w 5088216"/>
              <a:gd name="connsiteY15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8 w 4939948"/>
              <a:gd name="connsiteY2" fmla="*/ 393700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9 w 4939948"/>
              <a:gd name="connsiteY2" fmla="*/ 521146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778782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26196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16091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  <a:gd name="connsiteX0" fmla="*/ 0 w 5083366"/>
              <a:gd name="connsiteY0" fmla="*/ 305832 h 1144982"/>
              <a:gd name="connsiteX1" fmla="*/ 1019366 w 5083366"/>
              <a:gd name="connsiteY1" fmla="*/ 203200 h 1144982"/>
              <a:gd name="connsiteX2" fmla="*/ 1400367 w 5083366"/>
              <a:gd name="connsiteY2" fmla="*/ 521146 h 1144982"/>
              <a:gd name="connsiteX3" fmla="*/ 1705166 w 5083366"/>
              <a:gd name="connsiteY3" fmla="*/ 850900 h 1144982"/>
              <a:gd name="connsiteX4" fmla="*/ 2022666 w 5083366"/>
              <a:gd name="connsiteY4" fmla="*/ 1028700 h 1144982"/>
              <a:gd name="connsiteX5" fmla="*/ 2423240 w 5083366"/>
              <a:gd name="connsiteY5" fmla="*/ 1115431 h 1144982"/>
              <a:gd name="connsiteX6" fmla="*/ 2922200 w 5083366"/>
              <a:gd name="connsiteY6" fmla="*/ 1054100 h 1144982"/>
              <a:gd name="connsiteX7" fmla="*/ 3304332 w 5083366"/>
              <a:gd name="connsiteY7" fmla="*/ 570139 h 1144982"/>
              <a:gd name="connsiteX8" fmla="*/ 3064068 w 5083366"/>
              <a:gd name="connsiteY8" fmla="*/ 127000 h 1144982"/>
              <a:gd name="connsiteX9" fmla="*/ 3394266 w 5083366"/>
              <a:gd name="connsiteY9" fmla="*/ 101600 h 1144982"/>
              <a:gd name="connsiteX10" fmla="*/ 3724466 w 5083366"/>
              <a:gd name="connsiteY10" fmla="*/ 203200 h 1144982"/>
              <a:gd name="connsiteX11" fmla="*/ 3965766 w 5083366"/>
              <a:gd name="connsiteY11" fmla="*/ 317500 h 1144982"/>
              <a:gd name="connsiteX12" fmla="*/ 4346766 w 5083366"/>
              <a:gd name="connsiteY12" fmla="*/ 381000 h 1144982"/>
              <a:gd name="connsiteX13" fmla="*/ 4715066 w 5083366"/>
              <a:gd name="connsiteY13" fmla="*/ 304800 h 1144982"/>
              <a:gd name="connsiteX14" fmla="*/ 5083366 w 5083366"/>
              <a:gd name="connsiteY14" fmla="*/ 0 h 1144982"/>
              <a:gd name="connsiteX0" fmla="*/ 0 w 5083366"/>
              <a:gd name="connsiteY0" fmla="*/ 305832 h 1144982"/>
              <a:gd name="connsiteX1" fmla="*/ 1019366 w 5083366"/>
              <a:gd name="connsiteY1" fmla="*/ 203200 h 1144982"/>
              <a:gd name="connsiteX2" fmla="*/ 1400367 w 5083366"/>
              <a:gd name="connsiteY2" fmla="*/ 521146 h 1144982"/>
              <a:gd name="connsiteX3" fmla="*/ 1705166 w 5083366"/>
              <a:gd name="connsiteY3" fmla="*/ 850900 h 1144982"/>
              <a:gd name="connsiteX4" fmla="*/ 2022666 w 5083366"/>
              <a:gd name="connsiteY4" fmla="*/ 1028700 h 1144982"/>
              <a:gd name="connsiteX5" fmla="*/ 2423240 w 5083366"/>
              <a:gd name="connsiteY5" fmla="*/ 1115431 h 1144982"/>
              <a:gd name="connsiteX6" fmla="*/ 2922200 w 5083366"/>
              <a:gd name="connsiteY6" fmla="*/ 1054100 h 1144982"/>
              <a:gd name="connsiteX7" fmla="*/ 3304332 w 5083366"/>
              <a:gd name="connsiteY7" fmla="*/ 570139 h 1144982"/>
              <a:gd name="connsiteX8" fmla="*/ 3064068 w 5083366"/>
              <a:gd name="connsiteY8" fmla="*/ 127000 h 1144982"/>
              <a:gd name="connsiteX9" fmla="*/ 3394266 w 5083366"/>
              <a:gd name="connsiteY9" fmla="*/ 101600 h 1144982"/>
              <a:gd name="connsiteX10" fmla="*/ 3724466 w 5083366"/>
              <a:gd name="connsiteY10" fmla="*/ 203200 h 1144982"/>
              <a:gd name="connsiteX11" fmla="*/ 3965766 w 5083366"/>
              <a:gd name="connsiteY11" fmla="*/ 317500 h 1144982"/>
              <a:gd name="connsiteX12" fmla="*/ 4346766 w 5083366"/>
              <a:gd name="connsiteY12" fmla="*/ 381000 h 1144982"/>
              <a:gd name="connsiteX13" fmla="*/ 4715066 w 5083366"/>
              <a:gd name="connsiteY13" fmla="*/ 304800 h 1144982"/>
              <a:gd name="connsiteX14" fmla="*/ 5083366 w 5083366"/>
              <a:gd name="connsiteY14" fmla="*/ 0 h 1144982"/>
              <a:gd name="connsiteX15" fmla="*/ 0 w 5083366"/>
              <a:gd name="connsiteY15" fmla="*/ 305832 h 1144982"/>
              <a:gd name="connsiteX0" fmla="*/ 0 w 5436678"/>
              <a:gd name="connsiteY0" fmla="*/ 305832 h 1144982"/>
              <a:gd name="connsiteX1" fmla="*/ 1019366 w 5436678"/>
              <a:gd name="connsiteY1" fmla="*/ 203200 h 1144982"/>
              <a:gd name="connsiteX2" fmla="*/ 1400367 w 5436678"/>
              <a:gd name="connsiteY2" fmla="*/ 521146 h 1144982"/>
              <a:gd name="connsiteX3" fmla="*/ 1705166 w 5436678"/>
              <a:gd name="connsiteY3" fmla="*/ 850900 h 1144982"/>
              <a:gd name="connsiteX4" fmla="*/ 2022666 w 5436678"/>
              <a:gd name="connsiteY4" fmla="*/ 1028700 h 1144982"/>
              <a:gd name="connsiteX5" fmla="*/ 2423240 w 5436678"/>
              <a:gd name="connsiteY5" fmla="*/ 1115431 h 1144982"/>
              <a:gd name="connsiteX6" fmla="*/ 2922200 w 5436678"/>
              <a:gd name="connsiteY6" fmla="*/ 1054100 h 1144982"/>
              <a:gd name="connsiteX7" fmla="*/ 3304332 w 5436678"/>
              <a:gd name="connsiteY7" fmla="*/ 570139 h 1144982"/>
              <a:gd name="connsiteX8" fmla="*/ 3064068 w 5436678"/>
              <a:gd name="connsiteY8" fmla="*/ 127000 h 1144982"/>
              <a:gd name="connsiteX9" fmla="*/ 3394266 w 5436678"/>
              <a:gd name="connsiteY9" fmla="*/ 101600 h 1144982"/>
              <a:gd name="connsiteX10" fmla="*/ 3724466 w 5436678"/>
              <a:gd name="connsiteY10" fmla="*/ 203200 h 1144982"/>
              <a:gd name="connsiteX11" fmla="*/ 3965766 w 5436678"/>
              <a:gd name="connsiteY11" fmla="*/ 317500 h 1144982"/>
              <a:gd name="connsiteX12" fmla="*/ 4346766 w 5436678"/>
              <a:gd name="connsiteY12" fmla="*/ 381000 h 1144982"/>
              <a:gd name="connsiteX13" fmla="*/ 4715066 w 5436678"/>
              <a:gd name="connsiteY13" fmla="*/ 304800 h 1144982"/>
              <a:gd name="connsiteX14" fmla="*/ 5083366 w 5436678"/>
              <a:gd name="connsiteY14" fmla="*/ 0 h 1144982"/>
              <a:gd name="connsiteX15" fmla="*/ 2595189 w 5436678"/>
              <a:gd name="connsiteY15" fmla="*/ 149719 h 1144982"/>
              <a:gd name="connsiteX16" fmla="*/ 0 w 5436678"/>
              <a:gd name="connsiteY16" fmla="*/ 305832 h 1144982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0 w 5436679"/>
              <a:gd name="connsiteY16" fmla="*/ 735429 h 1574579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1618577 w 5436679"/>
              <a:gd name="connsiteY16" fmla="*/ 274517 h 1574579"/>
              <a:gd name="connsiteX17" fmla="*/ 0 w 5436679"/>
              <a:gd name="connsiteY17" fmla="*/ 735429 h 1574579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1618577 w 5436679"/>
              <a:gd name="connsiteY16" fmla="*/ 122587 h 1574579"/>
              <a:gd name="connsiteX17" fmla="*/ 0 w 5436679"/>
              <a:gd name="connsiteY17" fmla="*/ 735429 h 1574579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1618577 w 5436679"/>
              <a:gd name="connsiteY16" fmla="*/ 122587 h 1574579"/>
              <a:gd name="connsiteX17" fmla="*/ 942462 w 5436679"/>
              <a:gd name="connsiteY17" fmla="*/ 369767 h 1574579"/>
              <a:gd name="connsiteX18" fmla="*/ 0 w 5436679"/>
              <a:gd name="connsiteY18" fmla="*/ 735429 h 1574579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1618577 w 5436679"/>
              <a:gd name="connsiteY16" fmla="*/ 122587 h 1574579"/>
              <a:gd name="connsiteX17" fmla="*/ 942462 w 5436679"/>
              <a:gd name="connsiteY17" fmla="*/ 274606 h 1574579"/>
              <a:gd name="connsiteX18" fmla="*/ 0 w 5436679"/>
              <a:gd name="connsiteY18" fmla="*/ 735429 h 1574579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1618577 w 5436679"/>
              <a:gd name="connsiteY16" fmla="*/ 122587 h 1574579"/>
              <a:gd name="connsiteX17" fmla="*/ 942462 w 5436679"/>
              <a:gd name="connsiteY17" fmla="*/ 274606 h 1574579"/>
              <a:gd name="connsiteX18" fmla="*/ 266347 w 5436679"/>
              <a:gd name="connsiteY18" fmla="*/ 604717 h 1574579"/>
              <a:gd name="connsiteX19" fmla="*/ 0 w 5436679"/>
              <a:gd name="connsiteY19" fmla="*/ 735429 h 1574579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1618577 w 5436679"/>
              <a:gd name="connsiteY16" fmla="*/ 122587 h 1574579"/>
              <a:gd name="connsiteX17" fmla="*/ 942462 w 5436679"/>
              <a:gd name="connsiteY17" fmla="*/ 274606 h 1574579"/>
              <a:gd name="connsiteX18" fmla="*/ 266347 w 5436679"/>
              <a:gd name="connsiteY18" fmla="*/ 604717 h 1574579"/>
              <a:gd name="connsiteX19" fmla="*/ 2449 w 5436679"/>
              <a:gd name="connsiteY19" fmla="*/ 604717 h 1574579"/>
              <a:gd name="connsiteX20" fmla="*/ 0 w 5436679"/>
              <a:gd name="connsiteY20" fmla="*/ 735429 h 1574579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1618577 w 5436679"/>
              <a:gd name="connsiteY16" fmla="*/ 122587 h 1574579"/>
              <a:gd name="connsiteX17" fmla="*/ 942462 w 5436679"/>
              <a:gd name="connsiteY17" fmla="*/ 274606 h 1574579"/>
              <a:gd name="connsiteX18" fmla="*/ 266347 w 5436679"/>
              <a:gd name="connsiteY18" fmla="*/ 494129 h 1574579"/>
              <a:gd name="connsiteX19" fmla="*/ 2449 w 5436679"/>
              <a:gd name="connsiteY19" fmla="*/ 604717 h 1574579"/>
              <a:gd name="connsiteX20" fmla="*/ 0 w 5436679"/>
              <a:gd name="connsiteY20" fmla="*/ 735429 h 1574579"/>
              <a:gd name="connsiteX0" fmla="*/ 0 w 5270495"/>
              <a:gd name="connsiteY0" fmla="*/ 735429 h 1574579"/>
              <a:gd name="connsiteX1" fmla="*/ 1019366 w 5270495"/>
              <a:gd name="connsiteY1" fmla="*/ 632797 h 1574579"/>
              <a:gd name="connsiteX2" fmla="*/ 1400367 w 5270495"/>
              <a:gd name="connsiteY2" fmla="*/ 950743 h 1574579"/>
              <a:gd name="connsiteX3" fmla="*/ 1705166 w 5270495"/>
              <a:gd name="connsiteY3" fmla="*/ 1280497 h 1574579"/>
              <a:gd name="connsiteX4" fmla="*/ 2022666 w 5270495"/>
              <a:gd name="connsiteY4" fmla="*/ 1458297 h 1574579"/>
              <a:gd name="connsiteX5" fmla="*/ 2423240 w 5270495"/>
              <a:gd name="connsiteY5" fmla="*/ 1545028 h 1574579"/>
              <a:gd name="connsiteX6" fmla="*/ 2922200 w 5270495"/>
              <a:gd name="connsiteY6" fmla="*/ 1483697 h 1574579"/>
              <a:gd name="connsiteX7" fmla="*/ 3304332 w 5270495"/>
              <a:gd name="connsiteY7" fmla="*/ 999736 h 1574579"/>
              <a:gd name="connsiteX8" fmla="*/ 3064068 w 5270495"/>
              <a:gd name="connsiteY8" fmla="*/ 556597 h 1574579"/>
              <a:gd name="connsiteX9" fmla="*/ 3394266 w 5270495"/>
              <a:gd name="connsiteY9" fmla="*/ 531197 h 1574579"/>
              <a:gd name="connsiteX10" fmla="*/ 3724466 w 5270495"/>
              <a:gd name="connsiteY10" fmla="*/ 632797 h 1574579"/>
              <a:gd name="connsiteX11" fmla="*/ 3965766 w 5270495"/>
              <a:gd name="connsiteY11" fmla="*/ 747097 h 1574579"/>
              <a:gd name="connsiteX12" fmla="*/ 4346766 w 5270495"/>
              <a:gd name="connsiteY12" fmla="*/ 810597 h 1574579"/>
              <a:gd name="connsiteX13" fmla="*/ 4715066 w 5270495"/>
              <a:gd name="connsiteY13" fmla="*/ 734397 h 1574579"/>
              <a:gd name="connsiteX14" fmla="*/ 5083366 w 5270495"/>
              <a:gd name="connsiteY14" fmla="*/ 429597 h 1574579"/>
              <a:gd name="connsiteX15" fmla="*/ 3592287 w 5270495"/>
              <a:gd name="connsiteY15" fmla="*/ 172917 h 1574579"/>
              <a:gd name="connsiteX16" fmla="*/ 2595189 w 5270495"/>
              <a:gd name="connsiteY16" fmla="*/ 0 h 1574579"/>
              <a:gd name="connsiteX17" fmla="*/ 1618577 w 5270495"/>
              <a:gd name="connsiteY17" fmla="*/ 122587 h 1574579"/>
              <a:gd name="connsiteX18" fmla="*/ 942462 w 5270495"/>
              <a:gd name="connsiteY18" fmla="*/ 274606 h 1574579"/>
              <a:gd name="connsiteX19" fmla="*/ 266347 w 5270495"/>
              <a:gd name="connsiteY19" fmla="*/ 494129 h 1574579"/>
              <a:gd name="connsiteX20" fmla="*/ 2449 w 5270495"/>
              <a:gd name="connsiteY20" fmla="*/ 604717 h 1574579"/>
              <a:gd name="connsiteX21" fmla="*/ 0 w 5270495"/>
              <a:gd name="connsiteY21" fmla="*/ 735429 h 1574579"/>
              <a:gd name="connsiteX0" fmla="*/ 0 w 5270496"/>
              <a:gd name="connsiteY0" fmla="*/ 735429 h 1574579"/>
              <a:gd name="connsiteX1" fmla="*/ 1019366 w 5270496"/>
              <a:gd name="connsiteY1" fmla="*/ 632797 h 1574579"/>
              <a:gd name="connsiteX2" fmla="*/ 1400367 w 5270496"/>
              <a:gd name="connsiteY2" fmla="*/ 950743 h 1574579"/>
              <a:gd name="connsiteX3" fmla="*/ 1705166 w 5270496"/>
              <a:gd name="connsiteY3" fmla="*/ 1280497 h 1574579"/>
              <a:gd name="connsiteX4" fmla="*/ 2022666 w 5270496"/>
              <a:gd name="connsiteY4" fmla="*/ 1458297 h 1574579"/>
              <a:gd name="connsiteX5" fmla="*/ 2423240 w 5270496"/>
              <a:gd name="connsiteY5" fmla="*/ 1545028 h 1574579"/>
              <a:gd name="connsiteX6" fmla="*/ 2922200 w 5270496"/>
              <a:gd name="connsiteY6" fmla="*/ 1483697 h 1574579"/>
              <a:gd name="connsiteX7" fmla="*/ 3304332 w 5270496"/>
              <a:gd name="connsiteY7" fmla="*/ 999736 h 1574579"/>
              <a:gd name="connsiteX8" fmla="*/ 3064068 w 5270496"/>
              <a:gd name="connsiteY8" fmla="*/ 556597 h 1574579"/>
              <a:gd name="connsiteX9" fmla="*/ 3394266 w 5270496"/>
              <a:gd name="connsiteY9" fmla="*/ 531197 h 1574579"/>
              <a:gd name="connsiteX10" fmla="*/ 3724466 w 5270496"/>
              <a:gd name="connsiteY10" fmla="*/ 632797 h 1574579"/>
              <a:gd name="connsiteX11" fmla="*/ 3965766 w 5270496"/>
              <a:gd name="connsiteY11" fmla="*/ 747097 h 1574579"/>
              <a:gd name="connsiteX12" fmla="*/ 4346766 w 5270496"/>
              <a:gd name="connsiteY12" fmla="*/ 810597 h 1574579"/>
              <a:gd name="connsiteX13" fmla="*/ 4715066 w 5270496"/>
              <a:gd name="connsiteY13" fmla="*/ 734397 h 1574579"/>
              <a:gd name="connsiteX14" fmla="*/ 5083366 w 5270496"/>
              <a:gd name="connsiteY14" fmla="*/ 429597 h 1574579"/>
              <a:gd name="connsiteX15" fmla="*/ 3592288 w 5270496"/>
              <a:gd name="connsiteY15" fmla="*/ 39567 h 1574579"/>
              <a:gd name="connsiteX16" fmla="*/ 2595189 w 5270496"/>
              <a:gd name="connsiteY16" fmla="*/ 0 h 1574579"/>
              <a:gd name="connsiteX17" fmla="*/ 1618577 w 5270496"/>
              <a:gd name="connsiteY17" fmla="*/ 122587 h 1574579"/>
              <a:gd name="connsiteX18" fmla="*/ 942462 w 5270496"/>
              <a:gd name="connsiteY18" fmla="*/ 274606 h 1574579"/>
              <a:gd name="connsiteX19" fmla="*/ 266347 w 5270496"/>
              <a:gd name="connsiteY19" fmla="*/ 494129 h 1574579"/>
              <a:gd name="connsiteX20" fmla="*/ 2449 w 5270496"/>
              <a:gd name="connsiteY20" fmla="*/ 604717 h 1574579"/>
              <a:gd name="connsiteX21" fmla="*/ 0 w 5270496"/>
              <a:gd name="connsiteY21" fmla="*/ 735429 h 1574579"/>
              <a:gd name="connsiteX0" fmla="*/ 0 w 5338332"/>
              <a:gd name="connsiteY0" fmla="*/ 735429 h 1574579"/>
              <a:gd name="connsiteX1" fmla="*/ 1019366 w 5338332"/>
              <a:gd name="connsiteY1" fmla="*/ 632797 h 1574579"/>
              <a:gd name="connsiteX2" fmla="*/ 1400367 w 5338332"/>
              <a:gd name="connsiteY2" fmla="*/ 950743 h 1574579"/>
              <a:gd name="connsiteX3" fmla="*/ 1705166 w 5338332"/>
              <a:gd name="connsiteY3" fmla="*/ 1280497 h 1574579"/>
              <a:gd name="connsiteX4" fmla="*/ 2022666 w 5338332"/>
              <a:gd name="connsiteY4" fmla="*/ 1458297 h 1574579"/>
              <a:gd name="connsiteX5" fmla="*/ 2423240 w 5338332"/>
              <a:gd name="connsiteY5" fmla="*/ 1545028 h 1574579"/>
              <a:gd name="connsiteX6" fmla="*/ 2922200 w 5338332"/>
              <a:gd name="connsiteY6" fmla="*/ 1483697 h 1574579"/>
              <a:gd name="connsiteX7" fmla="*/ 3304332 w 5338332"/>
              <a:gd name="connsiteY7" fmla="*/ 999736 h 1574579"/>
              <a:gd name="connsiteX8" fmla="*/ 3064068 w 5338332"/>
              <a:gd name="connsiteY8" fmla="*/ 556597 h 1574579"/>
              <a:gd name="connsiteX9" fmla="*/ 3394266 w 5338332"/>
              <a:gd name="connsiteY9" fmla="*/ 531197 h 1574579"/>
              <a:gd name="connsiteX10" fmla="*/ 3724466 w 5338332"/>
              <a:gd name="connsiteY10" fmla="*/ 632797 h 1574579"/>
              <a:gd name="connsiteX11" fmla="*/ 3965766 w 5338332"/>
              <a:gd name="connsiteY11" fmla="*/ 747097 h 1574579"/>
              <a:gd name="connsiteX12" fmla="*/ 4346766 w 5338332"/>
              <a:gd name="connsiteY12" fmla="*/ 810597 h 1574579"/>
              <a:gd name="connsiteX13" fmla="*/ 4715066 w 5338332"/>
              <a:gd name="connsiteY13" fmla="*/ 734397 h 1574579"/>
              <a:gd name="connsiteX14" fmla="*/ 5122082 w 5338332"/>
              <a:gd name="connsiteY14" fmla="*/ 509467 h 1574579"/>
              <a:gd name="connsiteX15" fmla="*/ 5083366 w 5338332"/>
              <a:gd name="connsiteY15" fmla="*/ 429597 h 1574579"/>
              <a:gd name="connsiteX16" fmla="*/ 3592288 w 5338332"/>
              <a:gd name="connsiteY16" fmla="*/ 39567 h 1574579"/>
              <a:gd name="connsiteX17" fmla="*/ 2595189 w 5338332"/>
              <a:gd name="connsiteY17" fmla="*/ 0 h 1574579"/>
              <a:gd name="connsiteX18" fmla="*/ 1618577 w 5338332"/>
              <a:gd name="connsiteY18" fmla="*/ 122587 h 1574579"/>
              <a:gd name="connsiteX19" fmla="*/ 942462 w 5338332"/>
              <a:gd name="connsiteY19" fmla="*/ 274606 h 1574579"/>
              <a:gd name="connsiteX20" fmla="*/ 266347 w 5338332"/>
              <a:gd name="connsiteY20" fmla="*/ 494129 h 1574579"/>
              <a:gd name="connsiteX21" fmla="*/ 2449 w 5338332"/>
              <a:gd name="connsiteY21" fmla="*/ 604717 h 1574579"/>
              <a:gd name="connsiteX22" fmla="*/ 0 w 5338332"/>
              <a:gd name="connsiteY22" fmla="*/ 735429 h 1574579"/>
              <a:gd name="connsiteX0" fmla="*/ 0 w 5338332"/>
              <a:gd name="connsiteY0" fmla="*/ 735429 h 1574579"/>
              <a:gd name="connsiteX1" fmla="*/ 1019366 w 5338332"/>
              <a:gd name="connsiteY1" fmla="*/ 632797 h 1574579"/>
              <a:gd name="connsiteX2" fmla="*/ 1400367 w 5338332"/>
              <a:gd name="connsiteY2" fmla="*/ 950743 h 1574579"/>
              <a:gd name="connsiteX3" fmla="*/ 1705166 w 5338332"/>
              <a:gd name="connsiteY3" fmla="*/ 1280497 h 1574579"/>
              <a:gd name="connsiteX4" fmla="*/ 2022666 w 5338332"/>
              <a:gd name="connsiteY4" fmla="*/ 1458297 h 1574579"/>
              <a:gd name="connsiteX5" fmla="*/ 2423240 w 5338332"/>
              <a:gd name="connsiteY5" fmla="*/ 1545028 h 1574579"/>
              <a:gd name="connsiteX6" fmla="*/ 2922200 w 5338332"/>
              <a:gd name="connsiteY6" fmla="*/ 1483697 h 1574579"/>
              <a:gd name="connsiteX7" fmla="*/ 3304332 w 5338332"/>
              <a:gd name="connsiteY7" fmla="*/ 999736 h 1574579"/>
              <a:gd name="connsiteX8" fmla="*/ 3064068 w 5338332"/>
              <a:gd name="connsiteY8" fmla="*/ 556597 h 1574579"/>
              <a:gd name="connsiteX9" fmla="*/ 3394266 w 5338332"/>
              <a:gd name="connsiteY9" fmla="*/ 531197 h 1574579"/>
              <a:gd name="connsiteX10" fmla="*/ 3724466 w 5338332"/>
              <a:gd name="connsiteY10" fmla="*/ 632797 h 1574579"/>
              <a:gd name="connsiteX11" fmla="*/ 3965766 w 5338332"/>
              <a:gd name="connsiteY11" fmla="*/ 747097 h 1574579"/>
              <a:gd name="connsiteX12" fmla="*/ 4346766 w 5338332"/>
              <a:gd name="connsiteY12" fmla="*/ 810597 h 1574579"/>
              <a:gd name="connsiteX13" fmla="*/ 4715066 w 5338332"/>
              <a:gd name="connsiteY13" fmla="*/ 734397 h 1574579"/>
              <a:gd name="connsiteX14" fmla="*/ 5122082 w 5338332"/>
              <a:gd name="connsiteY14" fmla="*/ 509467 h 1574579"/>
              <a:gd name="connsiteX15" fmla="*/ 5083366 w 5338332"/>
              <a:gd name="connsiteY15" fmla="*/ 429597 h 1574579"/>
              <a:gd name="connsiteX16" fmla="*/ 3592288 w 5338332"/>
              <a:gd name="connsiteY16" fmla="*/ 39567 h 1574579"/>
              <a:gd name="connsiteX17" fmla="*/ 2595189 w 5338332"/>
              <a:gd name="connsiteY17" fmla="*/ 0 h 1574579"/>
              <a:gd name="connsiteX18" fmla="*/ 1618577 w 5338332"/>
              <a:gd name="connsiteY18" fmla="*/ 122587 h 1574579"/>
              <a:gd name="connsiteX19" fmla="*/ 942462 w 5338332"/>
              <a:gd name="connsiteY19" fmla="*/ 274606 h 1574579"/>
              <a:gd name="connsiteX20" fmla="*/ 266347 w 5338332"/>
              <a:gd name="connsiteY20" fmla="*/ 494129 h 1574579"/>
              <a:gd name="connsiteX21" fmla="*/ 2449 w 5338332"/>
              <a:gd name="connsiteY21" fmla="*/ 604717 h 1574579"/>
              <a:gd name="connsiteX22" fmla="*/ 0 w 533833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09467 h 1574579"/>
              <a:gd name="connsiteX15" fmla="*/ 5083366 w 5122082"/>
              <a:gd name="connsiteY15" fmla="*/ 429597 h 1574579"/>
              <a:gd name="connsiteX16" fmla="*/ 3592288 w 5122082"/>
              <a:gd name="connsiteY16" fmla="*/ 39567 h 1574579"/>
              <a:gd name="connsiteX17" fmla="*/ 2595189 w 5122082"/>
              <a:gd name="connsiteY17" fmla="*/ 0 h 1574579"/>
              <a:gd name="connsiteX18" fmla="*/ 1618577 w 5122082"/>
              <a:gd name="connsiteY18" fmla="*/ 122587 h 1574579"/>
              <a:gd name="connsiteX19" fmla="*/ 942462 w 5122082"/>
              <a:gd name="connsiteY19" fmla="*/ 274606 h 1574579"/>
              <a:gd name="connsiteX20" fmla="*/ 266347 w 5122082"/>
              <a:gd name="connsiteY20" fmla="*/ 494129 h 1574579"/>
              <a:gd name="connsiteX21" fmla="*/ 2449 w 5122082"/>
              <a:gd name="connsiteY21" fmla="*/ 604717 h 1574579"/>
              <a:gd name="connsiteX22" fmla="*/ 0 w 512208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36524 h 1574579"/>
              <a:gd name="connsiteX15" fmla="*/ 5083366 w 5122082"/>
              <a:gd name="connsiteY15" fmla="*/ 429597 h 1574579"/>
              <a:gd name="connsiteX16" fmla="*/ 3592288 w 5122082"/>
              <a:gd name="connsiteY16" fmla="*/ 39567 h 1574579"/>
              <a:gd name="connsiteX17" fmla="*/ 2595189 w 5122082"/>
              <a:gd name="connsiteY17" fmla="*/ 0 h 1574579"/>
              <a:gd name="connsiteX18" fmla="*/ 1618577 w 5122082"/>
              <a:gd name="connsiteY18" fmla="*/ 122587 h 1574579"/>
              <a:gd name="connsiteX19" fmla="*/ 942462 w 5122082"/>
              <a:gd name="connsiteY19" fmla="*/ 274606 h 1574579"/>
              <a:gd name="connsiteX20" fmla="*/ 266347 w 5122082"/>
              <a:gd name="connsiteY20" fmla="*/ 494129 h 1574579"/>
              <a:gd name="connsiteX21" fmla="*/ 2449 w 5122082"/>
              <a:gd name="connsiteY21" fmla="*/ 604717 h 1574579"/>
              <a:gd name="connsiteX22" fmla="*/ 0 w 512208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36524 h 1574579"/>
              <a:gd name="connsiteX15" fmla="*/ 5083366 w 5122082"/>
              <a:gd name="connsiteY15" fmla="*/ 429597 h 1574579"/>
              <a:gd name="connsiteX16" fmla="*/ 3592288 w 5122082"/>
              <a:gd name="connsiteY16" fmla="*/ 39567 h 1574579"/>
              <a:gd name="connsiteX17" fmla="*/ 2595189 w 5122082"/>
              <a:gd name="connsiteY17" fmla="*/ 0 h 1574579"/>
              <a:gd name="connsiteX18" fmla="*/ 1618577 w 5122082"/>
              <a:gd name="connsiteY18" fmla="*/ 122587 h 1574579"/>
              <a:gd name="connsiteX19" fmla="*/ 942462 w 5122082"/>
              <a:gd name="connsiteY19" fmla="*/ 274606 h 1574579"/>
              <a:gd name="connsiteX20" fmla="*/ 266347 w 5122082"/>
              <a:gd name="connsiteY20" fmla="*/ 494129 h 1574579"/>
              <a:gd name="connsiteX21" fmla="*/ 2449 w 5122082"/>
              <a:gd name="connsiteY21" fmla="*/ 604717 h 1574579"/>
              <a:gd name="connsiteX22" fmla="*/ 0 w 512208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36524 h 1574579"/>
              <a:gd name="connsiteX15" fmla="*/ 5083366 w 5122082"/>
              <a:gd name="connsiteY15" fmla="*/ 429597 h 1574579"/>
              <a:gd name="connsiteX16" fmla="*/ 3592288 w 5122082"/>
              <a:gd name="connsiteY16" fmla="*/ 39567 h 1574579"/>
              <a:gd name="connsiteX17" fmla="*/ 2595189 w 5122082"/>
              <a:gd name="connsiteY17" fmla="*/ 0 h 1574579"/>
              <a:gd name="connsiteX18" fmla="*/ 1618577 w 5122082"/>
              <a:gd name="connsiteY18" fmla="*/ 122587 h 1574579"/>
              <a:gd name="connsiteX19" fmla="*/ 942462 w 5122082"/>
              <a:gd name="connsiteY19" fmla="*/ 274606 h 1574579"/>
              <a:gd name="connsiteX20" fmla="*/ 266347 w 5122082"/>
              <a:gd name="connsiteY20" fmla="*/ 494129 h 1574579"/>
              <a:gd name="connsiteX21" fmla="*/ 2449 w 5122082"/>
              <a:gd name="connsiteY21" fmla="*/ 604717 h 1574579"/>
              <a:gd name="connsiteX22" fmla="*/ 0 w 512208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63581 h 1574579"/>
              <a:gd name="connsiteX15" fmla="*/ 5083366 w 5122082"/>
              <a:gd name="connsiteY15" fmla="*/ 429597 h 1574579"/>
              <a:gd name="connsiteX16" fmla="*/ 3592288 w 5122082"/>
              <a:gd name="connsiteY16" fmla="*/ 39567 h 1574579"/>
              <a:gd name="connsiteX17" fmla="*/ 2595189 w 5122082"/>
              <a:gd name="connsiteY17" fmla="*/ 0 h 1574579"/>
              <a:gd name="connsiteX18" fmla="*/ 1618577 w 5122082"/>
              <a:gd name="connsiteY18" fmla="*/ 122587 h 1574579"/>
              <a:gd name="connsiteX19" fmla="*/ 942462 w 5122082"/>
              <a:gd name="connsiteY19" fmla="*/ 274606 h 1574579"/>
              <a:gd name="connsiteX20" fmla="*/ 266347 w 5122082"/>
              <a:gd name="connsiteY20" fmla="*/ 494129 h 1574579"/>
              <a:gd name="connsiteX21" fmla="*/ 2449 w 5122082"/>
              <a:gd name="connsiteY21" fmla="*/ 604717 h 1574579"/>
              <a:gd name="connsiteX22" fmla="*/ 0 w 512208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63581 h 1574579"/>
              <a:gd name="connsiteX15" fmla="*/ 5083366 w 5122082"/>
              <a:gd name="connsiteY15" fmla="*/ 429597 h 1574579"/>
              <a:gd name="connsiteX16" fmla="*/ 3592288 w 5122082"/>
              <a:gd name="connsiteY16" fmla="*/ 39567 h 1574579"/>
              <a:gd name="connsiteX17" fmla="*/ 2595189 w 5122082"/>
              <a:gd name="connsiteY17" fmla="*/ 0 h 1574579"/>
              <a:gd name="connsiteX18" fmla="*/ 1618577 w 5122082"/>
              <a:gd name="connsiteY18" fmla="*/ 122587 h 1574579"/>
              <a:gd name="connsiteX19" fmla="*/ 942462 w 5122082"/>
              <a:gd name="connsiteY19" fmla="*/ 274606 h 1574579"/>
              <a:gd name="connsiteX20" fmla="*/ 266347 w 5122082"/>
              <a:gd name="connsiteY20" fmla="*/ 494129 h 1574579"/>
              <a:gd name="connsiteX21" fmla="*/ 2449 w 5122082"/>
              <a:gd name="connsiteY21" fmla="*/ 604717 h 1574579"/>
              <a:gd name="connsiteX22" fmla="*/ 0 w 512208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3592288 w 5122082"/>
              <a:gd name="connsiteY16" fmla="*/ 39567 h 1574579"/>
              <a:gd name="connsiteX17" fmla="*/ 2595189 w 5122082"/>
              <a:gd name="connsiteY17" fmla="*/ 0 h 1574579"/>
              <a:gd name="connsiteX18" fmla="*/ 1618577 w 5122082"/>
              <a:gd name="connsiteY18" fmla="*/ 122587 h 1574579"/>
              <a:gd name="connsiteX19" fmla="*/ 942462 w 5122082"/>
              <a:gd name="connsiteY19" fmla="*/ 274606 h 1574579"/>
              <a:gd name="connsiteX20" fmla="*/ 266347 w 5122082"/>
              <a:gd name="connsiteY20" fmla="*/ 494129 h 1574579"/>
              <a:gd name="connsiteX21" fmla="*/ 2449 w 5122082"/>
              <a:gd name="connsiteY21" fmla="*/ 604717 h 1574579"/>
              <a:gd name="connsiteX22" fmla="*/ 0 w 512208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4459627 w 5122082"/>
              <a:gd name="connsiteY16" fmla="*/ 255467 h 1574579"/>
              <a:gd name="connsiteX17" fmla="*/ 3592288 w 5122082"/>
              <a:gd name="connsiteY17" fmla="*/ 39567 h 1574579"/>
              <a:gd name="connsiteX18" fmla="*/ 2595189 w 5122082"/>
              <a:gd name="connsiteY18" fmla="*/ 0 h 1574579"/>
              <a:gd name="connsiteX19" fmla="*/ 1618577 w 5122082"/>
              <a:gd name="connsiteY19" fmla="*/ 122587 h 1574579"/>
              <a:gd name="connsiteX20" fmla="*/ 942462 w 5122082"/>
              <a:gd name="connsiteY20" fmla="*/ 274606 h 1574579"/>
              <a:gd name="connsiteX21" fmla="*/ 266347 w 5122082"/>
              <a:gd name="connsiteY21" fmla="*/ 494129 h 1574579"/>
              <a:gd name="connsiteX22" fmla="*/ 2449 w 5122082"/>
              <a:gd name="connsiteY22" fmla="*/ 604717 h 1574579"/>
              <a:gd name="connsiteX23" fmla="*/ 0 w 5122082"/>
              <a:gd name="connsiteY23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4459627 w 5122082"/>
              <a:gd name="connsiteY16" fmla="*/ 255467 h 1574579"/>
              <a:gd name="connsiteX17" fmla="*/ 4452799 w 5122082"/>
              <a:gd name="connsiteY17" fmla="*/ 90837 h 1574579"/>
              <a:gd name="connsiteX18" fmla="*/ 3592288 w 5122082"/>
              <a:gd name="connsiteY18" fmla="*/ 39567 h 1574579"/>
              <a:gd name="connsiteX19" fmla="*/ 2595189 w 5122082"/>
              <a:gd name="connsiteY19" fmla="*/ 0 h 1574579"/>
              <a:gd name="connsiteX20" fmla="*/ 1618577 w 5122082"/>
              <a:gd name="connsiteY20" fmla="*/ 122587 h 1574579"/>
              <a:gd name="connsiteX21" fmla="*/ 942462 w 5122082"/>
              <a:gd name="connsiteY21" fmla="*/ 274606 h 1574579"/>
              <a:gd name="connsiteX22" fmla="*/ 266347 w 5122082"/>
              <a:gd name="connsiteY22" fmla="*/ 494129 h 1574579"/>
              <a:gd name="connsiteX23" fmla="*/ 2449 w 5122082"/>
              <a:gd name="connsiteY23" fmla="*/ 604717 h 1574579"/>
              <a:gd name="connsiteX24" fmla="*/ 0 w 5122082"/>
              <a:gd name="connsiteY24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5046959 w 5122082"/>
              <a:gd name="connsiteY16" fmla="*/ 255467 h 1574579"/>
              <a:gd name="connsiteX17" fmla="*/ 4452799 w 5122082"/>
              <a:gd name="connsiteY17" fmla="*/ 90837 h 1574579"/>
              <a:gd name="connsiteX18" fmla="*/ 3592288 w 5122082"/>
              <a:gd name="connsiteY18" fmla="*/ 39567 h 1574579"/>
              <a:gd name="connsiteX19" fmla="*/ 2595189 w 5122082"/>
              <a:gd name="connsiteY19" fmla="*/ 0 h 1574579"/>
              <a:gd name="connsiteX20" fmla="*/ 1618577 w 5122082"/>
              <a:gd name="connsiteY20" fmla="*/ 122587 h 1574579"/>
              <a:gd name="connsiteX21" fmla="*/ 942462 w 5122082"/>
              <a:gd name="connsiteY21" fmla="*/ 274606 h 1574579"/>
              <a:gd name="connsiteX22" fmla="*/ 266347 w 5122082"/>
              <a:gd name="connsiteY22" fmla="*/ 494129 h 1574579"/>
              <a:gd name="connsiteX23" fmla="*/ 2449 w 5122082"/>
              <a:gd name="connsiteY23" fmla="*/ 604717 h 1574579"/>
              <a:gd name="connsiteX24" fmla="*/ 0 w 5122082"/>
              <a:gd name="connsiteY24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5046959 w 5122082"/>
              <a:gd name="connsiteY16" fmla="*/ 255467 h 1574579"/>
              <a:gd name="connsiteX17" fmla="*/ 4452800 w 5122082"/>
              <a:gd name="connsiteY17" fmla="*/ 205390 h 1574579"/>
              <a:gd name="connsiteX18" fmla="*/ 3592288 w 5122082"/>
              <a:gd name="connsiteY18" fmla="*/ 39567 h 1574579"/>
              <a:gd name="connsiteX19" fmla="*/ 2595189 w 5122082"/>
              <a:gd name="connsiteY19" fmla="*/ 0 h 1574579"/>
              <a:gd name="connsiteX20" fmla="*/ 1618577 w 5122082"/>
              <a:gd name="connsiteY20" fmla="*/ 122587 h 1574579"/>
              <a:gd name="connsiteX21" fmla="*/ 942462 w 5122082"/>
              <a:gd name="connsiteY21" fmla="*/ 274606 h 1574579"/>
              <a:gd name="connsiteX22" fmla="*/ 266347 w 5122082"/>
              <a:gd name="connsiteY22" fmla="*/ 494129 h 1574579"/>
              <a:gd name="connsiteX23" fmla="*/ 2449 w 5122082"/>
              <a:gd name="connsiteY23" fmla="*/ 604717 h 1574579"/>
              <a:gd name="connsiteX24" fmla="*/ 0 w 5122082"/>
              <a:gd name="connsiteY24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5046959 w 5122082"/>
              <a:gd name="connsiteY16" fmla="*/ 255467 h 1574579"/>
              <a:gd name="connsiteX17" fmla="*/ 3592288 w 5122082"/>
              <a:gd name="connsiteY17" fmla="*/ 39567 h 1574579"/>
              <a:gd name="connsiteX18" fmla="*/ 2595189 w 5122082"/>
              <a:gd name="connsiteY18" fmla="*/ 0 h 1574579"/>
              <a:gd name="connsiteX19" fmla="*/ 1618577 w 5122082"/>
              <a:gd name="connsiteY19" fmla="*/ 122587 h 1574579"/>
              <a:gd name="connsiteX20" fmla="*/ 942462 w 5122082"/>
              <a:gd name="connsiteY20" fmla="*/ 274606 h 1574579"/>
              <a:gd name="connsiteX21" fmla="*/ 266347 w 5122082"/>
              <a:gd name="connsiteY21" fmla="*/ 494129 h 1574579"/>
              <a:gd name="connsiteX22" fmla="*/ 2449 w 5122082"/>
              <a:gd name="connsiteY22" fmla="*/ 604717 h 1574579"/>
              <a:gd name="connsiteX23" fmla="*/ 0 w 5122082"/>
              <a:gd name="connsiteY23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5046959 w 5122082"/>
              <a:gd name="connsiteY16" fmla="*/ 255467 h 1574579"/>
              <a:gd name="connsiteX17" fmla="*/ 4227426 w 5122082"/>
              <a:gd name="connsiteY17" fmla="*/ 134817 h 1574579"/>
              <a:gd name="connsiteX18" fmla="*/ 3592288 w 5122082"/>
              <a:gd name="connsiteY18" fmla="*/ 39567 h 1574579"/>
              <a:gd name="connsiteX19" fmla="*/ 2595189 w 5122082"/>
              <a:gd name="connsiteY19" fmla="*/ 0 h 1574579"/>
              <a:gd name="connsiteX20" fmla="*/ 1618577 w 5122082"/>
              <a:gd name="connsiteY20" fmla="*/ 122587 h 1574579"/>
              <a:gd name="connsiteX21" fmla="*/ 942462 w 5122082"/>
              <a:gd name="connsiteY21" fmla="*/ 274606 h 1574579"/>
              <a:gd name="connsiteX22" fmla="*/ 266347 w 5122082"/>
              <a:gd name="connsiteY22" fmla="*/ 494129 h 1574579"/>
              <a:gd name="connsiteX23" fmla="*/ 2449 w 5122082"/>
              <a:gd name="connsiteY23" fmla="*/ 604717 h 1574579"/>
              <a:gd name="connsiteX24" fmla="*/ 0 w 5122082"/>
              <a:gd name="connsiteY24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5046959 w 5122082"/>
              <a:gd name="connsiteY16" fmla="*/ 255467 h 1574579"/>
              <a:gd name="connsiteX17" fmla="*/ 4385593 w 5122082"/>
              <a:gd name="connsiteY17" fmla="*/ 134817 h 1574579"/>
              <a:gd name="connsiteX18" fmla="*/ 3592288 w 5122082"/>
              <a:gd name="connsiteY18" fmla="*/ 39567 h 1574579"/>
              <a:gd name="connsiteX19" fmla="*/ 2595189 w 5122082"/>
              <a:gd name="connsiteY19" fmla="*/ 0 h 1574579"/>
              <a:gd name="connsiteX20" fmla="*/ 1618577 w 5122082"/>
              <a:gd name="connsiteY20" fmla="*/ 122587 h 1574579"/>
              <a:gd name="connsiteX21" fmla="*/ 942462 w 5122082"/>
              <a:gd name="connsiteY21" fmla="*/ 274606 h 1574579"/>
              <a:gd name="connsiteX22" fmla="*/ 266347 w 5122082"/>
              <a:gd name="connsiteY22" fmla="*/ 494129 h 1574579"/>
              <a:gd name="connsiteX23" fmla="*/ 2449 w 5122082"/>
              <a:gd name="connsiteY23" fmla="*/ 604717 h 1574579"/>
              <a:gd name="connsiteX24" fmla="*/ 0 w 5122082"/>
              <a:gd name="connsiteY24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617695 h 1574579"/>
              <a:gd name="connsiteX15" fmla="*/ 5083366 w 5122082"/>
              <a:gd name="connsiteY15" fmla="*/ 429597 h 1574579"/>
              <a:gd name="connsiteX16" fmla="*/ 5046959 w 5122082"/>
              <a:gd name="connsiteY16" fmla="*/ 255467 h 1574579"/>
              <a:gd name="connsiteX17" fmla="*/ 4385593 w 5122082"/>
              <a:gd name="connsiteY17" fmla="*/ 134817 h 1574579"/>
              <a:gd name="connsiteX18" fmla="*/ 3592288 w 5122082"/>
              <a:gd name="connsiteY18" fmla="*/ 39567 h 1574579"/>
              <a:gd name="connsiteX19" fmla="*/ 2595189 w 5122082"/>
              <a:gd name="connsiteY19" fmla="*/ 0 h 1574579"/>
              <a:gd name="connsiteX20" fmla="*/ 1618577 w 5122082"/>
              <a:gd name="connsiteY20" fmla="*/ 122587 h 1574579"/>
              <a:gd name="connsiteX21" fmla="*/ 942462 w 5122082"/>
              <a:gd name="connsiteY21" fmla="*/ 274606 h 1574579"/>
              <a:gd name="connsiteX22" fmla="*/ 266347 w 5122082"/>
              <a:gd name="connsiteY22" fmla="*/ 494129 h 1574579"/>
              <a:gd name="connsiteX23" fmla="*/ 2449 w 5122082"/>
              <a:gd name="connsiteY23" fmla="*/ 604717 h 1574579"/>
              <a:gd name="connsiteX24" fmla="*/ 0 w 5122082"/>
              <a:gd name="connsiteY24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617695 h 1574579"/>
              <a:gd name="connsiteX15" fmla="*/ 5083366 w 5122082"/>
              <a:gd name="connsiteY15" fmla="*/ 429597 h 1574579"/>
              <a:gd name="connsiteX16" fmla="*/ 5046959 w 5122082"/>
              <a:gd name="connsiteY16" fmla="*/ 255467 h 1574579"/>
              <a:gd name="connsiteX17" fmla="*/ 5033300 w 5122082"/>
              <a:gd name="connsiteY17" fmla="*/ 255467 h 1574579"/>
              <a:gd name="connsiteX18" fmla="*/ 4385593 w 5122082"/>
              <a:gd name="connsiteY18" fmla="*/ 134817 h 1574579"/>
              <a:gd name="connsiteX19" fmla="*/ 3592288 w 5122082"/>
              <a:gd name="connsiteY19" fmla="*/ 39567 h 1574579"/>
              <a:gd name="connsiteX20" fmla="*/ 2595189 w 5122082"/>
              <a:gd name="connsiteY20" fmla="*/ 0 h 1574579"/>
              <a:gd name="connsiteX21" fmla="*/ 1618577 w 5122082"/>
              <a:gd name="connsiteY21" fmla="*/ 122587 h 1574579"/>
              <a:gd name="connsiteX22" fmla="*/ 942462 w 5122082"/>
              <a:gd name="connsiteY22" fmla="*/ 274606 h 1574579"/>
              <a:gd name="connsiteX23" fmla="*/ 266347 w 5122082"/>
              <a:gd name="connsiteY23" fmla="*/ 494129 h 1574579"/>
              <a:gd name="connsiteX24" fmla="*/ 2449 w 5122082"/>
              <a:gd name="connsiteY24" fmla="*/ 604717 h 1574579"/>
              <a:gd name="connsiteX25" fmla="*/ 0 w 5122082"/>
              <a:gd name="connsiteY25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617695 h 1574579"/>
              <a:gd name="connsiteX15" fmla="*/ 5046959 w 5122082"/>
              <a:gd name="connsiteY15" fmla="*/ 255467 h 1574579"/>
              <a:gd name="connsiteX16" fmla="*/ 5033300 w 5122082"/>
              <a:gd name="connsiteY16" fmla="*/ 255467 h 1574579"/>
              <a:gd name="connsiteX17" fmla="*/ 4385593 w 5122082"/>
              <a:gd name="connsiteY17" fmla="*/ 134817 h 1574579"/>
              <a:gd name="connsiteX18" fmla="*/ 3592288 w 5122082"/>
              <a:gd name="connsiteY18" fmla="*/ 39567 h 1574579"/>
              <a:gd name="connsiteX19" fmla="*/ 2595189 w 5122082"/>
              <a:gd name="connsiteY19" fmla="*/ 0 h 1574579"/>
              <a:gd name="connsiteX20" fmla="*/ 1618577 w 5122082"/>
              <a:gd name="connsiteY20" fmla="*/ 122587 h 1574579"/>
              <a:gd name="connsiteX21" fmla="*/ 942462 w 5122082"/>
              <a:gd name="connsiteY21" fmla="*/ 274606 h 1574579"/>
              <a:gd name="connsiteX22" fmla="*/ 266347 w 5122082"/>
              <a:gd name="connsiteY22" fmla="*/ 494129 h 1574579"/>
              <a:gd name="connsiteX23" fmla="*/ 2449 w 5122082"/>
              <a:gd name="connsiteY23" fmla="*/ 604717 h 1574579"/>
              <a:gd name="connsiteX24" fmla="*/ 0 w 5122082"/>
              <a:gd name="connsiteY24" fmla="*/ 735429 h 1574579"/>
              <a:gd name="connsiteX0" fmla="*/ 0 w 5046959"/>
              <a:gd name="connsiteY0" fmla="*/ 735429 h 1574579"/>
              <a:gd name="connsiteX1" fmla="*/ 1019366 w 5046959"/>
              <a:gd name="connsiteY1" fmla="*/ 632797 h 1574579"/>
              <a:gd name="connsiteX2" fmla="*/ 1400367 w 5046959"/>
              <a:gd name="connsiteY2" fmla="*/ 950743 h 1574579"/>
              <a:gd name="connsiteX3" fmla="*/ 1705166 w 5046959"/>
              <a:gd name="connsiteY3" fmla="*/ 1280497 h 1574579"/>
              <a:gd name="connsiteX4" fmla="*/ 2022666 w 5046959"/>
              <a:gd name="connsiteY4" fmla="*/ 1458297 h 1574579"/>
              <a:gd name="connsiteX5" fmla="*/ 2423240 w 5046959"/>
              <a:gd name="connsiteY5" fmla="*/ 1545028 h 1574579"/>
              <a:gd name="connsiteX6" fmla="*/ 2922200 w 5046959"/>
              <a:gd name="connsiteY6" fmla="*/ 1483697 h 1574579"/>
              <a:gd name="connsiteX7" fmla="*/ 3304332 w 5046959"/>
              <a:gd name="connsiteY7" fmla="*/ 999736 h 1574579"/>
              <a:gd name="connsiteX8" fmla="*/ 3064068 w 5046959"/>
              <a:gd name="connsiteY8" fmla="*/ 556597 h 1574579"/>
              <a:gd name="connsiteX9" fmla="*/ 3394266 w 5046959"/>
              <a:gd name="connsiteY9" fmla="*/ 531197 h 1574579"/>
              <a:gd name="connsiteX10" fmla="*/ 3724466 w 5046959"/>
              <a:gd name="connsiteY10" fmla="*/ 632797 h 1574579"/>
              <a:gd name="connsiteX11" fmla="*/ 3965766 w 5046959"/>
              <a:gd name="connsiteY11" fmla="*/ 747097 h 1574579"/>
              <a:gd name="connsiteX12" fmla="*/ 4346766 w 5046959"/>
              <a:gd name="connsiteY12" fmla="*/ 810597 h 1574579"/>
              <a:gd name="connsiteX13" fmla="*/ 4715066 w 5046959"/>
              <a:gd name="connsiteY13" fmla="*/ 734397 h 1574579"/>
              <a:gd name="connsiteX14" fmla="*/ 5028728 w 5046959"/>
              <a:gd name="connsiteY14" fmla="*/ 617695 h 1574579"/>
              <a:gd name="connsiteX15" fmla="*/ 5046959 w 5046959"/>
              <a:gd name="connsiteY15" fmla="*/ 255467 h 1574579"/>
              <a:gd name="connsiteX16" fmla="*/ 5033300 w 5046959"/>
              <a:gd name="connsiteY16" fmla="*/ 255467 h 1574579"/>
              <a:gd name="connsiteX17" fmla="*/ 4385593 w 5046959"/>
              <a:gd name="connsiteY17" fmla="*/ 134817 h 1574579"/>
              <a:gd name="connsiteX18" fmla="*/ 3592288 w 5046959"/>
              <a:gd name="connsiteY18" fmla="*/ 39567 h 1574579"/>
              <a:gd name="connsiteX19" fmla="*/ 2595189 w 5046959"/>
              <a:gd name="connsiteY19" fmla="*/ 0 h 1574579"/>
              <a:gd name="connsiteX20" fmla="*/ 1618577 w 5046959"/>
              <a:gd name="connsiteY20" fmla="*/ 122587 h 1574579"/>
              <a:gd name="connsiteX21" fmla="*/ 942462 w 5046959"/>
              <a:gd name="connsiteY21" fmla="*/ 274606 h 1574579"/>
              <a:gd name="connsiteX22" fmla="*/ 266347 w 5046959"/>
              <a:gd name="connsiteY22" fmla="*/ 494129 h 1574579"/>
              <a:gd name="connsiteX23" fmla="*/ 2449 w 5046959"/>
              <a:gd name="connsiteY23" fmla="*/ 604717 h 1574579"/>
              <a:gd name="connsiteX24" fmla="*/ 0 w 5046959"/>
              <a:gd name="connsiteY24" fmla="*/ 735429 h 157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46959" h="1574579">
                <a:moveTo>
                  <a:pt x="0" y="735429"/>
                </a:moveTo>
                <a:cubicBezTo>
                  <a:pt x="148268" y="737269"/>
                  <a:pt x="785972" y="596911"/>
                  <a:pt x="1019366" y="632797"/>
                </a:cubicBezTo>
                <a:cubicBezTo>
                  <a:pt x="1252760" y="668683"/>
                  <a:pt x="1286067" y="842793"/>
                  <a:pt x="1400367" y="950743"/>
                </a:cubicBezTo>
                <a:cubicBezTo>
                  <a:pt x="1514667" y="1058693"/>
                  <a:pt x="1601450" y="1195905"/>
                  <a:pt x="1705166" y="1280497"/>
                </a:cubicBezTo>
                <a:cubicBezTo>
                  <a:pt x="1808883" y="1365089"/>
                  <a:pt x="1902987" y="1414209"/>
                  <a:pt x="2022666" y="1458297"/>
                </a:cubicBezTo>
                <a:cubicBezTo>
                  <a:pt x="2142345" y="1502385"/>
                  <a:pt x="2160939" y="1535738"/>
                  <a:pt x="2423240" y="1545028"/>
                </a:cubicBezTo>
                <a:cubicBezTo>
                  <a:pt x="2592573" y="1549261"/>
                  <a:pt x="2775351" y="1574579"/>
                  <a:pt x="2922200" y="1483697"/>
                </a:cubicBezTo>
                <a:cubicBezTo>
                  <a:pt x="3069049" y="1392815"/>
                  <a:pt x="3280687" y="1154253"/>
                  <a:pt x="3304332" y="999736"/>
                </a:cubicBezTo>
                <a:cubicBezTo>
                  <a:pt x="3327977" y="845219"/>
                  <a:pt x="3049079" y="634687"/>
                  <a:pt x="3064068" y="556597"/>
                </a:cubicBezTo>
                <a:cubicBezTo>
                  <a:pt x="3079057" y="478507"/>
                  <a:pt x="3284200" y="518497"/>
                  <a:pt x="3394266" y="531197"/>
                </a:cubicBezTo>
                <a:cubicBezTo>
                  <a:pt x="3504332" y="543897"/>
                  <a:pt x="3629216" y="596814"/>
                  <a:pt x="3724466" y="632797"/>
                </a:cubicBezTo>
                <a:cubicBezTo>
                  <a:pt x="3819716" y="668780"/>
                  <a:pt x="3862049" y="717464"/>
                  <a:pt x="3965766" y="747097"/>
                </a:cubicBezTo>
                <a:cubicBezTo>
                  <a:pt x="4069483" y="776730"/>
                  <a:pt x="4221883" y="812714"/>
                  <a:pt x="4346766" y="810597"/>
                </a:cubicBezTo>
                <a:cubicBezTo>
                  <a:pt x="4471649" y="808480"/>
                  <a:pt x="4601406" y="766547"/>
                  <a:pt x="4715066" y="734397"/>
                </a:cubicBezTo>
                <a:cubicBezTo>
                  <a:pt x="4828726" y="702247"/>
                  <a:pt x="4967345" y="668495"/>
                  <a:pt x="5028728" y="617695"/>
                </a:cubicBezTo>
                <a:lnTo>
                  <a:pt x="5046959" y="255467"/>
                </a:lnTo>
                <a:lnTo>
                  <a:pt x="5033300" y="255467"/>
                </a:lnTo>
                <a:lnTo>
                  <a:pt x="4385593" y="134817"/>
                </a:lnTo>
                <a:lnTo>
                  <a:pt x="3592288" y="39567"/>
                </a:lnTo>
                <a:lnTo>
                  <a:pt x="2595189" y="0"/>
                </a:lnTo>
                <a:lnTo>
                  <a:pt x="1618577" y="122587"/>
                </a:lnTo>
                <a:lnTo>
                  <a:pt x="942462" y="274606"/>
                </a:lnTo>
                <a:lnTo>
                  <a:pt x="266347" y="494129"/>
                </a:lnTo>
                <a:lnTo>
                  <a:pt x="2449" y="604717"/>
                </a:lnTo>
                <a:cubicBezTo>
                  <a:pt x="1633" y="648288"/>
                  <a:pt x="816" y="691858"/>
                  <a:pt x="0" y="735429"/>
                </a:cubicBezTo>
                <a:close/>
              </a:path>
            </a:pathLst>
          </a:custGeom>
          <a:gradFill flip="none" rotWithShape="1">
            <a:gsLst>
              <a:gs pos="40000">
                <a:schemeClr val="accent1">
                  <a:lumMod val="60000"/>
                  <a:lumOff val="40000"/>
                  <a:alpha val="50000"/>
                </a:schemeClr>
              </a:gs>
              <a:gs pos="20000">
                <a:srgbClr val="FFFFFF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3683305" y="1328616"/>
            <a:ext cx="493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3/  Les différents types de fronts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alphaModFix amt="82000"/>
          </a:blip>
          <a:srcRect l="21290" t="14243"/>
          <a:stretch>
            <a:fillRect/>
          </a:stretch>
        </p:blipFill>
        <p:spPr>
          <a:xfrm>
            <a:off x="2141535" y="3543300"/>
            <a:ext cx="4918077" cy="312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" name="Forme libre 111"/>
          <p:cNvSpPr/>
          <p:nvPr/>
        </p:nvSpPr>
        <p:spPr>
          <a:xfrm>
            <a:off x="2235200" y="4495800"/>
            <a:ext cx="4709600" cy="1134533"/>
          </a:xfrm>
          <a:custGeom>
            <a:avLst/>
            <a:gdLst>
              <a:gd name="connsiteX0" fmla="*/ 0 w 4673600"/>
              <a:gd name="connsiteY0" fmla="*/ 165100 h 1134533"/>
              <a:gd name="connsiteX1" fmla="*/ 609600 w 4673600"/>
              <a:gd name="connsiteY1" fmla="*/ 203200 h 1134533"/>
              <a:gd name="connsiteX2" fmla="*/ 990600 w 4673600"/>
              <a:gd name="connsiteY2" fmla="*/ 393700 h 1134533"/>
              <a:gd name="connsiteX3" fmla="*/ 1295400 w 4673600"/>
              <a:gd name="connsiteY3" fmla="*/ 850900 h 1134533"/>
              <a:gd name="connsiteX4" fmla="*/ 1612900 w 4673600"/>
              <a:gd name="connsiteY4" fmla="*/ 1028700 h 1134533"/>
              <a:gd name="connsiteX5" fmla="*/ 2108200 w 4673600"/>
              <a:gd name="connsiteY5" fmla="*/ 1130300 h 1134533"/>
              <a:gd name="connsiteX6" fmla="*/ 2628900 w 4673600"/>
              <a:gd name="connsiteY6" fmla="*/ 1054100 h 1134533"/>
              <a:gd name="connsiteX7" fmla="*/ 2857500 w 4673600"/>
              <a:gd name="connsiteY7" fmla="*/ 723900 h 1134533"/>
              <a:gd name="connsiteX8" fmla="*/ 2654300 w 4673600"/>
              <a:gd name="connsiteY8" fmla="*/ 127000 h 1134533"/>
              <a:gd name="connsiteX9" fmla="*/ 2984500 w 4673600"/>
              <a:gd name="connsiteY9" fmla="*/ 101600 h 1134533"/>
              <a:gd name="connsiteX10" fmla="*/ 3314700 w 4673600"/>
              <a:gd name="connsiteY10" fmla="*/ 203200 h 1134533"/>
              <a:gd name="connsiteX11" fmla="*/ 3556000 w 4673600"/>
              <a:gd name="connsiteY11" fmla="*/ 317500 h 1134533"/>
              <a:gd name="connsiteX12" fmla="*/ 3937000 w 4673600"/>
              <a:gd name="connsiteY12" fmla="*/ 381000 h 1134533"/>
              <a:gd name="connsiteX13" fmla="*/ 4305300 w 4673600"/>
              <a:gd name="connsiteY13" fmla="*/ 304800 h 1134533"/>
              <a:gd name="connsiteX14" fmla="*/ 4673600 w 4673600"/>
              <a:gd name="connsiteY14" fmla="*/ 0 h 113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73600" h="1134533">
                <a:moveTo>
                  <a:pt x="0" y="165100"/>
                </a:moveTo>
                <a:cubicBezTo>
                  <a:pt x="222250" y="165100"/>
                  <a:pt x="444500" y="165100"/>
                  <a:pt x="609600" y="203200"/>
                </a:cubicBezTo>
                <a:cubicBezTo>
                  <a:pt x="774700" y="241300"/>
                  <a:pt x="876300" y="285750"/>
                  <a:pt x="990600" y="393700"/>
                </a:cubicBezTo>
                <a:cubicBezTo>
                  <a:pt x="1104900" y="501650"/>
                  <a:pt x="1191683" y="745067"/>
                  <a:pt x="1295400" y="850900"/>
                </a:cubicBezTo>
                <a:cubicBezTo>
                  <a:pt x="1399117" y="956733"/>
                  <a:pt x="1477433" y="982133"/>
                  <a:pt x="1612900" y="1028700"/>
                </a:cubicBezTo>
                <a:cubicBezTo>
                  <a:pt x="1748367" y="1075267"/>
                  <a:pt x="1938867" y="1126067"/>
                  <a:pt x="2108200" y="1130300"/>
                </a:cubicBezTo>
                <a:cubicBezTo>
                  <a:pt x="2277533" y="1134533"/>
                  <a:pt x="2504017" y="1121833"/>
                  <a:pt x="2628900" y="1054100"/>
                </a:cubicBezTo>
                <a:cubicBezTo>
                  <a:pt x="2753783" y="986367"/>
                  <a:pt x="2853267" y="878417"/>
                  <a:pt x="2857500" y="723900"/>
                </a:cubicBezTo>
                <a:cubicBezTo>
                  <a:pt x="2861733" y="569383"/>
                  <a:pt x="2633133" y="230717"/>
                  <a:pt x="2654300" y="127000"/>
                </a:cubicBezTo>
                <a:cubicBezTo>
                  <a:pt x="2675467" y="23283"/>
                  <a:pt x="2874433" y="88900"/>
                  <a:pt x="2984500" y="101600"/>
                </a:cubicBezTo>
                <a:cubicBezTo>
                  <a:pt x="3094567" y="114300"/>
                  <a:pt x="3219450" y="167217"/>
                  <a:pt x="3314700" y="203200"/>
                </a:cubicBezTo>
                <a:cubicBezTo>
                  <a:pt x="3409950" y="239183"/>
                  <a:pt x="3452283" y="287867"/>
                  <a:pt x="3556000" y="317500"/>
                </a:cubicBezTo>
                <a:cubicBezTo>
                  <a:pt x="3659717" y="347133"/>
                  <a:pt x="3812117" y="383117"/>
                  <a:pt x="3937000" y="381000"/>
                </a:cubicBezTo>
                <a:cubicBezTo>
                  <a:pt x="4061883" y="378883"/>
                  <a:pt x="4182533" y="368300"/>
                  <a:pt x="4305300" y="304800"/>
                </a:cubicBezTo>
                <a:cubicBezTo>
                  <a:pt x="4428067" y="241300"/>
                  <a:pt x="4673600" y="0"/>
                  <a:pt x="4673600" y="0"/>
                </a:cubicBezTo>
              </a:path>
            </a:pathLst>
          </a:custGeom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6" name="Légende à une bordure 2 115"/>
          <p:cNvSpPr/>
          <p:nvPr/>
        </p:nvSpPr>
        <p:spPr>
          <a:xfrm>
            <a:off x="7212012" y="5067300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88495"/>
              <a:gd name="adj5" fmla="val -63073"/>
              <a:gd name="adj6" fmla="val -11758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FF0000"/>
                </a:solidFill>
              </a:rPr>
              <a:t>Air chaud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17" name="Légende à une bordure 2 116"/>
          <p:cNvSpPr/>
          <p:nvPr/>
        </p:nvSpPr>
        <p:spPr>
          <a:xfrm>
            <a:off x="7196610" y="4170295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112500"/>
              <a:gd name="adj6" fmla="val -89400"/>
            </a:avLst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000090"/>
                </a:solidFill>
              </a:rPr>
              <a:t>Air froid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120" name="Forme libre 119"/>
          <p:cNvSpPr>
            <a:spLocks noChangeAspect="1"/>
          </p:cNvSpPr>
          <p:nvPr/>
        </p:nvSpPr>
        <p:spPr>
          <a:xfrm rot="4092261" flipH="1">
            <a:off x="5127765" y="5195635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Forme libre 121"/>
          <p:cNvSpPr>
            <a:spLocks noChangeAspect="1"/>
          </p:cNvSpPr>
          <p:nvPr/>
        </p:nvSpPr>
        <p:spPr>
          <a:xfrm rot="16020000" flipH="1" flipV="1">
            <a:off x="3069734" y="5099768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Forme libre 122"/>
          <p:cNvSpPr>
            <a:spLocks noChangeAspect="1"/>
          </p:cNvSpPr>
          <p:nvPr/>
        </p:nvSpPr>
        <p:spPr>
          <a:xfrm rot="20063871" flipH="1">
            <a:off x="4972583" y="4222801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chemeClr val="bg1">
                <a:alpha val="6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Forme libre 123"/>
          <p:cNvSpPr>
            <a:spLocks noChangeAspect="1"/>
          </p:cNvSpPr>
          <p:nvPr/>
        </p:nvSpPr>
        <p:spPr>
          <a:xfrm rot="18027146" flipH="1">
            <a:off x="3762248" y="4182594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FFFFFF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Forme libre 124"/>
          <p:cNvSpPr>
            <a:spLocks noChangeAspect="1"/>
          </p:cNvSpPr>
          <p:nvPr/>
        </p:nvSpPr>
        <p:spPr>
          <a:xfrm rot="12516146" flipH="1">
            <a:off x="3412865" y="4851841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chemeClr val="tx1">
                <a:alpha val="6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Forme libre 125"/>
          <p:cNvSpPr>
            <a:spLocks noChangeAspect="1"/>
          </p:cNvSpPr>
          <p:nvPr/>
        </p:nvSpPr>
        <p:spPr>
          <a:xfrm rot="19539810" flipH="1">
            <a:off x="4061549" y="4492266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chemeClr val="bg1">
                <a:alpha val="79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Forme libre 126"/>
          <p:cNvSpPr>
            <a:spLocks noChangeAspect="1"/>
          </p:cNvSpPr>
          <p:nvPr/>
        </p:nvSpPr>
        <p:spPr>
          <a:xfrm rot="5941604" flipH="1">
            <a:off x="4085630" y="4980335"/>
            <a:ext cx="298636" cy="34885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FFFFFF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Forme libre 127"/>
          <p:cNvSpPr>
            <a:spLocks noChangeAspect="1"/>
          </p:cNvSpPr>
          <p:nvPr/>
        </p:nvSpPr>
        <p:spPr>
          <a:xfrm rot="8062816" flipH="1">
            <a:off x="4040168" y="5553274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r 54"/>
          <p:cNvGrpSpPr/>
          <p:nvPr/>
        </p:nvGrpSpPr>
        <p:grpSpPr>
          <a:xfrm>
            <a:off x="3676615" y="4802515"/>
            <a:ext cx="493662" cy="400110"/>
            <a:chOff x="1089873" y="1530648"/>
            <a:chExt cx="493662" cy="400110"/>
          </a:xfrm>
        </p:grpSpPr>
        <p:sp>
          <p:nvSpPr>
            <p:cNvPr id="54" name="Ellipse 53"/>
            <p:cNvSpPr>
              <a:spLocks noChangeAspect="1"/>
            </p:cNvSpPr>
            <p:nvPr/>
          </p:nvSpPr>
          <p:spPr>
            <a:xfrm>
              <a:off x="1235104" y="1640980"/>
              <a:ext cx="242565" cy="244098"/>
            </a:xfrm>
            <a:prstGeom prst="ellipse">
              <a:avLst/>
            </a:prstGeom>
            <a:solidFill>
              <a:schemeClr val="accent5">
                <a:alpha val="1000"/>
              </a:schemeClr>
            </a:solidFill>
            <a:ln>
              <a:noFill/>
            </a:ln>
            <a:effectLst>
              <a:glow rad="228600">
                <a:schemeClr val="accent5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089873" y="1530648"/>
              <a:ext cx="4936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</a:rPr>
                <a:t>D</a:t>
              </a:r>
            </a:p>
          </p:txBody>
        </p:sp>
      </p:grpSp>
      <p:sp>
        <p:nvSpPr>
          <p:cNvPr id="61" name="Légende à une bordure 2 60"/>
          <p:cNvSpPr/>
          <p:nvPr/>
        </p:nvSpPr>
        <p:spPr>
          <a:xfrm>
            <a:off x="7212012" y="4654419"/>
            <a:ext cx="1235118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17414"/>
              <a:gd name="adj5" fmla="val 26664"/>
              <a:gd name="adj6" fmla="val -4638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Front polaire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7" name="Forme libre 56"/>
          <p:cNvSpPr/>
          <p:nvPr/>
        </p:nvSpPr>
        <p:spPr>
          <a:xfrm>
            <a:off x="2209800" y="1249962"/>
            <a:ext cx="4673600" cy="1096072"/>
          </a:xfrm>
          <a:custGeom>
            <a:avLst/>
            <a:gdLst>
              <a:gd name="connsiteX0" fmla="*/ 0 w 4673600"/>
              <a:gd name="connsiteY0" fmla="*/ 165100 h 1134533"/>
              <a:gd name="connsiteX1" fmla="*/ 609600 w 4673600"/>
              <a:gd name="connsiteY1" fmla="*/ 203200 h 1134533"/>
              <a:gd name="connsiteX2" fmla="*/ 990600 w 4673600"/>
              <a:gd name="connsiteY2" fmla="*/ 393700 h 1134533"/>
              <a:gd name="connsiteX3" fmla="*/ 1295400 w 4673600"/>
              <a:gd name="connsiteY3" fmla="*/ 850900 h 1134533"/>
              <a:gd name="connsiteX4" fmla="*/ 1612900 w 4673600"/>
              <a:gd name="connsiteY4" fmla="*/ 1028700 h 1134533"/>
              <a:gd name="connsiteX5" fmla="*/ 2108200 w 4673600"/>
              <a:gd name="connsiteY5" fmla="*/ 1130300 h 1134533"/>
              <a:gd name="connsiteX6" fmla="*/ 2628900 w 4673600"/>
              <a:gd name="connsiteY6" fmla="*/ 1054100 h 1134533"/>
              <a:gd name="connsiteX7" fmla="*/ 2857500 w 4673600"/>
              <a:gd name="connsiteY7" fmla="*/ 723900 h 1134533"/>
              <a:gd name="connsiteX8" fmla="*/ 2654300 w 4673600"/>
              <a:gd name="connsiteY8" fmla="*/ 127000 h 1134533"/>
              <a:gd name="connsiteX9" fmla="*/ 2984500 w 4673600"/>
              <a:gd name="connsiteY9" fmla="*/ 101600 h 1134533"/>
              <a:gd name="connsiteX10" fmla="*/ 3314700 w 4673600"/>
              <a:gd name="connsiteY10" fmla="*/ 203200 h 1134533"/>
              <a:gd name="connsiteX11" fmla="*/ 3556000 w 4673600"/>
              <a:gd name="connsiteY11" fmla="*/ 317500 h 1134533"/>
              <a:gd name="connsiteX12" fmla="*/ 3937000 w 4673600"/>
              <a:gd name="connsiteY12" fmla="*/ 381000 h 1134533"/>
              <a:gd name="connsiteX13" fmla="*/ 4305300 w 4673600"/>
              <a:gd name="connsiteY13" fmla="*/ 304800 h 1134533"/>
              <a:gd name="connsiteX14" fmla="*/ 4673600 w 4673600"/>
              <a:gd name="connsiteY14" fmla="*/ 0 h 1134533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0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2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953607"/>
              <a:gd name="connsiteY0" fmla="*/ 192157 h 1147460"/>
              <a:gd name="connsiteX1" fmla="*/ 889607 w 4953607"/>
              <a:gd name="connsiteY1" fmla="*/ 203200 h 1147460"/>
              <a:gd name="connsiteX2" fmla="*/ 1270607 w 4953607"/>
              <a:gd name="connsiteY2" fmla="*/ 393700 h 1147460"/>
              <a:gd name="connsiteX3" fmla="*/ 1575407 w 4953607"/>
              <a:gd name="connsiteY3" fmla="*/ 850900 h 1147460"/>
              <a:gd name="connsiteX4" fmla="*/ 1892907 w 4953607"/>
              <a:gd name="connsiteY4" fmla="*/ 1028700 h 1147460"/>
              <a:gd name="connsiteX5" fmla="*/ 2388207 w 4953607"/>
              <a:gd name="connsiteY5" fmla="*/ 1130300 h 1147460"/>
              <a:gd name="connsiteX6" fmla="*/ 2908907 w 4953607"/>
              <a:gd name="connsiteY6" fmla="*/ 1054100 h 1147460"/>
              <a:gd name="connsiteX7" fmla="*/ 3275623 w 4953607"/>
              <a:gd name="connsiteY7" fmla="*/ 570139 h 1147460"/>
              <a:gd name="connsiteX8" fmla="*/ 2934309 w 4953607"/>
              <a:gd name="connsiteY8" fmla="*/ 127000 h 1147460"/>
              <a:gd name="connsiteX9" fmla="*/ 3264507 w 4953607"/>
              <a:gd name="connsiteY9" fmla="*/ 101600 h 1147460"/>
              <a:gd name="connsiteX10" fmla="*/ 3594707 w 4953607"/>
              <a:gd name="connsiteY10" fmla="*/ 203200 h 1147460"/>
              <a:gd name="connsiteX11" fmla="*/ 3836007 w 4953607"/>
              <a:gd name="connsiteY11" fmla="*/ 317500 h 1147460"/>
              <a:gd name="connsiteX12" fmla="*/ 4217007 w 4953607"/>
              <a:gd name="connsiteY12" fmla="*/ 381000 h 1147460"/>
              <a:gd name="connsiteX13" fmla="*/ 4585307 w 4953607"/>
              <a:gd name="connsiteY13" fmla="*/ 304800 h 1147460"/>
              <a:gd name="connsiteX14" fmla="*/ 4953607 w 4953607"/>
              <a:gd name="connsiteY14" fmla="*/ 0 h 1147460"/>
              <a:gd name="connsiteX0" fmla="*/ 134609 w 5088216"/>
              <a:gd name="connsiteY0" fmla="*/ 192157 h 1147460"/>
              <a:gd name="connsiteX1" fmla="*/ 148268 w 5088216"/>
              <a:gd name="connsiteY1" fmla="*/ 305832 h 1147460"/>
              <a:gd name="connsiteX2" fmla="*/ 1024216 w 5088216"/>
              <a:gd name="connsiteY2" fmla="*/ 203200 h 1147460"/>
              <a:gd name="connsiteX3" fmla="*/ 1405216 w 5088216"/>
              <a:gd name="connsiteY3" fmla="*/ 393700 h 1147460"/>
              <a:gd name="connsiteX4" fmla="*/ 1710016 w 5088216"/>
              <a:gd name="connsiteY4" fmla="*/ 850900 h 1147460"/>
              <a:gd name="connsiteX5" fmla="*/ 2027516 w 5088216"/>
              <a:gd name="connsiteY5" fmla="*/ 1028700 h 1147460"/>
              <a:gd name="connsiteX6" fmla="*/ 2522816 w 5088216"/>
              <a:gd name="connsiteY6" fmla="*/ 1130300 h 1147460"/>
              <a:gd name="connsiteX7" fmla="*/ 3043516 w 5088216"/>
              <a:gd name="connsiteY7" fmla="*/ 1054100 h 1147460"/>
              <a:gd name="connsiteX8" fmla="*/ 3410232 w 5088216"/>
              <a:gd name="connsiteY8" fmla="*/ 570139 h 1147460"/>
              <a:gd name="connsiteX9" fmla="*/ 3068918 w 5088216"/>
              <a:gd name="connsiteY9" fmla="*/ 127000 h 1147460"/>
              <a:gd name="connsiteX10" fmla="*/ 3399116 w 5088216"/>
              <a:gd name="connsiteY10" fmla="*/ 101600 h 1147460"/>
              <a:gd name="connsiteX11" fmla="*/ 3729316 w 5088216"/>
              <a:gd name="connsiteY11" fmla="*/ 203200 h 1147460"/>
              <a:gd name="connsiteX12" fmla="*/ 3970616 w 5088216"/>
              <a:gd name="connsiteY12" fmla="*/ 317500 h 1147460"/>
              <a:gd name="connsiteX13" fmla="*/ 4351616 w 5088216"/>
              <a:gd name="connsiteY13" fmla="*/ 381000 h 1147460"/>
              <a:gd name="connsiteX14" fmla="*/ 4719916 w 5088216"/>
              <a:gd name="connsiteY14" fmla="*/ 304800 h 1147460"/>
              <a:gd name="connsiteX15" fmla="*/ 5088216 w 5088216"/>
              <a:gd name="connsiteY15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8 w 4939948"/>
              <a:gd name="connsiteY2" fmla="*/ 393700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9 w 4939948"/>
              <a:gd name="connsiteY2" fmla="*/ 521146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778782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26196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16091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  <a:gd name="connsiteX0" fmla="*/ 0 w 5115064"/>
              <a:gd name="connsiteY0" fmla="*/ 332889 h 1144982"/>
              <a:gd name="connsiteX1" fmla="*/ 1051064 w 5115064"/>
              <a:gd name="connsiteY1" fmla="*/ 203200 h 1144982"/>
              <a:gd name="connsiteX2" fmla="*/ 1432065 w 5115064"/>
              <a:gd name="connsiteY2" fmla="*/ 521146 h 1144982"/>
              <a:gd name="connsiteX3" fmla="*/ 1736864 w 5115064"/>
              <a:gd name="connsiteY3" fmla="*/ 850900 h 1144982"/>
              <a:gd name="connsiteX4" fmla="*/ 2054364 w 5115064"/>
              <a:gd name="connsiteY4" fmla="*/ 1028700 h 1144982"/>
              <a:gd name="connsiteX5" fmla="*/ 2454938 w 5115064"/>
              <a:gd name="connsiteY5" fmla="*/ 1115431 h 1144982"/>
              <a:gd name="connsiteX6" fmla="*/ 2953898 w 5115064"/>
              <a:gd name="connsiteY6" fmla="*/ 1054100 h 1144982"/>
              <a:gd name="connsiteX7" fmla="*/ 3336030 w 5115064"/>
              <a:gd name="connsiteY7" fmla="*/ 570139 h 1144982"/>
              <a:gd name="connsiteX8" fmla="*/ 3095766 w 5115064"/>
              <a:gd name="connsiteY8" fmla="*/ 127000 h 1144982"/>
              <a:gd name="connsiteX9" fmla="*/ 3425964 w 5115064"/>
              <a:gd name="connsiteY9" fmla="*/ 101600 h 1144982"/>
              <a:gd name="connsiteX10" fmla="*/ 3756164 w 5115064"/>
              <a:gd name="connsiteY10" fmla="*/ 203200 h 1144982"/>
              <a:gd name="connsiteX11" fmla="*/ 3997464 w 5115064"/>
              <a:gd name="connsiteY11" fmla="*/ 317500 h 1144982"/>
              <a:gd name="connsiteX12" fmla="*/ 4378464 w 5115064"/>
              <a:gd name="connsiteY12" fmla="*/ 381000 h 1144982"/>
              <a:gd name="connsiteX13" fmla="*/ 4746764 w 5115064"/>
              <a:gd name="connsiteY13" fmla="*/ 304800 h 1144982"/>
              <a:gd name="connsiteX14" fmla="*/ 5115064 w 5115064"/>
              <a:gd name="connsiteY14" fmla="*/ 0 h 1144982"/>
              <a:gd name="connsiteX0" fmla="*/ 0 w 5026473"/>
              <a:gd name="connsiteY0" fmla="*/ 283979 h 1096072"/>
              <a:gd name="connsiteX1" fmla="*/ 1051064 w 5026473"/>
              <a:gd name="connsiteY1" fmla="*/ 154290 h 1096072"/>
              <a:gd name="connsiteX2" fmla="*/ 1432065 w 5026473"/>
              <a:gd name="connsiteY2" fmla="*/ 472236 h 1096072"/>
              <a:gd name="connsiteX3" fmla="*/ 1736864 w 5026473"/>
              <a:gd name="connsiteY3" fmla="*/ 801990 h 1096072"/>
              <a:gd name="connsiteX4" fmla="*/ 2054364 w 5026473"/>
              <a:gd name="connsiteY4" fmla="*/ 979790 h 1096072"/>
              <a:gd name="connsiteX5" fmla="*/ 2454938 w 5026473"/>
              <a:gd name="connsiteY5" fmla="*/ 1066521 h 1096072"/>
              <a:gd name="connsiteX6" fmla="*/ 2953898 w 5026473"/>
              <a:gd name="connsiteY6" fmla="*/ 1005190 h 1096072"/>
              <a:gd name="connsiteX7" fmla="*/ 3336030 w 5026473"/>
              <a:gd name="connsiteY7" fmla="*/ 521229 h 1096072"/>
              <a:gd name="connsiteX8" fmla="*/ 3095766 w 5026473"/>
              <a:gd name="connsiteY8" fmla="*/ 78090 h 1096072"/>
              <a:gd name="connsiteX9" fmla="*/ 3425964 w 5026473"/>
              <a:gd name="connsiteY9" fmla="*/ 52690 h 1096072"/>
              <a:gd name="connsiteX10" fmla="*/ 3756164 w 5026473"/>
              <a:gd name="connsiteY10" fmla="*/ 154290 h 1096072"/>
              <a:gd name="connsiteX11" fmla="*/ 3997464 w 5026473"/>
              <a:gd name="connsiteY11" fmla="*/ 268590 h 1096072"/>
              <a:gd name="connsiteX12" fmla="*/ 4378464 w 5026473"/>
              <a:gd name="connsiteY12" fmla="*/ 332090 h 1096072"/>
              <a:gd name="connsiteX13" fmla="*/ 4746764 w 5026473"/>
              <a:gd name="connsiteY13" fmla="*/ 255890 h 1096072"/>
              <a:gd name="connsiteX14" fmla="*/ 5026473 w 5026473"/>
              <a:gd name="connsiteY14" fmla="*/ 122344 h 109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26473" h="1096072">
                <a:moveTo>
                  <a:pt x="0" y="283979"/>
                </a:moveTo>
                <a:cubicBezTo>
                  <a:pt x="148268" y="285819"/>
                  <a:pt x="812387" y="122914"/>
                  <a:pt x="1051064" y="154290"/>
                </a:cubicBezTo>
                <a:cubicBezTo>
                  <a:pt x="1289742" y="185666"/>
                  <a:pt x="1317765" y="364286"/>
                  <a:pt x="1432065" y="472236"/>
                </a:cubicBezTo>
                <a:cubicBezTo>
                  <a:pt x="1546365" y="580186"/>
                  <a:pt x="1633148" y="717398"/>
                  <a:pt x="1736864" y="801990"/>
                </a:cubicBezTo>
                <a:cubicBezTo>
                  <a:pt x="1840581" y="886582"/>
                  <a:pt x="1934685" y="935702"/>
                  <a:pt x="2054364" y="979790"/>
                </a:cubicBezTo>
                <a:cubicBezTo>
                  <a:pt x="2174043" y="1023878"/>
                  <a:pt x="2192637" y="1057231"/>
                  <a:pt x="2454938" y="1066521"/>
                </a:cubicBezTo>
                <a:cubicBezTo>
                  <a:pt x="2624271" y="1070754"/>
                  <a:pt x="2807049" y="1096072"/>
                  <a:pt x="2953898" y="1005190"/>
                </a:cubicBezTo>
                <a:cubicBezTo>
                  <a:pt x="3100747" y="914308"/>
                  <a:pt x="3312385" y="675746"/>
                  <a:pt x="3336030" y="521229"/>
                </a:cubicBezTo>
                <a:cubicBezTo>
                  <a:pt x="3359675" y="366712"/>
                  <a:pt x="3080777" y="156180"/>
                  <a:pt x="3095766" y="78090"/>
                </a:cubicBezTo>
                <a:cubicBezTo>
                  <a:pt x="3110755" y="0"/>
                  <a:pt x="3315898" y="39990"/>
                  <a:pt x="3425964" y="52690"/>
                </a:cubicBezTo>
                <a:cubicBezTo>
                  <a:pt x="3536030" y="65390"/>
                  <a:pt x="3660914" y="118307"/>
                  <a:pt x="3756164" y="154290"/>
                </a:cubicBezTo>
                <a:cubicBezTo>
                  <a:pt x="3851414" y="190273"/>
                  <a:pt x="3893747" y="238957"/>
                  <a:pt x="3997464" y="268590"/>
                </a:cubicBezTo>
                <a:cubicBezTo>
                  <a:pt x="4101181" y="298223"/>
                  <a:pt x="4253581" y="334207"/>
                  <a:pt x="4378464" y="332090"/>
                </a:cubicBezTo>
                <a:cubicBezTo>
                  <a:pt x="4503347" y="329973"/>
                  <a:pt x="4638763" y="290848"/>
                  <a:pt x="4746764" y="255890"/>
                </a:cubicBezTo>
                <a:cubicBezTo>
                  <a:pt x="4854765" y="220932"/>
                  <a:pt x="5026473" y="122344"/>
                  <a:pt x="5026473" y="122344"/>
                </a:cubicBezTo>
              </a:path>
            </a:pathLst>
          </a:custGeom>
          <a:ln w="22225" cap="flat" cmpd="sng" algn="ctr">
            <a:solidFill>
              <a:srgbClr val="EEECE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Légende à une bordure 2 59"/>
          <p:cNvSpPr/>
          <p:nvPr/>
        </p:nvSpPr>
        <p:spPr>
          <a:xfrm>
            <a:off x="7196610" y="924457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112500"/>
              <a:gd name="adj6" fmla="val -89400"/>
            </a:avLst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000090"/>
                </a:solidFill>
              </a:rPr>
              <a:t>Air froid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62" name="Légende à une bordure 2 61"/>
          <p:cNvSpPr/>
          <p:nvPr/>
        </p:nvSpPr>
        <p:spPr>
          <a:xfrm>
            <a:off x="7212012" y="2074762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88495"/>
              <a:gd name="adj5" fmla="val -63073"/>
              <a:gd name="adj6" fmla="val -11758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FF0000"/>
                </a:solidFill>
              </a:rPr>
              <a:t>Air chaud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64" name="Légende à une bordure 2 63"/>
          <p:cNvSpPr/>
          <p:nvPr/>
        </p:nvSpPr>
        <p:spPr>
          <a:xfrm>
            <a:off x="7196610" y="1535195"/>
            <a:ext cx="1235118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17414"/>
              <a:gd name="adj5" fmla="val 7156"/>
              <a:gd name="adj6" fmla="val -4947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Front polaire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5" name="Forme libre 64"/>
          <p:cNvSpPr/>
          <p:nvPr/>
        </p:nvSpPr>
        <p:spPr>
          <a:xfrm rot="978850" flipH="1">
            <a:off x="5334476" y="1492400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 65"/>
          <p:cNvSpPr/>
          <p:nvPr/>
        </p:nvSpPr>
        <p:spPr>
          <a:xfrm rot="19270653" flipV="1">
            <a:off x="4276650" y="1655433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38ABED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853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95" grpId="0" animBg="1"/>
      <p:bldP spid="59" grpId="0"/>
      <p:bldP spid="112" grpId="0" animBg="1"/>
      <p:bldP spid="116" grpId="0" animBg="1"/>
      <p:bldP spid="117" grpId="0" animBg="1"/>
      <p:bldP spid="120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61" grpId="0" animBg="1"/>
      <p:bldP spid="57" grpId="0" animBg="1"/>
      <p:bldP spid="60" grpId="0" animBg="1"/>
      <p:bldP spid="62" grpId="0" animBg="1"/>
      <p:bldP spid="64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alphaModFix amt="87000"/>
          </a:blip>
          <a:srcRect b="20728"/>
          <a:stretch>
            <a:fillRect/>
          </a:stretch>
        </p:blipFill>
        <p:spPr>
          <a:xfrm>
            <a:off x="2135188" y="685800"/>
            <a:ext cx="4873624" cy="270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3683305" y="1328616"/>
            <a:ext cx="493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3/  Les différents types de fronts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alphaModFix amt="82000"/>
          </a:blip>
          <a:srcRect l="21290" t="14243"/>
          <a:stretch>
            <a:fillRect/>
          </a:stretch>
        </p:blipFill>
        <p:spPr>
          <a:xfrm>
            <a:off x="2141535" y="3543300"/>
            <a:ext cx="4918077" cy="312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2" name="Grouper 61"/>
          <p:cNvGrpSpPr/>
          <p:nvPr/>
        </p:nvGrpSpPr>
        <p:grpSpPr>
          <a:xfrm>
            <a:off x="3536076" y="886757"/>
            <a:ext cx="1112473" cy="1017516"/>
            <a:chOff x="2324518" y="3647254"/>
            <a:chExt cx="1112473" cy="1017516"/>
          </a:xfrm>
        </p:grpSpPr>
        <p:sp>
          <p:nvSpPr>
            <p:cNvPr id="63" name="Freeform 23"/>
            <p:cNvSpPr>
              <a:spLocks/>
            </p:cNvSpPr>
            <p:nvPr/>
          </p:nvSpPr>
          <p:spPr bwMode="auto">
            <a:xfrm rot="17223547">
              <a:off x="2393034" y="3675224"/>
              <a:ext cx="1017516" cy="961576"/>
            </a:xfrm>
            <a:custGeom>
              <a:avLst/>
              <a:gdLst>
                <a:gd name="connsiteX0" fmla="*/ 541 w 541"/>
                <a:gd name="connsiteY0" fmla="*/ 249 h 469"/>
                <a:gd name="connsiteX1" fmla="*/ 323 w 541"/>
                <a:gd name="connsiteY1" fmla="*/ 34 h 469"/>
                <a:gd name="connsiteX2" fmla="*/ 127 w 541"/>
                <a:gd name="connsiteY2" fmla="*/ 46 h 469"/>
                <a:gd name="connsiteX3" fmla="*/ 23 w 541"/>
                <a:gd name="connsiteY3" fmla="*/ 162 h 469"/>
                <a:gd name="connsiteX4" fmla="*/ 15 w 541"/>
                <a:gd name="connsiteY4" fmla="*/ 342 h 469"/>
                <a:gd name="connsiteX5" fmla="*/ 115 w 541"/>
                <a:gd name="connsiteY5" fmla="*/ 438 h 469"/>
                <a:gd name="connsiteX6" fmla="*/ 243 w 541"/>
                <a:gd name="connsiteY6" fmla="*/ 462 h 469"/>
                <a:gd name="connsiteX7" fmla="*/ 335 w 541"/>
                <a:gd name="connsiteY7" fmla="*/ 398 h 469"/>
                <a:gd name="connsiteX8" fmla="*/ 351 w 541"/>
                <a:gd name="connsiteY8" fmla="*/ 270 h 469"/>
                <a:gd name="connsiteX9" fmla="*/ 292 w 541"/>
                <a:gd name="connsiteY9" fmla="*/ 175 h 469"/>
                <a:gd name="connsiteX10" fmla="*/ 183 w 541"/>
                <a:gd name="connsiteY10" fmla="*/ 182 h 469"/>
                <a:gd name="connsiteX11" fmla="*/ 119 w 541"/>
                <a:gd name="connsiteY11" fmla="*/ 238 h 469"/>
                <a:gd name="connsiteX12" fmla="*/ 139 w 541"/>
                <a:gd name="connsiteY12" fmla="*/ 326 h 469"/>
                <a:gd name="connsiteX13" fmla="*/ 207 w 541"/>
                <a:gd name="connsiteY13" fmla="*/ 362 h 469"/>
                <a:gd name="connsiteX0" fmla="*/ 541 w 541"/>
                <a:gd name="connsiteY0" fmla="*/ 226 h 446"/>
                <a:gd name="connsiteX1" fmla="*/ 419 w 541"/>
                <a:gd name="connsiteY1" fmla="*/ 89 h 446"/>
                <a:gd name="connsiteX2" fmla="*/ 323 w 541"/>
                <a:gd name="connsiteY2" fmla="*/ 11 h 446"/>
                <a:gd name="connsiteX3" fmla="*/ 127 w 541"/>
                <a:gd name="connsiteY3" fmla="*/ 23 h 446"/>
                <a:gd name="connsiteX4" fmla="*/ 23 w 541"/>
                <a:gd name="connsiteY4" fmla="*/ 139 h 446"/>
                <a:gd name="connsiteX5" fmla="*/ 15 w 541"/>
                <a:gd name="connsiteY5" fmla="*/ 319 h 446"/>
                <a:gd name="connsiteX6" fmla="*/ 115 w 541"/>
                <a:gd name="connsiteY6" fmla="*/ 415 h 446"/>
                <a:gd name="connsiteX7" fmla="*/ 243 w 541"/>
                <a:gd name="connsiteY7" fmla="*/ 439 h 446"/>
                <a:gd name="connsiteX8" fmla="*/ 335 w 541"/>
                <a:gd name="connsiteY8" fmla="*/ 375 h 446"/>
                <a:gd name="connsiteX9" fmla="*/ 351 w 541"/>
                <a:gd name="connsiteY9" fmla="*/ 247 h 446"/>
                <a:gd name="connsiteX10" fmla="*/ 292 w 541"/>
                <a:gd name="connsiteY10" fmla="*/ 152 h 446"/>
                <a:gd name="connsiteX11" fmla="*/ 183 w 541"/>
                <a:gd name="connsiteY11" fmla="*/ 159 h 446"/>
                <a:gd name="connsiteX12" fmla="*/ 119 w 541"/>
                <a:gd name="connsiteY12" fmla="*/ 215 h 446"/>
                <a:gd name="connsiteX13" fmla="*/ 139 w 541"/>
                <a:gd name="connsiteY13" fmla="*/ 303 h 446"/>
                <a:gd name="connsiteX14" fmla="*/ 207 w 541"/>
                <a:gd name="connsiteY14" fmla="*/ 339 h 446"/>
                <a:gd name="connsiteX0" fmla="*/ 541 w 645"/>
                <a:gd name="connsiteY0" fmla="*/ 226 h 446"/>
                <a:gd name="connsiteX1" fmla="*/ 625 w 645"/>
                <a:gd name="connsiteY1" fmla="*/ 389 h 446"/>
                <a:gd name="connsiteX2" fmla="*/ 419 w 645"/>
                <a:gd name="connsiteY2" fmla="*/ 89 h 446"/>
                <a:gd name="connsiteX3" fmla="*/ 323 w 645"/>
                <a:gd name="connsiteY3" fmla="*/ 11 h 446"/>
                <a:gd name="connsiteX4" fmla="*/ 127 w 645"/>
                <a:gd name="connsiteY4" fmla="*/ 23 h 446"/>
                <a:gd name="connsiteX5" fmla="*/ 23 w 645"/>
                <a:gd name="connsiteY5" fmla="*/ 139 h 446"/>
                <a:gd name="connsiteX6" fmla="*/ 15 w 645"/>
                <a:gd name="connsiteY6" fmla="*/ 319 h 446"/>
                <a:gd name="connsiteX7" fmla="*/ 115 w 645"/>
                <a:gd name="connsiteY7" fmla="*/ 415 h 446"/>
                <a:gd name="connsiteX8" fmla="*/ 243 w 645"/>
                <a:gd name="connsiteY8" fmla="*/ 439 h 446"/>
                <a:gd name="connsiteX9" fmla="*/ 335 w 645"/>
                <a:gd name="connsiteY9" fmla="*/ 375 h 446"/>
                <a:gd name="connsiteX10" fmla="*/ 351 w 645"/>
                <a:gd name="connsiteY10" fmla="*/ 247 h 446"/>
                <a:gd name="connsiteX11" fmla="*/ 292 w 645"/>
                <a:gd name="connsiteY11" fmla="*/ 152 h 446"/>
                <a:gd name="connsiteX12" fmla="*/ 183 w 645"/>
                <a:gd name="connsiteY12" fmla="*/ 159 h 446"/>
                <a:gd name="connsiteX13" fmla="*/ 119 w 645"/>
                <a:gd name="connsiteY13" fmla="*/ 215 h 446"/>
                <a:gd name="connsiteX14" fmla="*/ 139 w 645"/>
                <a:gd name="connsiteY14" fmla="*/ 303 h 446"/>
                <a:gd name="connsiteX15" fmla="*/ 207 w 645"/>
                <a:gd name="connsiteY15" fmla="*/ 339 h 446"/>
                <a:gd name="connsiteX0" fmla="*/ 792 w 793"/>
                <a:gd name="connsiteY0" fmla="*/ 725 h 725"/>
                <a:gd name="connsiteX1" fmla="*/ 625 w 793"/>
                <a:gd name="connsiteY1" fmla="*/ 389 h 725"/>
                <a:gd name="connsiteX2" fmla="*/ 419 w 793"/>
                <a:gd name="connsiteY2" fmla="*/ 89 h 725"/>
                <a:gd name="connsiteX3" fmla="*/ 323 w 793"/>
                <a:gd name="connsiteY3" fmla="*/ 11 h 725"/>
                <a:gd name="connsiteX4" fmla="*/ 127 w 793"/>
                <a:gd name="connsiteY4" fmla="*/ 23 h 725"/>
                <a:gd name="connsiteX5" fmla="*/ 23 w 793"/>
                <a:gd name="connsiteY5" fmla="*/ 139 h 725"/>
                <a:gd name="connsiteX6" fmla="*/ 15 w 793"/>
                <a:gd name="connsiteY6" fmla="*/ 319 h 725"/>
                <a:gd name="connsiteX7" fmla="*/ 115 w 793"/>
                <a:gd name="connsiteY7" fmla="*/ 415 h 725"/>
                <a:gd name="connsiteX8" fmla="*/ 243 w 793"/>
                <a:gd name="connsiteY8" fmla="*/ 439 h 725"/>
                <a:gd name="connsiteX9" fmla="*/ 335 w 793"/>
                <a:gd name="connsiteY9" fmla="*/ 375 h 725"/>
                <a:gd name="connsiteX10" fmla="*/ 351 w 793"/>
                <a:gd name="connsiteY10" fmla="*/ 247 h 725"/>
                <a:gd name="connsiteX11" fmla="*/ 292 w 793"/>
                <a:gd name="connsiteY11" fmla="*/ 152 h 725"/>
                <a:gd name="connsiteX12" fmla="*/ 183 w 793"/>
                <a:gd name="connsiteY12" fmla="*/ 159 h 725"/>
                <a:gd name="connsiteX13" fmla="*/ 119 w 793"/>
                <a:gd name="connsiteY13" fmla="*/ 215 h 725"/>
                <a:gd name="connsiteX14" fmla="*/ 139 w 793"/>
                <a:gd name="connsiteY14" fmla="*/ 303 h 725"/>
                <a:gd name="connsiteX15" fmla="*/ 207 w 793"/>
                <a:gd name="connsiteY15" fmla="*/ 339 h 725"/>
                <a:gd name="connsiteX0" fmla="*/ 792 w 793"/>
                <a:gd name="connsiteY0" fmla="*/ 725 h 725"/>
                <a:gd name="connsiteX1" fmla="*/ 652 w 793"/>
                <a:gd name="connsiteY1" fmla="*/ 383 h 725"/>
                <a:gd name="connsiteX2" fmla="*/ 419 w 793"/>
                <a:gd name="connsiteY2" fmla="*/ 89 h 725"/>
                <a:gd name="connsiteX3" fmla="*/ 323 w 793"/>
                <a:gd name="connsiteY3" fmla="*/ 11 h 725"/>
                <a:gd name="connsiteX4" fmla="*/ 127 w 793"/>
                <a:gd name="connsiteY4" fmla="*/ 23 h 725"/>
                <a:gd name="connsiteX5" fmla="*/ 23 w 793"/>
                <a:gd name="connsiteY5" fmla="*/ 139 h 725"/>
                <a:gd name="connsiteX6" fmla="*/ 15 w 793"/>
                <a:gd name="connsiteY6" fmla="*/ 319 h 725"/>
                <a:gd name="connsiteX7" fmla="*/ 115 w 793"/>
                <a:gd name="connsiteY7" fmla="*/ 415 h 725"/>
                <a:gd name="connsiteX8" fmla="*/ 243 w 793"/>
                <a:gd name="connsiteY8" fmla="*/ 439 h 725"/>
                <a:gd name="connsiteX9" fmla="*/ 335 w 793"/>
                <a:gd name="connsiteY9" fmla="*/ 375 h 725"/>
                <a:gd name="connsiteX10" fmla="*/ 351 w 793"/>
                <a:gd name="connsiteY10" fmla="*/ 247 h 725"/>
                <a:gd name="connsiteX11" fmla="*/ 292 w 793"/>
                <a:gd name="connsiteY11" fmla="*/ 152 h 725"/>
                <a:gd name="connsiteX12" fmla="*/ 183 w 793"/>
                <a:gd name="connsiteY12" fmla="*/ 159 h 725"/>
                <a:gd name="connsiteX13" fmla="*/ 119 w 793"/>
                <a:gd name="connsiteY13" fmla="*/ 215 h 725"/>
                <a:gd name="connsiteX14" fmla="*/ 139 w 793"/>
                <a:gd name="connsiteY14" fmla="*/ 303 h 725"/>
                <a:gd name="connsiteX15" fmla="*/ 207 w 793"/>
                <a:gd name="connsiteY15" fmla="*/ 339 h 725"/>
                <a:gd name="connsiteX0" fmla="*/ 792 w 793"/>
                <a:gd name="connsiteY0" fmla="*/ 725 h 725"/>
                <a:gd name="connsiteX1" fmla="*/ 652 w 793"/>
                <a:gd name="connsiteY1" fmla="*/ 383 h 725"/>
                <a:gd name="connsiteX2" fmla="*/ 482 w 793"/>
                <a:gd name="connsiteY2" fmla="*/ 92 h 725"/>
                <a:gd name="connsiteX3" fmla="*/ 323 w 793"/>
                <a:gd name="connsiteY3" fmla="*/ 11 h 725"/>
                <a:gd name="connsiteX4" fmla="*/ 127 w 793"/>
                <a:gd name="connsiteY4" fmla="*/ 23 h 725"/>
                <a:gd name="connsiteX5" fmla="*/ 23 w 793"/>
                <a:gd name="connsiteY5" fmla="*/ 139 h 725"/>
                <a:gd name="connsiteX6" fmla="*/ 15 w 793"/>
                <a:gd name="connsiteY6" fmla="*/ 319 h 725"/>
                <a:gd name="connsiteX7" fmla="*/ 115 w 793"/>
                <a:gd name="connsiteY7" fmla="*/ 415 h 725"/>
                <a:gd name="connsiteX8" fmla="*/ 243 w 793"/>
                <a:gd name="connsiteY8" fmla="*/ 439 h 725"/>
                <a:gd name="connsiteX9" fmla="*/ 335 w 793"/>
                <a:gd name="connsiteY9" fmla="*/ 375 h 725"/>
                <a:gd name="connsiteX10" fmla="*/ 351 w 793"/>
                <a:gd name="connsiteY10" fmla="*/ 247 h 725"/>
                <a:gd name="connsiteX11" fmla="*/ 292 w 793"/>
                <a:gd name="connsiteY11" fmla="*/ 152 h 725"/>
                <a:gd name="connsiteX12" fmla="*/ 183 w 793"/>
                <a:gd name="connsiteY12" fmla="*/ 159 h 725"/>
                <a:gd name="connsiteX13" fmla="*/ 119 w 793"/>
                <a:gd name="connsiteY13" fmla="*/ 215 h 725"/>
                <a:gd name="connsiteX14" fmla="*/ 139 w 793"/>
                <a:gd name="connsiteY14" fmla="*/ 303 h 725"/>
                <a:gd name="connsiteX15" fmla="*/ 207 w 793"/>
                <a:gd name="connsiteY15" fmla="*/ 339 h 725"/>
                <a:gd name="connsiteX0" fmla="*/ 792 w 793"/>
                <a:gd name="connsiteY0" fmla="*/ 750 h 750"/>
                <a:gd name="connsiteX1" fmla="*/ 652 w 793"/>
                <a:gd name="connsiteY1" fmla="*/ 408 h 750"/>
                <a:gd name="connsiteX2" fmla="*/ 482 w 793"/>
                <a:gd name="connsiteY2" fmla="*/ 117 h 750"/>
                <a:gd name="connsiteX3" fmla="*/ 323 w 793"/>
                <a:gd name="connsiteY3" fmla="*/ 36 h 750"/>
                <a:gd name="connsiteX4" fmla="*/ 307 w 793"/>
                <a:gd name="connsiteY4" fmla="*/ 2 h 750"/>
                <a:gd name="connsiteX5" fmla="*/ 127 w 793"/>
                <a:gd name="connsiteY5" fmla="*/ 48 h 750"/>
                <a:gd name="connsiteX6" fmla="*/ 23 w 793"/>
                <a:gd name="connsiteY6" fmla="*/ 164 h 750"/>
                <a:gd name="connsiteX7" fmla="*/ 15 w 793"/>
                <a:gd name="connsiteY7" fmla="*/ 344 h 750"/>
                <a:gd name="connsiteX8" fmla="*/ 115 w 793"/>
                <a:gd name="connsiteY8" fmla="*/ 440 h 750"/>
                <a:gd name="connsiteX9" fmla="*/ 243 w 793"/>
                <a:gd name="connsiteY9" fmla="*/ 464 h 750"/>
                <a:gd name="connsiteX10" fmla="*/ 335 w 793"/>
                <a:gd name="connsiteY10" fmla="*/ 400 h 750"/>
                <a:gd name="connsiteX11" fmla="*/ 351 w 793"/>
                <a:gd name="connsiteY11" fmla="*/ 272 h 750"/>
                <a:gd name="connsiteX12" fmla="*/ 292 w 793"/>
                <a:gd name="connsiteY12" fmla="*/ 177 h 750"/>
                <a:gd name="connsiteX13" fmla="*/ 183 w 793"/>
                <a:gd name="connsiteY13" fmla="*/ 184 h 750"/>
                <a:gd name="connsiteX14" fmla="*/ 119 w 793"/>
                <a:gd name="connsiteY14" fmla="*/ 240 h 750"/>
                <a:gd name="connsiteX15" fmla="*/ 139 w 793"/>
                <a:gd name="connsiteY15" fmla="*/ 328 h 750"/>
                <a:gd name="connsiteX16" fmla="*/ 207 w 793"/>
                <a:gd name="connsiteY16" fmla="*/ 364 h 750"/>
                <a:gd name="connsiteX0" fmla="*/ 792 w 793"/>
                <a:gd name="connsiteY0" fmla="*/ 759 h 759"/>
                <a:gd name="connsiteX1" fmla="*/ 652 w 793"/>
                <a:gd name="connsiteY1" fmla="*/ 417 h 759"/>
                <a:gd name="connsiteX2" fmla="*/ 482 w 793"/>
                <a:gd name="connsiteY2" fmla="*/ 126 h 759"/>
                <a:gd name="connsiteX3" fmla="*/ 307 w 793"/>
                <a:gd name="connsiteY3" fmla="*/ 11 h 759"/>
                <a:gd name="connsiteX4" fmla="*/ 127 w 793"/>
                <a:gd name="connsiteY4" fmla="*/ 57 h 759"/>
                <a:gd name="connsiteX5" fmla="*/ 23 w 793"/>
                <a:gd name="connsiteY5" fmla="*/ 173 h 759"/>
                <a:gd name="connsiteX6" fmla="*/ 15 w 793"/>
                <a:gd name="connsiteY6" fmla="*/ 353 h 759"/>
                <a:gd name="connsiteX7" fmla="*/ 115 w 793"/>
                <a:gd name="connsiteY7" fmla="*/ 449 h 759"/>
                <a:gd name="connsiteX8" fmla="*/ 243 w 793"/>
                <a:gd name="connsiteY8" fmla="*/ 473 h 759"/>
                <a:gd name="connsiteX9" fmla="*/ 335 w 793"/>
                <a:gd name="connsiteY9" fmla="*/ 409 h 759"/>
                <a:gd name="connsiteX10" fmla="*/ 351 w 793"/>
                <a:gd name="connsiteY10" fmla="*/ 281 h 759"/>
                <a:gd name="connsiteX11" fmla="*/ 292 w 793"/>
                <a:gd name="connsiteY11" fmla="*/ 186 h 759"/>
                <a:gd name="connsiteX12" fmla="*/ 183 w 793"/>
                <a:gd name="connsiteY12" fmla="*/ 193 h 759"/>
                <a:gd name="connsiteX13" fmla="*/ 119 w 793"/>
                <a:gd name="connsiteY13" fmla="*/ 249 h 759"/>
                <a:gd name="connsiteX14" fmla="*/ 139 w 793"/>
                <a:gd name="connsiteY14" fmla="*/ 337 h 759"/>
                <a:gd name="connsiteX15" fmla="*/ 207 w 793"/>
                <a:gd name="connsiteY15" fmla="*/ 373 h 759"/>
                <a:gd name="connsiteX0" fmla="*/ 792 w 793"/>
                <a:gd name="connsiteY0" fmla="*/ 759 h 759"/>
                <a:gd name="connsiteX1" fmla="*/ 652 w 793"/>
                <a:gd name="connsiteY1" fmla="*/ 417 h 759"/>
                <a:gd name="connsiteX2" fmla="*/ 482 w 793"/>
                <a:gd name="connsiteY2" fmla="*/ 126 h 759"/>
                <a:gd name="connsiteX3" fmla="*/ 307 w 793"/>
                <a:gd name="connsiteY3" fmla="*/ 11 h 759"/>
                <a:gd name="connsiteX4" fmla="*/ 127 w 793"/>
                <a:gd name="connsiteY4" fmla="*/ 57 h 759"/>
                <a:gd name="connsiteX5" fmla="*/ 23 w 793"/>
                <a:gd name="connsiteY5" fmla="*/ 173 h 759"/>
                <a:gd name="connsiteX6" fmla="*/ 15 w 793"/>
                <a:gd name="connsiteY6" fmla="*/ 353 h 759"/>
                <a:gd name="connsiteX7" fmla="*/ 115 w 793"/>
                <a:gd name="connsiteY7" fmla="*/ 449 h 759"/>
                <a:gd name="connsiteX8" fmla="*/ 243 w 793"/>
                <a:gd name="connsiteY8" fmla="*/ 473 h 759"/>
                <a:gd name="connsiteX9" fmla="*/ 335 w 793"/>
                <a:gd name="connsiteY9" fmla="*/ 409 h 759"/>
                <a:gd name="connsiteX10" fmla="*/ 351 w 793"/>
                <a:gd name="connsiteY10" fmla="*/ 281 h 759"/>
                <a:gd name="connsiteX11" fmla="*/ 292 w 793"/>
                <a:gd name="connsiteY11" fmla="*/ 186 h 759"/>
                <a:gd name="connsiteX12" fmla="*/ 175 w 793"/>
                <a:gd name="connsiteY12" fmla="*/ 150 h 759"/>
                <a:gd name="connsiteX13" fmla="*/ 119 w 793"/>
                <a:gd name="connsiteY13" fmla="*/ 249 h 759"/>
                <a:gd name="connsiteX14" fmla="*/ 139 w 793"/>
                <a:gd name="connsiteY14" fmla="*/ 337 h 759"/>
                <a:gd name="connsiteX15" fmla="*/ 207 w 793"/>
                <a:gd name="connsiteY15" fmla="*/ 373 h 759"/>
                <a:gd name="connsiteX0" fmla="*/ 792 w 792"/>
                <a:gd name="connsiteY0" fmla="*/ 759 h 759"/>
                <a:gd name="connsiteX1" fmla="*/ 709 w 792"/>
                <a:gd name="connsiteY1" fmla="*/ 451 h 759"/>
                <a:gd name="connsiteX2" fmla="*/ 652 w 792"/>
                <a:gd name="connsiteY2" fmla="*/ 417 h 759"/>
                <a:gd name="connsiteX3" fmla="*/ 482 w 792"/>
                <a:gd name="connsiteY3" fmla="*/ 126 h 759"/>
                <a:gd name="connsiteX4" fmla="*/ 307 w 792"/>
                <a:gd name="connsiteY4" fmla="*/ 11 h 759"/>
                <a:gd name="connsiteX5" fmla="*/ 127 w 792"/>
                <a:gd name="connsiteY5" fmla="*/ 57 h 759"/>
                <a:gd name="connsiteX6" fmla="*/ 23 w 792"/>
                <a:gd name="connsiteY6" fmla="*/ 173 h 759"/>
                <a:gd name="connsiteX7" fmla="*/ 15 w 792"/>
                <a:gd name="connsiteY7" fmla="*/ 353 h 759"/>
                <a:gd name="connsiteX8" fmla="*/ 115 w 792"/>
                <a:gd name="connsiteY8" fmla="*/ 449 h 759"/>
                <a:gd name="connsiteX9" fmla="*/ 243 w 792"/>
                <a:gd name="connsiteY9" fmla="*/ 473 h 759"/>
                <a:gd name="connsiteX10" fmla="*/ 335 w 792"/>
                <a:gd name="connsiteY10" fmla="*/ 409 h 759"/>
                <a:gd name="connsiteX11" fmla="*/ 351 w 792"/>
                <a:gd name="connsiteY11" fmla="*/ 281 h 759"/>
                <a:gd name="connsiteX12" fmla="*/ 292 w 792"/>
                <a:gd name="connsiteY12" fmla="*/ 186 h 759"/>
                <a:gd name="connsiteX13" fmla="*/ 175 w 792"/>
                <a:gd name="connsiteY13" fmla="*/ 150 h 759"/>
                <a:gd name="connsiteX14" fmla="*/ 119 w 792"/>
                <a:gd name="connsiteY14" fmla="*/ 249 h 759"/>
                <a:gd name="connsiteX15" fmla="*/ 139 w 792"/>
                <a:gd name="connsiteY15" fmla="*/ 337 h 759"/>
                <a:gd name="connsiteX16" fmla="*/ 207 w 792"/>
                <a:gd name="connsiteY16" fmla="*/ 373 h 759"/>
                <a:gd name="connsiteX0" fmla="*/ 792 w 792"/>
                <a:gd name="connsiteY0" fmla="*/ 759 h 759"/>
                <a:gd name="connsiteX1" fmla="*/ 709 w 792"/>
                <a:gd name="connsiteY1" fmla="*/ 451 h 759"/>
                <a:gd name="connsiteX2" fmla="*/ 652 w 792"/>
                <a:gd name="connsiteY2" fmla="*/ 417 h 759"/>
                <a:gd name="connsiteX3" fmla="*/ 607 w 792"/>
                <a:gd name="connsiteY3" fmla="*/ 270 h 759"/>
                <a:gd name="connsiteX4" fmla="*/ 482 w 792"/>
                <a:gd name="connsiteY4" fmla="*/ 126 h 759"/>
                <a:gd name="connsiteX5" fmla="*/ 307 w 792"/>
                <a:gd name="connsiteY5" fmla="*/ 11 h 759"/>
                <a:gd name="connsiteX6" fmla="*/ 127 w 792"/>
                <a:gd name="connsiteY6" fmla="*/ 57 h 759"/>
                <a:gd name="connsiteX7" fmla="*/ 23 w 792"/>
                <a:gd name="connsiteY7" fmla="*/ 173 h 759"/>
                <a:gd name="connsiteX8" fmla="*/ 15 w 792"/>
                <a:gd name="connsiteY8" fmla="*/ 353 h 759"/>
                <a:gd name="connsiteX9" fmla="*/ 115 w 792"/>
                <a:gd name="connsiteY9" fmla="*/ 449 h 759"/>
                <a:gd name="connsiteX10" fmla="*/ 243 w 792"/>
                <a:gd name="connsiteY10" fmla="*/ 473 h 759"/>
                <a:gd name="connsiteX11" fmla="*/ 335 w 792"/>
                <a:gd name="connsiteY11" fmla="*/ 409 h 759"/>
                <a:gd name="connsiteX12" fmla="*/ 351 w 792"/>
                <a:gd name="connsiteY12" fmla="*/ 281 h 759"/>
                <a:gd name="connsiteX13" fmla="*/ 292 w 792"/>
                <a:gd name="connsiteY13" fmla="*/ 186 h 759"/>
                <a:gd name="connsiteX14" fmla="*/ 175 w 792"/>
                <a:gd name="connsiteY14" fmla="*/ 150 h 759"/>
                <a:gd name="connsiteX15" fmla="*/ 119 w 792"/>
                <a:gd name="connsiteY15" fmla="*/ 249 h 759"/>
                <a:gd name="connsiteX16" fmla="*/ 139 w 792"/>
                <a:gd name="connsiteY16" fmla="*/ 337 h 759"/>
                <a:gd name="connsiteX17" fmla="*/ 207 w 792"/>
                <a:gd name="connsiteY17" fmla="*/ 373 h 759"/>
                <a:gd name="connsiteX0" fmla="*/ 792 w 792"/>
                <a:gd name="connsiteY0" fmla="*/ 752 h 752"/>
                <a:gd name="connsiteX1" fmla="*/ 709 w 792"/>
                <a:gd name="connsiteY1" fmla="*/ 444 h 752"/>
                <a:gd name="connsiteX2" fmla="*/ 652 w 792"/>
                <a:gd name="connsiteY2" fmla="*/ 410 h 752"/>
                <a:gd name="connsiteX3" fmla="*/ 607 w 792"/>
                <a:gd name="connsiteY3" fmla="*/ 263 h 752"/>
                <a:gd name="connsiteX4" fmla="*/ 482 w 792"/>
                <a:gd name="connsiteY4" fmla="*/ 119 h 752"/>
                <a:gd name="connsiteX5" fmla="*/ 515 w 792"/>
                <a:gd name="connsiteY5" fmla="*/ 76 h 752"/>
                <a:gd name="connsiteX6" fmla="*/ 307 w 792"/>
                <a:gd name="connsiteY6" fmla="*/ 4 h 752"/>
                <a:gd name="connsiteX7" fmla="*/ 127 w 792"/>
                <a:gd name="connsiteY7" fmla="*/ 50 h 752"/>
                <a:gd name="connsiteX8" fmla="*/ 23 w 792"/>
                <a:gd name="connsiteY8" fmla="*/ 166 h 752"/>
                <a:gd name="connsiteX9" fmla="*/ 15 w 792"/>
                <a:gd name="connsiteY9" fmla="*/ 346 h 752"/>
                <a:gd name="connsiteX10" fmla="*/ 115 w 792"/>
                <a:gd name="connsiteY10" fmla="*/ 442 h 752"/>
                <a:gd name="connsiteX11" fmla="*/ 243 w 792"/>
                <a:gd name="connsiteY11" fmla="*/ 466 h 752"/>
                <a:gd name="connsiteX12" fmla="*/ 335 w 792"/>
                <a:gd name="connsiteY12" fmla="*/ 402 h 752"/>
                <a:gd name="connsiteX13" fmla="*/ 351 w 792"/>
                <a:gd name="connsiteY13" fmla="*/ 274 h 752"/>
                <a:gd name="connsiteX14" fmla="*/ 292 w 792"/>
                <a:gd name="connsiteY14" fmla="*/ 179 h 752"/>
                <a:gd name="connsiteX15" fmla="*/ 175 w 792"/>
                <a:gd name="connsiteY15" fmla="*/ 143 h 752"/>
                <a:gd name="connsiteX16" fmla="*/ 119 w 792"/>
                <a:gd name="connsiteY16" fmla="*/ 242 h 752"/>
                <a:gd name="connsiteX17" fmla="*/ 139 w 792"/>
                <a:gd name="connsiteY17" fmla="*/ 330 h 752"/>
                <a:gd name="connsiteX18" fmla="*/ 207 w 792"/>
                <a:gd name="connsiteY18" fmla="*/ 366 h 752"/>
                <a:gd name="connsiteX0" fmla="*/ 792 w 792"/>
                <a:gd name="connsiteY0" fmla="*/ 752 h 752"/>
                <a:gd name="connsiteX1" fmla="*/ 709 w 792"/>
                <a:gd name="connsiteY1" fmla="*/ 444 h 752"/>
                <a:gd name="connsiteX2" fmla="*/ 652 w 792"/>
                <a:gd name="connsiteY2" fmla="*/ 410 h 752"/>
                <a:gd name="connsiteX3" fmla="*/ 607 w 792"/>
                <a:gd name="connsiteY3" fmla="*/ 263 h 752"/>
                <a:gd name="connsiteX4" fmla="*/ 515 w 792"/>
                <a:gd name="connsiteY4" fmla="*/ 76 h 752"/>
                <a:gd name="connsiteX5" fmla="*/ 307 w 792"/>
                <a:gd name="connsiteY5" fmla="*/ 4 h 752"/>
                <a:gd name="connsiteX6" fmla="*/ 127 w 792"/>
                <a:gd name="connsiteY6" fmla="*/ 50 h 752"/>
                <a:gd name="connsiteX7" fmla="*/ 23 w 792"/>
                <a:gd name="connsiteY7" fmla="*/ 166 h 752"/>
                <a:gd name="connsiteX8" fmla="*/ 15 w 792"/>
                <a:gd name="connsiteY8" fmla="*/ 346 h 752"/>
                <a:gd name="connsiteX9" fmla="*/ 115 w 792"/>
                <a:gd name="connsiteY9" fmla="*/ 442 h 752"/>
                <a:gd name="connsiteX10" fmla="*/ 243 w 792"/>
                <a:gd name="connsiteY10" fmla="*/ 466 h 752"/>
                <a:gd name="connsiteX11" fmla="*/ 335 w 792"/>
                <a:gd name="connsiteY11" fmla="*/ 402 h 752"/>
                <a:gd name="connsiteX12" fmla="*/ 351 w 792"/>
                <a:gd name="connsiteY12" fmla="*/ 274 h 752"/>
                <a:gd name="connsiteX13" fmla="*/ 292 w 792"/>
                <a:gd name="connsiteY13" fmla="*/ 179 h 752"/>
                <a:gd name="connsiteX14" fmla="*/ 175 w 792"/>
                <a:gd name="connsiteY14" fmla="*/ 143 h 752"/>
                <a:gd name="connsiteX15" fmla="*/ 119 w 792"/>
                <a:gd name="connsiteY15" fmla="*/ 242 h 752"/>
                <a:gd name="connsiteX16" fmla="*/ 139 w 792"/>
                <a:gd name="connsiteY16" fmla="*/ 330 h 752"/>
                <a:gd name="connsiteX17" fmla="*/ 207 w 792"/>
                <a:gd name="connsiteY17" fmla="*/ 366 h 752"/>
                <a:gd name="connsiteX0" fmla="*/ 792 w 792"/>
                <a:gd name="connsiteY0" fmla="*/ 752 h 752"/>
                <a:gd name="connsiteX1" fmla="*/ 709 w 792"/>
                <a:gd name="connsiteY1" fmla="*/ 444 h 752"/>
                <a:gd name="connsiteX2" fmla="*/ 607 w 792"/>
                <a:gd name="connsiteY2" fmla="*/ 263 h 752"/>
                <a:gd name="connsiteX3" fmla="*/ 515 w 792"/>
                <a:gd name="connsiteY3" fmla="*/ 76 h 752"/>
                <a:gd name="connsiteX4" fmla="*/ 307 w 792"/>
                <a:gd name="connsiteY4" fmla="*/ 4 h 752"/>
                <a:gd name="connsiteX5" fmla="*/ 127 w 792"/>
                <a:gd name="connsiteY5" fmla="*/ 50 h 752"/>
                <a:gd name="connsiteX6" fmla="*/ 23 w 792"/>
                <a:gd name="connsiteY6" fmla="*/ 166 h 752"/>
                <a:gd name="connsiteX7" fmla="*/ 15 w 792"/>
                <a:gd name="connsiteY7" fmla="*/ 346 h 752"/>
                <a:gd name="connsiteX8" fmla="*/ 115 w 792"/>
                <a:gd name="connsiteY8" fmla="*/ 442 h 752"/>
                <a:gd name="connsiteX9" fmla="*/ 243 w 792"/>
                <a:gd name="connsiteY9" fmla="*/ 466 h 752"/>
                <a:gd name="connsiteX10" fmla="*/ 335 w 792"/>
                <a:gd name="connsiteY10" fmla="*/ 402 h 752"/>
                <a:gd name="connsiteX11" fmla="*/ 351 w 792"/>
                <a:gd name="connsiteY11" fmla="*/ 274 h 752"/>
                <a:gd name="connsiteX12" fmla="*/ 292 w 792"/>
                <a:gd name="connsiteY12" fmla="*/ 179 h 752"/>
                <a:gd name="connsiteX13" fmla="*/ 175 w 792"/>
                <a:gd name="connsiteY13" fmla="*/ 143 h 752"/>
                <a:gd name="connsiteX14" fmla="*/ 119 w 792"/>
                <a:gd name="connsiteY14" fmla="*/ 242 h 752"/>
                <a:gd name="connsiteX15" fmla="*/ 139 w 792"/>
                <a:gd name="connsiteY15" fmla="*/ 330 h 752"/>
                <a:gd name="connsiteX16" fmla="*/ 207 w 792"/>
                <a:gd name="connsiteY16" fmla="*/ 366 h 752"/>
                <a:gd name="connsiteX0" fmla="*/ 792 w 792"/>
                <a:gd name="connsiteY0" fmla="*/ 752 h 752"/>
                <a:gd name="connsiteX1" fmla="*/ 709 w 792"/>
                <a:gd name="connsiteY1" fmla="*/ 444 h 752"/>
                <a:gd name="connsiteX2" fmla="*/ 615 w 792"/>
                <a:gd name="connsiteY2" fmla="*/ 245 h 752"/>
                <a:gd name="connsiteX3" fmla="*/ 515 w 792"/>
                <a:gd name="connsiteY3" fmla="*/ 76 h 752"/>
                <a:gd name="connsiteX4" fmla="*/ 307 w 792"/>
                <a:gd name="connsiteY4" fmla="*/ 4 h 752"/>
                <a:gd name="connsiteX5" fmla="*/ 127 w 792"/>
                <a:gd name="connsiteY5" fmla="*/ 50 h 752"/>
                <a:gd name="connsiteX6" fmla="*/ 23 w 792"/>
                <a:gd name="connsiteY6" fmla="*/ 166 h 752"/>
                <a:gd name="connsiteX7" fmla="*/ 15 w 792"/>
                <a:gd name="connsiteY7" fmla="*/ 346 h 752"/>
                <a:gd name="connsiteX8" fmla="*/ 115 w 792"/>
                <a:gd name="connsiteY8" fmla="*/ 442 h 752"/>
                <a:gd name="connsiteX9" fmla="*/ 243 w 792"/>
                <a:gd name="connsiteY9" fmla="*/ 466 h 752"/>
                <a:gd name="connsiteX10" fmla="*/ 335 w 792"/>
                <a:gd name="connsiteY10" fmla="*/ 402 h 752"/>
                <a:gd name="connsiteX11" fmla="*/ 351 w 792"/>
                <a:gd name="connsiteY11" fmla="*/ 274 h 752"/>
                <a:gd name="connsiteX12" fmla="*/ 292 w 792"/>
                <a:gd name="connsiteY12" fmla="*/ 179 h 752"/>
                <a:gd name="connsiteX13" fmla="*/ 175 w 792"/>
                <a:gd name="connsiteY13" fmla="*/ 143 h 752"/>
                <a:gd name="connsiteX14" fmla="*/ 119 w 792"/>
                <a:gd name="connsiteY14" fmla="*/ 242 h 752"/>
                <a:gd name="connsiteX15" fmla="*/ 139 w 792"/>
                <a:gd name="connsiteY15" fmla="*/ 330 h 752"/>
                <a:gd name="connsiteX16" fmla="*/ 207 w 792"/>
                <a:gd name="connsiteY16" fmla="*/ 366 h 752"/>
                <a:gd name="connsiteX0" fmla="*/ 792 w 792"/>
                <a:gd name="connsiteY0" fmla="*/ 752 h 752"/>
                <a:gd name="connsiteX1" fmla="*/ 709 w 792"/>
                <a:gd name="connsiteY1" fmla="*/ 444 h 752"/>
                <a:gd name="connsiteX2" fmla="*/ 628 w 792"/>
                <a:gd name="connsiteY2" fmla="*/ 241 h 752"/>
                <a:gd name="connsiteX3" fmla="*/ 515 w 792"/>
                <a:gd name="connsiteY3" fmla="*/ 76 h 752"/>
                <a:gd name="connsiteX4" fmla="*/ 307 w 792"/>
                <a:gd name="connsiteY4" fmla="*/ 4 h 752"/>
                <a:gd name="connsiteX5" fmla="*/ 127 w 792"/>
                <a:gd name="connsiteY5" fmla="*/ 50 h 752"/>
                <a:gd name="connsiteX6" fmla="*/ 23 w 792"/>
                <a:gd name="connsiteY6" fmla="*/ 166 h 752"/>
                <a:gd name="connsiteX7" fmla="*/ 15 w 792"/>
                <a:gd name="connsiteY7" fmla="*/ 346 h 752"/>
                <a:gd name="connsiteX8" fmla="*/ 115 w 792"/>
                <a:gd name="connsiteY8" fmla="*/ 442 h 752"/>
                <a:gd name="connsiteX9" fmla="*/ 243 w 792"/>
                <a:gd name="connsiteY9" fmla="*/ 466 h 752"/>
                <a:gd name="connsiteX10" fmla="*/ 335 w 792"/>
                <a:gd name="connsiteY10" fmla="*/ 402 h 752"/>
                <a:gd name="connsiteX11" fmla="*/ 351 w 792"/>
                <a:gd name="connsiteY11" fmla="*/ 274 h 752"/>
                <a:gd name="connsiteX12" fmla="*/ 292 w 792"/>
                <a:gd name="connsiteY12" fmla="*/ 179 h 752"/>
                <a:gd name="connsiteX13" fmla="*/ 175 w 792"/>
                <a:gd name="connsiteY13" fmla="*/ 143 h 752"/>
                <a:gd name="connsiteX14" fmla="*/ 119 w 792"/>
                <a:gd name="connsiteY14" fmla="*/ 242 h 752"/>
                <a:gd name="connsiteX15" fmla="*/ 139 w 792"/>
                <a:gd name="connsiteY15" fmla="*/ 330 h 752"/>
                <a:gd name="connsiteX16" fmla="*/ 207 w 792"/>
                <a:gd name="connsiteY16" fmla="*/ 366 h 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" h="752">
                  <a:moveTo>
                    <a:pt x="792" y="752"/>
                  </a:moveTo>
                  <a:cubicBezTo>
                    <a:pt x="771" y="697"/>
                    <a:pt x="736" y="529"/>
                    <a:pt x="709" y="444"/>
                  </a:cubicBezTo>
                  <a:cubicBezTo>
                    <a:pt x="682" y="359"/>
                    <a:pt x="660" y="302"/>
                    <a:pt x="628" y="241"/>
                  </a:cubicBezTo>
                  <a:cubicBezTo>
                    <a:pt x="596" y="180"/>
                    <a:pt x="568" y="115"/>
                    <a:pt x="515" y="76"/>
                  </a:cubicBezTo>
                  <a:cubicBezTo>
                    <a:pt x="462" y="37"/>
                    <a:pt x="372" y="8"/>
                    <a:pt x="307" y="4"/>
                  </a:cubicBezTo>
                  <a:cubicBezTo>
                    <a:pt x="242" y="0"/>
                    <a:pt x="174" y="23"/>
                    <a:pt x="127" y="50"/>
                  </a:cubicBezTo>
                  <a:cubicBezTo>
                    <a:pt x="80" y="77"/>
                    <a:pt x="42" y="117"/>
                    <a:pt x="23" y="166"/>
                  </a:cubicBezTo>
                  <a:cubicBezTo>
                    <a:pt x="4" y="215"/>
                    <a:pt x="0" y="300"/>
                    <a:pt x="15" y="346"/>
                  </a:cubicBezTo>
                  <a:cubicBezTo>
                    <a:pt x="30" y="392"/>
                    <a:pt x="77" y="422"/>
                    <a:pt x="115" y="442"/>
                  </a:cubicBezTo>
                  <a:cubicBezTo>
                    <a:pt x="153" y="462"/>
                    <a:pt x="206" y="473"/>
                    <a:pt x="243" y="466"/>
                  </a:cubicBezTo>
                  <a:cubicBezTo>
                    <a:pt x="280" y="459"/>
                    <a:pt x="317" y="434"/>
                    <a:pt x="335" y="402"/>
                  </a:cubicBezTo>
                  <a:cubicBezTo>
                    <a:pt x="353" y="370"/>
                    <a:pt x="358" y="311"/>
                    <a:pt x="351" y="274"/>
                  </a:cubicBezTo>
                  <a:cubicBezTo>
                    <a:pt x="344" y="237"/>
                    <a:pt x="321" y="201"/>
                    <a:pt x="292" y="179"/>
                  </a:cubicBezTo>
                  <a:cubicBezTo>
                    <a:pt x="263" y="157"/>
                    <a:pt x="204" y="132"/>
                    <a:pt x="175" y="143"/>
                  </a:cubicBezTo>
                  <a:cubicBezTo>
                    <a:pt x="146" y="154"/>
                    <a:pt x="125" y="211"/>
                    <a:pt x="119" y="242"/>
                  </a:cubicBezTo>
                  <a:cubicBezTo>
                    <a:pt x="113" y="273"/>
                    <a:pt x="124" y="309"/>
                    <a:pt x="139" y="330"/>
                  </a:cubicBezTo>
                  <a:cubicBezTo>
                    <a:pt x="154" y="351"/>
                    <a:pt x="193" y="359"/>
                    <a:pt x="207" y="366"/>
                  </a:cubicBezTo>
                </a:path>
              </a:pathLst>
            </a:custGeom>
            <a:noFill/>
            <a:ln w="22225" cap="flat" cmpd="sng" algn="ctr">
              <a:solidFill>
                <a:srgbClr val="9900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162780" lon="2825712" rev="425710"/>
              </a:camera>
              <a:lightRig rig="threePt" dir="t"/>
            </a:scene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4" name="Grouper 41"/>
            <p:cNvGrpSpPr/>
            <p:nvPr/>
          </p:nvGrpSpPr>
          <p:grpSpPr>
            <a:xfrm>
              <a:off x="2324518" y="3826827"/>
              <a:ext cx="1112473" cy="735425"/>
              <a:chOff x="2324518" y="3826827"/>
              <a:chExt cx="1112473" cy="735425"/>
            </a:xfrm>
          </p:grpSpPr>
          <p:grpSp>
            <p:nvGrpSpPr>
              <p:cNvPr id="65" name="Grouper 28"/>
              <p:cNvGrpSpPr/>
              <p:nvPr/>
            </p:nvGrpSpPr>
            <p:grpSpPr>
              <a:xfrm>
                <a:off x="3247468" y="3826827"/>
                <a:ext cx="189523" cy="160019"/>
                <a:chOff x="2757476" y="3649875"/>
                <a:chExt cx="189523" cy="160019"/>
              </a:xfrm>
            </p:grpSpPr>
            <p:sp>
              <p:nvSpPr>
                <p:cNvPr id="78" name="Corde 77"/>
                <p:cNvSpPr>
                  <a:spLocks noChangeAspect="1"/>
                </p:cNvSpPr>
                <p:nvPr/>
              </p:nvSpPr>
              <p:spPr>
                <a:xfrm rot="5400000">
                  <a:off x="2752782" y="3699400"/>
                  <a:ext cx="115188" cy="105800"/>
                </a:xfrm>
                <a:prstGeom prst="chord">
                  <a:avLst>
                    <a:gd name="adj1" fmla="val 5653201"/>
                    <a:gd name="adj2" fmla="val 15772499"/>
                  </a:avLst>
                </a:prstGeom>
                <a:solidFill>
                  <a:srgbClr val="66007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AutoShape 32"/>
                <p:cNvSpPr>
                  <a:spLocks noChangeArrowheads="1"/>
                </p:cNvSpPr>
                <p:nvPr/>
              </p:nvSpPr>
              <p:spPr bwMode="auto">
                <a:xfrm>
                  <a:off x="2850577" y="3649875"/>
                  <a:ext cx="96422" cy="970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  <p:grpSp>
            <p:nvGrpSpPr>
              <p:cNvPr id="66" name="Grouper 29"/>
              <p:cNvGrpSpPr/>
              <p:nvPr/>
            </p:nvGrpSpPr>
            <p:grpSpPr>
              <a:xfrm rot="21032508">
                <a:off x="2739538" y="3861120"/>
                <a:ext cx="189523" cy="160019"/>
                <a:chOff x="2757476" y="3649875"/>
                <a:chExt cx="189523" cy="160019"/>
              </a:xfrm>
            </p:grpSpPr>
            <p:sp>
              <p:nvSpPr>
                <p:cNvPr id="76" name="Corde 75"/>
                <p:cNvSpPr>
                  <a:spLocks noChangeAspect="1"/>
                </p:cNvSpPr>
                <p:nvPr/>
              </p:nvSpPr>
              <p:spPr>
                <a:xfrm rot="5400000">
                  <a:off x="2752782" y="3699400"/>
                  <a:ext cx="115188" cy="105800"/>
                </a:xfrm>
                <a:prstGeom prst="chord">
                  <a:avLst>
                    <a:gd name="adj1" fmla="val 5653201"/>
                    <a:gd name="adj2" fmla="val 15772499"/>
                  </a:avLst>
                </a:prstGeom>
                <a:solidFill>
                  <a:srgbClr val="66007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" name="AutoShape 32"/>
                <p:cNvSpPr>
                  <a:spLocks noChangeArrowheads="1"/>
                </p:cNvSpPr>
                <p:nvPr/>
              </p:nvSpPr>
              <p:spPr bwMode="auto">
                <a:xfrm>
                  <a:off x="2850577" y="3649875"/>
                  <a:ext cx="96422" cy="970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  <p:grpSp>
            <p:nvGrpSpPr>
              <p:cNvPr id="67" name="Grouper 32"/>
              <p:cNvGrpSpPr/>
              <p:nvPr/>
            </p:nvGrpSpPr>
            <p:grpSpPr>
              <a:xfrm rot="17898711">
                <a:off x="2309766" y="4108015"/>
                <a:ext cx="189523" cy="160019"/>
                <a:chOff x="2757476" y="3649875"/>
                <a:chExt cx="189523" cy="160019"/>
              </a:xfrm>
            </p:grpSpPr>
            <p:sp>
              <p:nvSpPr>
                <p:cNvPr id="74" name="Corde 73"/>
                <p:cNvSpPr>
                  <a:spLocks noChangeAspect="1"/>
                </p:cNvSpPr>
                <p:nvPr/>
              </p:nvSpPr>
              <p:spPr>
                <a:xfrm rot="5400000">
                  <a:off x="2752782" y="3699400"/>
                  <a:ext cx="115188" cy="105800"/>
                </a:xfrm>
                <a:prstGeom prst="chord">
                  <a:avLst>
                    <a:gd name="adj1" fmla="val 5653201"/>
                    <a:gd name="adj2" fmla="val 15772499"/>
                  </a:avLst>
                </a:prstGeom>
                <a:solidFill>
                  <a:srgbClr val="66007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" name="AutoShape 32"/>
                <p:cNvSpPr>
                  <a:spLocks noChangeArrowheads="1"/>
                </p:cNvSpPr>
                <p:nvPr/>
              </p:nvSpPr>
              <p:spPr bwMode="auto">
                <a:xfrm>
                  <a:off x="2850577" y="3649875"/>
                  <a:ext cx="96422" cy="970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  <p:grpSp>
            <p:nvGrpSpPr>
              <p:cNvPr id="68" name="Grouper 35"/>
              <p:cNvGrpSpPr/>
              <p:nvPr/>
            </p:nvGrpSpPr>
            <p:grpSpPr>
              <a:xfrm rot="11251837">
                <a:off x="2524345" y="4402233"/>
                <a:ext cx="189523" cy="160019"/>
                <a:chOff x="2757476" y="3649875"/>
                <a:chExt cx="189523" cy="160019"/>
              </a:xfrm>
            </p:grpSpPr>
            <p:sp>
              <p:nvSpPr>
                <p:cNvPr id="72" name="Corde 71"/>
                <p:cNvSpPr>
                  <a:spLocks noChangeAspect="1"/>
                </p:cNvSpPr>
                <p:nvPr/>
              </p:nvSpPr>
              <p:spPr>
                <a:xfrm rot="5400000">
                  <a:off x="2752782" y="3699400"/>
                  <a:ext cx="115188" cy="105800"/>
                </a:xfrm>
                <a:prstGeom prst="chord">
                  <a:avLst>
                    <a:gd name="adj1" fmla="val 5653201"/>
                    <a:gd name="adj2" fmla="val 15772499"/>
                  </a:avLst>
                </a:prstGeom>
                <a:solidFill>
                  <a:srgbClr val="66007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3" name="AutoShape 32"/>
                <p:cNvSpPr>
                  <a:spLocks noChangeArrowheads="1"/>
                </p:cNvSpPr>
                <p:nvPr/>
              </p:nvSpPr>
              <p:spPr bwMode="auto">
                <a:xfrm>
                  <a:off x="2850577" y="3649875"/>
                  <a:ext cx="96422" cy="970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  <p:grpSp>
            <p:nvGrpSpPr>
              <p:cNvPr id="69" name="Grouper 38"/>
              <p:cNvGrpSpPr/>
              <p:nvPr/>
            </p:nvGrpSpPr>
            <p:grpSpPr>
              <a:xfrm rot="21032508">
                <a:off x="2599779" y="4103941"/>
                <a:ext cx="189523" cy="160019"/>
                <a:chOff x="2757476" y="3649875"/>
                <a:chExt cx="189523" cy="160019"/>
              </a:xfrm>
            </p:grpSpPr>
            <p:sp>
              <p:nvSpPr>
                <p:cNvPr id="70" name="Corde 69"/>
                <p:cNvSpPr>
                  <a:spLocks noChangeAspect="1"/>
                </p:cNvSpPr>
                <p:nvPr/>
              </p:nvSpPr>
              <p:spPr>
                <a:xfrm rot="5400000">
                  <a:off x="2752782" y="3699400"/>
                  <a:ext cx="115188" cy="105800"/>
                </a:xfrm>
                <a:prstGeom prst="chord">
                  <a:avLst>
                    <a:gd name="adj1" fmla="val 5653201"/>
                    <a:gd name="adj2" fmla="val 15772499"/>
                  </a:avLst>
                </a:prstGeom>
                <a:solidFill>
                  <a:srgbClr val="66007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" name="AutoShape 32"/>
                <p:cNvSpPr>
                  <a:spLocks noChangeArrowheads="1"/>
                </p:cNvSpPr>
                <p:nvPr/>
              </p:nvSpPr>
              <p:spPr bwMode="auto">
                <a:xfrm>
                  <a:off x="2850577" y="3649875"/>
                  <a:ext cx="96422" cy="970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</p:grpSp>
      </p:grpSp>
      <p:grpSp>
        <p:nvGrpSpPr>
          <p:cNvPr id="80" name="Grouper 79"/>
          <p:cNvGrpSpPr/>
          <p:nvPr/>
        </p:nvGrpSpPr>
        <p:grpSpPr>
          <a:xfrm>
            <a:off x="4746670" y="1123250"/>
            <a:ext cx="1383198" cy="651525"/>
            <a:chOff x="2362198" y="1981609"/>
            <a:chExt cx="1383198" cy="651525"/>
          </a:xfrm>
        </p:grpSpPr>
        <p:sp>
          <p:nvSpPr>
            <p:cNvPr id="81" name="Forme libre 80"/>
            <p:cNvSpPr/>
            <p:nvPr/>
          </p:nvSpPr>
          <p:spPr>
            <a:xfrm>
              <a:off x="2362198" y="2032001"/>
              <a:ext cx="1380067" cy="601133"/>
            </a:xfrm>
            <a:custGeom>
              <a:avLst/>
              <a:gdLst>
                <a:gd name="connsiteX0" fmla="*/ 0 w 2269067"/>
                <a:gd name="connsiteY0" fmla="*/ 184856 h 608189"/>
                <a:gd name="connsiteX1" fmla="*/ 448734 w 2269067"/>
                <a:gd name="connsiteY1" fmla="*/ 40922 h 608189"/>
                <a:gd name="connsiteX2" fmla="*/ 889000 w 2269067"/>
                <a:gd name="connsiteY2" fmla="*/ 7056 h 608189"/>
                <a:gd name="connsiteX3" fmla="*/ 1473200 w 2269067"/>
                <a:gd name="connsiteY3" fmla="*/ 83256 h 608189"/>
                <a:gd name="connsiteX4" fmla="*/ 1947334 w 2269067"/>
                <a:gd name="connsiteY4" fmla="*/ 277989 h 608189"/>
                <a:gd name="connsiteX5" fmla="*/ 2167467 w 2269067"/>
                <a:gd name="connsiteY5" fmla="*/ 472722 h 608189"/>
                <a:gd name="connsiteX6" fmla="*/ 2269067 w 2269067"/>
                <a:gd name="connsiteY6" fmla="*/ 608189 h 608189"/>
                <a:gd name="connsiteX0" fmla="*/ 0 w 1820333"/>
                <a:gd name="connsiteY0" fmla="*/ 40922 h 608189"/>
                <a:gd name="connsiteX1" fmla="*/ 440266 w 1820333"/>
                <a:gd name="connsiteY1" fmla="*/ 7056 h 608189"/>
                <a:gd name="connsiteX2" fmla="*/ 1024466 w 1820333"/>
                <a:gd name="connsiteY2" fmla="*/ 83256 h 608189"/>
                <a:gd name="connsiteX3" fmla="*/ 1498600 w 1820333"/>
                <a:gd name="connsiteY3" fmla="*/ 277989 h 608189"/>
                <a:gd name="connsiteX4" fmla="*/ 1718733 w 1820333"/>
                <a:gd name="connsiteY4" fmla="*/ 472722 h 608189"/>
                <a:gd name="connsiteX5" fmla="*/ 1820333 w 1820333"/>
                <a:gd name="connsiteY5" fmla="*/ 608189 h 608189"/>
                <a:gd name="connsiteX0" fmla="*/ 0 w 1380067"/>
                <a:gd name="connsiteY0" fmla="*/ 0 h 601133"/>
                <a:gd name="connsiteX1" fmla="*/ 584200 w 1380067"/>
                <a:gd name="connsiteY1" fmla="*/ 76200 h 601133"/>
                <a:gd name="connsiteX2" fmla="*/ 1058334 w 1380067"/>
                <a:gd name="connsiteY2" fmla="*/ 270933 h 601133"/>
                <a:gd name="connsiteX3" fmla="*/ 1278467 w 1380067"/>
                <a:gd name="connsiteY3" fmla="*/ 465666 h 601133"/>
                <a:gd name="connsiteX4" fmla="*/ 1380067 w 1380067"/>
                <a:gd name="connsiteY4" fmla="*/ 601133 h 60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0067" h="601133">
                  <a:moveTo>
                    <a:pt x="0" y="0"/>
                  </a:moveTo>
                  <a:cubicBezTo>
                    <a:pt x="170744" y="7056"/>
                    <a:pt x="407811" y="31045"/>
                    <a:pt x="584200" y="76200"/>
                  </a:cubicBezTo>
                  <a:cubicBezTo>
                    <a:pt x="760589" y="121355"/>
                    <a:pt x="942623" y="206022"/>
                    <a:pt x="1058334" y="270933"/>
                  </a:cubicBezTo>
                  <a:cubicBezTo>
                    <a:pt x="1174045" y="335844"/>
                    <a:pt x="1224845" y="410633"/>
                    <a:pt x="1278467" y="465666"/>
                  </a:cubicBezTo>
                  <a:cubicBezTo>
                    <a:pt x="1332089" y="520699"/>
                    <a:pt x="1380067" y="601133"/>
                    <a:pt x="1380067" y="601133"/>
                  </a:cubicBezTo>
                </a:path>
              </a:pathLst>
            </a:custGeom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Corde 81"/>
            <p:cNvSpPr>
              <a:spLocks noChangeAspect="1"/>
            </p:cNvSpPr>
            <p:nvPr/>
          </p:nvSpPr>
          <p:spPr>
            <a:xfrm rot="5767667">
              <a:off x="2484278" y="1986303"/>
              <a:ext cx="115188" cy="105800"/>
            </a:xfrm>
            <a:prstGeom prst="chord">
              <a:avLst>
                <a:gd name="adj1" fmla="val 5653201"/>
                <a:gd name="adj2" fmla="val 15772499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Corde 82"/>
            <p:cNvSpPr>
              <a:spLocks noChangeAspect="1"/>
            </p:cNvSpPr>
            <p:nvPr/>
          </p:nvSpPr>
          <p:spPr>
            <a:xfrm rot="6237649">
              <a:off x="2831708" y="2043460"/>
              <a:ext cx="115188" cy="105800"/>
            </a:xfrm>
            <a:prstGeom prst="chord">
              <a:avLst>
                <a:gd name="adj1" fmla="val 5653201"/>
                <a:gd name="adj2" fmla="val 15772499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Corde 83"/>
            <p:cNvSpPr>
              <a:spLocks noChangeAspect="1"/>
            </p:cNvSpPr>
            <p:nvPr/>
          </p:nvSpPr>
          <p:spPr>
            <a:xfrm rot="6877278">
              <a:off x="3155885" y="2144621"/>
              <a:ext cx="115188" cy="105800"/>
            </a:xfrm>
            <a:prstGeom prst="chord">
              <a:avLst>
                <a:gd name="adj1" fmla="val 5653201"/>
                <a:gd name="adj2" fmla="val 15772499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Corde 84"/>
            <p:cNvSpPr>
              <a:spLocks noChangeAspect="1"/>
            </p:cNvSpPr>
            <p:nvPr/>
          </p:nvSpPr>
          <p:spPr>
            <a:xfrm rot="7660897">
              <a:off x="3433952" y="2295940"/>
              <a:ext cx="115188" cy="105800"/>
            </a:xfrm>
            <a:prstGeom prst="chord">
              <a:avLst>
                <a:gd name="adj1" fmla="val 5653201"/>
                <a:gd name="adj2" fmla="val 15772499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Corde 85"/>
            <p:cNvSpPr>
              <a:spLocks noChangeAspect="1"/>
            </p:cNvSpPr>
            <p:nvPr/>
          </p:nvSpPr>
          <p:spPr>
            <a:xfrm rot="8500666">
              <a:off x="3630208" y="2501479"/>
              <a:ext cx="115188" cy="105800"/>
            </a:xfrm>
            <a:prstGeom prst="chord">
              <a:avLst>
                <a:gd name="adj1" fmla="val 5653201"/>
                <a:gd name="adj2" fmla="val 15772499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7" name="Grouper 86"/>
          <p:cNvGrpSpPr/>
          <p:nvPr/>
        </p:nvGrpSpPr>
        <p:grpSpPr>
          <a:xfrm>
            <a:off x="4737770" y="1093315"/>
            <a:ext cx="643572" cy="933237"/>
            <a:chOff x="4205860" y="1875644"/>
            <a:chExt cx="643572" cy="933237"/>
          </a:xfrm>
        </p:grpSpPr>
        <p:sp>
          <p:nvSpPr>
            <p:cNvPr id="88" name="Forme libre 87"/>
            <p:cNvSpPr/>
            <p:nvPr/>
          </p:nvSpPr>
          <p:spPr>
            <a:xfrm>
              <a:off x="4205860" y="1955516"/>
              <a:ext cx="587926" cy="853365"/>
            </a:xfrm>
            <a:custGeom>
              <a:avLst/>
              <a:gdLst>
                <a:gd name="connsiteX0" fmla="*/ 0 w 1456266"/>
                <a:gd name="connsiteY0" fmla="*/ 0 h 795866"/>
                <a:gd name="connsiteX1" fmla="*/ 245533 w 1456266"/>
                <a:gd name="connsiteY1" fmla="*/ 0 h 795866"/>
                <a:gd name="connsiteX2" fmla="*/ 677333 w 1456266"/>
                <a:gd name="connsiteY2" fmla="*/ 8466 h 795866"/>
                <a:gd name="connsiteX3" fmla="*/ 1168400 w 1456266"/>
                <a:gd name="connsiteY3" fmla="*/ 84666 h 795866"/>
                <a:gd name="connsiteX4" fmla="*/ 1413933 w 1456266"/>
                <a:gd name="connsiteY4" fmla="*/ 296333 h 795866"/>
                <a:gd name="connsiteX5" fmla="*/ 1422400 w 1456266"/>
                <a:gd name="connsiteY5" fmla="*/ 474133 h 795866"/>
                <a:gd name="connsiteX6" fmla="*/ 1278466 w 1456266"/>
                <a:gd name="connsiteY6" fmla="*/ 694266 h 795866"/>
                <a:gd name="connsiteX7" fmla="*/ 1075266 w 1456266"/>
                <a:gd name="connsiteY7" fmla="*/ 795866 h 795866"/>
                <a:gd name="connsiteX0" fmla="*/ 0 w 1210733"/>
                <a:gd name="connsiteY0" fmla="*/ 0 h 795866"/>
                <a:gd name="connsiteX1" fmla="*/ 431800 w 1210733"/>
                <a:gd name="connsiteY1" fmla="*/ 8466 h 795866"/>
                <a:gd name="connsiteX2" fmla="*/ 922867 w 1210733"/>
                <a:gd name="connsiteY2" fmla="*/ 84666 h 795866"/>
                <a:gd name="connsiteX3" fmla="*/ 1168400 w 1210733"/>
                <a:gd name="connsiteY3" fmla="*/ 296333 h 795866"/>
                <a:gd name="connsiteX4" fmla="*/ 1176867 w 1210733"/>
                <a:gd name="connsiteY4" fmla="*/ 474133 h 795866"/>
                <a:gd name="connsiteX5" fmla="*/ 1032933 w 1210733"/>
                <a:gd name="connsiteY5" fmla="*/ 694266 h 795866"/>
                <a:gd name="connsiteX6" fmla="*/ 829733 w 1210733"/>
                <a:gd name="connsiteY6" fmla="*/ 795866 h 795866"/>
                <a:gd name="connsiteX0" fmla="*/ 0 w 778933"/>
                <a:gd name="connsiteY0" fmla="*/ 0 h 787400"/>
                <a:gd name="connsiteX1" fmla="*/ 491067 w 778933"/>
                <a:gd name="connsiteY1" fmla="*/ 76200 h 787400"/>
                <a:gd name="connsiteX2" fmla="*/ 736600 w 778933"/>
                <a:gd name="connsiteY2" fmla="*/ 287867 h 787400"/>
                <a:gd name="connsiteX3" fmla="*/ 745067 w 778933"/>
                <a:gd name="connsiteY3" fmla="*/ 465667 h 787400"/>
                <a:gd name="connsiteX4" fmla="*/ 601133 w 778933"/>
                <a:gd name="connsiteY4" fmla="*/ 685800 h 787400"/>
                <a:gd name="connsiteX5" fmla="*/ 397933 w 778933"/>
                <a:gd name="connsiteY5" fmla="*/ 787400 h 787400"/>
                <a:gd name="connsiteX0" fmla="*/ 0 w 778933"/>
                <a:gd name="connsiteY0" fmla="*/ 0 h 685800"/>
                <a:gd name="connsiteX1" fmla="*/ 491067 w 778933"/>
                <a:gd name="connsiteY1" fmla="*/ 76200 h 685800"/>
                <a:gd name="connsiteX2" fmla="*/ 736600 w 778933"/>
                <a:gd name="connsiteY2" fmla="*/ 287867 h 685800"/>
                <a:gd name="connsiteX3" fmla="*/ 745067 w 778933"/>
                <a:gd name="connsiteY3" fmla="*/ 465667 h 685800"/>
                <a:gd name="connsiteX4" fmla="*/ 601133 w 778933"/>
                <a:gd name="connsiteY4" fmla="*/ 685800 h 685800"/>
                <a:gd name="connsiteX0" fmla="*/ 0 w 748391"/>
                <a:gd name="connsiteY0" fmla="*/ 17311 h 703111"/>
                <a:gd name="connsiteX1" fmla="*/ 491067 w 748391"/>
                <a:gd name="connsiteY1" fmla="*/ 93511 h 703111"/>
                <a:gd name="connsiteX2" fmla="*/ 581192 w 748391"/>
                <a:gd name="connsiteY2" fmla="*/ 578378 h 703111"/>
                <a:gd name="connsiteX3" fmla="*/ 745067 w 748391"/>
                <a:gd name="connsiteY3" fmla="*/ 482978 h 703111"/>
                <a:gd name="connsiteX4" fmla="*/ 601133 w 748391"/>
                <a:gd name="connsiteY4" fmla="*/ 703111 h 703111"/>
                <a:gd name="connsiteX0" fmla="*/ 0 w 748391"/>
                <a:gd name="connsiteY0" fmla="*/ 17311 h 703111"/>
                <a:gd name="connsiteX1" fmla="*/ 491067 w 748391"/>
                <a:gd name="connsiteY1" fmla="*/ 93511 h 703111"/>
                <a:gd name="connsiteX2" fmla="*/ 451934 w 748391"/>
                <a:gd name="connsiteY2" fmla="*/ 177188 h 703111"/>
                <a:gd name="connsiteX3" fmla="*/ 581192 w 748391"/>
                <a:gd name="connsiteY3" fmla="*/ 578378 h 703111"/>
                <a:gd name="connsiteX4" fmla="*/ 745067 w 748391"/>
                <a:gd name="connsiteY4" fmla="*/ 482978 h 703111"/>
                <a:gd name="connsiteX5" fmla="*/ 601133 w 748391"/>
                <a:gd name="connsiteY5" fmla="*/ 703111 h 703111"/>
                <a:gd name="connsiteX0" fmla="*/ 0 w 748391"/>
                <a:gd name="connsiteY0" fmla="*/ 17311 h 703111"/>
                <a:gd name="connsiteX1" fmla="*/ 491067 w 748391"/>
                <a:gd name="connsiteY1" fmla="*/ 93511 h 703111"/>
                <a:gd name="connsiteX2" fmla="*/ 581192 w 748391"/>
                <a:gd name="connsiteY2" fmla="*/ 578378 h 703111"/>
                <a:gd name="connsiteX3" fmla="*/ 745067 w 748391"/>
                <a:gd name="connsiteY3" fmla="*/ 482978 h 703111"/>
                <a:gd name="connsiteX4" fmla="*/ 601133 w 748391"/>
                <a:gd name="connsiteY4" fmla="*/ 703111 h 703111"/>
                <a:gd name="connsiteX0" fmla="*/ 0 w 601133"/>
                <a:gd name="connsiteY0" fmla="*/ 17311 h 703111"/>
                <a:gd name="connsiteX1" fmla="*/ 491067 w 601133"/>
                <a:gd name="connsiteY1" fmla="*/ 93511 h 703111"/>
                <a:gd name="connsiteX2" fmla="*/ 581192 w 601133"/>
                <a:gd name="connsiteY2" fmla="*/ 578378 h 703111"/>
                <a:gd name="connsiteX3" fmla="*/ 601133 w 601133"/>
                <a:gd name="connsiteY3" fmla="*/ 703111 h 703111"/>
                <a:gd name="connsiteX0" fmla="*/ 0 w 597862"/>
                <a:gd name="connsiteY0" fmla="*/ 17311 h 850100"/>
                <a:gd name="connsiteX1" fmla="*/ 491067 w 597862"/>
                <a:gd name="connsiteY1" fmla="*/ 93511 h 850100"/>
                <a:gd name="connsiteX2" fmla="*/ 581192 w 597862"/>
                <a:gd name="connsiteY2" fmla="*/ 578378 h 850100"/>
                <a:gd name="connsiteX3" fmla="*/ 391047 w 597862"/>
                <a:gd name="connsiteY3" fmla="*/ 850100 h 850100"/>
                <a:gd name="connsiteX0" fmla="*/ 0 w 594465"/>
                <a:gd name="connsiteY0" fmla="*/ 0 h 832789"/>
                <a:gd name="connsiteX1" fmla="*/ 470684 w 594465"/>
                <a:gd name="connsiteY1" fmla="*/ 146122 h 832789"/>
                <a:gd name="connsiteX2" fmla="*/ 581192 w 594465"/>
                <a:gd name="connsiteY2" fmla="*/ 561067 h 832789"/>
                <a:gd name="connsiteX3" fmla="*/ 391047 w 594465"/>
                <a:gd name="connsiteY3" fmla="*/ 832789 h 832789"/>
                <a:gd name="connsiteX0" fmla="*/ 0 w 684356"/>
                <a:gd name="connsiteY0" fmla="*/ 0 h 832789"/>
                <a:gd name="connsiteX1" fmla="*/ 470684 w 684356"/>
                <a:gd name="connsiteY1" fmla="*/ 146122 h 832789"/>
                <a:gd name="connsiteX2" fmla="*/ 671083 w 684356"/>
                <a:gd name="connsiteY2" fmla="*/ 436423 h 832789"/>
                <a:gd name="connsiteX3" fmla="*/ 391047 w 684356"/>
                <a:gd name="connsiteY3" fmla="*/ 832789 h 832789"/>
                <a:gd name="connsiteX0" fmla="*/ 0 w 581170"/>
                <a:gd name="connsiteY0" fmla="*/ 0 h 832789"/>
                <a:gd name="connsiteX1" fmla="*/ 470684 w 581170"/>
                <a:gd name="connsiteY1" fmla="*/ 146122 h 832789"/>
                <a:gd name="connsiteX2" fmla="*/ 567897 w 581170"/>
                <a:gd name="connsiteY2" fmla="*/ 442227 h 832789"/>
                <a:gd name="connsiteX3" fmla="*/ 391047 w 581170"/>
                <a:gd name="connsiteY3" fmla="*/ 832789 h 832789"/>
                <a:gd name="connsiteX0" fmla="*/ 0 w 567897"/>
                <a:gd name="connsiteY0" fmla="*/ 0 h 832789"/>
                <a:gd name="connsiteX1" fmla="*/ 470684 w 567897"/>
                <a:gd name="connsiteY1" fmla="*/ 146122 h 832789"/>
                <a:gd name="connsiteX2" fmla="*/ 567897 w 567897"/>
                <a:gd name="connsiteY2" fmla="*/ 442227 h 832789"/>
                <a:gd name="connsiteX3" fmla="*/ 391047 w 567897"/>
                <a:gd name="connsiteY3" fmla="*/ 832789 h 832789"/>
                <a:gd name="connsiteX0" fmla="*/ 0 w 567897"/>
                <a:gd name="connsiteY0" fmla="*/ 0 h 832789"/>
                <a:gd name="connsiteX1" fmla="*/ 470684 w 567897"/>
                <a:gd name="connsiteY1" fmla="*/ 146122 h 832789"/>
                <a:gd name="connsiteX2" fmla="*/ 567897 w 567897"/>
                <a:gd name="connsiteY2" fmla="*/ 442227 h 832789"/>
                <a:gd name="connsiteX3" fmla="*/ 391047 w 567897"/>
                <a:gd name="connsiteY3" fmla="*/ 832789 h 832789"/>
                <a:gd name="connsiteX0" fmla="*/ 0 w 576976"/>
                <a:gd name="connsiteY0" fmla="*/ 0 h 832789"/>
                <a:gd name="connsiteX1" fmla="*/ 470684 w 576976"/>
                <a:gd name="connsiteY1" fmla="*/ 146122 h 832789"/>
                <a:gd name="connsiteX2" fmla="*/ 567897 w 576976"/>
                <a:gd name="connsiteY2" fmla="*/ 442227 h 832789"/>
                <a:gd name="connsiteX3" fmla="*/ 391047 w 576976"/>
                <a:gd name="connsiteY3" fmla="*/ 832789 h 832789"/>
                <a:gd name="connsiteX0" fmla="*/ 0 w 567897"/>
                <a:gd name="connsiteY0" fmla="*/ 0 h 832789"/>
                <a:gd name="connsiteX1" fmla="*/ 470684 w 567897"/>
                <a:gd name="connsiteY1" fmla="*/ 146122 h 832789"/>
                <a:gd name="connsiteX2" fmla="*/ 567897 w 567897"/>
                <a:gd name="connsiteY2" fmla="*/ 442227 h 832789"/>
                <a:gd name="connsiteX3" fmla="*/ 391047 w 567897"/>
                <a:gd name="connsiteY3" fmla="*/ 832789 h 832789"/>
                <a:gd name="connsiteX0" fmla="*/ 0 w 567897"/>
                <a:gd name="connsiteY0" fmla="*/ 0 h 832789"/>
                <a:gd name="connsiteX1" fmla="*/ 470684 w 567897"/>
                <a:gd name="connsiteY1" fmla="*/ 146122 h 832789"/>
                <a:gd name="connsiteX2" fmla="*/ 567897 w 567897"/>
                <a:gd name="connsiteY2" fmla="*/ 442227 h 832789"/>
                <a:gd name="connsiteX3" fmla="*/ 391047 w 567897"/>
                <a:gd name="connsiteY3" fmla="*/ 832789 h 832789"/>
                <a:gd name="connsiteX0" fmla="*/ 0 w 567897"/>
                <a:gd name="connsiteY0" fmla="*/ 0 h 832789"/>
                <a:gd name="connsiteX1" fmla="*/ 470684 w 567897"/>
                <a:gd name="connsiteY1" fmla="*/ 146122 h 832789"/>
                <a:gd name="connsiteX2" fmla="*/ 567897 w 567897"/>
                <a:gd name="connsiteY2" fmla="*/ 442227 h 832789"/>
                <a:gd name="connsiteX3" fmla="*/ 391047 w 567897"/>
                <a:gd name="connsiteY3" fmla="*/ 832789 h 832789"/>
                <a:gd name="connsiteX0" fmla="*/ 0 w 617792"/>
                <a:gd name="connsiteY0" fmla="*/ 0 h 832789"/>
                <a:gd name="connsiteX1" fmla="*/ 470684 w 617792"/>
                <a:gd name="connsiteY1" fmla="*/ 146122 h 832789"/>
                <a:gd name="connsiteX2" fmla="*/ 567897 w 617792"/>
                <a:gd name="connsiteY2" fmla="*/ 442227 h 832789"/>
                <a:gd name="connsiteX3" fmla="*/ 391047 w 617792"/>
                <a:gd name="connsiteY3" fmla="*/ 832789 h 832789"/>
                <a:gd name="connsiteX0" fmla="*/ 0 w 627205"/>
                <a:gd name="connsiteY0" fmla="*/ 0 h 832789"/>
                <a:gd name="connsiteX1" fmla="*/ 470684 w 627205"/>
                <a:gd name="connsiteY1" fmla="*/ 146122 h 832789"/>
                <a:gd name="connsiteX2" fmla="*/ 567897 w 627205"/>
                <a:gd name="connsiteY2" fmla="*/ 442227 h 832789"/>
                <a:gd name="connsiteX3" fmla="*/ 391047 w 627205"/>
                <a:gd name="connsiteY3" fmla="*/ 832789 h 832789"/>
                <a:gd name="connsiteX0" fmla="*/ 0 w 587926"/>
                <a:gd name="connsiteY0" fmla="*/ 0 h 832789"/>
                <a:gd name="connsiteX1" fmla="*/ 470684 w 587926"/>
                <a:gd name="connsiteY1" fmla="*/ 146122 h 832789"/>
                <a:gd name="connsiteX2" fmla="*/ 567897 w 587926"/>
                <a:gd name="connsiteY2" fmla="*/ 442227 h 832789"/>
                <a:gd name="connsiteX3" fmla="*/ 391047 w 587926"/>
                <a:gd name="connsiteY3" fmla="*/ 832789 h 832789"/>
                <a:gd name="connsiteX0" fmla="*/ 0 w 587926"/>
                <a:gd name="connsiteY0" fmla="*/ 20576 h 853365"/>
                <a:gd name="connsiteX1" fmla="*/ 470684 w 587926"/>
                <a:gd name="connsiteY1" fmla="*/ 166698 h 853365"/>
                <a:gd name="connsiteX2" fmla="*/ 567897 w 587926"/>
                <a:gd name="connsiteY2" fmla="*/ 462803 h 853365"/>
                <a:gd name="connsiteX3" fmla="*/ 391047 w 587926"/>
                <a:gd name="connsiteY3" fmla="*/ 853365 h 8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926" h="853365">
                  <a:moveTo>
                    <a:pt x="0" y="20576"/>
                  </a:moveTo>
                  <a:cubicBezTo>
                    <a:pt x="153811" y="34687"/>
                    <a:pt x="278580" y="0"/>
                    <a:pt x="470684" y="166698"/>
                  </a:cubicBezTo>
                  <a:cubicBezTo>
                    <a:pt x="519932" y="254592"/>
                    <a:pt x="587926" y="329569"/>
                    <a:pt x="567897" y="462803"/>
                  </a:cubicBezTo>
                  <a:cubicBezTo>
                    <a:pt x="567823" y="580326"/>
                    <a:pt x="386893" y="827379"/>
                    <a:pt x="391047" y="853365"/>
                  </a:cubicBezTo>
                </a:path>
              </a:pathLst>
            </a:custGeom>
            <a:ln w="222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89" name="AutoShape 32"/>
            <p:cNvSpPr>
              <a:spLocks noChangeAspect="1" noChangeArrowheads="1"/>
            </p:cNvSpPr>
            <p:nvPr/>
          </p:nvSpPr>
          <p:spPr bwMode="auto">
            <a:xfrm rot="249859">
              <a:off x="4261343" y="1875644"/>
              <a:ext cx="96659" cy="9729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AutoShape 32"/>
            <p:cNvSpPr>
              <a:spLocks noChangeAspect="1" noChangeArrowheads="1"/>
            </p:cNvSpPr>
            <p:nvPr/>
          </p:nvSpPr>
          <p:spPr bwMode="auto">
            <a:xfrm rot="7018252">
              <a:off x="4652580" y="2679778"/>
              <a:ext cx="96659" cy="9729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AutoShape 32"/>
            <p:cNvSpPr>
              <a:spLocks noChangeAspect="1" noChangeArrowheads="1"/>
            </p:cNvSpPr>
            <p:nvPr/>
          </p:nvSpPr>
          <p:spPr bwMode="auto">
            <a:xfrm rot="4690721">
              <a:off x="4752453" y="2222451"/>
              <a:ext cx="96659" cy="9729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AutoShape 32"/>
            <p:cNvSpPr>
              <a:spLocks noChangeAspect="1" noChangeArrowheads="1"/>
            </p:cNvSpPr>
            <p:nvPr/>
          </p:nvSpPr>
          <p:spPr bwMode="auto">
            <a:xfrm rot="2451175">
              <a:off x="4588712" y="1981181"/>
              <a:ext cx="96659" cy="9729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AutoShape 32"/>
            <p:cNvSpPr>
              <a:spLocks noChangeAspect="1" noChangeArrowheads="1"/>
            </p:cNvSpPr>
            <p:nvPr/>
          </p:nvSpPr>
          <p:spPr bwMode="auto">
            <a:xfrm rot="6477528">
              <a:off x="4748435" y="2492669"/>
              <a:ext cx="96659" cy="9729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12" name="Forme libre 111"/>
          <p:cNvSpPr/>
          <p:nvPr/>
        </p:nvSpPr>
        <p:spPr>
          <a:xfrm>
            <a:off x="2235200" y="4495800"/>
            <a:ext cx="4709600" cy="1134533"/>
          </a:xfrm>
          <a:custGeom>
            <a:avLst/>
            <a:gdLst>
              <a:gd name="connsiteX0" fmla="*/ 0 w 4673600"/>
              <a:gd name="connsiteY0" fmla="*/ 165100 h 1134533"/>
              <a:gd name="connsiteX1" fmla="*/ 609600 w 4673600"/>
              <a:gd name="connsiteY1" fmla="*/ 203200 h 1134533"/>
              <a:gd name="connsiteX2" fmla="*/ 990600 w 4673600"/>
              <a:gd name="connsiteY2" fmla="*/ 393700 h 1134533"/>
              <a:gd name="connsiteX3" fmla="*/ 1295400 w 4673600"/>
              <a:gd name="connsiteY3" fmla="*/ 850900 h 1134533"/>
              <a:gd name="connsiteX4" fmla="*/ 1612900 w 4673600"/>
              <a:gd name="connsiteY4" fmla="*/ 1028700 h 1134533"/>
              <a:gd name="connsiteX5" fmla="*/ 2108200 w 4673600"/>
              <a:gd name="connsiteY5" fmla="*/ 1130300 h 1134533"/>
              <a:gd name="connsiteX6" fmla="*/ 2628900 w 4673600"/>
              <a:gd name="connsiteY6" fmla="*/ 1054100 h 1134533"/>
              <a:gd name="connsiteX7" fmla="*/ 2857500 w 4673600"/>
              <a:gd name="connsiteY7" fmla="*/ 723900 h 1134533"/>
              <a:gd name="connsiteX8" fmla="*/ 2654300 w 4673600"/>
              <a:gd name="connsiteY8" fmla="*/ 127000 h 1134533"/>
              <a:gd name="connsiteX9" fmla="*/ 2984500 w 4673600"/>
              <a:gd name="connsiteY9" fmla="*/ 101600 h 1134533"/>
              <a:gd name="connsiteX10" fmla="*/ 3314700 w 4673600"/>
              <a:gd name="connsiteY10" fmla="*/ 203200 h 1134533"/>
              <a:gd name="connsiteX11" fmla="*/ 3556000 w 4673600"/>
              <a:gd name="connsiteY11" fmla="*/ 317500 h 1134533"/>
              <a:gd name="connsiteX12" fmla="*/ 3937000 w 4673600"/>
              <a:gd name="connsiteY12" fmla="*/ 381000 h 1134533"/>
              <a:gd name="connsiteX13" fmla="*/ 4305300 w 4673600"/>
              <a:gd name="connsiteY13" fmla="*/ 304800 h 1134533"/>
              <a:gd name="connsiteX14" fmla="*/ 4673600 w 4673600"/>
              <a:gd name="connsiteY14" fmla="*/ 0 h 113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73600" h="1134533">
                <a:moveTo>
                  <a:pt x="0" y="165100"/>
                </a:moveTo>
                <a:cubicBezTo>
                  <a:pt x="222250" y="165100"/>
                  <a:pt x="444500" y="165100"/>
                  <a:pt x="609600" y="203200"/>
                </a:cubicBezTo>
                <a:cubicBezTo>
                  <a:pt x="774700" y="241300"/>
                  <a:pt x="876300" y="285750"/>
                  <a:pt x="990600" y="393700"/>
                </a:cubicBezTo>
                <a:cubicBezTo>
                  <a:pt x="1104900" y="501650"/>
                  <a:pt x="1191683" y="745067"/>
                  <a:pt x="1295400" y="850900"/>
                </a:cubicBezTo>
                <a:cubicBezTo>
                  <a:pt x="1399117" y="956733"/>
                  <a:pt x="1477433" y="982133"/>
                  <a:pt x="1612900" y="1028700"/>
                </a:cubicBezTo>
                <a:cubicBezTo>
                  <a:pt x="1748367" y="1075267"/>
                  <a:pt x="1938867" y="1126067"/>
                  <a:pt x="2108200" y="1130300"/>
                </a:cubicBezTo>
                <a:cubicBezTo>
                  <a:pt x="2277533" y="1134533"/>
                  <a:pt x="2504017" y="1121833"/>
                  <a:pt x="2628900" y="1054100"/>
                </a:cubicBezTo>
                <a:cubicBezTo>
                  <a:pt x="2753783" y="986367"/>
                  <a:pt x="2853267" y="878417"/>
                  <a:pt x="2857500" y="723900"/>
                </a:cubicBezTo>
                <a:cubicBezTo>
                  <a:pt x="2861733" y="569383"/>
                  <a:pt x="2633133" y="230717"/>
                  <a:pt x="2654300" y="127000"/>
                </a:cubicBezTo>
                <a:cubicBezTo>
                  <a:pt x="2675467" y="23283"/>
                  <a:pt x="2874433" y="88900"/>
                  <a:pt x="2984500" y="101600"/>
                </a:cubicBezTo>
                <a:cubicBezTo>
                  <a:pt x="3094567" y="114300"/>
                  <a:pt x="3219450" y="167217"/>
                  <a:pt x="3314700" y="203200"/>
                </a:cubicBezTo>
                <a:cubicBezTo>
                  <a:pt x="3409950" y="239183"/>
                  <a:pt x="3452283" y="287867"/>
                  <a:pt x="3556000" y="317500"/>
                </a:cubicBezTo>
                <a:cubicBezTo>
                  <a:pt x="3659717" y="347133"/>
                  <a:pt x="3812117" y="383117"/>
                  <a:pt x="3937000" y="381000"/>
                </a:cubicBezTo>
                <a:cubicBezTo>
                  <a:pt x="4061883" y="378883"/>
                  <a:pt x="4182533" y="368300"/>
                  <a:pt x="4305300" y="304800"/>
                </a:cubicBezTo>
                <a:cubicBezTo>
                  <a:pt x="4428067" y="241300"/>
                  <a:pt x="4673600" y="0"/>
                  <a:pt x="4673600" y="0"/>
                </a:cubicBezTo>
              </a:path>
            </a:pathLst>
          </a:custGeom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4" name="Légende à une bordure 2 113"/>
          <p:cNvSpPr/>
          <p:nvPr/>
        </p:nvSpPr>
        <p:spPr>
          <a:xfrm>
            <a:off x="7196610" y="2189304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61668"/>
              <a:gd name="adj4" fmla="val -68492"/>
              <a:gd name="adj5" fmla="val -118997"/>
              <a:gd name="adj6" fmla="val -129406"/>
            </a:avLst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000090"/>
                </a:solidFill>
              </a:rPr>
              <a:t>Front froid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115" name="Légende à une bordure 2 114"/>
          <p:cNvSpPr/>
          <p:nvPr/>
        </p:nvSpPr>
        <p:spPr>
          <a:xfrm>
            <a:off x="7196610" y="1555456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33942"/>
              <a:gd name="adj5" fmla="val 31867"/>
              <a:gd name="adj6" fmla="val -7485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FF0000"/>
                </a:solidFill>
              </a:rPr>
              <a:t>Front chaud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16" name="Légende à une bordure 2 115"/>
          <p:cNvSpPr/>
          <p:nvPr/>
        </p:nvSpPr>
        <p:spPr>
          <a:xfrm>
            <a:off x="7212012" y="5067300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88495"/>
              <a:gd name="adj5" fmla="val -63073"/>
              <a:gd name="adj6" fmla="val -11758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FF0000"/>
                </a:solidFill>
              </a:rPr>
              <a:t>Air chaud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17" name="Légende à une bordure 2 116"/>
          <p:cNvSpPr/>
          <p:nvPr/>
        </p:nvSpPr>
        <p:spPr>
          <a:xfrm>
            <a:off x="7196610" y="4170295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112500"/>
              <a:gd name="adj6" fmla="val -89400"/>
            </a:avLst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000090"/>
                </a:solidFill>
              </a:rPr>
              <a:t>Air froid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118" name="Légende à une bordure 2 117"/>
          <p:cNvSpPr/>
          <p:nvPr/>
        </p:nvSpPr>
        <p:spPr>
          <a:xfrm>
            <a:off x="622300" y="1548901"/>
            <a:ext cx="1273685" cy="325505"/>
          </a:xfrm>
          <a:prstGeom prst="accentCallout2">
            <a:avLst>
              <a:gd name="adj1" fmla="val 46061"/>
              <a:gd name="adj2" fmla="val 105747"/>
              <a:gd name="adj3" fmla="val 46062"/>
              <a:gd name="adj4" fmla="val 180261"/>
              <a:gd name="adj5" fmla="val -21457"/>
              <a:gd name="adj6" fmla="val 226984"/>
            </a:avLst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dirty="0" smtClean="0">
                <a:solidFill>
                  <a:srgbClr val="660066"/>
                </a:solidFill>
              </a:rPr>
              <a:t>Front occlus</a:t>
            </a:r>
            <a:endParaRPr lang="fr-FR" sz="1400" dirty="0">
              <a:solidFill>
                <a:srgbClr val="660066"/>
              </a:solidFill>
            </a:endParaRPr>
          </a:p>
        </p:txBody>
      </p:sp>
      <p:sp>
        <p:nvSpPr>
          <p:cNvPr id="120" name="Forme libre 119"/>
          <p:cNvSpPr>
            <a:spLocks noChangeAspect="1"/>
          </p:cNvSpPr>
          <p:nvPr/>
        </p:nvSpPr>
        <p:spPr>
          <a:xfrm rot="4092261" flipH="1">
            <a:off x="5127765" y="5195635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Forme libre 121"/>
          <p:cNvSpPr>
            <a:spLocks noChangeAspect="1"/>
          </p:cNvSpPr>
          <p:nvPr/>
        </p:nvSpPr>
        <p:spPr>
          <a:xfrm rot="16020000" flipH="1" flipV="1">
            <a:off x="3069734" y="5099768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Forme libre 122"/>
          <p:cNvSpPr>
            <a:spLocks noChangeAspect="1"/>
          </p:cNvSpPr>
          <p:nvPr/>
        </p:nvSpPr>
        <p:spPr>
          <a:xfrm rot="20063871" flipH="1">
            <a:off x="4972583" y="4222801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chemeClr val="bg1">
                <a:alpha val="6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Forme libre 123"/>
          <p:cNvSpPr>
            <a:spLocks noChangeAspect="1"/>
          </p:cNvSpPr>
          <p:nvPr/>
        </p:nvSpPr>
        <p:spPr>
          <a:xfrm rot="18027146" flipH="1">
            <a:off x="3762248" y="4182594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FFFFFF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Forme libre 124"/>
          <p:cNvSpPr>
            <a:spLocks noChangeAspect="1"/>
          </p:cNvSpPr>
          <p:nvPr/>
        </p:nvSpPr>
        <p:spPr>
          <a:xfrm rot="12516146" flipH="1">
            <a:off x="3412865" y="4851841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chemeClr val="tx1">
                <a:alpha val="6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Forme libre 125"/>
          <p:cNvSpPr>
            <a:spLocks noChangeAspect="1"/>
          </p:cNvSpPr>
          <p:nvPr/>
        </p:nvSpPr>
        <p:spPr>
          <a:xfrm rot="19539810" flipH="1">
            <a:off x="4061549" y="4492266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chemeClr val="bg1">
                <a:alpha val="79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Forme libre 126"/>
          <p:cNvSpPr>
            <a:spLocks noChangeAspect="1"/>
          </p:cNvSpPr>
          <p:nvPr/>
        </p:nvSpPr>
        <p:spPr>
          <a:xfrm rot="5941604" flipH="1">
            <a:off x="4085630" y="4980335"/>
            <a:ext cx="298636" cy="34885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FFFFFF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Forme libre 127"/>
          <p:cNvSpPr>
            <a:spLocks noChangeAspect="1"/>
          </p:cNvSpPr>
          <p:nvPr/>
        </p:nvSpPr>
        <p:spPr>
          <a:xfrm rot="8062816" flipH="1">
            <a:off x="4040168" y="5553274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5" name="Grouper 54"/>
          <p:cNvGrpSpPr/>
          <p:nvPr/>
        </p:nvGrpSpPr>
        <p:grpSpPr>
          <a:xfrm>
            <a:off x="3676615" y="4802515"/>
            <a:ext cx="493662" cy="400110"/>
            <a:chOff x="1089873" y="1530648"/>
            <a:chExt cx="493662" cy="400110"/>
          </a:xfrm>
        </p:grpSpPr>
        <p:sp>
          <p:nvSpPr>
            <p:cNvPr id="54" name="Ellipse 53"/>
            <p:cNvSpPr>
              <a:spLocks noChangeAspect="1"/>
            </p:cNvSpPr>
            <p:nvPr/>
          </p:nvSpPr>
          <p:spPr>
            <a:xfrm>
              <a:off x="1235104" y="1640980"/>
              <a:ext cx="242565" cy="244098"/>
            </a:xfrm>
            <a:prstGeom prst="ellipse">
              <a:avLst/>
            </a:prstGeom>
            <a:solidFill>
              <a:schemeClr val="accent5">
                <a:alpha val="1000"/>
              </a:schemeClr>
            </a:solidFill>
            <a:ln>
              <a:noFill/>
            </a:ln>
            <a:effectLst>
              <a:glow rad="228600">
                <a:schemeClr val="accent5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089873" y="1530648"/>
              <a:ext cx="4936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</a:rPr>
                <a:t>D</a:t>
              </a:r>
            </a:p>
          </p:txBody>
        </p:sp>
      </p:grpSp>
      <p:sp>
        <p:nvSpPr>
          <p:cNvPr id="61" name="Légende à une bordure 2 60"/>
          <p:cNvSpPr/>
          <p:nvPr/>
        </p:nvSpPr>
        <p:spPr>
          <a:xfrm>
            <a:off x="7212012" y="4654419"/>
            <a:ext cx="1235118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17414"/>
              <a:gd name="adj5" fmla="val 26664"/>
              <a:gd name="adj6" fmla="val -4638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Front polaire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5" name="Forme libre 94"/>
          <p:cNvSpPr/>
          <p:nvPr/>
        </p:nvSpPr>
        <p:spPr>
          <a:xfrm>
            <a:off x="2336800" y="1183781"/>
            <a:ext cx="4593150" cy="1144982"/>
          </a:xfrm>
          <a:custGeom>
            <a:avLst/>
            <a:gdLst>
              <a:gd name="connsiteX0" fmla="*/ 0 w 4673600"/>
              <a:gd name="connsiteY0" fmla="*/ 165100 h 1134533"/>
              <a:gd name="connsiteX1" fmla="*/ 609600 w 4673600"/>
              <a:gd name="connsiteY1" fmla="*/ 203200 h 1134533"/>
              <a:gd name="connsiteX2" fmla="*/ 990600 w 4673600"/>
              <a:gd name="connsiteY2" fmla="*/ 393700 h 1134533"/>
              <a:gd name="connsiteX3" fmla="*/ 1295400 w 4673600"/>
              <a:gd name="connsiteY3" fmla="*/ 850900 h 1134533"/>
              <a:gd name="connsiteX4" fmla="*/ 1612900 w 4673600"/>
              <a:gd name="connsiteY4" fmla="*/ 1028700 h 1134533"/>
              <a:gd name="connsiteX5" fmla="*/ 2108200 w 4673600"/>
              <a:gd name="connsiteY5" fmla="*/ 1130300 h 1134533"/>
              <a:gd name="connsiteX6" fmla="*/ 2628900 w 4673600"/>
              <a:gd name="connsiteY6" fmla="*/ 1054100 h 1134533"/>
              <a:gd name="connsiteX7" fmla="*/ 2857500 w 4673600"/>
              <a:gd name="connsiteY7" fmla="*/ 723900 h 1134533"/>
              <a:gd name="connsiteX8" fmla="*/ 2654300 w 4673600"/>
              <a:gd name="connsiteY8" fmla="*/ 127000 h 1134533"/>
              <a:gd name="connsiteX9" fmla="*/ 2984500 w 4673600"/>
              <a:gd name="connsiteY9" fmla="*/ 101600 h 1134533"/>
              <a:gd name="connsiteX10" fmla="*/ 3314700 w 4673600"/>
              <a:gd name="connsiteY10" fmla="*/ 203200 h 1134533"/>
              <a:gd name="connsiteX11" fmla="*/ 3556000 w 4673600"/>
              <a:gd name="connsiteY11" fmla="*/ 317500 h 1134533"/>
              <a:gd name="connsiteX12" fmla="*/ 3937000 w 4673600"/>
              <a:gd name="connsiteY12" fmla="*/ 381000 h 1134533"/>
              <a:gd name="connsiteX13" fmla="*/ 4305300 w 4673600"/>
              <a:gd name="connsiteY13" fmla="*/ 304800 h 1134533"/>
              <a:gd name="connsiteX14" fmla="*/ 4673600 w 4673600"/>
              <a:gd name="connsiteY14" fmla="*/ 0 h 1134533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0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2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953607"/>
              <a:gd name="connsiteY0" fmla="*/ 192157 h 1147460"/>
              <a:gd name="connsiteX1" fmla="*/ 889607 w 4953607"/>
              <a:gd name="connsiteY1" fmla="*/ 203200 h 1147460"/>
              <a:gd name="connsiteX2" fmla="*/ 1270607 w 4953607"/>
              <a:gd name="connsiteY2" fmla="*/ 393700 h 1147460"/>
              <a:gd name="connsiteX3" fmla="*/ 1575407 w 4953607"/>
              <a:gd name="connsiteY3" fmla="*/ 850900 h 1147460"/>
              <a:gd name="connsiteX4" fmla="*/ 1892907 w 4953607"/>
              <a:gd name="connsiteY4" fmla="*/ 1028700 h 1147460"/>
              <a:gd name="connsiteX5" fmla="*/ 2388207 w 4953607"/>
              <a:gd name="connsiteY5" fmla="*/ 1130300 h 1147460"/>
              <a:gd name="connsiteX6" fmla="*/ 2908907 w 4953607"/>
              <a:gd name="connsiteY6" fmla="*/ 1054100 h 1147460"/>
              <a:gd name="connsiteX7" fmla="*/ 3275623 w 4953607"/>
              <a:gd name="connsiteY7" fmla="*/ 570139 h 1147460"/>
              <a:gd name="connsiteX8" fmla="*/ 2934309 w 4953607"/>
              <a:gd name="connsiteY8" fmla="*/ 127000 h 1147460"/>
              <a:gd name="connsiteX9" fmla="*/ 3264507 w 4953607"/>
              <a:gd name="connsiteY9" fmla="*/ 101600 h 1147460"/>
              <a:gd name="connsiteX10" fmla="*/ 3594707 w 4953607"/>
              <a:gd name="connsiteY10" fmla="*/ 203200 h 1147460"/>
              <a:gd name="connsiteX11" fmla="*/ 3836007 w 4953607"/>
              <a:gd name="connsiteY11" fmla="*/ 317500 h 1147460"/>
              <a:gd name="connsiteX12" fmla="*/ 4217007 w 4953607"/>
              <a:gd name="connsiteY12" fmla="*/ 381000 h 1147460"/>
              <a:gd name="connsiteX13" fmla="*/ 4585307 w 4953607"/>
              <a:gd name="connsiteY13" fmla="*/ 304800 h 1147460"/>
              <a:gd name="connsiteX14" fmla="*/ 4953607 w 4953607"/>
              <a:gd name="connsiteY14" fmla="*/ 0 h 1147460"/>
              <a:gd name="connsiteX0" fmla="*/ 134609 w 5088216"/>
              <a:gd name="connsiteY0" fmla="*/ 192157 h 1147460"/>
              <a:gd name="connsiteX1" fmla="*/ 148268 w 5088216"/>
              <a:gd name="connsiteY1" fmla="*/ 305832 h 1147460"/>
              <a:gd name="connsiteX2" fmla="*/ 1024216 w 5088216"/>
              <a:gd name="connsiteY2" fmla="*/ 203200 h 1147460"/>
              <a:gd name="connsiteX3" fmla="*/ 1405216 w 5088216"/>
              <a:gd name="connsiteY3" fmla="*/ 393700 h 1147460"/>
              <a:gd name="connsiteX4" fmla="*/ 1710016 w 5088216"/>
              <a:gd name="connsiteY4" fmla="*/ 850900 h 1147460"/>
              <a:gd name="connsiteX5" fmla="*/ 2027516 w 5088216"/>
              <a:gd name="connsiteY5" fmla="*/ 1028700 h 1147460"/>
              <a:gd name="connsiteX6" fmla="*/ 2522816 w 5088216"/>
              <a:gd name="connsiteY6" fmla="*/ 1130300 h 1147460"/>
              <a:gd name="connsiteX7" fmla="*/ 3043516 w 5088216"/>
              <a:gd name="connsiteY7" fmla="*/ 1054100 h 1147460"/>
              <a:gd name="connsiteX8" fmla="*/ 3410232 w 5088216"/>
              <a:gd name="connsiteY8" fmla="*/ 570139 h 1147460"/>
              <a:gd name="connsiteX9" fmla="*/ 3068918 w 5088216"/>
              <a:gd name="connsiteY9" fmla="*/ 127000 h 1147460"/>
              <a:gd name="connsiteX10" fmla="*/ 3399116 w 5088216"/>
              <a:gd name="connsiteY10" fmla="*/ 101600 h 1147460"/>
              <a:gd name="connsiteX11" fmla="*/ 3729316 w 5088216"/>
              <a:gd name="connsiteY11" fmla="*/ 203200 h 1147460"/>
              <a:gd name="connsiteX12" fmla="*/ 3970616 w 5088216"/>
              <a:gd name="connsiteY12" fmla="*/ 317500 h 1147460"/>
              <a:gd name="connsiteX13" fmla="*/ 4351616 w 5088216"/>
              <a:gd name="connsiteY13" fmla="*/ 381000 h 1147460"/>
              <a:gd name="connsiteX14" fmla="*/ 4719916 w 5088216"/>
              <a:gd name="connsiteY14" fmla="*/ 304800 h 1147460"/>
              <a:gd name="connsiteX15" fmla="*/ 5088216 w 5088216"/>
              <a:gd name="connsiteY15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8 w 4939948"/>
              <a:gd name="connsiteY2" fmla="*/ 393700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9 w 4939948"/>
              <a:gd name="connsiteY2" fmla="*/ 521146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778782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26196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16091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39948" h="1144982">
                <a:moveTo>
                  <a:pt x="0" y="305832"/>
                </a:moveTo>
                <a:cubicBezTo>
                  <a:pt x="148268" y="307672"/>
                  <a:pt x="666456" y="167314"/>
                  <a:pt x="875948" y="203200"/>
                </a:cubicBezTo>
                <a:cubicBezTo>
                  <a:pt x="1085440" y="239086"/>
                  <a:pt x="1142649" y="413196"/>
                  <a:pt x="1256949" y="521146"/>
                </a:cubicBezTo>
                <a:cubicBezTo>
                  <a:pt x="1371249" y="629096"/>
                  <a:pt x="1458032" y="766308"/>
                  <a:pt x="1561748" y="850900"/>
                </a:cubicBezTo>
                <a:cubicBezTo>
                  <a:pt x="1665465" y="935492"/>
                  <a:pt x="1759569" y="984612"/>
                  <a:pt x="1879248" y="1028700"/>
                </a:cubicBezTo>
                <a:cubicBezTo>
                  <a:pt x="1998927" y="1072788"/>
                  <a:pt x="2017521" y="1106141"/>
                  <a:pt x="2279822" y="1115431"/>
                </a:cubicBezTo>
                <a:cubicBezTo>
                  <a:pt x="2449155" y="1119664"/>
                  <a:pt x="2631933" y="1144982"/>
                  <a:pt x="2778782" y="1054100"/>
                </a:cubicBezTo>
                <a:cubicBezTo>
                  <a:pt x="2925631" y="963218"/>
                  <a:pt x="3137269" y="724656"/>
                  <a:pt x="3160914" y="570139"/>
                </a:cubicBezTo>
                <a:cubicBezTo>
                  <a:pt x="3184559" y="415622"/>
                  <a:pt x="2905661" y="205090"/>
                  <a:pt x="2920650" y="127000"/>
                </a:cubicBezTo>
                <a:cubicBezTo>
                  <a:pt x="2935639" y="48910"/>
                  <a:pt x="3140782" y="88900"/>
                  <a:pt x="3250848" y="101600"/>
                </a:cubicBezTo>
                <a:cubicBezTo>
                  <a:pt x="3360914" y="114300"/>
                  <a:pt x="3485798" y="167217"/>
                  <a:pt x="3581048" y="203200"/>
                </a:cubicBezTo>
                <a:cubicBezTo>
                  <a:pt x="3676298" y="239183"/>
                  <a:pt x="3718631" y="287867"/>
                  <a:pt x="3822348" y="317500"/>
                </a:cubicBezTo>
                <a:cubicBezTo>
                  <a:pt x="3926065" y="347133"/>
                  <a:pt x="4078465" y="383117"/>
                  <a:pt x="4203348" y="381000"/>
                </a:cubicBezTo>
                <a:cubicBezTo>
                  <a:pt x="4328231" y="378883"/>
                  <a:pt x="4448881" y="368300"/>
                  <a:pt x="4571648" y="304800"/>
                </a:cubicBezTo>
                <a:cubicBezTo>
                  <a:pt x="4694415" y="241300"/>
                  <a:pt x="4939948" y="0"/>
                  <a:pt x="4939948" y="0"/>
                </a:cubicBezTo>
              </a:path>
            </a:pathLst>
          </a:custGeom>
          <a:ln w="222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1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0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61" grpId="0" animBg="1"/>
      <p:bldP spid="95" grpId="0" animBg="1"/>
      <p:bldP spid="9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021" y="1724667"/>
            <a:ext cx="5624735" cy="2836823"/>
          </a:xfrm>
          <a:prstGeom prst="rect">
            <a:avLst/>
          </a:prstGeom>
        </p:spPr>
      </p:pic>
      <p:sp>
        <p:nvSpPr>
          <p:cNvPr id="3" name="Légende à une bordure 2 2"/>
          <p:cNvSpPr/>
          <p:nvPr/>
        </p:nvSpPr>
        <p:spPr>
          <a:xfrm>
            <a:off x="5181399" y="2945408"/>
            <a:ext cx="964799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4847"/>
              <a:gd name="adj5" fmla="val 50074"/>
              <a:gd name="adj6" fmla="val 613"/>
            </a:avLst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Air chaud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3/  Les différents types de fronts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5385887" y="2099694"/>
            <a:ext cx="1132268" cy="868037"/>
            <a:chOff x="2886106" y="993830"/>
            <a:chExt cx="1132268" cy="868037"/>
          </a:xfrm>
        </p:grpSpPr>
        <p:cxnSp>
          <p:nvCxnSpPr>
            <p:cNvPr id="6" name="Connecteur droit avec flèche 5"/>
            <p:cNvCxnSpPr>
              <a:cxnSpLocks noChangeAspect="1"/>
            </p:cNvCxnSpPr>
            <p:nvPr/>
          </p:nvCxnSpPr>
          <p:spPr>
            <a:xfrm rot="5400000" flipH="1" flipV="1">
              <a:off x="3098458" y="1258098"/>
              <a:ext cx="444922" cy="430543"/>
            </a:xfrm>
            <a:prstGeom prst="straightConnector1">
              <a:avLst/>
            </a:prstGeom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2886106" y="1554090"/>
              <a:ext cx="54077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FF66"/>
                  </a:solidFill>
                  <a:latin typeface="+mj-lt"/>
                </a:rPr>
                <a:t>A</a:t>
              </a:r>
              <a:endParaRPr lang="fr-FR" sz="1400" dirty="0">
                <a:solidFill>
                  <a:srgbClr val="FFFF66"/>
                </a:solidFill>
                <a:latin typeface="+mj-lt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477599" y="993830"/>
              <a:ext cx="54077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FF66"/>
                  </a:solidFill>
                  <a:latin typeface="+mj-lt"/>
                </a:rPr>
                <a:t>B</a:t>
              </a:r>
              <a:endParaRPr lang="fr-FR" sz="1400" dirty="0">
                <a:solidFill>
                  <a:srgbClr val="FFFF66"/>
                </a:solidFill>
                <a:latin typeface="+mj-lt"/>
              </a:endParaRP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3912887" y="508000"/>
            <a:ext cx="1481434" cy="550345"/>
            <a:chOff x="3826587" y="3679240"/>
            <a:chExt cx="1481434" cy="550345"/>
          </a:xfrm>
        </p:grpSpPr>
        <p:sp>
          <p:nvSpPr>
            <p:cNvPr id="10" name="Légende à une bordure 2 9"/>
            <p:cNvSpPr/>
            <p:nvPr/>
          </p:nvSpPr>
          <p:spPr>
            <a:xfrm>
              <a:off x="3864687" y="3679240"/>
              <a:ext cx="1396800" cy="325505"/>
            </a:xfrm>
            <a:prstGeom prst="accentCallout2">
              <a:avLst>
                <a:gd name="adj1" fmla="val 42159"/>
                <a:gd name="adj2" fmla="val 89862"/>
                <a:gd name="adj3" fmla="val 57767"/>
                <a:gd name="adj4" fmla="val 106077"/>
                <a:gd name="adj5" fmla="val 51376"/>
                <a:gd name="adj6" fmla="val 93354"/>
              </a:avLst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rgbClr val="FF0000"/>
                  </a:solidFill>
                </a:rPr>
                <a:t>Front chaud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rcRect t="22223" r="10069" b="50000"/>
            <a:stretch>
              <a:fillRect/>
            </a:stretch>
          </p:blipFill>
          <p:spPr bwMode="auto">
            <a:xfrm>
              <a:off x="3826587" y="3928545"/>
              <a:ext cx="1481434" cy="30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ZoneTexte 11"/>
          <p:cNvSpPr txBox="1"/>
          <p:nvPr/>
        </p:nvSpPr>
        <p:spPr>
          <a:xfrm>
            <a:off x="1464021" y="1079500"/>
            <a:ext cx="642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Le front chaud est la surface de séparation entre une masse d’air chaud qui repousse une masse d’air froid en glissant lentement par-dessus. </a:t>
            </a:r>
          </a:p>
        </p:txBody>
      </p:sp>
      <p:sp>
        <p:nvSpPr>
          <p:cNvPr id="13" name="Légende à une bordure 2 12"/>
          <p:cNvSpPr/>
          <p:nvPr/>
        </p:nvSpPr>
        <p:spPr>
          <a:xfrm>
            <a:off x="6203155" y="2638942"/>
            <a:ext cx="856799" cy="325505"/>
          </a:xfrm>
          <a:prstGeom prst="accentCallout2">
            <a:avLst>
              <a:gd name="adj1" fmla="val 53864"/>
              <a:gd name="adj2" fmla="val 1668"/>
              <a:gd name="adj3" fmla="val 57767"/>
              <a:gd name="adj4" fmla="val -9393"/>
              <a:gd name="adj5" fmla="val 57877"/>
              <a:gd name="adj6" fmla="val -211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90"/>
                </a:solidFill>
              </a:rPr>
              <a:t>Air frais</a:t>
            </a:r>
            <a:endParaRPr lang="fr-FR" sz="1400" dirty="0">
              <a:solidFill>
                <a:srgbClr val="000090"/>
              </a:solidFill>
            </a:endParaRPr>
          </a:p>
        </p:txBody>
      </p:sp>
      <p:grpSp>
        <p:nvGrpSpPr>
          <p:cNvPr id="14" name="Grouper 13"/>
          <p:cNvGrpSpPr/>
          <p:nvPr/>
        </p:nvGrpSpPr>
        <p:grpSpPr>
          <a:xfrm>
            <a:off x="2302493" y="4583476"/>
            <a:ext cx="4719075" cy="2234206"/>
            <a:chOff x="4619112" y="1086055"/>
            <a:chExt cx="4719075" cy="2234206"/>
          </a:xfrm>
        </p:grpSpPr>
        <p:pic>
          <p:nvPicPr>
            <p:cNvPr id="15" name="Image 14" descr="frontchaud.jpg"/>
            <p:cNvPicPr>
              <a:picLocks noChangeAspect="1"/>
            </p:cNvPicPr>
            <p:nvPr/>
          </p:nvPicPr>
          <p:blipFill>
            <a:blip r:embed="rId4"/>
            <a:srcRect r="14738" b="8836"/>
            <a:stretch>
              <a:fillRect/>
            </a:stretch>
          </p:blipFill>
          <p:spPr>
            <a:xfrm>
              <a:off x="4749799" y="1086055"/>
              <a:ext cx="4198375" cy="21066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6" name="Grouper 15"/>
            <p:cNvGrpSpPr/>
            <p:nvPr/>
          </p:nvGrpSpPr>
          <p:grpSpPr>
            <a:xfrm>
              <a:off x="4619112" y="2870908"/>
              <a:ext cx="4719075" cy="449353"/>
              <a:chOff x="4619112" y="2870908"/>
              <a:chExt cx="4719075" cy="449353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8797412" y="2873985"/>
                <a:ext cx="540775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+mj-lt"/>
                  </a:rPr>
                  <a:t>B</a:t>
                </a:r>
                <a:endParaRPr lang="fr-FR" sz="1400" dirty="0">
                  <a:latin typeface="+mj-lt"/>
                </a:endParaRPr>
              </a:p>
            </p:txBody>
          </p:sp>
          <p:grpSp>
            <p:nvGrpSpPr>
              <p:cNvPr id="18" name="Grouper 17"/>
              <p:cNvGrpSpPr/>
              <p:nvPr/>
            </p:nvGrpSpPr>
            <p:grpSpPr>
              <a:xfrm>
                <a:off x="4619112" y="2870908"/>
                <a:ext cx="4233500" cy="449353"/>
                <a:chOff x="4619112" y="2870908"/>
                <a:chExt cx="4233500" cy="449353"/>
              </a:xfrm>
            </p:grpSpPr>
            <p:cxnSp>
              <p:nvCxnSpPr>
                <p:cNvPr id="19" name="Connecteur droit avec flèche 18"/>
                <p:cNvCxnSpPr/>
                <p:nvPr/>
              </p:nvCxnSpPr>
              <p:spPr>
                <a:xfrm>
                  <a:off x="4873113" y="3064386"/>
                  <a:ext cx="3979499" cy="1588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ZoneTexte 19"/>
                <p:cNvSpPr txBox="1"/>
                <p:nvPr/>
              </p:nvSpPr>
              <p:spPr>
                <a:xfrm>
                  <a:off x="4619112" y="2870908"/>
                  <a:ext cx="540775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>
                      <a:latin typeface="+mj-lt"/>
                    </a:rPr>
                    <a:t>A</a:t>
                  </a:r>
                  <a:endParaRPr lang="fr-FR" sz="1400" dirty="0">
                    <a:latin typeface="+mj-lt"/>
                  </a:endParaRPr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6057182" y="3043262"/>
                  <a:ext cx="14603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fr-FR" sz="1200" i="1" dirty="0" smtClean="0">
                      <a:latin typeface="+mj-lt"/>
                    </a:rPr>
                    <a:t>Coupe verticale</a:t>
                  </a:r>
                  <a:endParaRPr lang="fr-FR" sz="1200" b="1" i="1" dirty="0" smtClean="0">
                    <a:latin typeface="+mj-lt"/>
                  </a:endParaRPr>
                </a:p>
              </p:txBody>
            </p:sp>
          </p:grpSp>
        </p:grpSp>
      </p:grpSp>
      <p:sp>
        <p:nvSpPr>
          <p:cNvPr id="22" name="Légende à une bordure 2 21"/>
          <p:cNvSpPr/>
          <p:nvPr/>
        </p:nvSpPr>
        <p:spPr>
          <a:xfrm>
            <a:off x="4138046" y="2651652"/>
            <a:ext cx="856799" cy="325505"/>
          </a:xfrm>
          <a:prstGeom prst="accentCallout2">
            <a:avLst>
              <a:gd name="adj1" fmla="val 53864"/>
              <a:gd name="adj2" fmla="val 1668"/>
              <a:gd name="adj3" fmla="val 57767"/>
              <a:gd name="adj4" fmla="val -9393"/>
              <a:gd name="adj5" fmla="val 57877"/>
              <a:gd name="adj6" fmla="val -2115"/>
            </a:avLst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Air froid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23" name="Forme libre 22"/>
          <p:cNvSpPr>
            <a:spLocks noChangeAspect="1"/>
          </p:cNvSpPr>
          <p:nvPr/>
        </p:nvSpPr>
        <p:spPr>
          <a:xfrm rot="5072795" flipH="1">
            <a:off x="3920949" y="5109852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>
            <a:spLocks noChangeAspect="1"/>
          </p:cNvSpPr>
          <p:nvPr/>
        </p:nvSpPr>
        <p:spPr>
          <a:xfrm rot="5072795" flipH="1">
            <a:off x="4641350" y="4807098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03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021" y="1724667"/>
            <a:ext cx="5624735" cy="2836823"/>
          </a:xfrm>
          <a:prstGeom prst="rect">
            <a:avLst/>
          </a:prstGeom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3/  Les différents types de fronts</a:t>
            </a:r>
          </a:p>
        </p:txBody>
      </p:sp>
      <p:sp>
        <p:nvSpPr>
          <p:cNvPr id="28" name="Légende à une bordure 2 27"/>
          <p:cNvSpPr/>
          <p:nvPr/>
        </p:nvSpPr>
        <p:spPr>
          <a:xfrm>
            <a:off x="3963687" y="508000"/>
            <a:ext cx="1396800" cy="325505"/>
          </a:xfrm>
          <a:prstGeom prst="accentCallout2">
            <a:avLst>
              <a:gd name="adj1" fmla="val 42159"/>
              <a:gd name="adj2" fmla="val 89862"/>
              <a:gd name="adj3" fmla="val 57767"/>
              <a:gd name="adj4" fmla="val 106077"/>
              <a:gd name="adj5" fmla="val 51376"/>
              <a:gd name="adj6" fmla="val 93354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000FF"/>
                </a:solidFill>
              </a:rPr>
              <a:t>Front froid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464021" y="1079500"/>
            <a:ext cx="642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Le </a:t>
            </a:r>
            <a:r>
              <a:rPr lang="fr-FR" sz="1400" smtClean="0">
                <a:latin typeface="+mj-lt"/>
              </a:rPr>
              <a:t>front froid </a:t>
            </a:r>
            <a:r>
              <a:rPr lang="fr-FR" sz="1400" dirty="0" smtClean="0">
                <a:latin typeface="+mj-lt"/>
              </a:rPr>
              <a:t>est la surface de séparation entre une masse d’air froid qui repousse une masse d’air chaud en s’infiltrant lentement par-dessous. </a:t>
            </a:r>
          </a:p>
        </p:txBody>
      </p:sp>
      <p:grpSp>
        <p:nvGrpSpPr>
          <p:cNvPr id="30" name="Grouper 29"/>
          <p:cNvGrpSpPr/>
          <p:nvPr/>
        </p:nvGrpSpPr>
        <p:grpSpPr>
          <a:xfrm>
            <a:off x="2302493" y="4585406"/>
            <a:ext cx="4719075" cy="2232276"/>
            <a:chOff x="2302493" y="4585406"/>
            <a:chExt cx="4719075" cy="2232276"/>
          </a:xfrm>
        </p:grpSpPr>
        <p:pic>
          <p:nvPicPr>
            <p:cNvPr id="31" name="Image 30" descr="frontfroid.jpg"/>
            <p:cNvPicPr>
              <a:picLocks noChangeAspect="1"/>
            </p:cNvPicPr>
            <p:nvPr/>
          </p:nvPicPr>
          <p:blipFill>
            <a:blip r:embed="rId3"/>
            <a:srcRect b="9665"/>
            <a:stretch>
              <a:fillRect/>
            </a:stretch>
          </p:blipFill>
          <p:spPr>
            <a:xfrm>
              <a:off x="2387509" y="4585406"/>
              <a:ext cx="4343582" cy="20496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2" name="Grouper 159"/>
            <p:cNvGrpSpPr/>
            <p:nvPr/>
          </p:nvGrpSpPr>
          <p:grpSpPr>
            <a:xfrm>
              <a:off x="2302493" y="6368329"/>
              <a:ext cx="4719075" cy="449353"/>
              <a:chOff x="4619112" y="2870908"/>
              <a:chExt cx="4719075" cy="449353"/>
            </a:xfrm>
          </p:grpSpPr>
          <p:sp>
            <p:nvSpPr>
              <p:cNvPr id="33" name="ZoneTexte 32"/>
              <p:cNvSpPr txBox="1"/>
              <p:nvPr/>
            </p:nvSpPr>
            <p:spPr>
              <a:xfrm>
                <a:off x="8797412" y="2873985"/>
                <a:ext cx="540775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+mj-lt"/>
                  </a:rPr>
                  <a:t>B</a:t>
                </a:r>
                <a:endParaRPr lang="fr-FR" sz="1400" dirty="0">
                  <a:latin typeface="+mj-lt"/>
                </a:endParaRPr>
              </a:p>
            </p:txBody>
          </p:sp>
          <p:grpSp>
            <p:nvGrpSpPr>
              <p:cNvPr id="34" name="Grouper 158"/>
              <p:cNvGrpSpPr/>
              <p:nvPr/>
            </p:nvGrpSpPr>
            <p:grpSpPr>
              <a:xfrm>
                <a:off x="4619112" y="2870908"/>
                <a:ext cx="4233500" cy="449353"/>
                <a:chOff x="4619112" y="2870908"/>
                <a:chExt cx="4233500" cy="449353"/>
              </a:xfrm>
            </p:grpSpPr>
            <p:cxnSp>
              <p:nvCxnSpPr>
                <p:cNvPr id="35" name="Connecteur droit avec flèche 34"/>
                <p:cNvCxnSpPr/>
                <p:nvPr/>
              </p:nvCxnSpPr>
              <p:spPr>
                <a:xfrm>
                  <a:off x="4873113" y="3064386"/>
                  <a:ext cx="3979499" cy="1588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ZoneTexte 35"/>
                <p:cNvSpPr txBox="1"/>
                <p:nvPr/>
              </p:nvSpPr>
              <p:spPr>
                <a:xfrm>
                  <a:off x="4619112" y="2870908"/>
                  <a:ext cx="540775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>
                      <a:latin typeface="+mj-lt"/>
                    </a:rPr>
                    <a:t>A</a:t>
                  </a:r>
                  <a:endParaRPr lang="fr-FR" sz="1400" dirty="0">
                    <a:latin typeface="+mj-lt"/>
                  </a:endParaRPr>
                </a:p>
              </p:txBody>
            </p:sp>
            <p:sp>
              <p:nvSpPr>
                <p:cNvPr id="37" name="ZoneTexte 36"/>
                <p:cNvSpPr txBox="1"/>
                <p:nvPr/>
              </p:nvSpPr>
              <p:spPr>
                <a:xfrm>
                  <a:off x="6057182" y="3043262"/>
                  <a:ext cx="14603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fr-FR" sz="1200" i="1" dirty="0" smtClean="0">
                      <a:latin typeface="+mj-lt"/>
                    </a:rPr>
                    <a:t>Coupe verticale</a:t>
                  </a:r>
                  <a:endParaRPr lang="fr-FR" sz="1200" b="1" i="1" dirty="0" smtClean="0">
                    <a:latin typeface="+mj-lt"/>
                  </a:endParaRPr>
                </a:p>
              </p:txBody>
            </p:sp>
          </p:grpSp>
        </p:grpSp>
      </p:grpSp>
      <p:pic>
        <p:nvPicPr>
          <p:cNvPr id="38" name="Image 37"/>
          <p:cNvPicPr/>
          <p:nvPr/>
        </p:nvPicPr>
        <p:blipFill>
          <a:blip r:embed="rId4"/>
          <a:srcRect r="10069" b="74074"/>
          <a:stretch>
            <a:fillRect/>
          </a:stretch>
        </p:blipFill>
        <p:spPr bwMode="auto">
          <a:xfrm>
            <a:off x="3937632" y="770005"/>
            <a:ext cx="1514524" cy="29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égende à une bordure 2 38"/>
          <p:cNvSpPr/>
          <p:nvPr/>
        </p:nvSpPr>
        <p:spPr>
          <a:xfrm>
            <a:off x="5181399" y="2945408"/>
            <a:ext cx="964799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4847"/>
              <a:gd name="adj5" fmla="val 50074"/>
              <a:gd name="adj6" fmla="val 613"/>
            </a:avLst>
          </a:prstGeom>
          <a:solidFill>
            <a:srgbClr val="C0504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Air chaud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40" name="Légende à une bordure 2 39"/>
          <p:cNvSpPr/>
          <p:nvPr/>
        </p:nvSpPr>
        <p:spPr>
          <a:xfrm>
            <a:off x="6203155" y="2638942"/>
            <a:ext cx="856799" cy="325505"/>
          </a:xfrm>
          <a:prstGeom prst="accentCallout2">
            <a:avLst>
              <a:gd name="adj1" fmla="val 53864"/>
              <a:gd name="adj2" fmla="val 1668"/>
              <a:gd name="adj3" fmla="val 57767"/>
              <a:gd name="adj4" fmla="val -9393"/>
              <a:gd name="adj5" fmla="val 57877"/>
              <a:gd name="adj6" fmla="val -211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90"/>
                </a:solidFill>
              </a:rPr>
              <a:t>Air frais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41" name="Légende à une bordure 2 40"/>
          <p:cNvSpPr/>
          <p:nvPr/>
        </p:nvSpPr>
        <p:spPr>
          <a:xfrm>
            <a:off x="4138046" y="2651652"/>
            <a:ext cx="856799" cy="325505"/>
          </a:xfrm>
          <a:prstGeom prst="accentCallout2">
            <a:avLst>
              <a:gd name="adj1" fmla="val 53864"/>
              <a:gd name="adj2" fmla="val 1668"/>
              <a:gd name="adj3" fmla="val 57767"/>
              <a:gd name="adj4" fmla="val -9393"/>
              <a:gd name="adj5" fmla="val 57877"/>
              <a:gd name="adj6" fmla="val -2115"/>
            </a:avLst>
          </a:prstGeom>
          <a:solidFill>
            <a:srgbClr val="4F81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Air froid</a:t>
            </a:r>
            <a:endParaRPr lang="fr-FR" sz="1400" dirty="0">
              <a:solidFill>
                <a:srgbClr val="FFFFFF"/>
              </a:solidFill>
            </a:endParaRPr>
          </a:p>
        </p:txBody>
      </p:sp>
      <p:grpSp>
        <p:nvGrpSpPr>
          <p:cNvPr id="42" name="Grouper 41"/>
          <p:cNvGrpSpPr/>
          <p:nvPr/>
        </p:nvGrpSpPr>
        <p:grpSpPr>
          <a:xfrm rot="1099354">
            <a:off x="4711023" y="2511942"/>
            <a:ext cx="1132268" cy="868037"/>
            <a:chOff x="2886106" y="993830"/>
            <a:chExt cx="1132268" cy="868037"/>
          </a:xfrm>
        </p:grpSpPr>
        <p:cxnSp>
          <p:nvCxnSpPr>
            <p:cNvPr id="43" name="Connecteur droit avec flèche 42"/>
            <p:cNvCxnSpPr>
              <a:cxnSpLocks noChangeAspect="1"/>
            </p:cNvCxnSpPr>
            <p:nvPr/>
          </p:nvCxnSpPr>
          <p:spPr>
            <a:xfrm rot="5400000" flipH="1" flipV="1">
              <a:off x="3098458" y="1258098"/>
              <a:ext cx="444922" cy="430543"/>
            </a:xfrm>
            <a:prstGeom prst="straightConnector1">
              <a:avLst/>
            </a:prstGeom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 rot="20696789">
              <a:off x="2886106" y="1554090"/>
              <a:ext cx="54077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FF66"/>
                  </a:solidFill>
                  <a:latin typeface="+mj-lt"/>
                </a:rPr>
                <a:t>A</a:t>
              </a:r>
              <a:endParaRPr lang="fr-FR" sz="1400" dirty="0">
                <a:solidFill>
                  <a:srgbClr val="FFFF66"/>
                </a:solidFill>
                <a:latin typeface="+mj-lt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 rot="20972500">
              <a:off x="3477599" y="993830"/>
              <a:ext cx="54077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FF66"/>
                  </a:solidFill>
                  <a:latin typeface="+mj-lt"/>
                </a:rPr>
                <a:t>B</a:t>
              </a:r>
              <a:endParaRPr lang="fr-FR" sz="1400" dirty="0">
                <a:solidFill>
                  <a:srgbClr val="FFFF66"/>
                </a:solidFill>
                <a:latin typeface="+mj-lt"/>
              </a:endParaRPr>
            </a:p>
          </p:txBody>
        </p:sp>
      </p:grpSp>
      <p:sp>
        <p:nvSpPr>
          <p:cNvPr id="46" name="Forme libre 45"/>
          <p:cNvSpPr/>
          <p:nvPr/>
        </p:nvSpPr>
        <p:spPr>
          <a:xfrm rot="20334115" flipV="1">
            <a:off x="3708228" y="5826487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38ABED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 46"/>
          <p:cNvSpPr>
            <a:spLocks noChangeAspect="1"/>
          </p:cNvSpPr>
          <p:nvPr/>
        </p:nvSpPr>
        <p:spPr>
          <a:xfrm rot="5072795" flipH="1">
            <a:off x="4454796" y="5744372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54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HORNULM15.thmx</Template>
  <TotalTime>10564</TotalTime>
  <Words>1258</Words>
  <Application>Microsoft Macintosh PowerPoint</Application>
  <PresentationFormat>Présentation à l'écran (4:3)</PresentationFormat>
  <Paragraphs>257</Paragraphs>
  <Slides>24</Slides>
  <Notes>4</Notes>
  <HiddenSlides>0</HiddenSlides>
  <MMClips>1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HORNULM15</vt:lpstr>
      <vt:lpstr>Conception personnalisée</vt:lpstr>
      <vt:lpstr>1_Conception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DIDIER HORN</dc:creator>
  <cp:keywords/>
  <dc:description/>
  <cp:lastModifiedBy>HORN ULM EURL</cp:lastModifiedBy>
  <cp:revision>437</cp:revision>
  <cp:lastPrinted>2012-11-27T09:14:51Z</cp:lastPrinted>
  <dcterms:created xsi:type="dcterms:W3CDTF">2012-12-10T07:37:56Z</dcterms:created>
  <dcterms:modified xsi:type="dcterms:W3CDTF">2015-08-28T09:38:29Z</dcterms:modified>
  <cp:category/>
</cp:coreProperties>
</file>