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  <p:sldMasterId id="2147483751" r:id="rId2"/>
  </p:sldMasterIdLst>
  <p:notesMasterIdLst>
    <p:notesMasterId r:id="rId56"/>
  </p:notesMasterIdLst>
  <p:sldIdLst>
    <p:sldId id="429" r:id="rId3"/>
    <p:sldId id="303" r:id="rId4"/>
    <p:sldId id="409" r:id="rId5"/>
    <p:sldId id="420" r:id="rId6"/>
    <p:sldId id="421" r:id="rId7"/>
    <p:sldId id="422" r:id="rId8"/>
    <p:sldId id="423" r:id="rId9"/>
    <p:sldId id="424" r:id="rId10"/>
    <p:sldId id="411" r:id="rId11"/>
    <p:sldId id="430" r:id="rId12"/>
    <p:sldId id="412" r:id="rId13"/>
    <p:sldId id="334" r:id="rId14"/>
    <p:sldId id="431" r:id="rId15"/>
    <p:sldId id="331" r:id="rId16"/>
    <p:sldId id="432" r:id="rId17"/>
    <p:sldId id="413" r:id="rId18"/>
    <p:sldId id="433" r:id="rId19"/>
    <p:sldId id="428" r:id="rId20"/>
    <p:sldId id="434" r:id="rId21"/>
    <p:sldId id="435" r:id="rId22"/>
    <p:sldId id="436" r:id="rId23"/>
    <p:sldId id="414" r:id="rId24"/>
    <p:sldId id="437" r:id="rId25"/>
    <p:sldId id="438" r:id="rId26"/>
    <p:sldId id="345" r:id="rId27"/>
    <p:sldId id="376" r:id="rId28"/>
    <p:sldId id="439" r:id="rId29"/>
    <p:sldId id="440" r:id="rId30"/>
    <p:sldId id="349" r:id="rId31"/>
    <p:sldId id="352" r:id="rId32"/>
    <p:sldId id="351" r:id="rId33"/>
    <p:sldId id="377" r:id="rId34"/>
    <p:sldId id="353" r:id="rId35"/>
    <p:sldId id="441" r:id="rId36"/>
    <p:sldId id="350" r:id="rId37"/>
    <p:sldId id="355" r:id="rId38"/>
    <p:sldId id="415" r:id="rId39"/>
    <p:sldId id="442" r:id="rId40"/>
    <p:sldId id="382" r:id="rId41"/>
    <p:sldId id="384" r:id="rId42"/>
    <p:sldId id="388" r:id="rId43"/>
    <p:sldId id="416" r:id="rId44"/>
    <p:sldId id="443" r:id="rId45"/>
    <p:sldId id="444" r:id="rId46"/>
    <p:sldId id="399" r:id="rId47"/>
    <p:sldId id="417" r:id="rId48"/>
    <p:sldId id="395" r:id="rId49"/>
    <p:sldId id="396" r:id="rId50"/>
    <p:sldId id="418" r:id="rId51"/>
    <p:sldId id="378" r:id="rId52"/>
    <p:sldId id="425" r:id="rId53"/>
    <p:sldId id="426" r:id="rId54"/>
    <p:sldId id="427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Bernhard Modern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fnQUv5u5hNitJIFrSv0igQ==" hashData="N/eANwc/ZlaTpO4MhUgwIXfTp20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E2D"/>
    <a:srgbClr val="FFFF66"/>
    <a:srgbClr val="76D42B"/>
    <a:srgbClr val="006294"/>
    <a:srgbClr val="005C8E"/>
    <a:srgbClr val="66CCFF"/>
    <a:srgbClr val="FF9933"/>
    <a:srgbClr val="FF9900"/>
    <a:srgbClr val="FF00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5" autoAdjust="0"/>
    <p:restoredTop sz="99400" autoAdjust="0"/>
  </p:normalViewPr>
  <p:slideViewPr>
    <p:cSldViewPr snapToGrid="0" snapToObjects="1">
      <p:cViewPr>
        <p:scale>
          <a:sx n="75" d="100"/>
          <a:sy n="75" d="100"/>
        </p:scale>
        <p:origin x="-2200" y="-384"/>
      </p:cViewPr>
      <p:guideLst>
        <p:guide orient="horz" pos="2445"/>
        <p:guide pos="29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7"/>
    </mc:Choice>
    <mc:Fallback>
      <c:style val="17"/>
    </mc:Fallback>
  </mc:AlternateContent>
  <c:chart>
    <c:autoTitleDeleted val="1"/>
    <c:view3D>
      <c:rotX val="3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100000"/>
                      <a:satMod val="120000"/>
                    </a:schemeClr>
                  </a:gs>
                  <a:gs pos="69000">
                    <a:schemeClr val="accent1">
                      <a:tint val="80000"/>
                      <a:shade val="100000"/>
                      <a:satMod val="15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15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127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63500" dist="25400" dir="5400000" sx="101000" sy="101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/>
                  </a:gs>
                  <a:gs pos="69000">
                    <a:schemeClr val="accent6">
                      <a:tint val="80000"/>
                      <a:shade val="100000"/>
                      <a:satMod val="15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15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12700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63500" dist="25400" dir="5400000" sx="101000" sy="101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8000"/>
              </a:solidFill>
              <a:ln w="12700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63500" dist="25400" dir="5400000" sx="101000" sy="101000" rotWithShape="0">
                  <a:srgbClr val="000000">
                    <a:alpha val="4000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Feuil1!$A$2:$A$4</c:f>
              <c:strCache>
                <c:ptCount val="3"/>
                <c:pt idx="0">
                  <c:v>AZOTE (N2)</c:v>
                </c:pt>
                <c:pt idx="1">
                  <c:v>OXYGENE (O2)</c:v>
                </c:pt>
                <c:pt idx="2">
                  <c:v>GAZ RARES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78.0</c:v>
                </c:pt>
                <c:pt idx="1">
                  <c:v>21.0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9498300633118"/>
          <c:y val="0.185869640044138"/>
          <c:w val="0.286433354793831"/>
          <c:h val="0.444049419809366"/>
        </c:manualLayout>
      </c:layout>
      <c:overlay val="0"/>
      <c:txPr>
        <a:bodyPr/>
        <a:lstStyle/>
        <a:p>
          <a:pPr>
            <a:defRPr sz="1200" cap="small"/>
          </a:pPr>
          <a:endParaRPr lang="fr-FR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DD035-43A6-2041-A505-B9744F3F3A26}" type="datetimeFigureOut">
              <a:rPr lang="fr-FR" smtClean="0"/>
              <a:pPr/>
              <a:t>28/08/15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C615-92CA-004C-A2BA-78BDAA0F085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8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travaux du chimiste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Lavoisier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(XVIII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siècle) ont permis de déterminer et de quantifier les différents composants de l’air.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L’ozone joue un rôle essentiel dans l’activité thermique de l’atmosphère en arrêtant une grande partie des rayons ultraviolets solaires.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travaux du chimiste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Lavoisier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(XVIII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siècle) ont permis de déterminer et de quantifier les différents composants de l’air.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L’ozone joue un rôle essentiel dans l’activité thermique de l’atmosphère en arrêtant une grande partie des rayons ultraviolets solaires.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travaux du chimiste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Lavoisier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(XVIII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siècle) ont permis de déterminer et de quantifier les différents composants de l’air.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L’ozone joue un rôle essentiel dans l’activité thermique de l’atmosphère en arrêtant une grande partie des rayons ultraviolets solaires.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travaux du chimiste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Lavoisier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(XVIII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siècle) ont permis de déterminer et de quantifier les différents composants de l’air.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L’ozone joue un rôle essentiel dans l’activité thermique de l’atmosphère en arrêtant une grande partie des rayons ultraviolets solaires.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travaux du chimiste </a:t>
            </a:r>
            <a:r>
              <a:rPr lang="fr-F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Lavoisier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(XVIII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ème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siècle) ont permis de déterminer et de quantifier les différents composants de l’air.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L’ozone joue un rôle essentiel dans l’activité thermique de l’atmosphère en arrêtant une grande partie des rayons ultraviolets solaires.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(Gaspard Coriolis, mathématicien et physicien français ;1792-1843).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(Gaspard Coriolis, mathématicien et physicien français ;1792-1843).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DD163-F288-854D-A67B-0456A32B42B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652333-8B48-B44D-BC96-1BCEFCD04DF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E1F641-C05F-5146-BC7F-24C1275380F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A6EC4-D392-4047-A827-A64E6111849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A1AAF7-B32C-F549-89D1-BE7263A28CA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4027C4-A467-D448-83F6-5446AFD512A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002A5-ED21-0A46-BAF4-C75E1445C25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7444CF-33D3-ED40-8B92-D25F4959712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62EA07-E40A-7F4D-B0B5-0D62527242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91D604-EEEE-3C47-9498-B549B07A1E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9A788-2FAC-3F47-AF06-22F3AE28D66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 smtClean="0">
                <a:latin typeface="Candara"/>
                <a:cs typeface="Haettenschweiler"/>
              </a:rPr>
              <a:t>Didier HORN – V1.13 </a:t>
            </a:r>
            <a:r>
              <a:rPr lang="fr-FR" sz="10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28/08/15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gi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gif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7.gif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tiff"/><Relationship Id="rId3" Type="http://schemas.openxmlformats.org/officeDocument/2006/relationships/image" Target="../media/image37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wmf"/><Relationship Id="rId5" Type="http://schemas.openxmlformats.org/officeDocument/2006/relationships/image" Target="../media/image41.png"/><Relationship Id="rId6" Type="http://schemas.openxmlformats.org/officeDocument/2006/relationships/image" Target="../media/image42.wmf"/><Relationship Id="rId7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wmf"/><Relationship Id="rId5" Type="http://schemas.openxmlformats.org/officeDocument/2006/relationships/image" Target="../media/image38.tiff"/><Relationship Id="rId6" Type="http://schemas.openxmlformats.org/officeDocument/2006/relationships/image" Target="../media/image41.png"/><Relationship Id="rId7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3.wmf"/><Relationship Id="rId5" Type="http://schemas.openxmlformats.org/officeDocument/2006/relationships/image" Target="../media/image39.gif"/><Relationship Id="rId6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10nuages.ppt%23-1,3,Diapositive%203" TargetMode="External"/><Relationship Id="rId4" Type="http://schemas.openxmlformats.org/officeDocument/2006/relationships/image" Target="../media/image43.wmf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3.wmf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9.jpe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457199"/>
            <a:ext cx="9143999" cy="51029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chemeClr val="bg1"/>
                </a:solidFill>
                <a:latin typeface="Helvetica Neue Thin"/>
                <a:cs typeface="Helvetica Neue Thin"/>
              </a:rPr>
              <a:t>Avertissement </a:t>
            </a:r>
            <a:r>
              <a:rPr lang="fr-FR" sz="2400" dirty="0">
                <a:solidFill>
                  <a:schemeClr val="bg1"/>
                </a:solidFill>
                <a:latin typeface="Helvetica Neue Thin"/>
                <a:cs typeface="Helvetica Neue Thin"/>
              </a:rPr>
              <a:t>:</a:t>
            </a:r>
            <a:endParaRPr lang="fr-FR" sz="2400" b="0" dirty="0" smtClean="0">
              <a:solidFill>
                <a:schemeClr val="bg1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 support pédagogique est la propriété intellectuelle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de Didier HORN, son concepteur.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Aucune duplication n’est autorisée.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b="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Cet exemplaire a été concédé à 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fr-FR" sz="2400" dirty="0">
                <a:solidFill>
                  <a:srgbClr val="FFF793"/>
                </a:solidFill>
                <a:latin typeface="Helvetica Neue Thin"/>
                <a:cs typeface="Helvetica Neue Thin"/>
              </a:rPr>
              <a:t>L’</a:t>
            </a:r>
            <a:r>
              <a:rPr lang="fr-FR" sz="2400" dirty="0" err="1">
                <a:solidFill>
                  <a:srgbClr val="FFF793"/>
                </a:solidFill>
                <a:latin typeface="Helvetica Neue Thin"/>
                <a:cs typeface="Helvetica Neue Thin"/>
              </a:rPr>
              <a:t>Aéro</a:t>
            </a:r>
            <a:r>
              <a:rPr lang="fr-FR" sz="2400">
                <a:solidFill>
                  <a:srgbClr val="FFF793"/>
                </a:solidFill>
                <a:latin typeface="Helvetica Neue Thin"/>
                <a:cs typeface="Helvetica Neue Thin"/>
              </a:rPr>
              <a:t> Club de l’Est</a:t>
            </a:r>
            <a:endParaRPr lang="fr-FR" sz="2400" cap="all">
              <a:solidFill>
                <a:srgbClr val="FFF793"/>
              </a:solidFill>
              <a:latin typeface="Helvetica Neue Thin"/>
              <a:cs typeface="Helvetica Neue Thin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2400" smtClean="0">
                <a:solidFill>
                  <a:srgbClr val="FFFFFF"/>
                </a:solidFill>
                <a:latin typeface="Helvetica Neue Thin"/>
                <a:cs typeface="Helvetica Neue Thin"/>
              </a:rPr>
              <a:t>dans </a:t>
            </a:r>
            <a:r>
              <a:rPr lang="fr-FR" sz="24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le cadre exclusif de la formation de ses élèves pilote et BIA.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24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000" i="1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Renseignements, contact : +33 (0) 610.133.137 – </a:t>
            </a:r>
            <a:r>
              <a:rPr lang="fr-FR" sz="2000" i="1" dirty="0" err="1" smtClean="0">
                <a:solidFill>
                  <a:srgbClr val="FFFFFF"/>
                </a:solidFill>
                <a:latin typeface="Helvetica Neue Thin"/>
                <a:cs typeface="Helvetica Neue Thin"/>
              </a:rPr>
              <a:t>horn.ulm@wanadoo.fr</a:t>
            </a:r>
            <a:endParaRPr lang="fr-FR" sz="2000" i="1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65565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2/  L’ATMOSPHERE STANDARD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12800" y="1016000"/>
            <a:ext cx="7518400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dirty="0" smtClean="0">
                <a:latin typeface="+mj-lt"/>
              </a:rPr>
              <a:t>	L</a:t>
            </a:r>
            <a:r>
              <a:rPr lang="fr-FR" sz="1600" dirty="0" smtClean="0">
                <a:solidFill>
                  <a:srgbClr val="000000"/>
                </a:solidFill>
                <a:latin typeface="+mj-lt"/>
              </a:rPr>
              <a:t>'</a:t>
            </a:r>
            <a:r>
              <a:rPr lang="fr-FR" sz="1600" b="1" dirty="0" smtClean="0">
                <a:solidFill>
                  <a:srgbClr val="000000"/>
                </a:solidFill>
                <a:latin typeface="+mj-lt"/>
              </a:rPr>
              <a:t>O.A.C.I</a:t>
            </a:r>
            <a:r>
              <a:rPr lang="fr-FR" sz="1600" dirty="0" smtClean="0">
                <a:latin typeface="+mj-lt"/>
              </a:rPr>
              <a:t>.(Organisation de l'Aviation Civile Internationale) a définie une </a:t>
            </a:r>
            <a:r>
              <a:rPr lang="fr-FR" sz="1600" b="1" dirty="0" smtClean="0">
                <a:solidFill>
                  <a:srgbClr val="9C0001"/>
                </a:solidFill>
                <a:latin typeface="+mj-lt"/>
              </a:rPr>
              <a:t>atmosphère</a:t>
            </a:r>
            <a:r>
              <a:rPr lang="fr-FR" sz="1600" dirty="0" smtClean="0">
                <a:latin typeface="+mj-lt"/>
              </a:rPr>
              <a:t> </a:t>
            </a:r>
            <a:r>
              <a:rPr lang="fr-FR" sz="1600" b="1" dirty="0" smtClean="0">
                <a:solidFill>
                  <a:srgbClr val="9C0001"/>
                </a:solidFill>
                <a:latin typeface="+mj-lt"/>
              </a:rPr>
              <a:t>théorique </a:t>
            </a:r>
            <a:r>
              <a:rPr lang="fr-FR" sz="1600" dirty="0" smtClean="0">
                <a:latin typeface="+mj-lt"/>
              </a:rPr>
              <a:t>qui fige les valeurs de pression et de température.</a:t>
            </a:r>
          </a:p>
          <a:p>
            <a:pPr algn="ctr">
              <a:spcAft>
                <a:spcPts val="1200"/>
              </a:spcAft>
            </a:pPr>
            <a:r>
              <a:rPr lang="fr-FR" sz="1600" dirty="0" smtClean="0">
                <a:latin typeface="+mj-lt"/>
              </a:rPr>
              <a:t>Cette loi permet d’assurer la sécurité des vols en harmonisant l'étalonnage d'instruments de vol et d'homologuer des records.</a:t>
            </a:r>
          </a:p>
          <a:p>
            <a:pPr indent="-187200" algn="ctr">
              <a:buFont typeface="Wingdings" charset="2"/>
              <a:buChar char="Ø"/>
            </a:pPr>
            <a:r>
              <a:rPr lang="fr-FR" sz="1600" dirty="0" smtClean="0">
                <a:solidFill>
                  <a:srgbClr val="9C0001"/>
                </a:solidFill>
                <a:latin typeface="+mj-lt"/>
              </a:rPr>
              <a:t>  Caractéristiques au niveau de la mer et en air sec : </a:t>
            </a:r>
          </a:p>
          <a:p>
            <a:pPr marL="2171700" lvl="4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Température :15°C</a:t>
            </a:r>
          </a:p>
          <a:p>
            <a:pPr marL="2171700" lvl="4" indent="-342900">
              <a:spcBef>
                <a:spcPts val="60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Pression :1013,25 hPa </a:t>
            </a:r>
          </a:p>
          <a:p>
            <a:pPr marL="2171700" lvl="4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Masse volumique : 1,225 Kg/m3</a:t>
            </a:r>
          </a:p>
          <a:p>
            <a:pPr marL="2171700" lvl="4" indent="-34290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Accélération de la pesanteur (g) : 9,81 m/s/s  </a:t>
            </a:r>
          </a:p>
          <a:p>
            <a:pPr marL="342000" indent="-277200" algn="ctr">
              <a:spcBef>
                <a:spcPts val="600"/>
              </a:spcBef>
              <a:spcAft>
                <a:spcPts val="0"/>
              </a:spcAft>
              <a:buFont typeface="Wingdings" charset="2"/>
              <a:buChar char="Ø"/>
            </a:pPr>
            <a:r>
              <a:rPr lang="fr-FR" sz="1600" dirty="0" smtClean="0">
                <a:solidFill>
                  <a:srgbClr val="9C0001"/>
                </a:solidFill>
                <a:latin typeface="+mj-lt"/>
              </a:rPr>
              <a:t>Un Gradient vertical de température et de pression est également fixé.</a:t>
            </a:r>
          </a:p>
          <a:p>
            <a:pPr algn="ctr">
              <a:spcAft>
                <a:spcPts val="600"/>
              </a:spcAft>
            </a:pPr>
            <a:endParaRPr lang="fr-FR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68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2355177"/>
            <a:ext cx="6311900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0555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0033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Tout corps est formé d’atomes qui vibrent et s’entrechoquent en permanence. 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Plus la température d’un corps est importante, plus les atomes sont agitées. 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/>
              <a:t>Plus on refroidit un corps, plus on limite l’agitation moléculaire.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/>
              <a:t>En continuant à réduire la température, on atteint une température où toute agitation moléculaire est stoppée.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/>
              <a:t>Cette température est de </a:t>
            </a:r>
            <a:r>
              <a:rPr lang="fr-FR" sz="1400" b="1" dirty="0" smtClean="0">
                <a:solidFill>
                  <a:schemeClr val="accent2"/>
                </a:solidFill>
              </a:rPr>
              <a:t>- 273 °C</a:t>
            </a:r>
            <a:r>
              <a:rPr lang="fr-FR" sz="1400" dirty="0" smtClean="0">
                <a:solidFill>
                  <a:schemeClr val="accent2"/>
                </a:solidFill>
              </a:rPr>
              <a:t> </a:t>
            </a:r>
            <a:r>
              <a:rPr lang="fr-FR" sz="1400" dirty="0" smtClean="0"/>
              <a:t>ou </a:t>
            </a:r>
            <a:r>
              <a:rPr lang="fr-FR" sz="1400" b="1" dirty="0" smtClean="0">
                <a:solidFill>
                  <a:srgbClr val="9C0001"/>
                </a:solidFill>
              </a:rPr>
              <a:t>0° K</a:t>
            </a:r>
            <a:r>
              <a:rPr lang="fr-FR" sz="1400" dirty="0" smtClean="0"/>
              <a:t>. c’est le zéro absolu.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LA TEMPERATURE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609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 smtClean="0">
                <a:solidFill>
                  <a:schemeClr val="accent2"/>
                </a:solidFill>
                <a:latin typeface="+mn-lt"/>
              </a:rPr>
              <a:t>Définition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293930" y="2774949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Echelle des températures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255831" y="5822949"/>
            <a:ext cx="15636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dirty="0" smtClean="0">
                <a:latin typeface="Trebuchet MS"/>
                <a:cs typeface="Trebuchet MS"/>
              </a:rPr>
              <a:t>Zéro absolu</a:t>
            </a:r>
            <a:endParaRPr lang="fr-FR" sz="1200" dirty="0">
              <a:latin typeface="Trebuchet MS"/>
              <a:cs typeface="Trebuchet MS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358900" y="4477949"/>
            <a:ext cx="24733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dirty="0" smtClean="0">
                <a:latin typeface="Trebuchet MS"/>
                <a:cs typeface="Trebuchet MS"/>
              </a:rPr>
              <a:t>Point de congélation de l’eau</a:t>
            </a:r>
            <a:endParaRPr lang="fr-FR" sz="1200" dirty="0">
              <a:latin typeface="Trebuchet MS"/>
              <a:cs typeface="Trebuchet MS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028700" y="3795701"/>
            <a:ext cx="27781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 dirty="0" smtClean="0">
                <a:latin typeface="Trebuchet MS"/>
                <a:cs typeface="Trebuchet MS"/>
              </a:rPr>
              <a:t>Point d’ébullition de l’eau</a:t>
            </a:r>
            <a:endParaRPr lang="fr-FR" sz="1200" dirty="0">
              <a:latin typeface="Trebuchet MS"/>
              <a:cs typeface="Trebuchet MS"/>
            </a:endParaRPr>
          </a:p>
        </p:txBody>
      </p:sp>
      <p:pic>
        <p:nvPicPr>
          <p:cNvPr id="23" name="Image 22" descr="images.jpe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08631" y="4301096"/>
            <a:ext cx="788763" cy="862136"/>
          </a:xfrm>
          <a:prstGeom prst="rect">
            <a:avLst/>
          </a:prstGeom>
        </p:spPr>
      </p:pic>
      <p:pic>
        <p:nvPicPr>
          <p:cNvPr id="25" name="Image 24" descr="images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867" y="3473322"/>
            <a:ext cx="1214942" cy="808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Grouper 31"/>
          <p:cNvGrpSpPr/>
          <p:nvPr/>
        </p:nvGrpSpPr>
        <p:grpSpPr>
          <a:xfrm>
            <a:off x="3779831" y="3397249"/>
            <a:ext cx="2022914" cy="2971800"/>
            <a:chOff x="1485901" y="3429000"/>
            <a:chExt cx="2022914" cy="2971800"/>
          </a:xfrm>
        </p:grpSpPr>
        <p:grpSp>
          <p:nvGrpSpPr>
            <p:cNvPr id="28" name="Grouper 27"/>
            <p:cNvGrpSpPr/>
            <p:nvPr/>
          </p:nvGrpSpPr>
          <p:grpSpPr>
            <a:xfrm>
              <a:off x="1614483" y="4001529"/>
              <a:ext cx="169861" cy="2367520"/>
              <a:chOff x="1627188" y="4001529"/>
              <a:chExt cx="140157" cy="236752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1665288" y="4001529"/>
                <a:ext cx="80912" cy="229746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54000">
                    <a:schemeClr val="accent1">
                      <a:shade val="93000"/>
                      <a:satMod val="130000"/>
                    </a:schemeClr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Ellipse 26"/>
              <p:cNvSpPr/>
              <p:nvPr/>
            </p:nvSpPr>
            <p:spPr>
              <a:xfrm>
                <a:off x="1627188" y="6178551"/>
                <a:ext cx="140157" cy="190498"/>
              </a:xfrm>
              <a:prstGeom prst="ellipse">
                <a:avLst/>
              </a:prstGeom>
              <a:ln/>
              <a:effectLst>
                <a:innerShdw blurRad="50800" dist="25400" dir="4260000">
                  <a:srgbClr val="808080">
                    <a:alpha val="75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9" name="Grouper 28"/>
            <p:cNvGrpSpPr/>
            <p:nvPr/>
          </p:nvGrpSpPr>
          <p:grpSpPr>
            <a:xfrm>
              <a:off x="2567038" y="4001529"/>
              <a:ext cx="169862" cy="2367520"/>
              <a:chOff x="1627188" y="4001529"/>
              <a:chExt cx="169862" cy="236752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46238" y="4001529"/>
                <a:ext cx="116912" cy="229746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54000">
                    <a:schemeClr val="accent1">
                      <a:shade val="93000"/>
                      <a:satMod val="130000"/>
                    </a:schemeClr>
                  </a:gs>
                  <a:gs pos="75000">
                    <a:schemeClr val="accent5">
                      <a:lumMod val="60000"/>
                      <a:lumOff val="4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Ellipse 30"/>
              <p:cNvSpPr/>
              <p:nvPr/>
            </p:nvSpPr>
            <p:spPr>
              <a:xfrm>
                <a:off x="1627188" y="6178551"/>
                <a:ext cx="169862" cy="190498"/>
              </a:xfrm>
              <a:prstGeom prst="ellipse">
                <a:avLst/>
              </a:prstGeom>
              <a:ln/>
              <a:effectLst>
                <a:innerShdw blurRad="50800" dist="25400" dir="4260000">
                  <a:srgbClr val="808080">
                    <a:alpha val="75000"/>
                  </a:srgb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6" name="Image 15" descr="échelle_des_températures_kelvin_celsius_fahrenheit1290457107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158"/>
            <a:stretch>
              <a:fillRect/>
            </a:stretch>
          </p:blipFill>
          <p:spPr>
            <a:xfrm>
              <a:off x="1485901" y="3429000"/>
              <a:ext cx="2022914" cy="2971800"/>
            </a:xfrm>
            <a:prstGeom prst="rect">
              <a:avLst/>
            </a:prstGeom>
          </p:spPr>
        </p:pic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1819" y="5686601"/>
            <a:ext cx="563975" cy="47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13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known-2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54" t="18241" r="10039"/>
          <a:stretch>
            <a:fillRect/>
          </a:stretch>
        </p:blipFill>
        <p:spPr>
          <a:xfrm>
            <a:off x="6432393" y="609600"/>
            <a:ext cx="2711608" cy="232210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LA TEMPERATURE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631013"/>
            <a:ext cx="619109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 smtClean="0">
                <a:solidFill>
                  <a:schemeClr val="accent1"/>
                </a:solidFill>
                <a:latin typeface="+mj-lt"/>
              </a:rPr>
              <a:t>Le rayonnement :</a:t>
            </a:r>
            <a:r>
              <a:rPr lang="fr-FR" sz="1400" dirty="0" smtClean="0">
                <a:solidFill>
                  <a:schemeClr val="accent1"/>
                </a:solidFill>
                <a:latin typeface="+mj-lt"/>
              </a:rPr>
              <a:t> </a:t>
            </a:r>
          </a:p>
          <a:p>
            <a:r>
              <a:rPr lang="fr-FR" sz="1400" dirty="0" smtClean="0">
                <a:latin typeface="+mj-lt"/>
              </a:rPr>
              <a:t>Le Soleil réchauffe la surface terrestre qui rediffuse sa chaleur à l'air situé dans les basses couches atmosphériques.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" y="4470400"/>
            <a:ext cx="64323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 smtClean="0">
                <a:solidFill>
                  <a:schemeClr val="accent1"/>
                </a:solidFill>
                <a:latin typeface="+mj-lt"/>
              </a:rPr>
              <a:t>La convection</a:t>
            </a:r>
          </a:p>
          <a:p>
            <a:pPr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Ne s'applique qu'aux gaz et aux liquides et nécessite un mouvement.</a:t>
            </a:r>
          </a:p>
          <a:p>
            <a:pPr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Si une partie d'un gaz ou d'un liquide est chauffée, sa densité diminue et le volume chauffé monte. Il est remplacé par un volume égal venant des couches  plus froides.</a:t>
            </a:r>
          </a:p>
          <a:p>
            <a:r>
              <a:rPr lang="fr-FR" sz="1400" dirty="0" smtClean="0">
                <a:latin typeface="+mj-lt"/>
              </a:rPr>
              <a:t>Il s'établit des courants verticaux ascendants et descendants appelés courants convectifs.</a:t>
            </a:r>
            <a:endParaRPr lang="fr-FR" sz="1400" dirty="0"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" y="2863974"/>
            <a:ext cx="6191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 smtClean="0">
                <a:solidFill>
                  <a:schemeClr val="accent1"/>
                </a:solidFill>
                <a:latin typeface="+mj-lt"/>
              </a:rPr>
              <a:t>La conduction</a:t>
            </a:r>
          </a:p>
          <a:p>
            <a:pPr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Phénomène qui tend à répartir la chaleur dans un corps. La chaleur des parties chaudes se répand graduellement vers les parties froides.</a:t>
            </a:r>
          </a:p>
          <a:p>
            <a:r>
              <a:rPr lang="fr-FR" sz="1400" dirty="0" smtClean="0">
                <a:latin typeface="+mj-lt"/>
              </a:rPr>
              <a:t>La transmission de la chaleur dépend du matériau : l'air et le sol terrestre sec sont des mauvais conducteurs, l'eau est un bon conducteur.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609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Echanges thermiques dans l’atmosphère </a:t>
            </a:r>
          </a:p>
        </p:txBody>
      </p:sp>
      <p:pic>
        <p:nvPicPr>
          <p:cNvPr id="10" name="Image 9" descr="Conduction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4" t="6163" r="5316" b="10536"/>
          <a:stretch>
            <a:fillRect/>
          </a:stretch>
        </p:blipFill>
        <p:spPr>
          <a:xfrm>
            <a:off x="7512076" y="3007906"/>
            <a:ext cx="1327125" cy="1492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3916" y="4776818"/>
            <a:ext cx="1962284" cy="13343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530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2"/>
          <p:cNvSpPr>
            <a:spLocks noChangeArrowheads="1"/>
          </p:cNvSpPr>
          <p:nvPr/>
        </p:nvSpPr>
        <p:spPr bwMode="auto">
          <a:xfrm>
            <a:off x="914400" y="1744662"/>
            <a:ext cx="6965950" cy="3910015"/>
          </a:xfrm>
          <a:prstGeom prst="roundRect">
            <a:avLst>
              <a:gd name="adj" fmla="val 475"/>
            </a:avLst>
          </a:prstGeom>
          <a:gradFill rotWithShape="0">
            <a:gsLst>
              <a:gs pos="100000">
                <a:srgbClr val="B6DDE8"/>
              </a:gs>
              <a:gs pos="8000">
                <a:schemeClr val="bg2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blurRad="63500" dist="29783" dir="3885598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04875" y="1744663"/>
            <a:ext cx="6975475" cy="3910012"/>
            <a:chOff x="570" y="1099"/>
            <a:chExt cx="4394" cy="246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570" y="1099"/>
              <a:ext cx="4394" cy="2462"/>
              <a:chOff x="910" y="1099"/>
              <a:chExt cx="4394" cy="2462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 flipV="1">
                <a:off x="910" y="1099"/>
                <a:ext cx="0" cy="2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910" y="3561"/>
                <a:ext cx="43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1554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2615" y="344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>
              <a:off x="3675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4622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822325" y="5629275"/>
            <a:ext cx="72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+mj-lt"/>
              </a:rPr>
              <a:t>0 h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144713" y="5629275"/>
            <a:ext cx="72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+mj-lt"/>
                <a:cs typeface="Trebuchet MS"/>
              </a:rPr>
              <a:t>6 h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3889375" y="5629275"/>
            <a:ext cx="72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+mj-lt"/>
                <a:cs typeface="Trebuchet MS"/>
              </a:rPr>
              <a:t>12 h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5513388" y="5629275"/>
            <a:ext cx="72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+mj-lt"/>
                <a:cs typeface="Trebuchet MS"/>
              </a:rPr>
              <a:t>18 h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7015163" y="5629275"/>
            <a:ext cx="72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+mj-lt"/>
                <a:cs typeface="Trebuchet MS"/>
              </a:rPr>
              <a:t>24 h</a:t>
            </a:r>
          </a:p>
        </p:txBody>
      </p:sp>
      <p:pic>
        <p:nvPicPr>
          <p:cNvPr id="2081" name="Picture 33" descr="s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1612" y="4290188"/>
            <a:ext cx="705625" cy="705625"/>
          </a:xfrm>
          <a:prstGeom prst="rect">
            <a:avLst/>
          </a:prstGeom>
          <a:noFill/>
        </p:spPr>
      </p:pic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360362" y="1679575"/>
            <a:ext cx="7207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dirty="0">
                <a:effectLst>
                  <a:outerShdw blurRad="50800" dist="38100" dir="2700000">
                    <a:srgbClr val="000000"/>
                  </a:outerShdw>
                </a:effectLst>
                <a:latin typeface="Trebuchet MS"/>
                <a:cs typeface="Trebuchet MS"/>
              </a:rPr>
              <a:t>T°</a:t>
            </a:r>
          </a:p>
        </p:txBody>
      </p:sp>
      <p:sp>
        <p:nvSpPr>
          <p:cNvPr id="2070" name="Freeform 22"/>
          <p:cNvSpPr>
            <a:spLocks/>
          </p:cNvSpPr>
          <p:nvPr/>
        </p:nvSpPr>
        <p:spPr bwMode="auto">
          <a:xfrm>
            <a:off x="914400" y="3016250"/>
            <a:ext cx="6784975" cy="2222500"/>
          </a:xfrm>
          <a:custGeom>
            <a:avLst/>
            <a:gdLst/>
            <a:ahLst/>
            <a:cxnLst>
              <a:cxn ang="0">
                <a:pos x="0" y="884"/>
              </a:cxn>
              <a:cxn ang="0">
                <a:pos x="1168" y="1260"/>
              </a:cxn>
              <a:cxn ang="0">
                <a:pos x="2359" y="47"/>
              </a:cxn>
              <a:cxn ang="0">
                <a:pos x="4274" y="980"/>
              </a:cxn>
            </a:cxnLst>
            <a:rect l="0" t="0" r="r" b="b"/>
            <a:pathLst>
              <a:path w="4274" h="1400">
                <a:moveTo>
                  <a:pt x="0" y="884"/>
                </a:moveTo>
                <a:cubicBezTo>
                  <a:pt x="195" y="947"/>
                  <a:pt x="775" y="1400"/>
                  <a:pt x="1168" y="1260"/>
                </a:cubicBezTo>
                <a:cubicBezTo>
                  <a:pt x="1561" y="1120"/>
                  <a:pt x="1841" y="94"/>
                  <a:pt x="2359" y="47"/>
                </a:cubicBezTo>
                <a:cubicBezTo>
                  <a:pt x="2877" y="0"/>
                  <a:pt x="3875" y="786"/>
                  <a:pt x="4274" y="980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3821113" y="2063751"/>
            <a:ext cx="1624013" cy="3590925"/>
            <a:chOff x="2407" y="1300"/>
            <a:chExt cx="1023" cy="2262"/>
          </a:xfrm>
        </p:grpSpPr>
        <p:sp>
          <p:nvSpPr>
            <p:cNvPr id="2063" name="Line 15"/>
            <p:cNvSpPr>
              <a:spLocks noChangeShapeType="1"/>
            </p:cNvSpPr>
            <p:nvPr/>
          </p:nvSpPr>
          <p:spPr bwMode="auto">
            <a:xfrm flipV="1">
              <a:off x="2918" y="1933"/>
              <a:ext cx="0" cy="16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2407" y="1300"/>
              <a:ext cx="102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dirty="0">
                  <a:solidFill>
                    <a:srgbClr val="000000"/>
                  </a:solidFill>
                  <a:latin typeface="Trebuchet MS"/>
                  <a:cs typeface="Trebuchet MS"/>
                </a:rPr>
                <a:t>Zénith + 2h.</a:t>
              </a:r>
            </a:p>
          </p:txBody>
        </p:sp>
      </p:grp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852613" y="4000500"/>
            <a:ext cx="1563687" cy="1654175"/>
            <a:chOff x="1167" y="2520"/>
            <a:chExt cx="985" cy="1042"/>
          </a:xfrm>
        </p:grpSpPr>
        <p:sp>
          <p:nvSpPr>
            <p:cNvPr id="2062" name="Line 14"/>
            <p:cNvSpPr>
              <a:spLocks noChangeShapeType="1"/>
            </p:cNvSpPr>
            <p:nvPr/>
          </p:nvSpPr>
          <p:spPr bwMode="auto">
            <a:xfrm flipV="1">
              <a:off x="1630" y="3183"/>
              <a:ext cx="0" cy="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1167" y="2520"/>
              <a:ext cx="985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1600" dirty="0">
                  <a:latin typeface="Trebuchet MS"/>
                  <a:cs typeface="Trebuchet MS"/>
                </a:rPr>
                <a:t>Lever + 30’</a:t>
              </a:r>
            </a:p>
          </p:txBody>
        </p:sp>
      </p:grpSp>
      <p:pic>
        <p:nvPicPr>
          <p:cNvPr id="2080" name="Picture 32" descr="su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1712" y="2380425"/>
            <a:ext cx="669625" cy="669625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0" y="6350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Variations journalières au niveau du sol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LA TEMPERATURE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226079" y="1333143"/>
            <a:ext cx="6331935" cy="4649967"/>
          </a:xfrm>
          <a:prstGeom prst="roundRect">
            <a:avLst>
              <a:gd name="adj" fmla="val 475"/>
            </a:avLst>
          </a:prstGeom>
          <a:gradFill rotWithShape="0">
            <a:gsLst>
              <a:gs pos="100000">
                <a:schemeClr val="tx2">
                  <a:lumMod val="20000"/>
                  <a:lumOff val="80000"/>
                </a:schemeClr>
              </a:gs>
              <a:gs pos="62000">
                <a:schemeClr val="tx2">
                  <a:lumMod val="60000"/>
                  <a:lumOff val="40000"/>
                </a:schemeClr>
              </a:gs>
              <a:gs pos="19000">
                <a:schemeClr val="tx2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849313" y="731838"/>
            <a:ext cx="720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>
                <a:latin typeface="Trebuchet MS"/>
                <a:cs typeface="Trebuchet MS"/>
              </a:rPr>
              <a:t>Z</a:t>
            </a:r>
          </a:p>
        </p:txBody>
      </p:sp>
      <p:sp>
        <p:nvSpPr>
          <p:cNvPr id="4" name="Line 38"/>
          <p:cNvSpPr>
            <a:spLocks noChangeShapeType="1"/>
          </p:cNvSpPr>
          <p:nvPr/>
        </p:nvSpPr>
        <p:spPr bwMode="auto">
          <a:xfrm flipV="1">
            <a:off x="3818232" y="4128672"/>
            <a:ext cx="0" cy="77547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Line 43"/>
          <p:cNvSpPr>
            <a:spLocks noChangeShapeType="1"/>
          </p:cNvSpPr>
          <p:nvPr/>
        </p:nvSpPr>
        <p:spPr bwMode="auto">
          <a:xfrm flipV="1">
            <a:off x="3811588" y="1342827"/>
            <a:ext cx="2251075" cy="2768798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1243012" y="4222056"/>
            <a:ext cx="27828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 smtClean="0">
                <a:solidFill>
                  <a:srgbClr val="FFFF00"/>
                </a:solidFill>
                <a:latin typeface="Trebuchet MS"/>
                <a:cs typeface="Trebuchet MS"/>
              </a:rPr>
              <a:t>Isothermie à – 56°c</a:t>
            </a:r>
          </a:p>
          <a:p>
            <a:pPr algn="ctr">
              <a:spcBef>
                <a:spcPct val="50000"/>
              </a:spcBef>
            </a:pPr>
            <a:r>
              <a:rPr lang="fr-FR" sz="1400" dirty="0" smtClean="0">
                <a:solidFill>
                  <a:srgbClr val="FFFF00"/>
                </a:solidFill>
                <a:latin typeface="Trebuchet MS"/>
                <a:cs typeface="Trebuchet MS"/>
              </a:rPr>
              <a:t>(concentration d’ozone)</a:t>
            </a:r>
            <a:endParaRPr lang="fr-FR" sz="1400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1408919" y="2488218"/>
            <a:ext cx="2616981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dirty="0" smtClean="0">
                <a:solidFill>
                  <a:srgbClr val="FFFF00"/>
                </a:solidFill>
                <a:latin typeface="Trebuchet MS"/>
                <a:cs typeface="Trebuchet MS"/>
              </a:rPr>
              <a:t>Inversion de température</a:t>
            </a:r>
          </a:p>
          <a:p>
            <a:pPr algn="ctr">
              <a:spcBef>
                <a:spcPct val="50000"/>
              </a:spcBef>
            </a:pPr>
            <a:r>
              <a:rPr lang="fr-FR" sz="1400" dirty="0" smtClean="0">
                <a:solidFill>
                  <a:srgbClr val="FFFF00"/>
                </a:solidFill>
                <a:latin typeface="Trebuchet MS"/>
                <a:cs typeface="Trebuchet MS"/>
              </a:rPr>
              <a:t>(due à la couche d’ozone)</a:t>
            </a: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1454943" y="5136446"/>
            <a:ext cx="257095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fr-FR" sz="1400" dirty="0" smtClean="0">
                <a:solidFill>
                  <a:srgbClr val="9C0001"/>
                </a:solidFill>
                <a:latin typeface="Trebuchet MS"/>
                <a:cs typeface="Trebuchet MS"/>
              </a:rPr>
              <a:t>Diminution de température :</a:t>
            </a:r>
          </a:p>
          <a:p>
            <a:pPr>
              <a:spcBef>
                <a:spcPts val="0"/>
              </a:spcBef>
            </a:pPr>
            <a:r>
              <a:rPr lang="fr-FR" sz="1400" dirty="0" smtClean="0">
                <a:solidFill>
                  <a:srgbClr val="9C0001"/>
                </a:solidFill>
                <a:latin typeface="Trebuchet MS"/>
                <a:cs typeface="Trebuchet MS"/>
              </a:rPr>
              <a:t>- </a:t>
            </a:r>
            <a:r>
              <a:rPr lang="fr-FR" sz="1400" dirty="0">
                <a:solidFill>
                  <a:srgbClr val="9C0001"/>
                </a:solidFill>
                <a:latin typeface="Trebuchet MS"/>
                <a:cs typeface="Trebuchet MS"/>
              </a:rPr>
              <a:t>6,5° tous les 1000 m</a:t>
            </a:r>
            <a:r>
              <a:rPr lang="fr-FR" sz="1400" dirty="0" smtClean="0">
                <a:solidFill>
                  <a:srgbClr val="9C0001"/>
                </a:solidFill>
                <a:latin typeface="Trebuchet MS"/>
                <a:cs typeface="Trebuchet MS"/>
              </a:rPr>
              <a:t>. ou</a:t>
            </a:r>
          </a:p>
          <a:p>
            <a:pPr>
              <a:spcBef>
                <a:spcPts val="0"/>
              </a:spcBef>
            </a:pPr>
            <a:r>
              <a:rPr lang="fr-FR" sz="1400" dirty="0">
                <a:solidFill>
                  <a:srgbClr val="9C0001"/>
                </a:solidFill>
                <a:latin typeface="Trebuchet MS"/>
                <a:cs typeface="Trebuchet MS"/>
              </a:rPr>
              <a:t>- 2° tous les 1000 </a:t>
            </a:r>
            <a:r>
              <a:rPr lang="fr-FR" sz="1400" dirty="0" err="1">
                <a:solidFill>
                  <a:srgbClr val="9C0001"/>
                </a:solidFill>
                <a:latin typeface="Trebuchet MS"/>
                <a:cs typeface="Trebuchet MS"/>
              </a:rPr>
              <a:t>Ft</a:t>
            </a:r>
            <a:endParaRPr lang="fr-FR" sz="1400" dirty="0">
              <a:solidFill>
                <a:srgbClr val="9C0001"/>
              </a:solidFill>
              <a:latin typeface="Trebuchet MS"/>
              <a:cs typeface="Trebuchet MS"/>
            </a:endParaRPr>
          </a:p>
        </p:txBody>
      </p:sp>
      <p:grpSp>
        <p:nvGrpSpPr>
          <p:cNvPr id="9" name="Grouper 54"/>
          <p:cNvGrpSpPr/>
          <p:nvPr/>
        </p:nvGrpSpPr>
        <p:grpSpPr>
          <a:xfrm>
            <a:off x="6424612" y="5598111"/>
            <a:ext cx="720725" cy="421690"/>
            <a:chOff x="6107112" y="5598111"/>
            <a:chExt cx="720725" cy="421690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6107112" y="5598111"/>
              <a:ext cx="72072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>
                  <a:solidFill>
                    <a:srgbClr val="FF0000"/>
                  </a:solidFill>
                  <a:latin typeface="Trebuchet MS"/>
                  <a:cs typeface="Trebuchet MS"/>
                </a:rPr>
                <a:t>15°c</a:t>
              </a:r>
              <a:endParaRPr lang="fr-FR" sz="1200" dirty="0">
                <a:solidFill>
                  <a:srgbClr val="FF00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" name="Line 26"/>
            <p:cNvSpPr>
              <a:spLocks noChangeShapeType="1"/>
            </p:cNvSpPr>
            <p:nvPr/>
          </p:nvSpPr>
          <p:spPr bwMode="auto">
            <a:xfrm flipV="1">
              <a:off x="6327775" y="5840413"/>
              <a:ext cx="0" cy="179388"/>
            </a:xfrm>
            <a:prstGeom prst="line">
              <a:avLst/>
            </a:prstGeom>
            <a:noFill/>
            <a:ln w="12700" cap="flat" cmpd="sng" algn="ctr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</p:grpSp>
      <p:grpSp>
        <p:nvGrpSpPr>
          <p:cNvPr id="12" name="Grouper 65"/>
          <p:cNvGrpSpPr/>
          <p:nvPr/>
        </p:nvGrpSpPr>
        <p:grpSpPr>
          <a:xfrm>
            <a:off x="1222906" y="4546428"/>
            <a:ext cx="7624172" cy="369658"/>
            <a:chOff x="1205967" y="4698825"/>
            <a:chExt cx="7624172" cy="369658"/>
          </a:xfrm>
        </p:grpSpPr>
        <p:sp>
          <p:nvSpPr>
            <p:cNvPr id="13" name="AutoShape 44"/>
            <p:cNvSpPr>
              <a:spLocks noChangeArrowheads="1"/>
            </p:cNvSpPr>
            <p:nvPr/>
          </p:nvSpPr>
          <p:spPr bwMode="auto">
            <a:xfrm>
              <a:off x="7669264" y="4698825"/>
              <a:ext cx="1160875" cy="34051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400" dirty="0">
                  <a:solidFill>
                    <a:srgbClr val="0C5986"/>
                  </a:solidFill>
                  <a:latin typeface="Trebuchet MS"/>
                  <a:cs typeface="Trebuchet MS"/>
                </a:rPr>
                <a:t>Tropopause</a:t>
              </a:r>
            </a:p>
          </p:txBody>
        </p:sp>
        <p:sp>
          <p:nvSpPr>
            <p:cNvPr id="14" name="Line 33"/>
            <p:cNvSpPr>
              <a:spLocks noChangeShapeType="1"/>
            </p:cNvSpPr>
            <p:nvPr/>
          </p:nvSpPr>
          <p:spPr bwMode="auto">
            <a:xfrm rot="16200000" flipH="1" flipV="1">
              <a:off x="4947822" y="1326628"/>
              <a:ext cx="0" cy="7483709"/>
            </a:xfrm>
            <a:prstGeom prst="line">
              <a:avLst/>
            </a:prstGeom>
            <a:noFill/>
            <a:ln w="38100" cap="flat" cmpd="dbl" algn="ctr">
              <a:solidFill>
                <a:srgbClr val="1B386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5" name="Line 33"/>
          <p:cNvSpPr>
            <a:spLocks noChangeShapeType="1"/>
          </p:cNvSpPr>
          <p:nvPr/>
        </p:nvSpPr>
        <p:spPr bwMode="auto">
          <a:xfrm rot="16200000" flipV="1">
            <a:off x="2511277" y="2822427"/>
            <a:ext cx="0" cy="257839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6" name="Grouper 80"/>
          <p:cNvGrpSpPr/>
          <p:nvPr/>
        </p:nvGrpSpPr>
        <p:grpSpPr>
          <a:xfrm>
            <a:off x="403226" y="1073150"/>
            <a:ext cx="993774" cy="5022037"/>
            <a:chOff x="98426" y="1073150"/>
            <a:chExt cx="993774" cy="5022037"/>
          </a:xfrm>
        </p:grpSpPr>
        <p:sp>
          <p:nvSpPr>
            <p:cNvPr id="17" name="Text Box 39"/>
            <p:cNvSpPr txBox="1">
              <a:spLocks noChangeArrowheads="1"/>
            </p:cNvSpPr>
            <p:nvPr/>
          </p:nvSpPr>
          <p:spPr bwMode="auto">
            <a:xfrm>
              <a:off x="114300" y="1230352"/>
              <a:ext cx="963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50 000 m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  <p:sp>
          <p:nvSpPr>
            <p:cNvPr id="18" name="Text Box 41"/>
            <p:cNvSpPr txBox="1">
              <a:spLocks noChangeArrowheads="1"/>
            </p:cNvSpPr>
            <p:nvPr/>
          </p:nvSpPr>
          <p:spPr bwMode="auto">
            <a:xfrm>
              <a:off x="147638" y="5818188"/>
              <a:ext cx="78263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0</a:t>
              </a: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 flipV="1">
              <a:off x="904875" y="1073150"/>
              <a:ext cx="0" cy="4940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114300" y="2096919"/>
              <a:ext cx="963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40 000 m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  <p:sp>
          <p:nvSpPr>
            <p:cNvPr id="21" name="Text Box 39"/>
            <p:cNvSpPr txBox="1">
              <a:spLocks noChangeArrowheads="1"/>
            </p:cNvSpPr>
            <p:nvPr/>
          </p:nvSpPr>
          <p:spPr bwMode="auto">
            <a:xfrm>
              <a:off x="106363" y="3018452"/>
              <a:ext cx="963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30 000 m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98426" y="3943548"/>
              <a:ext cx="963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20 000 m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  <p:sp>
          <p:nvSpPr>
            <p:cNvPr id="23" name="Text Box 39"/>
            <p:cNvSpPr txBox="1">
              <a:spLocks noChangeArrowheads="1"/>
            </p:cNvSpPr>
            <p:nvPr/>
          </p:nvSpPr>
          <p:spPr bwMode="auto">
            <a:xfrm>
              <a:off x="106363" y="4759456"/>
              <a:ext cx="96361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dirty="0" smtClean="0">
                  <a:latin typeface="Trebuchet MS"/>
                  <a:cs typeface="Trebuchet MS"/>
                </a:rPr>
                <a:t>11 000 m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rot="5400000" flipV="1">
              <a:off x="1002506" y="4026278"/>
              <a:ext cx="0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rot="5400000" flipV="1">
              <a:off x="998538" y="3096835"/>
              <a:ext cx="0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rot="5400000" flipV="1">
              <a:off x="998538" y="2173813"/>
              <a:ext cx="0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7" name="Grouper 64"/>
          <p:cNvGrpSpPr/>
          <p:nvPr/>
        </p:nvGrpSpPr>
        <p:grpSpPr>
          <a:xfrm>
            <a:off x="1243552" y="992624"/>
            <a:ext cx="7540029" cy="348284"/>
            <a:chOff x="989551" y="907959"/>
            <a:chExt cx="7540029" cy="348284"/>
          </a:xfrm>
        </p:grpSpPr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989551" y="1256243"/>
              <a:ext cx="7393216" cy="0"/>
            </a:xfrm>
            <a:prstGeom prst="line">
              <a:avLst/>
            </a:prstGeom>
            <a:noFill/>
            <a:ln w="38100" cap="flat" cmpd="dbl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>
                <a:ln w="38100" cmpd="dbl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AutoShape 44"/>
            <p:cNvSpPr>
              <a:spLocks noChangeArrowheads="1"/>
            </p:cNvSpPr>
            <p:nvPr/>
          </p:nvSpPr>
          <p:spPr bwMode="auto">
            <a:xfrm>
              <a:off x="7210956" y="907959"/>
              <a:ext cx="1318624" cy="34051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400" dirty="0" smtClean="0">
                  <a:solidFill>
                    <a:srgbClr val="0C5986"/>
                  </a:solidFill>
                  <a:latin typeface="Trebuchet MS"/>
                  <a:cs typeface="Trebuchet MS"/>
                </a:rPr>
                <a:t>Stratopause</a:t>
              </a:r>
              <a:endParaRPr lang="fr-FR" sz="1400" dirty="0">
                <a:solidFill>
                  <a:srgbClr val="0C5986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0" name="Grouper 63"/>
          <p:cNvGrpSpPr/>
          <p:nvPr/>
        </p:nvGrpSpPr>
        <p:grpSpPr>
          <a:xfrm>
            <a:off x="7577140" y="1342827"/>
            <a:ext cx="1520295" cy="3560960"/>
            <a:chOff x="7272340" y="1342827"/>
            <a:chExt cx="1520295" cy="3560960"/>
          </a:xfrm>
        </p:grpSpPr>
        <p:sp>
          <p:nvSpPr>
            <p:cNvPr id="31" name="Accolade ouvrante 30"/>
            <p:cNvSpPr/>
            <p:nvPr/>
          </p:nvSpPr>
          <p:spPr>
            <a:xfrm flipH="1">
              <a:off x="7272340" y="1342827"/>
              <a:ext cx="314785" cy="3560960"/>
            </a:xfrm>
            <a:prstGeom prst="leftBrace">
              <a:avLst>
                <a:gd name="adj1" fmla="val 36015"/>
                <a:gd name="adj2" fmla="val 50000"/>
              </a:avLst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AutoShape 44"/>
            <p:cNvSpPr>
              <a:spLocks noChangeArrowheads="1"/>
            </p:cNvSpPr>
            <p:nvPr/>
          </p:nvSpPr>
          <p:spPr bwMode="auto">
            <a:xfrm>
              <a:off x="7438498" y="2933858"/>
              <a:ext cx="1354137" cy="34051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400" i="1" dirty="0" smtClean="0">
                  <a:solidFill>
                    <a:srgbClr val="000000"/>
                  </a:solidFill>
                  <a:latin typeface="Trebuchet MS"/>
                  <a:cs typeface="Trebuchet MS"/>
                </a:rPr>
                <a:t>Stratosphère</a:t>
              </a:r>
              <a:endParaRPr lang="fr-FR" sz="1400" i="1" dirty="0">
                <a:solidFill>
                  <a:srgbClr val="0000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3" name="Grouper 62"/>
          <p:cNvGrpSpPr/>
          <p:nvPr/>
        </p:nvGrpSpPr>
        <p:grpSpPr>
          <a:xfrm>
            <a:off x="7589839" y="4930425"/>
            <a:ext cx="1456797" cy="1076639"/>
            <a:chOff x="7285039" y="4930425"/>
            <a:chExt cx="1456797" cy="1076639"/>
          </a:xfrm>
        </p:grpSpPr>
        <p:sp>
          <p:nvSpPr>
            <p:cNvPr id="34" name="Accolade ouvrante 33"/>
            <p:cNvSpPr/>
            <p:nvPr/>
          </p:nvSpPr>
          <p:spPr>
            <a:xfrm flipH="1">
              <a:off x="7285039" y="4930425"/>
              <a:ext cx="278785" cy="1076639"/>
            </a:xfrm>
            <a:prstGeom prst="leftBrace">
              <a:avLst>
                <a:gd name="adj1" fmla="val 27710"/>
                <a:gd name="adj2" fmla="val 50000"/>
              </a:avLst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AutoShape 44"/>
            <p:cNvSpPr>
              <a:spLocks noChangeArrowheads="1"/>
            </p:cNvSpPr>
            <p:nvPr/>
          </p:nvSpPr>
          <p:spPr bwMode="auto">
            <a:xfrm>
              <a:off x="7300973" y="5287318"/>
              <a:ext cx="1440863" cy="340519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r-FR" sz="1400" i="1" dirty="0" smtClean="0">
                  <a:latin typeface="Trebuchet MS"/>
                  <a:cs typeface="Trebuchet MS"/>
                </a:rPr>
                <a:t>Troposphère</a:t>
              </a:r>
              <a:endParaRPr lang="fr-FR" sz="1400" i="1" dirty="0">
                <a:latin typeface="Trebuchet MS"/>
                <a:cs typeface="Trebuchet MS"/>
              </a:endParaRPr>
            </a:p>
          </p:txBody>
        </p:sp>
      </p:grpSp>
      <p:sp>
        <p:nvSpPr>
          <p:cNvPr id="36" name="Line 34"/>
          <p:cNvSpPr>
            <a:spLocks noChangeShapeType="1"/>
          </p:cNvSpPr>
          <p:nvPr/>
        </p:nvSpPr>
        <p:spPr bwMode="auto">
          <a:xfrm flipH="1" flipV="1">
            <a:off x="3826656" y="4903787"/>
            <a:ext cx="2799198" cy="108847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11113" y="6223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Gradient vertical de température en atmosphère standard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3/ LA TEMPERATURE</a:t>
            </a:r>
          </a:p>
        </p:txBody>
      </p:sp>
      <p:grpSp>
        <p:nvGrpSpPr>
          <p:cNvPr id="39" name="Group 31"/>
          <p:cNvGrpSpPr>
            <a:grpSpLocks/>
          </p:cNvGrpSpPr>
          <p:nvPr/>
        </p:nvGrpSpPr>
        <p:grpSpPr bwMode="auto">
          <a:xfrm>
            <a:off x="1207547" y="6019801"/>
            <a:ext cx="7262813" cy="291"/>
            <a:chOff x="570" y="3445"/>
            <a:chExt cx="4575" cy="291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570" y="3561"/>
              <a:ext cx="4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1626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2695" y="344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3" name="Line 8"/>
            <p:cNvSpPr>
              <a:spLocks noChangeShapeType="1"/>
            </p:cNvSpPr>
            <p:nvPr/>
          </p:nvSpPr>
          <p:spPr bwMode="auto">
            <a:xfrm>
              <a:off x="3627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4582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45" name="Text Box 13"/>
            <p:cNvSpPr txBox="1">
              <a:spLocks noChangeArrowheads="1"/>
            </p:cNvSpPr>
            <p:nvPr/>
          </p:nvSpPr>
          <p:spPr bwMode="auto">
            <a:xfrm>
              <a:off x="2562" y="3562"/>
              <a:ext cx="4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-40°</a:t>
              </a: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3060" y="3560"/>
              <a:ext cx="4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-20</a:t>
              </a:r>
              <a:r>
                <a:rPr lang="fr-FR" sz="1200" dirty="0" smtClean="0">
                  <a:latin typeface="Trebuchet MS"/>
                  <a:cs typeface="Trebuchet MS"/>
                </a:rPr>
                <a:t>°</a:t>
              </a:r>
              <a:endParaRPr lang="fr-FR" sz="1200" dirty="0">
                <a:latin typeface="Trebuchet MS"/>
                <a:cs typeface="Trebuchet MS"/>
              </a:endParaRPr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3562" y="3560"/>
              <a:ext cx="4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0°</a:t>
              </a: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4011" y="3562"/>
              <a:ext cx="4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20°</a:t>
              </a:r>
            </a:p>
          </p:txBody>
        </p:sp>
        <p:sp>
          <p:nvSpPr>
            <p:cNvPr id="49" name="Text Box 22"/>
            <p:cNvSpPr txBox="1">
              <a:spLocks noChangeArrowheads="1"/>
            </p:cNvSpPr>
            <p:nvPr/>
          </p:nvSpPr>
          <p:spPr bwMode="auto">
            <a:xfrm>
              <a:off x="4691" y="3445"/>
              <a:ext cx="4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fr-FR" sz="1400" dirty="0" err="1">
                  <a:latin typeface="Trebuchet MS"/>
                  <a:cs typeface="Trebuchet MS"/>
                </a:rPr>
                <a:t>T</a:t>
              </a:r>
              <a:r>
                <a:rPr lang="fr-FR" sz="1400" dirty="0" err="1" smtClean="0">
                  <a:latin typeface="Trebuchet MS"/>
                  <a:cs typeface="Trebuchet MS"/>
                </a:rPr>
                <a:t>°c</a:t>
              </a:r>
              <a:endParaRPr lang="fr-FR" sz="1400" dirty="0">
                <a:latin typeface="Trebuchet MS"/>
                <a:cs typeface="Trebuchet MS"/>
              </a:endParaRPr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 flipV="1">
              <a:off x="3185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V="1">
              <a:off x="2125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 flipV="1">
              <a:off x="1100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 flipV="1">
              <a:off x="4130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54" name="Text Box 27"/>
            <p:cNvSpPr txBox="1">
              <a:spLocks noChangeArrowheads="1"/>
            </p:cNvSpPr>
            <p:nvPr/>
          </p:nvSpPr>
          <p:spPr bwMode="auto">
            <a:xfrm>
              <a:off x="4465" y="3560"/>
              <a:ext cx="4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40°</a:t>
              </a:r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2002" y="3562"/>
              <a:ext cx="4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-60°</a:t>
              </a:r>
            </a:p>
          </p:txBody>
        </p:sp>
        <p:sp>
          <p:nvSpPr>
            <p:cNvPr id="56" name="Text Box 29"/>
            <p:cNvSpPr txBox="1">
              <a:spLocks noChangeArrowheads="1"/>
            </p:cNvSpPr>
            <p:nvPr/>
          </p:nvSpPr>
          <p:spPr bwMode="auto">
            <a:xfrm>
              <a:off x="1503" y="3562"/>
              <a:ext cx="45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-80°</a:t>
              </a:r>
            </a:p>
          </p:txBody>
        </p:sp>
        <p:sp>
          <p:nvSpPr>
            <p:cNvPr id="57" name="Text Box 30"/>
            <p:cNvSpPr txBox="1">
              <a:spLocks noChangeArrowheads="1"/>
            </p:cNvSpPr>
            <p:nvPr/>
          </p:nvSpPr>
          <p:spPr bwMode="auto">
            <a:xfrm>
              <a:off x="941" y="3561"/>
              <a:ext cx="53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Bernhard Modern Roman" pitchFamily="18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sz="1200" dirty="0">
                  <a:latin typeface="Trebuchet MS"/>
                  <a:cs typeface="Trebuchet MS"/>
                </a:rPr>
                <a:t>-100°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34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2897043"/>
            <a:ext cx="6311900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33899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clrChange>
              <a:clrFrom>
                <a:srgbClr val="A3A3A3"/>
              </a:clrFrom>
              <a:clrTo>
                <a:srgbClr val="A3A3A3">
                  <a:alpha val="0"/>
                </a:srgbClr>
              </a:clrTo>
            </a:clrChange>
            <a:alphaModFix/>
          </a:blip>
          <a:srcRect l="17109" r="20059"/>
          <a:stretch>
            <a:fillRect/>
          </a:stretch>
        </p:blipFill>
        <p:spPr>
          <a:xfrm>
            <a:off x="6616700" y="3589219"/>
            <a:ext cx="1352585" cy="2870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4/  PRESSION ATMOSPHERIQUE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08839" y="909310"/>
            <a:ext cx="7337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Nous vivons au fond d’un océan d’air d’environ 30 km d’épaisseur. </a:t>
            </a:r>
          </a:p>
          <a:p>
            <a:pPr algn="ctr"/>
            <a:r>
              <a:rPr lang="fr-FR" sz="1400" dirty="0" smtClean="0">
                <a:latin typeface="+mj-lt"/>
              </a:rPr>
              <a:t>Notre corps est donc soumis au poids d’une colonne d’air de 30 km de haut.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33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Définition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8144" y="1487319"/>
            <a:ext cx="8312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Si on s’élève, la colonne nous surplombant sera moins haute et son poids sera moins important.</a:t>
            </a:r>
            <a:endParaRPr lang="fr-FR" sz="1400" dirty="0">
              <a:latin typeface="+mj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27064" y="1908939"/>
            <a:ext cx="7894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Sachant que l’application d’un poids sur une surface s’appelle une </a:t>
            </a:r>
            <a:r>
              <a:rPr lang="fr-FR" sz="1400" b="1" dirty="0" smtClean="0">
                <a:solidFill>
                  <a:schemeClr val="tx2"/>
                </a:solidFill>
                <a:latin typeface="+mj-lt"/>
              </a:rPr>
              <a:t>pression</a:t>
            </a:r>
            <a:r>
              <a:rPr lang="fr-FR" sz="1400" dirty="0" smtClean="0">
                <a:solidFill>
                  <a:schemeClr val="tx2"/>
                </a:solidFill>
                <a:latin typeface="+mj-lt"/>
              </a:rPr>
              <a:t>,</a:t>
            </a:r>
          </a:p>
          <a:p>
            <a:pPr algn="ctr"/>
            <a:r>
              <a:rPr lang="fr-FR" sz="1400" dirty="0" smtClean="0">
                <a:latin typeface="+mj-lt"/>
              </a:rPr>
              <a:t>tout corps est donc soumis à une pression atmosphérique qui diminue avec l’altitude.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86000" y="2501900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Unité de mesure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19904" y="2845950"/>
            <a:ext cx="7300960" cy="860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1400" dirty="0" smtClean="0">
                <a:latin typeface="+mj-lt"/>
              </a:rPr>
              <a:t>L’unité de mesure de la pression est le </a:t>
            </a:r>
            <a:r>
              <a:rPr lang="fr-FR" sz="1400" b="1" dirty="0" smtClean="0">
                <a:solidFill>
                  <a:srgbClr val="1F497D"/>
                </a:solidFill>
                <a:latin typeface="+mj-lt"/>
              </a:rPr>
              <a:t>Pascal (Pa)</a:t>
            </a:r>
            <a:r>
              <a:rPr lang="fr-FR" sz="1400" dirty="0" smtClean="0">
                <a:latin typeface="+mj-lt"/>
              </a:rPr>
              <a:t>.</a:t>
            </a:r>
            <a:endParaRPr lang="fr-FR" sz="1400" baseline="30000" dirty="0" smtClean="0"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fr-FR" sz="1400" dirty="0" smtClean="0">
                <a:latin typeface="+mj-lt"/>
              </a:rPr>
              <a:t>Le Pascal étant une petite unité (1 N/m</a:t>
            </a:r>
            <a:r>
              <a:rPr lang="fr-FR" sz="1400" baseline="30000" dirty="0" smtClean="0">
                <a:latin typeface="+mj-lt"/>
              </a:rPr>
              <a:t>2</a:t>
            </a:r>
            <a:r>
              <a:rPr lang="fr-FR" sz="1400" dirty="0" smtClean="0">
                <a:latin typeface="+mj-lt"/>
              </a:rPr>
              <a:t>), on utilise un multiple du Pascal : l'hectopascal (hPa) : 100 000 Pa  </a:t>
            </a:r>
            <a:r>
              <a:rPr lang="fr-FR" sz="14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latin typeface="+mj-lt"/>
              </a:rPr>
              <a:t> 1 000 </a:t>
            </a:r>
            <a:r>
              <a:rPr lang="fr-FR" sz="1400" dirty="0" err="1" smtClean="0">
                <a:latin typeface="+mj-lt"/>
              </a:rPr>
              <a:t>hPa</a:t>
            </a:r>
            <a:r>
              <a:rPr lang="fr-FR" sz="1400" dirty="0" smtClean="0">
                <a:latin typeface="+mj-lt"/>
              </a:rPr>
              <a:t>  </a:t>
            </a:r>
            <a:r>
              <a:rPr lang="fr-FR" sz="14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latin typeface="+mj-lt"/>
              </a:rPr>
              <a:t> 1 bar  </a:t>
            </a:r>
            <a:r>
              <a:rPr lang="fr-FR" sz="1400" dirty="0" smtClean="0">
                <a:latin typeface="Wingdings"/>
                <a:ea typeface="Wingdings"/>
                <a:cs typeface="Wingdings"/>
              </a:rPr>
              <a:t> </a:t>
            </a:r>
            <a:r>
              <a:rPr lang="fr-FR" sz="1400" dirty="0" smtClean="0">
                <a:latin typeface="+mj-lt"/>
              </a:rPr>
              <a:t>1 000 mbar </a:t>
            </a:r>
            <a:endParaRPr lang="fr-FR" sz="1400" u="sng" dirty="0" smtClean="0">
              <a:latin typeface="+mj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86000" y="3817819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Instrument de mesure</a:t>
            </a:r>
          </a:p>
        </p:txBody>
      </p:sp>
      <p:pic>
        <p:nvPicPr>
          <p:cNvPr id="13" name="Image 12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4" y="4302237"/>
            <a:ext cx="1967794" cy="201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capsules.jpg"/>
          <p:cNvPicPr>
            <a:picLocks noChangeAspect="1"/>
          </p:cNvPicPr>
          <p:nvPr/>
        </p:nvPicPr>
        <p:blipFill>
          <a:blip r:embed="rId4"/>
          <a:srcRect t="13902"/>
          <a:stretch>
            <a:fillRect/>
          </a:stretch>
        </p:blipFill>
        <p:spPr>
          <a:xfrm>
            <a:off x="3641978" y="4340337"/>
            <a:ext cx="1901319" cy="1974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64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2"/>
      <p:bldP spid="8" grpId="0"/>
      <p:bldP spid="9" grpId="0"/>
      <p:bldP spid="10" grpId="0"/>
      <p:bldP spid="11" grpId="0" build="p" bldLvl="2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4/  PRESSION ATMOSPHERIQUE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28725"/>
            <a:ext cx="2527300" cy="18954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0" y="1210508"/>
            <a:ext cx="2565399" cy="19240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8600" y="3429000"/>
            <a:ext cx="2159000" cy="2159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2899" y="3429000"/>
            <a:ext cx="2160000" cy="2160000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1143000" y="719554"/>
            <a:ext cx="29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En</a:t>
            </a:r>
            <a:r>
              <a:rPr lang="fr-FR" sz="1600" dirty="0" smtClean="0">
                <a:solidFill>
                  <a:schemeClr val="accent5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chemeClr val="accent2"/>
                </a:solidFill>
                <a:latin typeface="+mn-lt"/>
              </a:rPr>
              <a:t>plaine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029199" y="719554"/>
            <a:ext cx="29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En altitude</a:t>
            </a:r>
          </a:p>
        </p:txBody>
      </p:sp>
    </p:spTree>
    <p:extLst>
      <p:ext uri="{BB962C8B-B14F-4D97-AF65-F5344CB8AC3E}">
        <p14:creationId xmlns:p14="http://schemas.microsoft.com/office/powerpoint/2010/main" val="27757440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192212" y="1539881"/>
            <a:ext cx="6835935" cy="4672007"/>
          </a:xfrm>
          <a:prstGeom prst="roundRect">
            <a:avLst>
              <a:gd name="adj" fmla="val 475"/>
            </a:avLst>
          </a:prstGeom>
          <a:gradFill rotWithShape="0">
            <a:gsLst>
              <a:gs pos="100000">
                <a:srgbClr val="B6DDE8"/>
              </a:gs>
              <a:gs pos="8000">
                <a:schemeClr val="bg2"/>
              </a:gs>
            </a:gsLst>
            <a:lin ang="54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blurRad="63500" dist="29783" dir="3885598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4/  PRESSION ATMOSPHERIQUE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097050" y="866775"/>
            <a:ext cx="5996742" cy="110"/>
            <a:chOff x="1100" y="3448"/>
            <a:chExt cx="3482" cy="11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626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695" y="344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3627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4582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3185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V="1">
              <a:off x="2125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3" name="Line 25"/>
            <p:cNvSpPr>
              <a:spLocks noChangeShapeType="1"/>
            </p:cNvSpPr>
            <p:nvPr/>
          </p:nvSpPr>
          <p:spPr bwMode="auto">
            <a:xfrm flipV="1">
              <a:off x="1100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 flipV="1">
              <a:off x="4130" y="3448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339725" y="1347788"/>
            <a:ext cx="7696200" cy="1800225"/>
            <a:chOff x="39" y="569"/>
            <a:chExt cx="4848" cy="1134"/>
          </a:xfrm>
          <a:noFill/>
        </p:grpSpPr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70" y="683"/>
              <a:ext cx="4317" cy="102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39" y="569"/>
              <a:ext cx="607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latin typeface="+mj-lt"/>
                  <a:ea typeface="Cambria" charset="0"/>
                  <a:cs typeface="Cambria" charset="0"/>
                </a:rPr>
                <a:t>6000 m</a:t>
              </a:r>
            </a:p>
          </p:txBody>
        </p:sp>
      </p:grpSp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339725" y="2751138"/>
            <a:ext cx="7696200" cy="1868487"/>
            <a:chOff x="39" y="1589"/>
            <a:chExt cx="4848" cy="1177"/>
          </a:xfrm>
          <a:noFill/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70" y="1703"/>
              <a:ext cx="4317" cy="10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570" y="1703"/>
              <a:ext cx="4317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39" y="1589"/>
              <a:ext cx="607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latin typeface="+mj-lt"/>
                  <a:ea typeface="Cambria" charset="0"/>
                  <a:cs typeface="Cambria" charset="0"/>
                </a:rPr>
                <a:t>4000 m</a:t>
              </a:r>
            </a:p>
          </p:txBody>
        </p:sp>
      </p:grp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279400" y="4400550"/>
            <a:ext cx="7758113" cy="1808163"/>
            <a:chOff x="0" y="2652"/>
            <a:chExt cx="4887" cy="1139"/>
          </a:xfrm>
          <a:noFill/>
        </p:grpSpPr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570" y="2766"/>
              <a:ext cx="4317" cy="10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570" y="2766"/>
              <a:ext cx="4317" cy="0"/>
            </a:xfrm>
            <a:prstGeom prst="line">
              <a:avLst/>
            </a:prstGeom>
            <a:grp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0" y="2652"/>
              <a:ext cx="570" cy="1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latin typeface="+mj-lt"/>
                  <a:ea typeface="Cambria" charset="0"/>
                  <a:cs typeface="Cambria" charset="0"/>
                </a:rPr>
                <a:t>2000 m</a:t>
              </a:r>
            </a:p>
          </p:txBody>
        </p:sp>
      </p:grpSp>
      <p:sp>
        <p:nvSpPr>
          <p:cNvPr id="26" name="Line 14"/>
          <p:cNvSpPr>
            <a:spLocks noChangeShapeType="1"/>
          </p:cNvSpPr>
          <p:nvPr/>
        </p:nvSpPr>
        <p:spPr bwMode="auto">
          <a:xfrm flipH="1" flipV="1">
            <a:off x="1182688" y="1168400"/>
            <a:ext cx="9524" cy="5068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>
              <a:latin typeface="+mj-lt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822325" y="904875"/>
            <a:ext cx="720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400" dirty="0">
                <a:latin typeface="+mj-lt"/>
                <a:ea typeface="Cambria" charset="0"/>
                <a:cs typeface="Cambria" charset="0"/>
              </a:rPr>
              <a:t>Z</a:t>
            </a:r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1182688" y="6235700"/>
            <a:ext cx="6975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>
              <a:latin typeface="+mj-lt"/>
            </a:endParaRPr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2744788" y="6056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>
            <a:off x="4429125" y="6057900"/>
            <a:ext cx="0" cy="179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1" name="Line 19"/>
          <p:cNvSpPr>
            <a:spLocks noChangeShapeType="1"/>
          </p:cNvSpPr>
          <p:nvPr/>
        </p:nvSpPr>
        <p:spPr bwMode="auto">
          <a:xfrm>
            <a:off x="6111875" y="6056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7615238" y="6056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7916863" y="6051550"/>
            <a:ext cx="7207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400" dirty="0" smtClean="0">
                <a:latin typeface="+mj-lt"/>
                <a:ea typeface="Cambria" charset="0"/>
                <a:cs typeface="Cambria" charset="0"/>
              </a:rPr>
              <a:t>P</a:t>
            </a:r>
            <a:endParaRPr lang="fr-FR" sz="1400" dirty="0">
              <a:latin typeface="+mj-lt"/>
              <a:ea typeface="Cambria" charset="0"/>
              <a:cs typeface="Cambria" charset="0"/>
            </a:endParaRPr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 flipV="1">
            <a:off x="5270500" y="6056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 flipV="1">
            <a:off x="3587750" y="6056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 flipV="1">
            <a:off x="2024063" y="6056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 flipV="1">
            <a:off x="6834188" y="6056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1182688" y="1528763"/>
            <a:ext cx="685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400050" y="5983288"/>
            <a:ext cx="782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fr-FR" sz="1400" b="1">
                <a:latin typeface="+mj-lt"/>
                <a:ea typeface="Cambria" charset="0"/>
                <a:cs typeface="Cambria" charset="0"/>
              </a:rPr>
              <a:t>0 m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4429124" y="5436017"/>
            <a:ext cx="22358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1 </a:t>
            </a:r>
            <a:r>
              <a:rPr lang="fr-FR" sz="1400" b="1" dirty="0" err="1">
                <a:solidFill>
                  <a:srgbClr val="9C0001"/>
                </a:solidFill>
                <a:latin typeface="+mj-lt"/>
                <a:cs typeface="Trebuchet MS"/>
              </a:rPr>
              <a:t>hPa</a:t>
            </a: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 = 8,5 m. (28 </a:t>
            </a:r>
            <a:r>
              <a:rPr lang="fr-FR" sz="1400" b="1" dirty="0" err="1">
                <a:solidFill>
                  <a:srgbClr val="9C0001"/>
                </a:solidFill>
                <a:latin typeface="+mj-lt"/>
                <a:cs typeface="Trebuchet MS"/>
              </a:rPr>
              <a:t>Ft</a:t>
            </a: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)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1652588" y="3804166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1 </a:t>
            </a:r>
            <a:r>
              <a:rPr lang="fr-FR" sz="1400" b="1" dirty="0" err="1">
                <a:solidFill>
                  <a:srgbClr val="9C0001"/>
                </a:solidFill>
                <a:latin typeface="+mj-lt"/>
                <a:cs typeface="Trebuchet MS"/>
              </a:rPr>
              <a:t>hPa</a:t>
            </a: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 = 12,5 m. (41 </a:t>
            </a:r>
            <a:r>
              <a:rPr lang="fr-FR" sz="1400" b="1" dirty="0" err="1">
                <a:solidFill>
                  <a:srgbClr val="9C0001"/>
                </a:solidFill>
                <a:latin typeface="+mj-lt"/>
                <a:cs typeface="Trebuchet MS"/>
              </a:rPr>
              <a:t>Ft</a:t>
            </a: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)</a:t>
            </a:r>
          </a:p>
        </p:txBody>
      </p:sp>
      <p:sp>
        <p:nvSpPr>
          <p:cNvPr id="42" name="Line 36"/>
          <p:cNvSpPr>
            <a:spLocks noChangeShapeType="1"/>
          </p:cNvSpPr>
          <p:nvPr/>
        </p:nvSpPr>
        <p:spPr bwMode="auto">
          <a:xfrm flipH="1" flipV="1">
            <a:off x="1841499" y="1539881"/>
            <a:ext cx="2197099" cy="1392232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 type="oval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>
              <a:latin typeface="+mj-lt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258888" y="2446338"/>
            <a:ext cx="342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1 </a:t>
            </a:r>
            <a:r>
              <a:rPr lang="fr-FR" sz="1400" b="1" dirty="0" err="1">
                <a:solidFill>
                  <a:srgbClr val="9C0001"/>
                </a:solidFill>
                <a:latin typeface="+mj-lt"/>
                <a:cs typeface="Trebuchet MS"/>
              </a:rPr>
              <a:t>hPa</a:t>
            </a: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 = 15,5 m. (51 </a:t>
            </a:r>
            <a:r>
              <a:rPr lang="fr-FR" sz="1400" b="1" dirty="0" err="1">
                <a:solidFill>
                  <a:srgbClr val="9C0001"/>
                </a:solidFill>
                <a:latin typeface="+mj-lt"/>
                <a:cs typeface="Trebuchet MS"/>
              </a:rPr>
              <a:t>Ft</a:t>
            </a:r>
            <a:r>
              <a:rPr lang="fr-FR" sz="1400" b="1" dirty="0">
                <a:solidFill>
                  <a:srgbClr val="9C0001"/>
                </a:solidFill>
                <a:latin typeface="+mj-lt"/>
                <a:cs typeface="Trebuchet MS"/>
              </a:rPr>
              <a:t>)</a:t>
            </a:r>
          </a:p>
        </p:txBody>
      </p:sp>
      <p:sp>
        <p:nvSpPr>
          <p:cNvPr id="44" name="Line 35"/>
          <p:cNvSpPr>
            <a:spLocks noChangeShapeType="1"/>
          </p:cNvSpPr>
          <p:nvPr/>
        </p:nvSpPr>
        <p:spPr bwMode="auto">
          <a:xfrm flipH="1" flipV="1">
            <a:off x="4038600" y="2932113"/>
            <a:ext cx="1879600" cy="1649412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 type="oval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>
              <a:latin typeface="+mj-lt"/>
            </a:endParaRPr>
          </a:p>
        </p:txBody>
      </p:sp>
      <p:sp>
        <p:nvSpPr>
          <p:cNvPr id="45" name="Line 32"/>
          <p:cNvSpPr>
            <a:spLocks noChangeShapeType="1"/>
          </p:cNvSpPr>
          <p:nvPr/>
        </p:nvSpPr>
        <p:spPr bwMode="auto">
          <a:xfrm flipH="1" flipV="1">
            <a:off x="5918200" y="4581525"/>
            <a:ext cx="1697038" cy="1630362"/>
          </a:xfrm>
          <a:prstGeom prst="line">
            <a:avLst/>
          </a:prstGeom>
          <a:noFill/>
          <a:ln w="28575">
            <a:solidFill>
              <a:srgbClr val="C0504D"/>
            </a:solidFill>
            <a:round/>
            <a:headEnd/>
            <a:tailEnd type="oval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>
              <a:latin typeface="+mj-lt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0" y="6223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Gradient vertical de pression en atmosphère standard</a:t>
            </a:r>
          </a:p>
        </p:txBody>
      </p:sp>
    </p:spTree>
    <p:extLst>
      <p:ext uri="{BB962C8B-B14F-4D97-AF65-F5344CB8AC3E}">
        <p14:creationId xmlns:p14="http://schemas.microsoft.com/office/powerpoint/2010/main" val="4001286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 animBg="1"/>
      <p:bldP spid="43" grpId="0"/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1271443"/>
            <a:ext cx="6311900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rrowheads="1"/>
          </p:cNvPicPr>
          <p:nvPr>
            <p:ph idx="1"/>
          </p:nvPr>
        </p:nvPicPr>
        <p:blipFill>
          <a:blip r:embed="rId2"/>
          <a:srcRect l="4233" t="11972" r="8154" b="3703"/>
          <a:stretch>
            <a:fillRect/>
          </a:stretch>
        </p:blipFill>
        <p:spPr>
          <a:xfrm>
            <a:off x="1100072" y="1249805"/>
            <a:ext cx="6938475" cy="4676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1291614" y="3996762"/>
            <a:ext cx="626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6" name="Freeform 67"/>
          <p:cNvSpPr>
            <a:spLocks/>
          </p:cNvSpPr>
          <p:nvPr/>
        </p:nvSpPr>
        <p:spPr bwMode="auto">
          <a:xfrm rot="706086">
            <a:off x="3875033" y="3029948"/>
            <a:ext cx="807477" cy="2287525"/>
          </a:xfrm>
          <a:custGeom>
            <a:avLst/>
            <a:gdLst>
              <a:gd name="connsiteX0" fmla="*/ 0 w 1702"/>
              <a:gd name="connsiteY0" fmla="*/ 0 h 4112"/>
              <a:gd name="connsiteX1" fmla="*/ 808 w 1702"/>
              <a:gd name="connsiteY1" fmla="*/ 576 h 4112"/>
              <a:gd name="connsiteX2" fmla="*/ 1096 w 1702"/>
              <a:gd name="connsiteY2" fmla="*/ 992 h 4112"/>
              <a:gd name="connsiteX3" fmla="*/ 1184 w 1702"/>
              <a:gd name="connsiteY3" fmla="*/ 1216 h 4112"/>
              <a:gd name="connsiteX4" fmla="*/ 1272 w 1702"/>
              <a:gd name="connsiteY4" fmla="*/ 1480 h 4112"/>
              <a:gd name="connsiteX5" fmla="*/ 1375 w 1702"/>
              <a:gd name="connsiteY5" fmla="*/ 1972 h 4112"/>
              <a:gd name="connsiteX6" fmla="*/ 1664 w 1702"/>
              <a:gd name="connsiteY6" fmla="*/ 3008 h 4112"/>
              <a:gd name="connsiteX7" fmla="*/ 1600 w 1702"/>
              <a:gd name="connsiteY7" fmla="*/ 4112 h 4112"/>
              <a:gd name="connsiteX0" fmla="*/ 0 w 894"/>
              <a:gd name="connsiteY0" fmla="*/ 0 h 3536"/>
              <a:gd name="connsiteX1" fmla="*/ 288 w 894"/>
              <a:gd name="connsiteY1" fmla="*/ 416 h 3536"/>
              <a:gd name="connsiteX2" fmla="*/ 376 w 894"/>
              <a:gd name="connsiteY2" fmla="*/ 640 h 3536"/>
              <a:gd name="connsiteX3" fmla="*/ 464 w 894"/>
              <a:gd name="connsiteY3" fmla="*/ 904 h 3536"/>
              <a:gd name="connsiteX4" fmla="*/ 567 w 894"/>
              <a:gd name="connsiteY4" fmla="*/ 1396 h 3536"/>
              <a:gd name="connsiteX5" fmla="*/ 856 w 894"/>
              <a:gd name="connsiteY5" fmla="*/ 2432 h 3536"/>
              <a:gd name="connsiteX6" fmla="*/ 792 w 894"/>
              <a:gd name="connsiteY6" fmla="*/ 3536 h 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" h="3536">
                <a:moveTo>
                  <a:pt x="0" y="0"/>
                </a:moveTo>
                <a:cubicBezTo>
                  <a:pt x="182" y="165"/>
                  <a:pt x="225" y="309"/>
                  <a:pt x="288" y="416"/>
                </a:cubicBezTo>
                <a:cubicBezTo>
                  <a:pt x="351" y="523"/>
                  <a:pt x="347" y="559"/>
                  <a:pt x="376" y="640"/>
                </a:cubicBezTo>
                <a:cubicBezTo>
                  <a:pt x="405" y="721"/>
                  <a:pt x="432" y="778"/>
                  <a:pt x="464" y="904"/>
                </a:cubicBezTo>
                <a:cubicBezTo>
                  <a:pt x="496" y="1030"/>
                  <a:pt x="502" y="1141"/>
                  <a:pt x="567" y="1396"/>
                </a:cubicBezTo>
                <a:cubicBezTo>
                  <a:pt x="632" y="1651"/>
                  <a:pt x="818" y="2075"/>
                  <a:pt x="856" y="2432"/>
                </a:cubicBezTo>
                <a:cubicBezTo>
                  <a:pt x="894" y="2789"/>
                  <a:pt x="805" y="3306"/>
                  <a:pt x="792" y="3536"/>
                </a:cubicBezTo>
              </a:path>
            </a:pathLst>
          </a:cu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3761561" y="5369962"/>
            <a:ext cx="131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1B386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DORSALE</a:t>
            </a:r>
            <a:endParaRPr lang="fr-FR" b="1" dirty="0">
              <a:solidFill>
                <a:srgbClr val="1B386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8" name="Freeform 68"/>
          <p:cNvSpPr>
            <a:spLocks/>
          </p:cNvSpPr>
          <p:nvPr/>
        </p:nvSpPr>
        <p:spPr bwMode="auto">
          <a:xfrm rot="9756512" flipH="1">
            <a:off x="1375541" y="2399454"/>
            <a:ext cx="1488250" cy="157089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62" y="297"/>
              </a:cxn>
              <a:cxn ang="0">
                <a:pos x="940" y="676"/>
              </a:cxn>
              <a:cxn ang="0">
                <a:pos x="1256" y="1080"/>
              </a:cxn>
              <a:cxn ang="0">
                <a:pos x="1508" y="1547"/>
              </a:cxn>
              <a:cxn ang="0">
                <a:pos x="1584" y="1623"/>
              </a:cxn>
            </a:cxnLst>
            <a:rect l="0" t="0" r="r" b="b"/>
            <a:pathLst>
              <a:path w="1584" h="1638">
                <a:moveTo>
                  <a:pt x="0" y="0"/>
                </a:moveTo>
                <a:cubicBezTo>
                  <a:pt x="94" y="51"/>
                  <a:pt x="405" y="184"/>
                  <a:pt x="562" y="297"/>
                </a:cubicBezTo>
                <a:cubicBezTo>
                  <a:pt x="719" y="410"/>
                  <a:pt x="824" y="546"/>
                  <a:pt x="940" y="676"/>
                </a:cubicBezTo>
                <a:cubicBezTo>
                  <a:pt x="1056" y="806"/>
                  <a:pt x="1161" y="935"/>
                  <a:pt x="1256" y="1080"/>
                </a:cubicBezTo>
                <a:cubicBezTo>
                  <a:pt x="1351" y="1225"/>
                  <a:pt x="1453" y="1456"/>
                  <a:pt x="1508" y="1547"/>
                </a:cubicBezTo>
                <a:cubicBezTo>
                  <a:pt x="1563" y="1638"/>
                  <a:pt x="1577" y="1626"/>
                  <a:pt x="1584" y="1623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1924907" y="1818298"/>
            <a:ext cx="14884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THALWEG</a:t>
            </a:r>
          </a:p>
        </p:txBody>
      </p:sp>
      <p:grpSp>
        <p:nvGrpSpPr>
          <p:cNvPr id="10" name="Grouper 9"/>
          <p:cNvGrpSpPr/>
          <p:nvPr/>
        </p:nvGrpSpPr>
        <p:grpSpPr>
          <a:xfrm>
            <a:off x="1124749" y="2878907"/>
            <a:ext cx="2686049" cy="2971491"/>
            <a:chOff x="1124749" y="2878907"/>
            <a:chExt cx="2686049" cy="2971491"/>
          </a:xfrm>
        </p:grpSpPr>
        <p:grpSp>
          <p:nvGrpSpPr>
            <p:cNvPr id="11" name="Group 33"/>
            <p:cNvGrpSpPr>
              <a:grpSpLocks/>
            </p:cNvGrpSpPr>
            <p:nvPr/>
          </p:nvGrpSpPr>
          <p:grpSpPr bwMode="auto">
            <a:xfrm>
              <a:off x="1184785" y="3223549"/>
              <a:ext cx="1809895" cy="2488150"/>
              <a:chOff x="1" y="1819"/>
              <a:chExt cx="1630" cy="2368"/>
            </a:xfrm>
          </p:grpSpPr>
          <p:sp>
            <p:nvSpPr>
              <p:cNvPr id="22" name="Freeform 8"/>
              <p:cNvSpPr>
                <a:spLocks/>
              </p:cNvSpPr>
              <p:nvPr/>
            </p:nvSpPr>
            <p:spPr bwMode="auto">
              <a:xfrm>
                <a:off x="1" y="1819"/>
                <a:ext cx="1630" cy="23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3" y="114"/>
                  </a:cxn>
                  <a:cxn ang="0">
                    <a:pos x="644" y="38"/>
                  </a:cxn>
                  <a:cxn ang="0">
                    <a:pos x="985" y="189"/>
                  </a:cxn>
                  <a:cxn ang="0">
                    <a:pos x="1137" y="379"/>
                  </a:cxn>
                  <a:cxn ang="0">
                    <a:pos x="1199" y="629"/>
                  </a:cxn>
                  <a:cxn ang="0">
                    <a:pos x="1288" y="871"/>
                  </a:cxn>
                  <a:cxn ang="0">
                    <a:pos x="1503" y="1285"/>
                  </a:cxn>
                  <a:cxn ang="0">
                    <a:pos x="1629" y="1629"/>
                  </a:cxn>
                  <a:cxn ang="0">
                    <a:pos x="1511" y="1917"/>
                  </a:cxn>
                  <a:cxn ang="0">
                    <a:pos x="1335" y="2125"/>
                  </a:cxn>
                  <a:cxn ang="0">
                    <a:pos x="919" y="2285"/>
                  </a:cxn>
                  <a:cxn ang="0">
                    <a:pos x="671" y="2317"/>
                  </a:cxn>
                  <a:cxn ang="0">
                    <a:pos x="417" y="2273"/>
                  </a:cxn>
                  <a:cxn ang="0">
                    <a:pos x="114" y="2197"/>
                  </a:cxn>
                  <a:cxn ang="0">
                    <a:pos x="38" y="2159"/>
                  </a:cxn>
                </a:cxnLst>
                <a:rect l="0" t="0" r="r" b="b"/>
                <a:pathLst>
                  <a:path w="1630" h="2319">
                    <a:moveTo>
                      <a:pt x="0" y="0"/>
                    </a:moveTo>
                    <a:cubicBezTo>
                      <a:pt x="98" y="54"/>
                      <a:pt x="196" y="108"/>
                      <a:pt x="303" y="114"/>
                    </a:cubicBezTo>
                    <a:cubicBezTo>
                      <a:pt x="410" y="120"/>
                      <a:pt x="530" y="25"/>
                      <a:pt x="644" y="38"/>
                    </a:cubicBezTo>
                    <a:cubicBezTo>
                      <a:pt x="758" y="51"/>
                      <a:pt x="903" y="132"/>
                      <a:pt x="985" y="189"/>
                    </a:cubicBezTo>
                    <a:cubicBezTo>
                      <a:pt x="1067" y="246"/>
                      <a:pt x="1101" y="306"/>
                      <a:pt x="1137" y="379"/>
                    </a:cubicBezTo>
                    <a:cubicBezTo>
                      <a:pt x="1173" y="452"/>
                      <a:pt x="1174" y="547"/>
                      <a:pt x="1199" y="629"/>
                    </a:cubicBezTo>
                    <a:cubicBezTo>
                      <a:pt x="1224" y="711"/>
                      <a:pt x="1237" y="762"/>
                      <a:pt x="1288" y="871"/>
                    </a:cubicBezTo>
                    <a:cubicBezTo>
                      <a:pt x="1339" y="980"/>
                      <a:pt x="1446" y="1159"/>
                      <a:pt x="1503" y="1285"/>
                    </a:cubicBezTo>
                    <a:cubicBezTo>
                      <a:pt x="1560" y="1411"/>
                      <a:pt x="1628" y="1524"/>
                      <a:pt x="1629" y="1629"/>
                    </a:cubicBezTo>
                    <a:cubicBezTo>
                      <a:pt x="1630" y="1734"/>
                      <a:pt x="1560" y="1834"/>
                      <a:pt x="1511" y="1917"/>
                    </a:cubicBezTo>
                    <a:cubicBezTo>
                      <a:pt x="1462" y="2000"/>
                      <a:pt x="1434" y="2064"/>
                      <a:pt x="1335" y="2125"/>
                    </a:cubicBezTo>
                    <a:cubicBezTo>
                      <a:pt x="1236" y="2186"/>
                      <a:pt x="1030" y="2253"/>
                      <a:pt x="919" y="2285"/>
                    </a:cubicBezTo>
                    <a:cubicBezTo>
                      <a:pt x="808" y="2317"/>
                      <a:pt x="755" y="2319"/>
                      <a:pt x="671" y="2317"/>
                    </a:cubicBezTo>
                    <a:cubicBezTo>
                      <a:pt x="587" y="2315"/>
                      <a:pt x="510" y="2293"/>
                      <a:pt x="417" y="2273"/>
                    </a:cubicBezTo>
                    <a:cubicBezTo>
                      <a:pt x="324" y="2253"/>
                      <a:pt x="177" y="2216"/>
                      <a:pt x="114" y="2197"/>
                    </a:cubicBezTo>
                    <a:cubicBezTo>
                      <a:pt x="51" y="2178"/>
                      <a:pt x="57" y="2165"/>
                      <a:pt x="38" y="215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456" y="3866"/>
                <a:ext cx="886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 dirty="0">
                    <a:latin typeface="Arial Unicode MS" charset="0"/>
                    <a:ea typeface="Arial Unicode MS" charset="0"/>
                    <a:cs typeface="Arial Unicode MS" charset="0"/>
                  </a:rPr>
                  <a:t>1005</a:t>
                </a:r>
              </a:p>
            </p:txBody>
          </p:sp>
        </p:grpSp>
        <p:grpSp>
          <p:nvGrpSpPr>
            <p:cNvPr id="12" name="Grouper 11"/>
            <p:cNvGrpSpPr/>
            <p:nvPr/>
          </p:nvGrpSpPr>
          <p:grpSpPr>
            <a:xfrm>
              <a:off x="1124749" y="2878907"/>
              <a:ext cx="2686049" cy="2971491"/>
              <a:chOff x="1124749" y="2878907"/>
              <a:chExt cx="2686049" cy="2971491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1184785" y="2878907"/>
                <a:ext cx="2626013" cy="2971491"/>
                <a:chOff x="1" y="1491"/>
                <a:chExt cx="2365" cy="2828"/>
              </a:xfrm>
            </p:grpSpPr>
            <p:sp>
              <p:nvSpPr>
                <p:cNvPr id="20" name="Freeform 7"/>
                <p:cNvSpPr>
                  <a:spLocks/>
                </p:cNvSpPr>
                <p:nvPr/>
              </p:nvSpPr>
              <p:spPr bwMode="auto">
                <a:xfrm>
                  <a:off x="1" y="1491"/>
                  <a:ext cx="2111" cy="2828"/>
                </a:xfrm>
                <a:custGeom>
                  <a:avLst/>
                  <a:gdLst/>
                  <a:ahLst/>
                  <a:cxnLst>
                    <a:cxn ang="0">
                      <a:pos x="0" y="139"/>
                    </a:cxn>
                    <a:cxn ang="0">
                      <a:pos x="303" y="252"/>
                    </a:cxn>
                    <a:cxn ang="0">
                      <a:pos x="569" y="252"/>
                    </a:cxn>
                    <a:cxn ang="0">
                      <a:pos x="909" y="25"/>
                    </a:cxn>
                    <a:cxn ang="0">
                      <a:pos x="1175" y="101"/>
                    </a:cxn>
                    <a:cxn ang="0">
                      <a:pos x="1326" y="442"/>
                    </a:cxn>
                    <a:cxn ang="0">
                      <a:pos x="1402" y="821"/>
                    </a:cxn>
                    <a:cxn ang="0">
                      <a:pos x="1463" y="1125"/>
                    </a:cxn>
                    <a:cxn ang="0">
                      <a:pos x="1583" y="1405"/>
                    </a:cxn>
                    <a:cxn ang="0">
                      <a:pos x="1743" y="1616"/>
                    </a:cxn>
                    <a:cxn ang="0">
                      <a:pos x="1970" y="1843"/>
                    </a:cxn>
                    <a:cxn ang="0">
                      <a:pos x="2071" y="2053"/>
                    </a:cxn>
                    <a:cxn ang="0">
                      <a:pos x="2095" y="2261"/>
                    </a:cxn>
                    <a:cxn ang="0">
                      <a:pos x="1975" y="2485"/>
                    </a:cxn>
                    <a:cxn ang="0">
                      <a:pos x="1705" y="2752"/>
                    </a:cxn>
                    <a:cxn ang="0">
                      <a:pos x="1629" y="2828"/>
                    </a:cxn>
                  </a:cxnLst>
                  <a:rect l="0" t="0" r="r" b="b"/>
                  <a:pathLst>
                    <a:path w="2111" h="2828">
                      <a:moveTo>
                        <a:pt x="0" y="139"/>
                      </a:moveTo>
                      <a:cubicBezTo>
                        <a:pt x="104" y="186"/>
                        <a:pt x="208" y="233"/>
                        <a:pt x="303" y="252"/>
                      </a:cubicBezTo>
                      <a:cubicBezTo>
                        <a:pt x="398" y="271"/>
                        <a:pt x="468" y="290"/>
                        <a:pt x="569" y="252"/>
                      </a:cubicBezTo>
                      <a:cubicBezTo>
                        <a:pt x="670" y="214"/>
                        <a:pt x="808" y="50"/>
                        <a:pt x="909" y="25"/>
                      </a:cubicBezTo>
                      <a:cubicBezTo>
                        <a:pt x="1010" y="0"/>
                        <a:pt x="1106" y="32"/>
                        <a:pt x="1175" y="101"/>
                      </a:cubicBezTo>
                      <a:cubicBezTo>
                        <a:pt x="1244" y="170"/>
                        <a:pt x="1288" y="322"/>
                        <a:pt x="1326" y="442"/>
                      </a:cubicBezTo>
                      <a:cubicBezTo>
                        <a:pt x="1364" y="562"/>
                        <a:pt x="1379" y="707"/>
                        <a:pt x="1402" y="821"/>
                      </a:cubicBezTo>
                      <a:cubicBezTo>
                        <a:pt x="1425" y="935"/>
                        <a:pt x="1433" y="1028"/>
                        <a:pt x="1463" y="1125"/>
                      </a:cubicBezTo>
                      <a:cubicBezTo>
                        <a:pt x="1493" y="1222"/>
                        <a:pt x="1536" y="1323"/>
                        <a:pt x="1583" y="1405"/>
                      </a:cubicBezTo>
                      <a:cubicBezTo>
                        <a:pt x="1630" y="1487"/>
                        <a:pt x="1679" y="1543"/>
                        <a:pt x="1743" y="1616"/>
                      </a:cubicBezTo>
                      <a:cubicBezTo>
                        <a:pt x="1807" y="1689"/>
                        <a:pt x="1915" y="1770"/>
                        <a:pt x="1970" y="1843"/>
                      </a:cubicBezTo>
                      <a:cubicBezTo>
                        <a:pt x="2025" y="1916"/>
                        <a:pt x="2050" y="1983"/>
                        <a:pt x="2071" y="2053"/>
                      </a:cubicBezTo>
                      <a:cubicBezTo>
                        <a:pt x="2092" y="2123"/>
                        <a:pt x="2111" y="2189"/>
                        <a:pt x="2095" y="2261"/>
                      </a:cubicBezTo>
                      <a:cubicBezTo>
                        <a:pt x="2079" y="2333"/>
                        <a:pt x="2040" y="2403"/>
                        <a:pt x="1975" y="2485"/>
                      </a:cubicBezTo>
                      <a:cubicBezTo>
                        <a:pt x="1910" y="2567"/>
                        <a:pt x="1763" y="2695"/>
                        <a:pt x="1705" y="2752"/>
                      </a:cubicBezTo>
                      <a:cubicBezTo>
                        <a:pt x="1647" y="2809"/>
                        <a:pt x="1648" y="2809"/>
                        <a:pt x="1629" y="28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" name="Text Box 21"/>
                <p:cNvSpPr txBox="1">
                  <a:spLocks noChangeArrowheads="1"/>
                </p:cNvSpPr>
                <p:nvPr/>
              </p:nvSpPr>
              <p:spPr bwMode="auto">
                <a:xfrm rot="19092243">
                  <a:off x="1488" y="3733"/>
                  <a:ext cx="878" cy="3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400" b="1" dirty="0">
                      <a:latin typeface="Arial Unicode MS" charset="0"/>
                      <a:ea typeface="Arial Unicode MS" charset="0"/>
                      <a:cs typeface="Arial Unicode MS" charset="0"/>
                    </a:rPr>
                    <a:t>1010</a:t>
                  </a:r>
                </a:p>
              </p:txBody>
            </p:sp>
          </p:grpSp>
          <p:grpSp>
            <p:nvGrpSpPr>
              <p:cNvPr id="14" name="Group 32"/>
              <p:cNvGrpSpPr>
                <a:grpSpLocks/>
              </p:cNvGrpSpPr>
              <p:nvPr/>
            </p:nvGrpSpPr>
            <p:grpSpPr bwMode="auto">
              <a:xfrm>
                <a:off x="1124749" y="3515910"/>
                <a:ext cx="1446805" cy="1798385"/>
                <a:chOff x="1" y="2084"/>
                <a:chExt cx="1303" cy="1868"/>
              </a:xfrm>
            </p:grpSpPr>
            <p:sp>
              <p:nvSpPr>
                <p:cNvPr id="18" name="Freeform 9"/>
                <p:cNvSpPr>
                  <a:spLocks/>
                </p:cNvSpPr>
                <p:nvPr/>
              </p:nvSpPr>
              <p:spPr bwMode="auto">
                <a:xfrm>
                  <a:off x="1" y="2084"/>
                  <a:ext cx="1248" cy="18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79" y="38"/>
                    </a:cxn>
                    <a:cxn ang="0">
                      <a:pos x="644" y="114"/>
                    </a:cxn>
                    <a:cxn ang="0">
                      <a:pos x="831" y="212"/>
                    </a:cxn>
                    <a:cxn ang="0">
                      <a:pos x="1039" y="508"/>
                    </a:cxn>
                    <a:cxn ang="0">
                      <a:pos x="1191" y="828"/>
                    </a:cxn>
                    <a:cxn ang="0">
                      <a:pos x="1326" y="1212"/>
                    </a:cxn>
                    <a:cxn ang="0">
                      <a:pos x="1099" y="1743"/>
                    </a:cxn>
                    <a:cxn ang="0">
                      <a:pos x="687" y="1780"/>
                    </a:cxn>
                    <a:cxn ang="0">
                      <a:pos x="287" y="1692"/>
                    </a:cxn>
                    <a:cxn ang="0">
                      <a:pos x="15" y="1492"/>
                    </a:cxn>
                  </a:cxnLst>
                  <a:rect l="0" t="0" r="r" b="b"/>
                  <a:pathLst>
                    <a:path w="1341" h="1838">
                      <a:moveTo>
                        <a:pt x="0" y="0"/>
                      </a:moveTo>
                      <a:cubicBezTo>
                        <a:pt x="136" y="9"/>
                        <a:pt x="272" y="19"/>
                        <a:pt x="379" y="38"/>
                      </a:cubicBezTo>
                      <a:cubicBezTo>
                        <a:pt x="486" y="57"/>
                        <a:pt x="569" y="85"/>
                        <a:pt x="644" y="114"/>
                      </a:cubicBezTo>
                      <a:cubicBezTo>
                        <a:pt x="719" y="143"/>
                        <a:pt x="765" y="146"/>
                        <a:pt x="831" y="212"/>
                      </a:cubicBezTo>
                      <a:cubicBezTo>
                        <a:pt x="897" y="278"/>
                        <a:pt x="979" y="405"/>
                        <a:pt x="1039" y="508"/>
                      </a:cubicBezTo>
                      <a:cubicBezTo>
                        <a:pt x="1099" y="611"/>
                        <a:pt x="1143" y="711"/>
                        <a:pt x="1191" y="828"/>
                      </a:cubicBezTo>
                      <a:cubicBezTo>
                        <a:pt x="1239" y="945"/>
                        <a:pt x="1341" y="1060"/>
                        <a:pt x="1326" y="1212"/>
                      </a:cubicBezTo>
                      <a:cubicBezTo>
                        <a:pt x="1311" y="1364"/>
                        <a:pt x="1205" y="1648"/>
                        <a:pt x="1099" y="1743"/>
                      </a:cubicBezTo>
                      <a:cubicBezTo>
                        <a:pt x="993" y="1838"/>
                        <a:pt x="822" y="1788"/>
                        <a:pt x="687" y="1780"/>
                      </a:cubicBezTo>
                      <a:cubicBezTo>
                        <a:pt x="552" y="1772"/>
                        <a:pt x="399" y="1740"/>
                        <a:pt x="287" y="1692"/>
                      </a:cubicBezTo>
                      <a:cubicBezTo>
                        <a:pt x="175" y="1644"/>
                        <a:pt x="72" y="1534"/>
                        <a:pt x="15" y="149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493" y="3602"/>
                  <a:ext cx="811" cy="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400" b="1" dirty="0">
                      <a:latin typeface="Arial Unicode MS" charset="0"/>
                      <a:ea typeface="Arial Unicode MS" charset="0"/>
                      <a:cs typeface="Arial Unicode MS" charset="0"/>
                    </a:rPr>
                    <a:t>1000</a:t>
                  </a:r>
                </a:p>
              </p:txBody>
            </p:sp>
          </p:grpSp>
          <p:grpSp>
            <p:nvGrpSpPr>
              <p:cNvPr id="15" name="Group 29"/>
              <p:cNvGrpSpPr>
                <a:grpSpLocks/>
              </p:cNvGrpSpPr>
              <p:nvPr/>
            </p:nvGrpSpPr>
            <p:grpSpPr bwMode="auto">
              <a:xfrm>
                <a:off x="1174791" y="3988487"/>
                <a:ext cx="1048184" cy="761787"/>
                <a:chOff x="-8" y="2547"/>
                <a:chExt cx="944" cy="725"/>
              </a:xfrm>
            </p:grpSpPr>
            <p:sp>
              <p:nvSpPr>
                <p:cNvPr id="16" name="Freeform 11"/>
                <p:cNvSpPr>
                  <a:spLocks/>
                </p:cNvSpPr>
                <p:nvPr/>
              </p:nvSpPr>
              <p:spPr bwMode="auto">
                <a:xfrm>
                  <a:off x="-8" y="2547"/>
                  <a:ext cx="591" cy="485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240" y="29"/>
                    </a:cxn>
                    <a:cxn ang="0">
                      <a:pos x="536" y="229"/>
                    </a:cxn>
                    <a:cxn ang="0">
                      <a:pos x="568" y="429"/>
                    </a:cxn>
                    <a:cxn ang="0">
                      <a:pos x="426" y="484"/>
                    </a:cxn>
                    <a:cxn ang="0">
                      <a:pos x="208" y="437"/>
                    </a:cxn>
                    <a:cxn ang="0">
                      <a:pos x="9" y="295"/>
                    </a:cxn>
                  </a:cxnLst>
                  <a:rect l="0" t="0" r="r" b="b"/>
                  <a:pathLst>
                    <a:path w="591" h="485">
                      <a:moveTo>
                        <a:pt x="0" y="53"/>
                      </a:moveTo>
                      <a:cubicBezTo>
                        <a:pt x="39" y="49"/>
                        <a:pt x="151" y="0"/>
                        <a:pt x="240" y="29"/>
                      </a:cubicBezTo>
                      <a:cubicBezTo>
                        <a:pt x="329" y="58"/>
                        <a:pt x="481" y="162"/>
                        <a:pt x="536" y="229"/>
                      </a:cubicBezTo>
                      <a:cubicBezTo>
                        <a:pt x="591" y="296"/>
                        <a:pt x="586" y="387"/>
                        <a:pt x="568" y="429"/>
                      </a:cubicBezTo>
                      <a:cubicBezTo>
                        <a:pt x="550" y="471"/>
                        <a:pt x="486" y="483"/>
                        <a:pt x="426" y="484"/>
                      </a:cubicBezTo>
                      <a:cubicBezTo>
                        <a:pt x="366" y="485"/>
                        <a:pt x="278" y="469"/>
                        <a:pt x="208" y="437"/>
                      </a:cubicBezTo>
                      <a:cubicBezTo>
                        <a:pt x="138" y="405"/>
                        <a:pt x="50" y="325"/>
                        <a:pt x="9" y="295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28" y="2979"/>
                  <a:ext cx="708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400" b="1" dirty="0" smtClean="0">
                      <a:latin typeface="Arial Unicode MS" charset="0"/>
                      <a:ea typeface="Arial Unicode MS" charset="0"/>
                      <a:cs typeface="Arial Unicode MS" charset="0"/>
                    </a:rPr>
                    <a:t>995</a:t>
                  </a:r>
                  <a:endParaRPr lang="fr-FR" sz="1400" b="1" dirty="0">
                    <a:latin typeface="Arial Unicode MS" charset="0"/>
                    <a:ea typeface="Arial Unicode MS" charset="0"/>
                    <a:cs typeface="Arial Unicode MS" charset="0"/>
                  </a:endParaRPr>
                </a:p>
              </p:txBody>
            </p:sp>
          </p:grpSp>
        </p:grpSp>
      </p:grpSp>
      <p:sp>
        <p:nvSpPr>
          <p:cNvPr id="24" name="Freeform 6"/>
          <p:cNvSpPr>
            <a:spLocks/>
          </p:cNvSpPr>
          <p:nvPr/>
        </p:nvSpPr>
        <p:spPr bwMode="auto">
          <a:xfrm>
            <a:off x="1184785" y="2447053"/>
            <a:ext cx="6182512" cy="3403346"/>
          </a:xfrm>
          <a:custGeom>
            <a:avLst/>
            <a:gdLst/>
            <a:ahLst/>
            <a:cxnLst>
              <a:cxn ang="0">
                <a:pos x="0" y="337"/>
              </a:cxn>
              <a:cxn ang="0">
                <a:pos x="191" y="414"/>
              </a:cxn>
              <a:cxn ang="0">
                <a:pos x="458" y="491"/>
              </a:cxn>
              <a:cxn ang="0">
                <a:pos x="610" y="376"/>
              </a:cxn>
              <a:cxn ang="0">
                <a:pos x="767" y="144"/>
              </a:cxn>
              <a:cxn ang="0">
                <a:pos x="1030" y="32"/>
              </a:cxn>
              <a:cxn ang="0">
                <a:pos x="1367" y="336"/>
              </a:cxn>
              <a:cxn ang="0">
                <a:pos x="1525" y="1063"/>
              </a:cxn>
              <a:cxn ang="0">
                <a:pos x="1640" y="1522"/>
              </a:cxn>
              <a:cxn ang="0">
                <a:pos x="1717" y="1789"/>
              </a:cxn>
              <a:cxn ang="0">
                <a:pos x="1830" y="1903"/>
              </a:cxn>
              <a:cxn ang="0">
                <a:pos x="2039" y="1984"/>
              </a:cxn>
              <a:cxn ang="0">
                <a:pos x="2250" y="2056"/>
              </a:cxn>
              <a:cxn ang="0">
                <a:pos x="2551" y="2256"/>
              </a:cxn>
              <a:cxn ang="0">
                <a:pos x="2751" y="2528"/>
              </a:cxn>
              <a:cxn ang="0">
                <a:pos x="3127" y="2616"/>
              </a:cxn>
              <a:cxn ang="0">
                <a:pos x="3356" y="2513"/>
              </a:cxn>
              <a:cxn ang="0">
                <a:pos x="3661" y="2323"/>
              </a:cxn>
              <a:cxn ang="0">
                <a:pos x="4081" y="2285"/>
              </a:cxn>
              <a:cxn ang="0">
                <a:pos x="4309" y="2323"/>
              </a:cxn>
              <a:cxn ang="0">
                <a:pos x="4503" y="2392"/>
              </a:cxn>
              <a:cxn ang="0">
                <a:pos x="4768" y="2552"/>
              </a:cxn>
              <a:cxn ang="0">
                <a:pos x="4881" y="2819"/>
              </a:cxn>
              <a:cxn ang="0">
                <a:pos x="5263" y="3087"/>
              </a:cxn>
              <a:cxn ang="0">
                <a:pos x="5454" y="3162"/>
              </a:cxn>
              <a:cxn ang="0">
                <a:pos x="5568" y="3239"/>
              </a:cxn>
            </a:cxnLst>
            <a:rect l="0" t="0" r="r" b="b"/>
            <a:pathLst>
              <a:path w="5568" h="3239">
                <a:moveTo>
                  <a:pt x="0" y="337"/>
                </a:moveTo>
                <a:cubicBezTo>
                  <a:pt x="57" y="363"/>
                  <a:pt x="115" y="389"/>
                  <a:pt x="191" y="414"/>
                </a:cubicBezTo>
                <a:cubicBezTo>
                  <a:pt x="268" y="439"/>
                  <a:pt x="389" y="497"/>
                  <a:pt x="458" y="491"/>
                </a:cubicBezTo>
                <a:cubicBezTo>
                  <a:pt x="528" y="485"/>
                  <a:pt x="559" y="434"/>
                  <a:pt x="610" y="376"/>
                </a:cubicBezTo>
                <a:cubicBezTo>
                  <a:pt x="661" y="318"/>
                  <a:pt x="697" y="201"/>
                  <a:pt x="767" y="144"/>
                </a:cubicBezTo>
                <a:cubicBezTo>
                  <a:pt x="837" y="87"/>
                  <a:pt x="930" y="0"/>
                  <a:pt x="1030" y="32"/>
                </a:cubicBezTo>
                <a:cubicBezTo>
                  <a:pt x="1130" y="64"/>
                  <a:pt x="1285" y="164"/>
                  <a:pt x="1367" y="336"/>
                </a:cubicBezTo>
                <a:cubicBezTo>
                  <a:pt x="1449" y="508"/>
                  <a:pt x="1480" y="865"/>
                  <a:pt x="1525" y="1063"/>
                </a:cubicBezTo>
                <a:cubicBezTo>
                  <a:pt x="1570" y="1261"/>
                  <a:pt x="1608" y="1401"/>
                  <a:pt x="1640" y="1522"/>
                </a:cubicBezTo>
                <a:cubicBezTo>
                  <a:pt x="1672" y="1643"/>
                  <a:pt x="1686" y="1725"/>
                  <a:pt x="1717" y="1789"/>
                </a:cubicBezTo>
                <a:cubicBezTo>
                  <a:pt x="1748" y="1852"/>
                  <a:pt x="1776" y="1871"/>
                  <a:pt x="1830" y="1903"/>
                </a:cubicBezTo>
                <a:cubicBezTo>
                  <a:pt x="1884" y="1935"/>
                  <a:pt x="1969" y="1958"/>
                  <a:pt x="2039" y="1984"/>
                </a:cubicBezTo>
                <a:cubicBezTo>
                  <a:pt x="2109" y="2010"/>
                  <a:pt x="2165" y="2011"/>
                  <a:pt x="2250" y="2056"/>
                </a:cubicBezTo>
                <a:cubicBezTo>
                  <a:pt x="2335" y="2101"/>
                  <a:pt x="2467" y="2177"/>
                  <a:pt x="2551" y="2256"/>
                </a:cubicBezTo>
                <a:cubicBezTo>
                  <a:pt x="2635" y="2335"/>
                  <a:pt x="2655" y="2468"/>
                  <a:pt x="2751" y="2528"/>
                </a:cubicBezTo>
                <a:cubicBezTo>
                  <a:pt x="2847" y="2588"/>
                  <a:pt x="3026" y="2618"/>
                  <a:pt x="3127" y="2616"/>
                </a:cubicBezTo>
                <a:cubicBezTo>
                  <a:pt x="3228" y="2614"/>
                  <a:pt x="3267" y="2562"/>
                  <a:pt x="3356" y="2513"/>
                </a:cubicBezTo>
                <a:cubicBezTo>
                  <a:pt x="3445" y="2464"/>
                  <a:pt x="3540" y="2361"/>
                  <a:pt x="3661" y="2323"/>
                </a:cubicBezTo>
                <a:cubicBezTo>
                  <a:pt x="3782" y="2285"/>
                  <a:pt x="3973" y="2285"/>
                  <a:pt x="4081" y="2285"/>
                </a:cubicBezTo>
                <a:cubicBezTo>
                  <a:pt x="4189" y="2285"/>
                  <a:pt x="4239" y="2305"/>
                  <a:pt x="4309" y="2323"/>
                </a:cubicBezTo>
                <a:cubicBezTo>
                  <a:pt x="4379" y="2341"/>
                  <a:pt x="4427" y="2354"/>
                  <a:pt x="4503" y="2392"/>
                </a:cubicBezTo>
                <a:cubicBezTo>
                  <a:pt x="4579" y="2430"/>
                  <a:pt x="4705" y="2481"/>
                  <a:pt x="4768" y="2552"/>
                </a:cubicBezTo>
                <a:cubicBezTo>
                  <a:pt x="4831" y="2623"/>
                  <a:pt x="4799" y="2730"/>
                  <a:pt x="4881" y="2819"/>
                </a:cubicBezTo>
                <a:cubicBezTo>
                  <a:pt x="4964" y="2907"/>
                  <a:pt x="5167" y="3029"/>
                  <a:pt x="5263" y="3087"/>
                </a:cubicBezTo>
                <a:cubicBezTo>
                  <a:pt x="5359" y="3144"/>
                  <a:pt x="5404" y="3137"/>
                  <a:pt x="5454" y="3162"/>
                </a:cubicBezTo>
                <a:cubicBezTo>
                  <a:pt x="5505" y="3188"/>
                  <a:pt x="5549" y="3226"/>
                  <a:pt x="5568" y="3239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 rot="1432119">
            <a:off x="3497816" y="4398874"/>
            <a:ext cx="730620" cy="3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 dirty="0">
                <a:latin typeface="Arial Unicode MS" charset="0"/>
                <a:ea typeface="Arial Unicode MS" charset="0"/>
                <a:cs typeface="Arial Unicode MS" charset="0"/>
              </a:rPr>
              <a:t>1015</a:t>
            </a:r>
          </a:p>
        </p:txBody>
      </p:sp>
      <p:grpSp>
        <p:nvGrpSpPr>
          <p:cNvPr id="26" name="Group 75"/>
          <p:cNvGrpSpPr>
            <a:grpSpLocks/>
          </p:cNvGrpSpPr>
          <p:nvPr/>
        </p:nvGrpSpPr>
        <p:grpSpPr bwMode="auto">
          <a:xfrm>
            <a:off x="1174791" y="1313305"/>
            <a:ext cx="4342637" cy="3277257"/>
            <a:chOff x="-8" y="1"/>
            <a:chExt cx="3911" cy="3119"/>
          </a:xfrm>
        </p:grpSpPr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-8" y="1"/>
              <a:ext cx="3911" cy="3119"/>
            </a:xfrm>
            <a:custGeom>
              <a:avLst/>
              <a:gdLst/>
              <a:ahLst/>
              <a:cxnLst>
                <a:cxn ang="0">
                  <a:pos x="0" y="889"/>
                </a:cxn>
                <a:cxn ang="0">
                  <a:pos x="267" y="996"/>
                </a:cxn>
                <a:cxn ang="0">
                  <a:pos x="532" y="996"/>
                </a:cxn>
                <a:cxn ang="0">
                  <a:pos x="1046" y="755"/>
                </a:cxn>
                <a:cxn ang="0">
                  <a:pos x="1544" y="1043"/>
                </a:cxn>
                <a:cxn ang="0">
                  <a:pos x="1610" y="1445"/>
                </a:cxn>
                <a:cxn ang="0">
                  <a:pos x="1676" y="1775"/>
                </a:cxn>
                <a:cxn ang="0">
                  <a:pos x="1772" y="2093"/>
                </a:cxn>
                <a:cxn ang="0">
                  <a:pos x="1910" y="2375"/>
                </a:cxn>
                <a:cxn ang="0">
                  <a:pos x="2144" y="2669"/>
                </a:cxn>
                <a:cxn ang="0">
                  <a:pos x="2541" y="2907"/>
                </a:cxn>
                <a:cxn ang="0">
                  <a:pos x="2822" y="3047"/>
                </a:cxn>
                <a:cxn ang="0">
                  <a:pos x="3092" y="3119"/>
                </a:cxn>
                <a:cxn ang="0">
                  <a:pos x="3335" y="3049"/>
                </a:cxn>
                <a:cxn ang="0">
                  <a:pos x="3583" y="2907"/>
                </a:cxn>
                <a:cxn ang="0">
                  <a:pos x="3679" y="2614"/>
                </a:cxn>
                <a:cxn ang="0">
                  <a:pos x="3631" y="2261"/>
                </a:cxn>
                <a:cxn ang="0">
                  <a:pos x="3721" y="1850"/>
                </a:cxn>
                <a:cxn ang="0">
                  <a:pos x="3873" y="1316"/>
                </a:cxn>
                <a:cxn ang="0">
                  <a:pos x="3835" y="996"/>
                </a:cxn>
                <a:cxn ang="0">
                  <a:pos x="3417" y="605"/>
                </a:cxn>
                <a:cxn ang="0">
                  <a:pos x="3189" y="356"/>
                </a:cxn>
                <a:cxn ang="0">
                  <a:pos x="3151" y="0"/>
                </a:cxn>
              </a:cxnLst>
              <a:rect l="0" t="0" r="r" b="b"/>
              <a:pathLst>
                <a:path w="3911" h="3119">
                  <a:moveTo>
                    <a:pt x="0" y="889"/>
                  </a:moveTo>
                  <a:cubicBezTo>
                    <a:pt x="89" y="934"/>
                    <a:pt x="178" y="979"/>
                    <a:pt x="267" y="996"/>
                  </a:cubicBezTo>
                  <a:cubicBezTo>
                    <a:pt x="355" y="1014"/>
                    <a:pt x="402" y="1036"/>
                    <a:pt x="532" y="996"/>
                  </a:cubicBezTo>
                  <a:cubicBezTo>
                    <a:pt x="662" y="956"/>
                    <a:pt x="877" y="747"/>
                    <a:pt x="1046" y="755"/>
                  </a:cubicBezTo>
                  <a:cubicBezTo>
                    <a:pt x="1215" y="763"/>
                    <a:pt x="1450" y="928"/>
                    <a:pt x="1544" y="1043"/>
                  </a:cubicBezTo>
                  <a:cubicBezTo>
                    <a:pt x="1638" y="1158"/>
                    <a:pt x="1588" y="1323"/>
                    <a:pt x="1610" y="1445"/>
                  </a:cubicBezTo>
                  <a:cubicBezTo>
                    <a:pt x="1632" y="1567"/>
                    <a:pt x="1649" y="1667"/>
                    <a:pt x="1676" y="1775"/>
                  </a:cubicBezTo>
                  <a:cubicBezTo>
                    <a:pt x="1703" y="1883"/>
                    <a:pt x="1733" y="1993"/>
                    <a:pt x="1772" y="2093"/>
                  </a:cubicBezTo>
                  <a:cubicBezTo>
                    <a:pt x="1811" y="2193"/>
                    <a:pt x="1848" y="2279"/>
                    <a:pt x="1910" y="2375"/>
                  </a:cubicBezTo>
                  <a:cubicBezTo>
                    <a:pt x="1972" y="2471"/>
                    <a:pt x="2039" y="2580"/>
                    <a:pt x="2144" y="2669"/>
                  </a:cubicBezTo>
                  <a:cubicBezTo>
                    <a:pt x="2249" y="2758"/>
                    <a:pt x="2428" y="2844"/>
                    <a:pt x="2541" y="2907"/>
                  </a:cubicBezTo>
                  <a:cubicBezTo>
                    <a:pt x="2654" y="2970"/>
                    <a:pt x="2730" y="3012"/>
                    <a:pt x="2822" y="3047"/>
                  </a:cubicBezTo>
                  <a:cubicBezTo>
                    <a:pt x="2914" y="3082"/>
                    <a:pt x="3007" y="3119"/>
                    <a:pt x="3092" y="3119"/>
                  </a:cubicBezTo>
                  <a:cubicBezTo>
                    <a:pt x="3177" y="3119"/>
                    <a:pt x="3253" y="3084"/>
                    <a:pt x="3335" y="3049"/>
                  </a:cubicBezTo>
                  <a:cubicBezTo>
                    <a:pt x="3417" y="3014"/>
                    <a:pt x="3526" y="2979"/>
                    <a:pt x="3583" y="2907"/>
                  </a:cubicBezTo>
                  <a:cubicBezTo>
                    <a:pt x="3640" y="2834"/>
                    <a:pt x="3671" y="2722"/>
                    <a:pt x="3679" y="2614"/>
                  </a:cubicBezTo>
                  <a:cubicBezTo>
                    <a:pt x="3687" y="2506"/>
                    <a:pt x="3624" y="2387"/>
                    <a:pt x="3631" y="2261"/>
                  </a:cubicBezTo>
                  <a:cubicBezTo>
                    <a:pt x="3638" y="2134"/>
                    <a:pt x="3680" y="2008"/>
                    <a:pt x="3721" y="1850"/>
                  </a:cubicBezTo>
                  <a:cubicBezTo>
                    <a:pt x="3761" y="1692"/>
                    <a:pt x="3854" y="1458"/>
                    <a:pt x="3873" y="1316"/>
                  </a:cubicBezTo>
                  <a:cubicBezTo>
                    <a:pt x="3892" y="1174"/>
                    <a:pt x="3911" y="1115"/>
                    <a:pt x="3835" y="996"/>
                  </a:cubicBezTo>
                  <a:cubicBezTo>
                    <a:pt x="3759" y="878"/>
                    <a:pt x="3524" y="712"/>
                    <a:pt x="3417" y="605"/>
                  </a:cubicBezTo>
                  <a:cubicBezTo>
                    <a:pt x="3310" y="498"/>
                    <a:pt x="3233" y="456"/>
                    <a:pt x="3189" y="356"/>
                  </a:cubicBezTo>
                  <a:cubicBezTo>
                    <a:pt x="3145" y="255"/>
                    <a:pt x="3157" y="59"/>
                    <a:pt x="315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 rot="1630848">
              <a:off x="2210" y="2658"/>
              <a:ext cx="751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latin typeface="Arial Unicode MS" charset="0"/>
                  <a:ea typeface="Arial Unicode MS" charset="0"/>
                  <a:cs typeface="Arial Unicode MS" charset="0"/>
                </a:rPr>
                <a:t>1020</a:t>
              </a:r>
            </a:p>
          </p:txBody>
        </p:sp>
        <p:grpSp>
          <p:nvGrpSpPr>
            <p:cNvPr id="29" name="Group 46"/>
            <p:cNvGrpSpPr>
              <a:grpSpLocks/>
            </p:cNvGrpSpPr>
            <p:nvPr/>
          </p:nvGrpSpPr>
          <p:grpSpPr bwMode="auto">
            <a:xfrm>
              <a:off x="2123" y="871"/>
              <a:ext cx="653" cy="917"/>
              <a:chOff x="2123" y="871"/>
              <a:chExt cx="653" cy="917"/>
            </a:xfrm>
          </p:grpSpPr>
          <p:sp>
            <p:nvSpPr>
              <p:cNvPr id="33" name="Freeform 17"/>
              <p:cNvSpPr>
                <a:spLocks/>
              </p:cNvSpPr>
              <p:nvPr/>
            </p:nvSpPr>
            <p:spPr bwMode="auto">
              <a:xfrm>
                <a:off x="2287" y="871"/>
                <a:ext cx="489" cy="917"/>
              </a:xfrm>
              <a:custGeom>
                <a:avLst/>
                <a:gdLst/>
                <a:ahLst/>
                <a:cxnLst>
                  <a:cxn ang="0">
                    <a:pos x="1" y="169"/>
                  </a:cxn>
                  <a:cxn ang="0">
                    <a:pos x="41" y="297"/>
                  </a:cxn>
                  <a:cxn ang="0">
                    <a:pos x="81" y="473"/>
                  </a:cxn>
                  <a:cxn ang="0">
                    <a:pos x="153" y="801"/>
                  </a:cxn>
                  <a:cxn ang="0">
                    <a:pos x="441" y="872"/>
                  </a:cxn>
                  <a:cxn ang="0">
                    <a:pos x="441" y="531"/>
                  </a:cxn>
                  <a:cxn ang="0">
                    <a:pos x="214" y="115"/>
                  </a:cxn>
                  <a:cxn ang="0">
                    <a:pos x="49" y="9"/>
                  </a:cxn>
                  <a:cxn ang="0">
                    <a:pos x="1" y="169"/>
                  </a:cxn>
                </a:cxnLst>
                <a:rect l="0" t="0" r="r" b="b"/>
                <a:pathLst>
                  <a:path w="489" h="917">
                    <a:moveTo>
                      <a:pt x="1" y="169"/>
                    </a:moveTo>
                    <a:cubicBezTo>
                      <a:pt x="0" y="217"/>
                      <a:pt x="28" y="246"/>
                      <a:pt x="41" y="297"/>
                    </a:cubicBezTo>
                    <a:cubicBezTo>
                      <a:pt x="54" y="348"/>
                      <a:pt x="62" y="389"/>
                      <a:pt x="81" y="473"/>
                    </a:cubicBezTo>
                    <a:cubicBezTo>
                      <a:pt x="100" y="557"/>
                      <a:pt x="93" y="735"/>
                      <a:pt x="153" y="801"/>
                    </a:cubicBezTo>
                    <a:cubicBezTo>
                      <a:pt x="213" y="867"/>
                      <a:pt x="393" y="917"/>
                      <a:pt x="441" y="872"/>
                    </a:cubicBezTo>
                    <a:cubicBezTo>
                      <a:pt x="489" y="827"/>
                      <a:pt x="479" y="657"/>
                      <a:pt x="441" y="531"/>
                    </a:cubicBezTo>
                    <a:cubicBezTo>
                      <a:pt x="403" y="405"/>
                      <a:pt x="279" y="202"/>
                      <a:pt x="214" y="115"/>
                    </a:cubicBezTo>
                    <a:cubicBezTo>
                      <a:pt x="149" y="28"/>
                      <a:pt x="84" y="0"/>
                      <a:pt x="49" y="9"/>
                    </a:cubicBezTo>
                    <a:cubicBezTo>
                      <a:pt x="14" y="18"/>
                      <a:pt x="2" y="121"/>
                      <a:pt x="1" y="16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 rot="4559930">
                <a:off x="1934" y="1266"/>
                <a:ext cx="656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 dirty="0">
                    <a:latin typeface="Arial Unicode MS" charset="0"/>
                    <a:ea typeface="Arial Unicode MS" charset="0"/>
                    <a:cs typeface="Arial Unicode MS" charset="0"/>
                  </a:rPr>
                  <a:t>1030</a:t>
                </a:r>
              </a:p>
            </p:txBody>
          </p:sp>
        </p:grpSp>
        <p:grpSp>
          <p:nvGrpSpPr>
            <p:cNvPr id="30" name="Group 44"/>
            <p:cNvGrpSpPr>
              <a:grpSpLocks/>
            </p:cNvGrpSpPr>
            <p:nvPr/>
          </p:nvGrpSpPr>
          <p:grpSpPr bwMode="auto">
            <a:xfrm>
              <a:off x="1" y="1"/>
              <a:ext cx="3246" cy="2408"/>
              <a:chOff x="1" y="1"/>
              <a:chExt cx="3396" cy="2919"/>
            </a:xfrm>
          </p:grpSpPr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1" y="1"/>
                <a:ext cx="3396" cy="2919"/>
              </a:xfrm>
              <a:custGeom>
                <a:avLst/>
                <a:gdLst/>
                <a:ahLst/>
                <a:cxnLst>
                  <a:cxn ang="0">
                    <a:pos x="0" y="227"/>
                  </a:cxn>
                  <a:cxn ang="0">
                    <a:pos x="379" y="379"/>
                  </a:cxn>
                  <a:cxn ang="0">
                    <a:pos x="682" y="341"/>
                  </a:cxn>
                  <a:cxn ang="0">
                    <a:pos x="1137" y="303"/>
                  </a:cxn>
                  <a:cxn ang="0">
                    <a:pos x="1743" y="644"/>
                  </a:cxn>
                  <a:cxn ang="0">
                    <a:pos x="1894" y="1326"/>
                  </a:cxn>
                  <a:cxn ang="0">
                    <a:pos x="2008" y="2007"/>
                  </a:cxn>
                  <a:cxn ang="0">
                    <a:pos x="2046" y="2348"/>
                  </a:cxn>
                  <a:cxn ang="0">
                    <a:pos x="2303" y="2591"/>
                  </a:cxn>
                  <a:cxn ang="0">
                    <a:pos x="2599" y="2743"/>
                  </a:cxn>
                  <a:cxn ang="0">
                    <a:pos x="2871" y="2903"/>
                  </a:cxn>
                  <a:cxn ang="0">
                    <a:pos x="3106" y="2841"/>
                  </a:cxn>
                  <a:cxn ang="0">
                    <a:pos x="3167" y="2559"/>
                  </a:cxn>
                  <a:cxn ang="0">
                    <a:pos x="3223" y="1863"/>
                  </a:cxn>
                  <a:cxn ang="0">
                    <a:pos x="3351" y="1319"/>
                  </a:cxn>
                  <a:cxn ang="0">
                    <a:pos x="2955" y="833"/>
                  </a:cxn>
                  <a:cxn ang="0">
                    <a:pos x="2765" y="530"/>
                  </a:cxn>
                  <a:cxn ang="0">
                    <a:pos x="2462" y="303"/>
                  </a:cxn>
                  <a:cxn ang="0">
                    <a:pos x="1894" y="0"/>
                  </a:cxn>
                </a:cxnLst>
                <a:rect l="0" t="0" r="r" b="b"/>
                <a:pathLst>
                  <a:path w="3396" h="2919">
                    <a:moveTo>
                      <a:pt x="0" y="227"/>
                    </a:moveTo>
                    <a:cubicBezTo>
                      <a:pt x="132" y="293"/>
                      <a:pt x="265" y="360"/>
                      <a:pt x="379" y="379"/>
                    </a:cubicBezTo>
                    <a:cubicBezTo>
                      <a:pt x="493" y="398"/>
                      <a:pt x="556" y="354"/>
                      <a:pt x="682" y="341"/>
                    </a:cubicBezTo>
                    <a:cubicBezTo>
                      <a:pt x="808" y="328"/>
                      <a:pt x="960" y="253"/>
                      <a:pt x="1137" y="303"/>
                    </a:cubicBezTo>
                    <a:cubicBezTo>
                      <a:pt x="1314" y="353"/>
                      <a:pt x="1617" y="473"/>
                      <a:pt x="1743" y="644"/>
                    </a:cubicBezTo>
                    <a:cubicBezTo>
                      <a:pt x="1869" y="815"/>
                      <a:pt x="1850" y="1099"/>
                      <a:pt x="1894" y="1326"/>
                    </a:cubicBezTo>
                    <a:cubicBezTo>
                      <a:pt x="1938" y="1553"/>
                      <a:pt x="1983" y="1837"/>
                      <a:pt x="2008" y="2007"/>
                    </a:cubicBezTo>
                    <a:cubicBezTo>
                      <a:pt x="2033" y="2177"/>
                      <a:pt x="1997" y="2251"/>
                      <a:pt x="2046" y="2348"/>
                    </a:cubicBezTo>
                    <a:cubicBezTo>
                      <a:pt x="2095" y="2445"/>
                      <a:pt x="2211" y="2525"/>
                      <a:pt x="2303" y="2591"/>
                    </a:cubicBezTo>
                    <a:cubicBezTo>
                      <a:pt x="2395" y="2657"/>
                      <a:pt x="2504" y="2691"/>
                      <a:pt x="2599" y="2743"/>
                    </a:cubicBezTo>
                    <a:cubicBezTo>
                      <a:pt x="2694" y="2795"/>
                      <a:pt x="2787" y="2887"/>
                      <a:pt x="2871" y="2903"/>
                    </a:cubicBezTo>
                    <a:cubicBezTo>
                      <a:pt x="2955" y="2919"/>
                      <a:pt x="3057" y="2898"/>
                      <a:pt x="3106" y="2841"/>
                    </a:cubicBezTo>
                    <a:cubicBezTo>
                      <a:pt x="3155" y="2784"/>
                      <a:pt x="3148" y="2722"/>
                      <a:pt x="3167" y="2559"/>
                    </a:cubicBezTo>
                    <a:cubicBezTo>
                      <a:pt x="3186" y="2396"/>
                      <a:pt x="3192" y="2070"/>
                      <a:pt x="3223" y="1863"/>
                    </a:cubicBezTo>
                    <a:cubicBezTo>
                      <a:pt x="3254" y="1656"/>
                      <a:pt x="3396" y="1491"/>
                      <a:pt x="3351" y="1319"/>
                    </a:cubicBezTo>
                    <a:cubicBezTo>
                      <a:pt x="3306" y="1147"/>
                      <a:pt x="3053" y="964"/>
                      <a:pt x="2955" y="833"/>
                    </a:cubicBezTo>
                    <a:cubicBezTo>
                      <a:pt x="2857" y="702"/>
                      <a:pt x="2847" y="618"/>
                      <a:pt x="2765" y="530"/>
                    </a:cubicBezTo>
                    <a:cubicBezTo>
                      <a:pt x="2683" y="442"/>
                      <a:pt x="2607" y="391"/>
                      <a:pt x="2462" y="303"/>
                    </a:cubicBezTo>
                    <a:cubicBezTo>
                      <a:pt x="2317" y="215"/>
                      <a:pt x="2105" y="107"/>
                      <a:pt x="1894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Text Box 41"/>
              <p:cNvSpPr txBox="1">
                <a:spLocks noChangeArrowheads="1"/>
              </p:cNvSpPr>
              <p:nvPr/>
            </p:nvSpPr>
            <p:spPr bwMode="auto">
              <a:xfrm rot="4797849">
                <a:off x="1778" y="1889"/>
                <a:ext cx="722" cy="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 dirty="0">
                    <a:latin typeface="Arial Unicode MS" charset="0"/>
                    <a:ea typeface="Arial Unicode MS" charset="0"/>
                    <a:cs typeface="Arial Unicode MS" charset="0"/>
                  </a:rPr>
                  <a:t>1025</a:t>
                </a:r>
              </a:p>
            </p:txBody>
          </p:sp>
        </p:grpSp>
      </p:grpSp>
      <p:grpSp>
        <p:nvGrpSpPr>
          <p:cNvPr id="35" name="Group 63"/>
          <p:cNvGrpSpPr>
            <a:grpSpLocks/>
          </p:cNvGrpSpPr>
          <p:nvPr/>
        </p:nvGrpSpPr>
        <p:grpSpPr bwMode="auto">
          <a:xfrm>
            <a:off x="1184785" y="2447053"/>
            <a:ext cx="5761684" cy="3204756"/>
            <a:chOff x="1" y="1080"/>
            <a:chExt cx="5189" cy="3050"/>
          </a:xfrm>
        </p:grpSpPr>
        <p:sp>
          <p:nvSpPr>
            <p:cNvPr id="36" name="Oval 50"/>
            <p:cNvSpPr>
              <a:spLocks noChangeArrowheads="1"/>
            </p:cNvSpPr>
            <p:nvPr/>
          </p:nvSpPr>
          <p:spPr bwMode="auto">
            <a:xfrm>
              <a:off x="2275" y="3136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Oval 51"/>
            <p:cNvSpPr>
              <a:spLocks noChangeArrowheads="1"/>
            </p:cNvSpPr>
            <p:nvPr/>
          </p:nvSpPr>
          <p:spPr bwMode="auto">
            <a:xfrm>
              <a:off x="1718" y="2889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2633" y="3477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3183" y="3659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Oval 54"/>
            <p:cNvSpPr>
              <a:spLocks noChangeArrowheads="1"/>
            </p:cNvSpPr>
            <p:nvPr/>
          </p:nvSpPr>
          <p:spPr bwMode="auto">
            <a:xfrm>
              <a:off x="4168" y="3349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Oval 55"/>
            <p:cNvSpPr>
              <a:spLocks noChangeArrowheads="1"/>
            </p:cNvSpPr>
            <p:nvPr/>
          </p:nvSpPr>
          <p:spPr bwMode="auto">
            <a:xfrm>
              <a:off x="4736" y="3599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Oval 56"/>
            <p:cNvSpPr>
              <a:spLocks noChangeArrowheads="1"/>
            </p:cNvSpPr>
            <p:nvPr/>
          </p:nvSpPr>
          <p:spPr bwMode="auto">
            <a:xfrm>
              <a:off x="5126" y="4069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467" y="1531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Oval 58"/>
            <p:cNvSpPr>
              <a:spLocks noChangeArrowheads="1"/>
            </p:cNvSpPr>
            <p:nvPr/>
          </p:nvSpPr>
          <p:spPr bwMode="auto">
            <a:xfrm>
              <a:off x="936" y="1080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Oval 59"/>
            <p:cNvSpPr>
              <a:spLocks noChangeArrowheads="1"/>
            </p:cNvSpPr>
            <p:nvPr/>
          </p:nvSpPr>
          <p:spPr bwMode="auto">
            <a:xfrm>
              <a:off x="1342" y="1430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Oval 60"/>
            <p:cNvSpPr>
              <a:spLocks noChangeArrowheads="1"/>
            </p:cNvSpPr>
            <p:nvPr/>
          </p:nvSpPr>
          <p:spPr bwMode="auto">
            <a:xfrm>
              <a:off x="3562" y="3404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Oval 61"/>
            <p:cNvSpPr>
              <a:spLocks noChangeArrowheads="1"/>
            </p:cNvSpPr>
            <p:nvPr/>
          </p:nvSpPr>
          <p:spPr bwMode="auto">
            <a:xfrm>
              <a:off x="1" y="1399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Oval 62"/>
            <p:cNvSpPr>
              <a:spLocks noChangeArrowheads="1"/>
            </p:cNvSpPr>
            <p:nvPr/>
          </p:nvSpPr>
          <p:spPr bwMode="auto">
            <a:xfrm>
              <a:off x="4823" y="3841"/>
              <a:ext cx="64" cy="61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3795392" y="2488445"/>
            <a:ext cx="434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</a:t>
            </a:r>
          </a:p>
        </p:txBody>
      </p:sp>
      <p:sp>
        <p:nvSpPr>
          <p:cNvPr id="50" name="Text Box 73"/>
          <p:cNvSpPr txBox="1">
            <a:spLocks noChangeArrowheads="1"/>
          </p:cNvSpPr>
          <p:nvPr/>
        </p:nvSpPr>
        <p:spPr bwMode="auto">
          <a:xfrm rot="3723324">
            <a:off x="5397079" y="2931161"/>
            <a:ext cx="26915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MARAIS BAROMETRIQUE</a:t>
            </a: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4/  PRESSION ATMOSPHERIQUE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0" y="6223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Variation de la pression au sol</a:t>
            </a:r>
          </a:p>
        </p:txBody>
      </p:sp>
      <p:grpSp>
        <p:nvGrpSpPr>
          <p:cNvPr id="53" name="Grouper 52"/>
          <p:cNvGrpSpPr/>
          <p:nvPr/>
        </p:nvGrpSpPr>
        <p:grpSpPr>
          <a:xfrm>
            <a:off x="5811675" y="1249805"/>
            <a:ext cx="2211415" cy="3511770"/>
            <a:chOff x="5811675" y="1249805"/>
            <a:chExt cx="2211415" cy="3511770"/>
          </a:xfrm>
        </p:grpSpPr>
        <p:grpSp>
          <p:nvGrpSpPr>
            <p:cNvPr id="54" name="Group 48"/>
            <p:cNvGrpSpPr>
              <a:grpSpLocks/>
            </p:cNvGrpSpPr>
            <p:nvPr/>
          </p:nvGrpSpPr>
          <p:grpSpPr bwMode="auto">
            <a:xfrm>
              <a:off x="6875406" y="2359020"/>
              <a:ext cx="1097944" cy="825880"/>
              <a:chOff x="5256" y="1033"/>
              <a:chExt cx="478" cy="559"/>
            </a:xfrm>
          </p:grpSpPr>
          <p:sp>
            <p:nvSpPr>
              <p:cNvPr id="58" name="Freeform 19"/>
              <p:cNvSpPr>
                <a:spLocks/>
              </p:cNvSpPr>
              <p:nvPr/>
            </p:nvSpPr>
            <p:spPr bwMode="auto">
              <a:xfrm>
                <a:off x="5256" y="1033"/>
                <a:ext cx="368" cy="559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04" y="255"/>
                  </a:cxn>
                  <a:cxn ang="0">
                    <a:pos x="152" y="479"/>
                  </a:cxn>
                  <a:cxn ang="0">
                    <a:pos x="337" y="533"/>
                  </a:cxn>
                  <a:cxn ang="0">
                    <a:pos x="337" y="324"/>
                  </a:cxn>
                  <a:cxn ang="0">
                    <a:pos x="182" y="69"/>
                  </a:cxn>
                  <a:cxn ang="0">
                    <a:pos x="40" y="7"/>
                  </a:cxn>
                  <a:cxn ang="0">
                    <a:pos x="0" y="111"/>
                  </a:cxn>
                </a:cxnLst>
                <a:rect l="0" t="0" r="r" b="b"/>
                <a:pathLst>
                  <a:path w="368" h="559">
                    <a:moveTo>
                      <a:pt x="0" y="111"/>
                    </a:moveTo>
                    <a:cubicBezTo>
                      <a:pt x="4" y="157"/>
                      <a:pt x="79" y="194"/>
                      <a:pt x="104" y="255"/>
                    </a:cubicBezTo>
                    <a:cubicBezTo>
                      <a:pt x="129" y="316"/>
                      <a:pt x="113" y="433"/>
                      <a:pt x="152" y="479"/>
                    </a:cubicBezTo>
                    <a:cubicBezTo>
                      <a:pt x="191" y="525"/>
                      <a:pt x="306" y="559"/>
                      <a:pt x="337" y="533"/>
                    </a:cubicBezTo>
                    <a:cubicBezTo>
                      <a:pt x="368" y="507"/>
                      <a:pt x="363" y="402"/>
                      <a:pt x="337" y="324"/>
                    </a:cubicBezTo>
                    <a:cubicBezTo>
                      <a:pt x="311" y="247"/>
                      <a:pt x="231" y="122"/>
                      <a:pt x="182" y="69"/>
                    </a:cubicBezTo>
                    <a:cubicBezTo>
                      <a:pt x="133" y="16"/>
                      <a:pt x="70" y="0"/>
                      <a:pt x="40" y="7"/>
                    </a:cubicBezTo>
                    <a:cubicBezTo>
                      <a:pt x="10" y="14"/>
                      <a:pt x="8" y="89"/>
                      <a:pt x="0" y="111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Text Box 37"/>
              <p:cNvSpPr txBox="1">
                <a:spLocks noChangeArrowheads="1"/>
              </p:cNvSpPr>
              <p:nvPr/>
            </p:nvSpPr>
            <p:spPr bwMode="auto">
              <a:xfrm rot="2624216">
                <a:off x="5289" y="1287"/>
                <a:ext cx="445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 dirty="0" smtClean="0">
                    <a:latin typeface="Arial Unicode MS" charset="0"/>
                    <a:ea typeface="Arial Unicode MS" charset="0"/>
                    <a:cs typeface="Arial Unicode MS" charset="0"/>
                  </a:rPr>
                  <a:t>1020</a:t>
                </a:r>
                <a:endParaRPr lang="fr-FR" sz="1400" b="1" dirty="0">
                  <a:latin typeface="Arial Unicode MS" charset="0"/>
                  <a:ea typeface="Arial Unicode MS" charset="0"/>
                  <a:cs typeface="Arial Unicode MS" charset="0"/>
                </a:endParaRPr>
              </a:p>
            </p:txBody>
          </p:sp>
        </p:grpSp>
        <p:grpSp>
          <p:nvGrpSpPr>
            <p:cNvPr id="55" name="Grouper 54"/>
            <p:cNvGrpSpPr/>
            <p:nvPr/>
          </p:nvGrpSpPr>
          <p:grpSpPr>
            <a:xfrm>
              <a:off x="5811675" y="1249805"/>
              <a:ext cx="2211415" cy="3511770"/>
              <a:chOff x="5811675" y="1249805"/>
              <a:chExt cx="2211415" cy="3511770"/>
            </a:xfrm>
          </p:grpSpPr>
          <p:sp>
            <p:nvSpPr>
              <p:cNvPr id="56" name="Freeform 9"/>
              <p:cNvSpPr>
                <a:spLocks/>
              </p:cNvSpPr>
              <p:nvPr/>
            </p:nvSpPr>
            <p:spPr bwMode="auto">
              <a:xfrm rot="10800000">
                <a:off x="5811675" y="1249805"/>
                <a:ext cx="2211415" cy="35117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79" y="38"/>
                  </a:cxn>
                  <a:cxn ang="0">
                    <a:pos x="644" y="114"/>
                  </a:cxn>
                  <a:cxn ang="0">
                    <a:pos x="831" y="212"/>
                  </a:cxn>
                  <a:cxn ang="0">
                    <a:pos x="1039" y="508"/>
                  </a:cxn>
                  <a:cxn ang="0">
                    <a:pos x="1191" y="828"/>
                  </a:cxn>
                  <a:cxn ang="0">
                    <a:pos x="1326" y="1212"/>
                  </a:cxn>
                  <a:cxn ang="0">
                    <a:pos x="1099" y="1743"/>
                  </a:cxn>
                  <a:cxn ang="0">
                    <a:pos x="687" y="1780"/>
                  </a:cxn>
                  <a:cxn ang="0">
                    <a:pos x="287" y="1692"/>
                  </a:cxn>
                  <a:cxn ang="0">
                    <a:pos x="15" y="1492"/>
                  </a:cxn>
                </a:cxnLst>
                <a:rect l="0" t="0" r="r" b="b"/>
                <a:pathLst>
                  <a:path w="1341" h="1838">
                    <a:moveTo>
                      <a:pt x="0" y="0"/>
                    </a:moveTo>
                    <a:cubicBezTo>
                      <a:pt x="136" y="9"/>
                      <a:pt x="272" y="19"/>
                      <a:pt x="379" y="38"/>
                    </a:cubicBezTo>
                    <a:cubicBezTo>
                      <a:pt x="486" y="57"/>
                      <a:pt x="569" y="85"/>
                      <a:pt x="644" y="114"/>
                    </a:cubicBezTo>
                    <a:cubicBezTo>
                      <a:pt x="719" y="143"/>
                      <a:pt x="765" y="146"/>
                      <a:pt x="831" y="212"/>
                    </a:cubicBezTo>
                    <a:cubicBezTo>
                      <a:pt x="897" y="278"/>
                      <a:pt x="979" y="405"/>
                      <a:pt x="1039" y="508"/>
                    </a:cubicBezTo>
                    <a:cubicBezTo>
                      <a:pt x="1099" y="611"/>
                      <a:pt x="1143" y="711"/>
                      <a:pt x="1191" y="828"/>
                    </a:cubicBezTo>
                    <a:cubicBezTo>
                      <a:pt x="1239" y="945"/>
                      <a:pt x="1341" y="1060"/>
                      <a:pt x="1326" y="1212"/>
                    </a:cubicBezTo>
                    <a:cubicBezTo>
                      <a:pt x="1311" y="1364"/>
                      <a:pt x="1205" y="1648"/>
                      <a:pt x="1099" y="1743"/>
                    </a:cubicBezTo>
                    <a:cubicBezTo>
                      <a:pt x="993" y="1838"/>
                      <a:pt x="822" y="1788"/>
                      <a:pt x="687" y="1780"/>
                    </a:cubicBezTo>
                    <a:cubicBezTo>
                      <a:pt x="552" y="1772"/>
                      <a:pt x="399" y="1740"/>
                      <a:pt x="287" y="1692"/>
                    </a:cubicBezTo>
                    <a:cubicBezTo>
                      <a:pt x="175" y="1644"/>
                      <a:pt x="72" y="1534"/>
                      <a:pt x="15" y="149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Text Box 20"/>
              <p:cNvSpPr txBox="1">
                <a:spLocks noChangeArrowheads="1"/>
              </p:cNvSpPr>
              <p:nvPr/>
            </p:nvSpPr>
            <p:spPr bwMode="auto">
              <a:xfrm rot="476285">
                <a:off x="7183207" y="4405651"/>
                <a:ext cx="730620" cy="337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1400" b="1" dirty="0">
                    <a:latin typeface="Arial Unicode MS" charset="0"/>
                    <a:ea typeface="Arial Unicode MS" charset="0"/>
                    <a:cs typeface="Arial Unicode MS" charset="0"/>
                  </a:rPr>
                  <a:t>1015</a:t>
                </a:r>
              </a:p>
            </p:txBody>
          </p:sp>
        </p:grpSp>
      </p:grpSp>
      <p:sp>
        <p:nvSpPr>
          <p:cNvPr id="60" name="AutoShape 3"/>
          <p:cNvSpPr>
            <a:spLocks noChangeArrowheads="1"/>
          </p:cNvSpPr>
          <p:nvPr/>
        </p:nvSpPr>
        <p:spPr bwMode="auto">
          <a:xfrm>
            <a:off x="2608482" y="6215461"/>
            <a:ext cx="4171882" cy="36287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latin typeface="+mj-lt"/>
              </a:rPr>
              <a:t>Isobare</a:t>
            </a:r>
            <a:r>
              <a:rPr lang="fr-FR" sz="1400" dirty="0" smtClean="0">
                <a:latin typeface="+mj-lt"/>
              </a:rPr>
              <a:t> : Ligne d’égale pression atmosphérique.</a:t>
            </a:r>
            <a:endParaRPr lang="fr-FR" sz="1400" dirty="0">
              <a:latin typeface="+mj-lt"/>
            </a:endParaRPr>
          </a:p>
        </p:txBody>
      </p:sp>
      <p:sp>
        <p:nvSpPr>
          <p:cNvPr id="61" name="AutoShape 3"/>
          <p:cNvSpPr>
            <a:spLocks noChangeArrowheads="1"/>
          </p:cNvSpPr>
          <p:nvPr/>
        </p:nvSpPr>
        <p:spPr bwMode="auto">
          <a:xfrm>
            <a:off x="1402992" y="6215461"/>
            <a:ext cx="6325107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400" b="1" dirty="0" smtClean="0">
                <a:latin typeface="+mj-lt"/>
              </a:rPr>
              <a:t>Anticyclone</a:t>
            </a:r>
            <a:r>
              <a:rPr lang="fr-FR" sz="1400" dirty="0" smtClean="0">
                <a:latin typeface="+mj-lt"/>
              </a:rPr>
              <a:t> :  Suite d’isobares fermées dont la cote </a:t>
            </a:r>
            <a:r>
              <a:rPr lang="fr-FR" sz="1400" b="1" dirty="0" smtClean="0">
                <a:latin typeface="+mj-lt"/>
              </a:rPr>
              <a:t>croît</a:t>
            </a:r>
            <a:r>
              <a:rPr lang="fr-FR" sz="1400" dirty="0" smtClean="0">
                <a:latin typeface="+mj-lt"/>
              </a:rPr>
              <a:t> vers l’intérieur.</a:t>
            </a:r>
            <a:endParaRPr lang="fr-FR" sz="1400" dirty="0">
              <a:latin typeface="+mj-lt"/>
            </a:endParaRPr>
          </a:p>
        </p:txBody>
      </p:sp>
      <p:sp>
        <p:nvSpPr>
          <p:cNvPr id="62" name="AutoShape 3"/>
          <p:cNvSpPr>
            <a:spLocks noChangeArrowheads="1"/>
          </p:cNvSpPr>
          <p:nvPr/>
        </p:nvSpPr>
        <p:spPr bwMode="auto">
          <a:xfrm>
            <a:off x="1405914" y="6215461"/>
            <a:ext cx="6325110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400" b="1" dirty="0" smtClean="0">
                <a:latin typeface="+mj-lt"/>
              </a:rPr>
              <a:t>Dépression</a:t>
            </a:r>
            <a:r>
              <a:rPr lang="fr-FR" sz="1400" dirty="0" smtClean="0">
                <a:latin typeface="+mj-lt"/>
              </a:rPr>
              <a:t> :  Suite d’isobares fermées dont la cote </a:t>
            </a:r>
            <a:r>
              <a:rPr lang="fr-FR" sz="1400" b="1" dirty="0" smtClean="0">
                <a:latin typeface="+mj-lt"/>
              </a:rPr>
              <a:t>décroît</a:t>
            </a:r>
            <a:r>
              <a:rPr lang="fr-FR" sz="1400" dirty="0" smtClean="0">
                <a:latin typeface="+mj-lt"/>
              </a:rPr>
              <a:t> vers l’intérieur.</a:t>
            </a:r>
            <a:endParaRPr lang="fr-FR" sz="1400" dirty="0">
              <a:latin typeface="+mj-lt"/>
            </a:endParaRPr>
          </a:p>
        </p:txBody>
      </p:sp>
      <p:sp>
        <p:nvSpPr>
          <p:cNvPr id="63" name="AutoShape 3"/>
          <p:cNvSpPr>
            <a:spLocks noChangeArrowheads="1"/>
          </p:cNvSpPr>
          <p:nvPr/>
        </p:nvSpPr>
        <p:spPr bwMode="auto">
          <a:xfrm>
            <a:off x="1887578" y="6215461"/>
            <a:ext cx="5367802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400" b="1" dirty="0" smtClean="0">
                <a:latin typeface="+mj-lt"/>
              </a:rPr>
              <a:t>Marais barométrique</a:t>
            </a:r>
            <a:r>
              <a:rPr lang="fr-FR" sz="1400" dirty="0" smtClean="0">
                <a:latin typeface="+mj-lt"/>
              </a:rPr>
              <a:t> :  Vaste région où la pression varie peu.</a:t>
            </a:r>
            <a:endParaRPr lang="fr-FR" sz="1400" dirty="0">
              <a:latin typeface="+mj-lt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auto">
          <a:xfrm>
            <a:off x="2781521" y="6215461"/>
            <a:ext cx="3580957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400" b="1" dirty="0" smtClean="0">
                <a:latin typeface="+mj-lt"/>
              </a:rPr>
              <a:t>Dorsale </a:t>
            </a:r>
            <a:r>
              <a:rPr lang="fr-FR" sz="1400" dirty="0" smtClean="0">
                <a:latin typeface="+mj-lt"/>
              </a:rPr>
              <a:t>:  Axe de haute pression.</a:t>
            </a:r>
            <a:endParaRPr lang="fr-FR" sz="1400" dirty="0">
              <a:latin typeface="+mj-lt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auto">
          <a:xfrm>
            <a:off x="2784045" y="6215461"/>
            <a:ext cx="3592269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400" b="1" dirty="0" smtClean="0">
                <a:latin typeface="+mj-lt"/>
              </a:rPr>
              <a:t>Thalweg </a:t>
            </a:r>
            <a:r>
              <a:rPr lang="fr-FR" sz="1400" dirty="0" smtClean="0">
                <a:latin typeface="+mj-lt"/>
              </a:rPr>
              <a:t>:  Axe de basse pression.</a:t>
            </a:r>
            <a:endParaRPr lang="fr-F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27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24" grpId="0" animBg="1"/>
      <p:bldP spid="25" grpId="0"/>
      <p:bldP spid="49" grpId="0"/>
      <p:bldP spid="50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4/  PRESSION ATMOSPHERIQUE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223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Gradient horizontal de pression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107950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C’est la distance entre deux isobares. Plus les isobares sont serrés, plus le vent sera fort.</a:t>
            </a:r>
          </a:p>
        </p:txBody>
      </p:sp>
      <p:pic>
        <p:nvPicPr>
          <p:cNvPr id="7" name="Image 6" descr="ex_isobares.gif"/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1765300" y="1952575"/>
            <a:ext cx="5588000" cy="4168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8" name="Connecteur droit avec flèche 7"/>
          <p:cNvCxnSpPr/>
          <p:nvPr/>
        </p:nvCxnSpPr>
        <p:spPr>
          <a:xfrm>
            <a:off x="3365500" y="4953000"/>
            <a:ext cx="825500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rot="16200000">
            <a:off x="4002753" y="3393150"/>
            <a:ext cx="249494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arrow" w="sm" len="sm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5400000" flipV="1">
            <a:off x="3616451" y="4810253"/>
            <a:ext cx="285495" cy="0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solid"/>
            <a:round/>
            <a:headEnd type="arrow" w="sm" len="sm"/>
            <a:tailEnd type="none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3302000" y="3390900"/>
            <a:ext cx="825500" cy="0"/>
          </a:xfrm>
          <a:prstGeom prst="straightConnector1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501900" y="4953001"/>
            <a:ext cx="250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Isobares espacés</a:t>
            </a:r>
            <a:endParaRPr lang="fr-FR" sz="1400" u="sng" dirty="0" smtClean="0">
              <a:latin typeface="+mj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889250" y="2943675"/>
            <a:ext cx="250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Isobares serrés</a:t>
            </a:r>
            <a:endParaRPr lang="fr-FR" sz="1400" u="sng" dirty="0" smtClean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87600" y="3224563"/>
            <a:ext cx="123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j-lt"/>
              </a:rPr>
              <a:t>Vent fort</a:t>
            </a:r>
            <a:endParaRPr lang="fr-FR" sz="1400" u="sng" dirty="0" smtClean="0">
              <a:latin typeface="+mj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43249" y="4391478"/>
            <a:ext cx="123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000000"/>
                </a:solidFill>
                <a:latin typeface="+mj-lt"/>
              </a:rPr>
              <a:t>Vent faible</a:t>
            </a:r>
            <a:endParaRPr lang="fr-FR" sz="1400" u="sng" dirty="0" smtClean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1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3438909"/>
            <a:ext cx="6311900" cy="393700"/>
          </a:xfrm>
          <a:prstGeom prst="roundRect">
            <a:avLst/>
          </a:prstGeom>
          <a:solidFill>
            <a:srgbClr val="FFFFFF"/>
          </a:solidFill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3463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71500" y="863600"/>
            <a:ext cx="8305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Le vent est le déplacement horizontal de l’air dû à 2 causes :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1/ La différences de pressions entre les anticyclones et les dépressions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smtClean="0">
                <a:solidFill>
                  <a:schemeClr val="tx2"/>
                </a:solidFill>
                <a:latin typeface="+mj-lt"/>
              </a:rPr>
              <a:t>Le champ de pression.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2/ L’effet d’inertie induit par la rotation de la terre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smtClean="0">
                <a:solidFill>
                  <a:srgbClr val="1B3861"/>
                </a:solidFill>
                <a:latin typeface="+mj-lt"/>
              </a:rPr>
              <a:t>La force de Coriolis.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910591"/>
            <a:ext cx="5616447" cy="38415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27100" y="2175708"/>
            <a:ext cx="7289800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fr-FR" sz="1400" dirty="0" smtClean="0"/>
              <a:t>Si la terre était immobile, une particule </a:t>
            </a:r>
            <a:r>
              <a:rPr lang="fr-FR" sz="1400" smtClean="0"/>
              <a:t>d’air se dirigerait </a:t>
            </a:r>
            <a:r>
              <a:rPr lang="fr-FR" sz="1400" dirty="0" smtClean="0"/>
              <a:t>directement des fortes pressions des anticyclones vers les basses pressions des dépressions.</a:t>
            </a:r>
            <a:endParaRPr lang="fr-FR" sz="1400" dirty="0"/>
          </a:p>
        </p:txBody>
      </p:sp>
      <p:sp>
        <p:nvSpPr>
          <p:cNvPr id="7" name="Oval 24"/>
          <p:cNvSpPr>
            <a:spLocks noChangeAspect="1" noChangeArrowheads="1"/>
          </p:cNvSpPr>
          <p:nvPr/>
        </p:nvSpPr>
        <p:spPr bwMode="auto">
          <a:xfrm>
            <a:off x="4044369" y="4161365"/>
            <a:ext cx="180004" cy="180000"/>
          </a:xfrm>
          <a:prstGeom prst="ellipse">
            <a:avLst/>
          </a:prstGeom>
          <a:solidFill>
            <a:srgbClr val="CC4E2D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 VENT</a:t>
            </a:r>
          </a:p>
        </p:txBody>
      </p:sp>
    </p:spTree>
    <p:extLst>
      <p:ext uri="{BB962C8B-B14F-4D97-AF65-F5344CB8AC3E}">
        <p14:creationId xmlns:p14="http://schemas.microsoft.com/office/powerpoint/2010/main" val="15915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85185E-6 L -0.21944 0.16852 " pathEditMode="relative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6" grpId="0" build="allAtOnce"/>
      <p:bldP spid="7" grpId="0" animBg="1"/>
      <p:bldP spid="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 VENT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576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Force de Coriolis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27100" y="1121608"/>
            <a:ext cx="7289800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400" dirty="0" smtClean="0"/>
              <a:t>La terre tourne d’ouest en est en effectuant une rotation complète en 24 heures.</a:t>
            </a:r>
          </a:p>
          <a:p>
            <a:pPr algn="ctr">
              <a:lnSpc>
                <a:spcPct val="130000"/>
              </a:lnSpc>
            </a:pPr>
            <a:r>
              <a:rPr lang="fr-FR" sz="1400" dirty="0" smtClean="0"/>
              <a:t> Cette rotation génère sur tout corps en mouvement, une déviation de trajectoire vers la </a:t>
            </a:r>
            <a:r>
              <a:rPr lang="fr-FR" sz="1400" b="1" dirty="0" smtClean="0">
                <a:solidFill>
                  <a:srgbClr val="FF0000"/>
                </a:solidFill>
              </a:rPr>
              <a:t>droite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smtClean="0"/>
              <a:t>dans l'hémisphère </a:t>
            </a:r>
            <a:r>
              <a:rPr lang="fr-FR" sz="1400" b="1" dirty="0" smtClean="0">
                <a:solidFill>
                  <a:srgbClr val="FF0000"/>
                </a:solidFill>
              </a:rPr>
              <a:t>Nord</a:t>
            </a:r>
            <a:r>
              <a:rPr lang="fr-FR" sz="1400" dirty="0" smtClean="0"/>
              <a:t> et vers la </a:t>
            </a:r>
            <a:r>
              <a:rPr lang="fr-FR" sz="1400" b="1" dirty="0" smtClean="0">
                <a:solidFill>
                  <a:srgbClr val="008000"/>
                </a:solidFill>
              </a:rPr>
              <a:t>gauche</a:t>
            </a:r>
            <a:r>
              <a:rPr lang="fr-FR" sz="1400" dirty="0" smtClean="0"/>
              <a:t> dans l'hémisphère </a:t>
            </a:r>
            <a:r>
              <a:rPr lang="fr-FR" sz="1400" b="1" dirty="0" smtClean="0">
                <a:solidFill>
                  <a:srgbClr val="008000"/>
                </a:solidFill>
              </a:rPr>
              <a:t>Sud</a:t>
            </a:r>
            <a:r>
              <a:rPr lang="fr-FR" sz="1400" dirty="0" smtClean="0"/>
              <a:t>. </a:t>
            </a: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fr-FR" sz="1400" b="1" dirty="0" smtClean="0">
                <a:solidFill>
                  <a:srgbClr val="1B3861"/>
                </a:solidFill>
              </a:rPr>
              <a:t>C’est la force de Coriolis.</a:t>
            </a:r>
            <a:endParaRPr lang="fr-FR" sz="1400" b="1" dirty="0">
              <a:solidFill>
                <a:srgbClr val="1B3861"/>
              </a:solidFill>
            </a:endParaRPr>
          </a:p>
        </p:txBody>
      </p:sp>
      <p:sp>
        <p:nvSpPr>
          <p:cNvPr id="7" name="Rogner un rectangle à un seul coin 6"/>
          <p:cNvSpPr/>
          <p:nvPr/>
        </p:nvSpPr>
        <p:spPr>
          <a:xfrm flipH="1">
            <a:off x="5168900" y="5975350"/>
            <a:ext cx="2362200" cy="3069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1371600" y="6028250"/>
            <a:ext cx="2362200" cy="3069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98282">
            <a:off x="2682240" y="2524809"/>
            <a:ext cx="3810000" cy="38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999"/>
                  </a:srgbClr>
                </a:solidFill>
              </a14:hiddenFill>
            </a:ext>
          </a:extLst>
        </p:spPr>
      </p:pic>
      <p:sp>
        <p:nvSpPr>
          <p:cNvPr id="10" name="Forme libre 9"/>
          <p:cNvSpPr/>
          <p:nvPr/>
        </p:nvSpPr>
        <p:spPr>
          <a:xfrm rot="16200000" flipH="1">
            <a:off x="4376739" y="4285182"/>
            <a:ext cx="114299" cy="1435100"/>
          </a:xfrm>
          <a:custGeom>
            <a:avLst/>
            <a:gdLst>
              <a:gd name="connsiteX0" fmla="*/ 0 w 131233"/>
              <a:gd name="connsiteY0" fmla="*/ 0 h 1727200"/>
              <a:gd name="connsiteX1" fmla="*/ 101600 w 131233"/>
              <a:gd name="connsiteY1" fmla="*/ 469900 h 1727200"/>
              <a:gd name="connsiteX2" fmla="*/ 127000 w 131233"/>
              <a:gd name="connsiteY2" fmla="*/ 952500 h 1727200"/>
              <a:gd name="connsiteX3" fmla="*/ 114300 w 131233"/>
              <a:gd name="connsiteY3" fmla="*/ 1409700 h 1727200"/>
              <a:gd name="connsiteX4" fmla="*/ 25400 w 131233"/>
              <a:gd name="connsiteY4" fmla="*/ 1727200 h 1727200"/>
              <a:gd name="connsiteX0" fmla="*/ 0 w 143108"/>
              <a:gd name="connsiteY0" fmla="*/ 0 h 1727200"/>
              <a:gd name="connsiteX1" fmla="*/ 101600 w 143108"/>
              <a:gd name="connsiteY1" fmla="*/ 469900 h 1727200"/>
              <a:gd name="connsiteX2" fmla="*/ 142893 w 143108"/>
              <a:gd name="connsiteY2" fmla="*/ 952500 h 1727200"/>
              <a:gd name="connsiteX3" fmla="*/ 114300 w 143108"/>
              <a:gd name="connsiteY3" fmla="*/ 1409700 h 1727200"/>
              <a:gd name="connsiteX4" fmla="*/ 25400 w 143108"/>
              <a:gd name="connsiteY4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08" h="1727200">
                <a:moveTo>
                  <a:pt x="0" y="0"/>
                </a:moveTo>
                <a:cubicBezTo>
                  <a:pt x="40216" y="155575"/>
                  <a:pt x="77785" y="311150"/>
                  <a:pt x="101600" y="469900"/>
                </a:cubicBezTo>
                <a:cubicBezTo>
                  <a:pt x="125415" y="628650"/>
                  <a:pt x="140776" y="795867"/>
                  <a:pt x="142893" y="952500"/>
                </a:cubicBezTo>
                <a:cubicBezTo>
                  <a:pt x="145010" y="1109133"/>
                  <a:pt x="131233" y="1280583"/>
                  <a:pt x="114300" y="1409700"/>
                </a:cubicBezTo>
                <a:cubicBezTo>
                  <a:pt x="97367" y="1538817"/>
                  <a:pt x="25400" y="1727200"/>
                  <a:pt x="25400" y="1727200"/>
                </a:cubicBezTo>
              </a:path>
            </a:pathLst>
          </a:custGeom>
          <a:ln w="28575" cap="flat" cmpd="sng" algn="ctr">
            <a:solidFill>
              <a:srgbClr val="FFFF6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587240" y="3233673"/>
            <a:ext cx="0" cy="1676400"/>
          </a:xfrm>
          <a:prstGeom prst="straightConnector1">
            <a:avLst/>
          </a:prstGeom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 rot="1440000">
            <a:off x="4216485" y="3208212"/>
            <a:ext cx="214275" cy="1734313"/>
          </a:xfrm>
          <a:custGeom>
            <a:avLst/>
            <a:gdLst>
              <a:gd name="connsiteX0" fmla="*/ 0 w 131233"/>
              <a:gd name="connsiteY0" fmla="*/ 0 h 1727200"/>
              <a:gd name="connsiteX1" fmla="*/ 101600 w 131233"/>
              <a:gd name="connsiteY1" fmla="*/ 469900 h 1727200"/>
              <a:gd name="connsiteX2" fmla="*/ 127000 w 131233"/>
              <a:gd name="connsiteY2" fmla="*/ 952500 h 1727200"/>
              <a:gd name="connsiteX3" fmla="*/ 114300 w 131233"/>
              <a:gd name="connsiteY3" fmla="*/ 1409700 h 1727200"/>
              <a:gd name="connsiteX4" fmla="*/ 25400 w 131233"/>
              <a:gd name="connsiteY4" fmla="*/ 1727200 h 1727200"/>
              <a:gd name="connsiteX0" fmla="*/ 0 w 110201"/>
              <a:gd name="connsiteY0" fmla="*/ 0 h 1734313"/>
              <a:gd name="connsiteX1" fmla="*/ 83390 w 110201"/>
              <a:gd name="connsiteY1" fmla="*/ 477013 h 1734313"/>
              <a:gd name="connsiteX2" fmla="*/ 108790 w 110201"/>
              <a:gd name="connsiteY2" fmla="*/ 959613 h 1734313"/>
              <a:gd name="connsiteX3" fmla="*/ 96090 w 110201"/>
              <a:gd name="connsiteY3" fmla="*/ 1416813 h 1734313"/>
              <a:gd name="connsiteX4" fmla="*/ 7190 w 110201"/>
              <a:gd name="connsiteY4" fmla="*/ 1734313 h 1734313"/>
              <a:gd name="connsiteX0" fmla="*/ 0 w 123524"/>
              <a:gd name="connsiteY0" fmla="*/ 0 h 1734313"/>
              <a:gd name="connsiteX1" fmla="*/ 83390 w 123524"/>
              <a:gd name="connsiteY1" fmla="*/ 477013 h 1734313"/>
              <a:gd name="connsiteX2" fmla="*/ 123289 w 123524"/>
              <a:gd name="connsiteY2" fmla="*/ 969268 h 1734313"/>
              <a:gd name="connsiteX3" fmla="*/ 96090 w 123524"/>
              <a:gd name="connsiteY3" fmla="*/ 1416813 h 1734313"/>
              <a:gd name="connsiteX4" fmla="*/ 7190 w 123524"/>
              <a:gd name="connsiteY4" fmla="*/ 1734313 h 1734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24" h="1734313">
                <a:moveTo>
                  <a:pt x="0" y="0"/>
                </a:moveTo>
                <a:cubicBezTo>
                  <a:pt x="40216" y="155575"/>
                  <a:pt x="62842" y="315468"/>
                  <a:pt x="83390" y="477013"/>
                </a:cubicBezTo>
                <a:cubicBezTo>
                  <a:pt x="103938" y="638558"/>
                  <a:pt x="121172" y="812635"/>
                  <a:pt x="123289" y="969268"/>
                </a:cubicBezTo>
                <a:cubicBezTo>
                  <a:pt x="125406" y="1125901"/>
                  <a:pt x="113023" y="1287696"/>
                  <a:pt x="96090" y="1416813"/>
                </a:cubicBezTo>
                <a:cubicBezTo>
                  <a:pt x="79157" y="1545930"/>
                  <a:pt x="7190" y="1734313"/>
                  <a:pt x="7190" y="1734313"/>
                </a:cubicBezTo>
              </a:path>
            </a:pathLst>
          </a:cu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37676" y="3138374"/>
            <a:ext cx="1899127" cy="558337"/>
          </a:xfrm>
          <a:prstGeom prst="rect">
            <a:avLst/>
          </a:prstGeom>
          <a:noFill/>
          <a:effectLst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1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Pôle Nord</a:t>
            </a:r>
            <a:endParaRPr lang="fr-FR" sz="1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 rot="120000">
            <a:off x="3459877" y="4662654"/>
            <a:ext cx="1899127" cy="558337"/>
          </a:xfrm>
          <a:prstGeom prst="rect">
            <a:avLst/>
          </a:prstGeom>
          <a:noFill/>
          <a:effectLst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fr-FR" sz="1400" dirty="0" smtClean="0">
                <a:solidFill>
                  <a:srgbClr val="FFFF66"/>
                </a:solidFill>
              </a:rPr>
              <a:t>Rotation de la terre</a:t>
            </a:r>
            <a:endParaRPr lang="fr-FR" sz="1400" dirty="0">
              <a:solidFill>
                <a:srgbClr val="FFFF66"/>
              </a:solidFill>
            </a:endParaRPr>
          </a:p>
        </p:txBody>
      </p:sp>
      <p:sp>
        <p:nvSpPr>
          <p:cNvPr id="15" name="Légende encadrée avec une bordure 2 14"/>
          <p:cNvSpPr/>
          <p:nvPr/>
        </p:nvSpPr>
        <p:spPr>
          <a:xfrm>
            <a:off x="5510847" y="4560040"/>
            <a:ext cx="1803400" cy="248405"/>
          </a:xfrm>
          <a:prstGeom prst="accentBorderCallout2">
            <a:avLst>
              <a:gd name="adj1" fmla="val 46017"/>
              <a:gd name="adj2" fmla="val 114"/>
              <a:gd name="adj3" fmla="val 69876"/>
              <a:gd name="adj4" fmla="val -17723"/>
              <a:gd name="adj5" fmla="val 112500"/>
              <a:gd name="adj6" fmla="val -4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Trajectoire souhaitée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6" name="Légende encadrée avec une bordure 2 15"/>
          <p:cNvSpPr/>
          <p:nvPr/>
        </p:nvSpPr>
        <p:spPr>
          <a:xfrm>
            <a:off x="1885950" y="4685894"/>
            <a:ext cx="1281746" cy="245102"/>
          </a:xfrm>
          <a:prstGeom prst="accentBorderCallout2">
            <a:avLst>
              <a:gd name="adj1" fmla="val 56243"/>
              <a:gd name="adj2" fmla="val 99996"/>
              <a:gd name="adj3" fmla="val 51810"/>
              <a:gd name="adj4" fmla="val 121361"/>
              <a:gd name="adj5" fmla="val 48695"/>
              <a:gd name="adj6" fmla="val 15429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Effet Coriolis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8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10" grpId="0" animBg="1"/>
      <p:bldP spid="12" grpId="0" animBg="1"/>
      <p:bldP spid="14" grpId="0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ag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2335837"/>
            <a:ext cx="5616447" cy="384157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 VENT</a:t>
            </a:r>
          </a:p>
        </p:txBody>
      </p:sp>
      <p:cxnSp>
        <p:nvCxnSpPr>
          <p:cNvPr id="19" name="Connecteur droit avec flèche 18"/>
          <p:cNvCxnSpPr>
            <a:cxnSpLocks noChangeAspect="1"/>
          </p:cNvCxnSpPr>
          <p:nvPr/>
        </p:nvCxnSpPr>
        <p:spPr>
          <a:xfrm rot="10800000" flipV="1">
            <a:off x="3615831" y="4348088"/>
            <a:ext cx="288207" cy="172377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3430983" y="3834765"/>
            <a:ext cx="627688" cy="348046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orme libre 23"/>
          <p:cNvSpPr/>
          <p:nvPr/>
        </p:nvSpPr>
        <p:spPr>
          <a:xfrm>
            <a:off x="3327400" y="3898899"/>
            <a:ext cx="558800" cy="419101"/>
          </a:xfrm>
          <a:custGeom>
            <a:avLst/>
            <a:gdLst>
              <a:gd name="connsiteX0" fmla="*/ 482600 w 482600"/>
              <a:gd name="connsiteY0" fmla="*/ 448733 h 448733"/>
              <a:gd name="connsiteX1" fmla="*/ 237067 w 482600"/>
              <a:gd name="connsiteY1" fmla="*/ 381000 h 448733"/>
              <a:gd name="connsiteX2" fmla="*/ 59267 w 482600"/>
              <a:gd name="connsiteY2" fmla="*/ 203200 h 448733"/>
              <a:gd name="connsiteX3" fmla="*/ 0 w 482600"/>
              <a:gd name="connsiteY3" fmla="*/ 0 h 448733"/>
              <a:gd name="connsiteX0" fmla="*/ 482600 w 482600"/>
              <a:gd name="connsiteY0" fmla="*/ 412883 h 412883"/>
              <a:gd name="connsiteX1" fmla="*/ 237067 w 482600"/>
              <a:gd name="connsiteY1" fmla="*/ 345150 h 412883"/>
              <a:gd name="connsiteX2" fmla="*/ 59267 w 482600"/>
              <a:gd name="connsiteY2" fmla="*/ 167350 h 412883"/>
              <a:gd name="connsiteX3" fmla="*/ 0 w 482600"/>
              <a:gd name="connsiteY3" fmla="*/ 0 h 412883"/>
              <a:gd name="connsiteX0" fmla="*/ 565150 w 565150"/>
              <a:gd name="connsiteY0" fmla="*/ 538481 h 538481"/>
              <a:gd name="connsiteX1" fmla="*/ 319617 w 565150"/>
              <a:gd name="connsiteY1" fmla="*/ 470748 h 538481"/>
              <a:gd name="connsiteX2" fmla="*/ 141817 w 565150"/>
              <a:gd name="connsiteY2" fmla="*/ 292948 h 538481"/>
              <a:gd name="connsiteX3" fmla="*/ 82550 w 565150"/>
              <a:gd name="connsiteY3" fmla="*/ 125598 h 538481"/>
              <a:gd name="connsiteX0" fmla="*/ 482600 w 482600"/>
              <a:gd name="connsiteY0" fmla="*/ 412883 h 412883"/>
              <a:gd name="connsiteX1" fmla="*/ 237067 w 482600"/>
              <a:gd name="connsiteY1" fmla="*/ 345150 h 412883"/>
              <a:gd name="connsiteX2" fmla="*/ 59267 w 482600"/>
              <a:gd name="connsiteY2" fmla="*/ 167350 h 412883"/>
              <a:gd name="connsiteX3" fmla="*/ 0 w 482600"/>
              <a:gd name="connsiteY3" fmla="*/ 0 h 412883"/>
              <a:gd name="connsiteX0" fmla="*/ 558800 w 558800"/>
              <a:gd name="connsiteY0" fmla="*/ 555308 h 555308"/>
              <a:gd name="connsiteX1" fmla="*/ 313267 w 558800"/>
              <a:gd name="connsiteY1" fmla="*/ 487575 h 555308"/>
              <a:gd name="connsiteX2" fmla="*/ 135467 w 558800"/>
              <a:gd name="connsiteY2" fmla="*/ 309775 h 555308"/>
              <a:gd name="connsiteX3" fmla="*/ 0 w 558800"/>
              <a:gd name="connsiteY3" fmla="*/ 0 h 55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555308">
                <a:moveTo>
                  <a:pt x="558800" y="555308"/>
                </a:moveTo>
                <a:cubicBezTo>
                  <a:pt x="471311" y="541902"/>
                  <a:pt x="383823" y="528497"/>
                  <a:pt x="313267" y="487575"/>
                </a:cubicBezTo>
                <a:cubicBezTo>
                  <a:pt x="242711" y="446653"/>
                  <a:pt x="187678" y="391037"/>
                  <a:pt x="135467" y="309775"/>
                </a:cubicBezTo>
                <a:cubicBezTo>
                  <a:pt x="83256" y="228513"/>
                  <a:pt x="50800" y="168884"/>
                  <a:pt x="0" y="0"/>
                </a:cubicBezTo>
              </a:path>
            </a:pathLst>
          </a:custGeom>
          <a:ln>
            <a:solidFill>
              <a:schemeClr val="tx2">
                <a:alpha val="5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Légende encadrée avec une bordure 2 24"/>
          <p:cNvSpPr/>
          <p:nvPr/>
        </p:nvSpPr>
        <p:spPr>
          <a:xfrm>
            <a:off x="4404758" y="3746500"/>
            <a:ext cx="1341840" cy="248405"/>
          </a:xfrm>
          <a:prstGeom prst="accentBorderCallout2">
            <a:avLst>
              <a:gd name="adj1" fmla="val 35792"/>
              <a:gd name="adj2" fmla="val -3759"/>
              <a:gd name="adj3" fmla="val 18750"/>
              <a:gd name="adj4" fmla="val -16667"/>
              <a:gd name="adj5" fmla="val 112500"/>
              <a:gd name="adj6" fmla="val -4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Force de Coriolis</a:t>
            </a: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6" name="Légende encadrée avec une bordure 2 25"/>
          <p:cNvSpPr/>
          <p:nvPr/>
        </p:nvSpPr>
        <p:spPr>
          <a:xfrm>
            <a:off x="4447093" y="4403123"/>
            <a:ext cx="1377840" cy="248405"/>
          </a:xfrm>
          <a:prstGeom prst="accentBorderCallout2">
            <a:avLst>
              <a:gd name="adj1" fmla="val 35792"/>
              <a:gd name="adj2" fmla="val -3759"/>
              <a:gd name="adj3" fmla="val 86918"/>
              <a:gd name="adj4" fmla="val -21750"/>
              <a:gd name="adj5" fmla="val 10247"/>
              <a:gd name="adj6" fmla="val -4679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Force de pression</a:t>
            </a:r>
            <a:endParaRPr lang="fr-FR" sz="1200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>
            <a:cxnSpLocks noChangeAspect="1"/>
          </p:cNvCxnSpPr>
          <p:nvPr/>
        </p:nvCxnSpPr>
        <p:spPr>
          <a:xfrm rot="10800000" flipV="1">
            <a:off x="2747133" y="4691111"/>
            <a:ext cx="216206" cy="12931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6200000" flipV="1">
            <a:off x="2467000" y="4172826"/>
            <a:ext cx="627688" cy="348046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rme libre 29"/>
          <p:cNvSpPr/>
          <p:nvPr/>
        </p:nvSpPr>
        <p:spPr>
          <a:xfrm rot="14504286" flipH="1">
            <a:off x="2372424" y="4330643"/>
            <a:ext cx="558800" cy="319741"/>
          </a:xfrm>
          <a:custGeom>
            <a:avLst/>
            <a:gdLst>
              <a:gd name="connsiteX0" fmla="*/ 482600 w 482600"/>
              <a:gd name="connsiteY0" fmla="*/ 448733 h 448733"/>
              <a:gd name="connsiteX1" fmla="*/ 237067 w 482600"/>
              <a:gd name="connsiteY1" fmla="*/ 381000 h 448733"/>
              <a:gd name="connsiteX2" fmla="*/ 59267 w 482600"/>
              <a:gd name="connsiteY2" fmla="*/ 203200 h 448733"/>
              <a:gd name="connsiteX3" fmla="*/ 0 w 482600"/>
              <a:gd name="connsiteY3" fmla="*/ 0 h 448733"/>
              <a:gd name="connsiteX0" fmla="*/ 482600 w 482600"/>
              <a:gd name="connsiteY0" fmla="*/ 412883 h 412883"/>
              <a:gd name="connsiteX1" fmla="*/ 237067 w 482600"/>
              <a:gd name="connsiteY1" fmla="*/ 345150 h 412883"/>
              <a:gd name="connsiteX2" fmla="*/ 59267 w 482600"/>
              <a:gd name="connsiteY2" fmla="*/ 167350 h 412883"/>
              <a:gd name="connsiteX3" fmla="*/ 0 w 482600"/>
              <a:gd name="connsiteY3" fmla="*/ 0 h 412883"/>
              <a:gd name="connsiteX0" fmla="*/ 565150 w 565150"/>
              <a:gd name="connsiteY0" fmla="*/ 538481 h 538481"/>
              <a:gd name="connsiteX1" fmla="*/ 319617 w 565150"/>
              <a:gd name="connsiteY1" fmla="*/ 470748 h 538481"/>
              <a:gd name="connsiteX2" fmla="*/ 141817 w 565150"/>
              <a:gd name="connsiteY2" fmla="*/ 292948 h 538481"/>
              <a:gd name="connsiteX3" fmla="*/ 82550 w 565150"/>
              <a:gd name="connsiteY3" fmla="*/ 125598 h 538481"/>
              <a:gd name="connsiteX0" fmla="*/ 482600 w 482600"/>
              <a:gd name="connsiteY0" fmla="*/ 412883 h 412883"/>
              <a:gd name="connsiteX1" fmla="*/ 237067 w 482600"/>
              <a:gd name="connsiteY1" fmla="*/ 345150 h 412883"/>
              <a:gd name="connsiteX2" fmla="*/ 59267 w 482600"/>
              <a:gd name="connsiteY2" fmla="*/ 167350 h 412883"/>
              <a:gd name="connsiteX3" fmla="*/ 0 w 482600"/>
              <a:gd name="connsiteY3" fmla="*/ 0 h 412883"/>
              <a:gd name="connsiteX0" fmla="*/ 558800 w 558800"/>
              <a:gd name="connsiteY0" fmla="*/ 555308 h 555308"/>
              <a:gd name="connsiteX1" fmla="*/ 313267 w 558800"/>
              <a:gd name="connsiteY1" fmla="*/ 487575 h 555308"/>
              <a:gd name="connsiteX2" fmla="*/ 135467 w 558800"/>
              <a:gd name="connsiteY2" fmla="*/ 309775 h 555308"/>
              <a:gd name="connsiteX3" fmla="*/ 0 w 558800"/>
              <a:gd name="connsiteY3" fmla="*/ 0 h 55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800" h="555308">
                <a:moveTo>
                  <a:pt x="558800" y="555308"/>
                </a:moveTo>
                <a:cubicBezTo>
                  <a:pt x="471311" y="541902"/>
                  <a:pt x="383823" y="528497"/>
                  <a:pt x="313267" y="487575"/>
                </a:cubicBezTo>
                <a:cubicBezTo>
                  <a:pt x="242711" y="446653"/>
                  <a:pt x="187678" y="391037"/>
                  <a:pt x="135467" y="309775"/>
                </a:cubicBezTo>
                <a:cubicBezTo>
                  <a:pt x="83256" y="228513"/>
                  <a:pt x="50800" y="168884"/>
                  <a:pt x="0" y="0"/>
                </a:cubicBezTo>
              </a:path>
            </a:pathLst>
          </a:custGeom>
          <a:ln>
            <a:solidFill>
              <a:srgbClr val="CC0000">
                <a:alpha val="55000"/>
              </a:srgb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24406" y="5969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Conséquence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749300" y="1087854"/>
            <a:ext cx="772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1400" dirty="0" smtClean="0"/>
              <a:t>Les particules d’air sont déviées à droite et le vent souffle parallèlement aux lignes isobares.</a:t>
            </a:r>
          </a:p>
        </p:txBody>
      </p:sp>
      <p:sp>
        <p:nvSpPr>
          <p:cNvPr id="18" name="Oval 24"/>
          <p:cNvSpPr>
            <a:spLocks noChangeAspect="1" noChangeArrowheads="1"/>
          </p:cNvSpPr>
          <p:nvPr/>
        </p:nvSpPr>
        <p:spPr bwMode="auto">
          <a:xfrm>
            <a:off x="3866562" y="4274935"/>
            <a:ext cx="140265" cy="140262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  <p:sp>
        <p:nvSpPr>
          <p:cNvPr id="27" name="Oval 24"/>
          <p:cNvSpPr>
            <a:spLocks noChangeAspect="1" noChangeArrowheads="1"/>
          </p:cNvSpPr>
          <p:nvPr/>
        </p:nvSpPr>
        <p:spPr bwMode="auto">
          <a:xfrm>
            <a:off x="2908929" y="4619346"/>
            <a:ext cx="140265" cy="140262"/>
          </a:xfrm>
          <a:prstGeom prst="ellipse">
            <a:avLst/>
          </a:prstGeom>
          <a:solidFill>
            <a:srgbClr val="CC0000"/>
          </a:soli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z="1800" b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-0.00921 -0.00069 -0.01806 -0.00115 -0.0257 -0.00509 C -0.03334 -0.00902 -0.03941 -0.01458 -0.04618 -0.02384 C -0.05296 -0.03287 -0.05955 -0.04675 -0.06598 -0.06018 " pathEditMode="relative" rAng="0" ptsTypes="aaaA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52 -0.00811 -0.00903 -0.01621 -0.01459 -0.02408 C -0.02014 -0.03195 -0.02691 -0.0419 -0.03334 -0.04723 C -0.03976 -0.05255 -0.04775 -0.05533 -0.05278 -0.05649 C -0.05782 -0.05764 -0.06059 -0.05625 -0.0632 -0.05463 " pathEditMode="relative" ptsTypes="aaaaA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18" grpId="0" animBg="1"/>
      <p:bldP spid="18" grpId="1" animBg="1"/>
      <p:bldP spid="27" grpId="0" animBg="1"/>
      <p:bldP spid="2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 VENT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24406" y="5969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Conséquence</a:t>
            </a:r>
          </a:p>
        </p:txBody>
      </p:sp>
      <p:pic>
        <p:nvPicPr>
          <p:cNvPr id="114" name="Image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9" y="2335837"/>
            <a:ext cx="5616447" cy="38415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49300" y="1087854"/>
            <a:ext cx="7721600" cy="8156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FR" sz="1400" dirty="0" smtClean="0"/>
              <a:t>Les particules d’air sont déviées à droite et le vent souffle parallèlement aux lignes isobares.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latin typeface="+mj-lt"/>
              </a:rPr>
              <a:t> Le vent tourne dans le </a:t>
            </a:r>
            <a:r>
              <a:rPr lang="fr-FR" sz="1400" b="1" dirty="0" smtClean="0">
                <a:solidFill>
                  <a:schemeClr val="tx2"/>
                </a:solidFill>
                <a:latin typeface="+mj-lt"/>
              </a:rPr>
              <a:t>sens horaire autour des anticyclones </a:t>
            </a:r>
            <a:r>
              <a:rPr lang="fr-FR" sz="1400" dirty="0" smtClean="0">
                <a:latin typeface="+mj-lt"/>
              </a:rPr>
              <a:t>et dans le </a:t>
            </a:r>
            <a:r>
              <a:rPr lang="fr-FR" sz="1400" b="1" dirty="0" smtClean="0">
                <a:solidFill>
                  <a:srgbClr val="FF2B2C"/>
                </a:solidFill>
                <a:latin typeface="+mj-lt"/>
              </a:rPr>
              <a:t>sens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b="1" dirty="0" smtClean="0">
                <a:solidFill>
                  <a:srgbClr val="FF0000"/>
                </a:solidFill>
                <a:latin typeface="+mj-lt"/>
              </a:rPr>
              <a:t>anti-horaire autour des dépressions</a:t>
            </a:r>
            <a:r>
              <a:rPr lang="fr-FR" sz="1400" dirty="0" smtClean="0">
                <a:latin typeface="+mj-lt"/>
              </a:rPr>
              <a:t>. Dans l’hémisphère sud, c’est le contraire.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5322685">
            <a:off x="3510104" y="3466125"/>
            <a:ext cx="690836" cy="345440"/>
          </a:xfrm>
          <a:custGeom>
            <a:avLst/>
            <a:gdLst>
              <a:gd name="G0" fmla="+- -5557964 0 0"/>
              <a:gd name="G1" fmla="+- 10173076 0 0"/>
              <a:gd name="G2" fmla="+- -5557964 0 10173076"/>
              <a:gd name="G3" fmla="+- 10800 0 0"/>
              <a:gd name="G4" fmla="+- 0 0 -55579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016 0 0"/>
              <a:gd name="G9" fmla="+- 0 0 10173076"/>
              <a:gd name="G10" fmla="+- 7016 0 2700"/>
              <a:gd name="G11" fmla="cos G10 -5557964"/>
              <a:gd name="G12" fmla="sin G10 -5557964"/>
              <a:gd name="G13" fmla="cos 13500 -5557964"/>
              <a:gd name="G14" fmla="sin 13500 -5557964"/>
              <a:gd name="G15" fmla="+- G11 10800 0"/>
              <a:gd name="G16" fmla="+- G12 10800 0"/>
              <a:gd name="G17" fmla="+- G13 10800 0"/>
              <a:gd name="G18" fmla="+- G14 10800 0"/>
              <a:gd name="G19" fmla="*/ 7016 1 2"/>
              <a:gd name="G20" fmla="+- G19 5400 0"/>
              <a:gd name="G21" fmla="cos G20 -5557964"/>
              <a:gd name="G22" fmla="sin G20 -5557964"/>
              <a:gd name="G23" fmla="+- G21 10800 0"/>
              <a:gd name="G24" fmla="+- G12 G23 G22"/>
              <a:gd name="G25" fmla="+- G22 G23 G11"/>
              <a:gd name="G26" fmla="cos 10800 -5557964"/>
              <a:gd name="G27" fmla="sin 10800 -5557964"/>
              <a:gd name="G28" fmla="cos 7016 -5557964"/>
              <a:gd name="G29" fmla="sin 7016 -55579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173076"/>
              <a:gd name="G36" fmla="sin G34 10173076"/>
              <a:gd name="G37" fmla="+/ 10173076 -55579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016 G39"/>
              <a:gd name="G43" fmla="sin 70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75 w 21600"/>
              <a:gd name="T5" fmla="*/ 4572 h 21600"/>
              <a:gd name="T6" fmla="*/ 2711 w 21600"/>
              <a:gd name="T7" fmla="*/ 14532 h 21600"/>
              <a:gd name="T8" fmla="*/ 5067 w 21600"/>
              <a:gd name="T9" fmla="*/ 6754 h 21600"/>
              <a:gd name="T10" fmla="*/ 12021 w 21600"/>
              <a:gd name="T11" fmla="*/ -2645 h 21600"/>
              <a:gd name="T12" fmla="*/ 16179 w 21600"/>
              <a:gd name="T13" fmla="*/ 2344 h 21600"/>
              <a:gd name="T14" fmla="*/ 11190 w 21600"/>
              <a:gd name="T15" fmla="*/ 650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34" y="3812"/>
                </a:moveTo>
                <a:cubicBezTo>
                  <a:pt x="11223" y="3793"/>
                  <a:pt x="11011" y="3783"/>
                  <a:pt x="10800" y="3783"/>
                </a:cubicBezTo>
                <a:cubicBezTo>
                  <a:pt x="6925" y="3784"/>
                  <a:pt x="3784" y="6925"/>
                  <a:pt x="3784" y="10800"/>
                </a:cubicBezTo>
                <a:cubicBezTo>
                  <a:pt x="3783" y="11815"/>
                  <a:pt x="4004" y="12818"/>
                  <a:pt x="4429" y="13739"/>
                </a:cubicBezTo>
                <a:lnTo>
                  <a:pt x="993" y="15325"/>
                </a:lnTo>
                <a:cubicBezTo>
                  <a:pt x="339" y="13906"/>
                  <a:pt x="0" y="1236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126" y="0"/>
                  <a:pt x="11452" y="14"/>
                  <a:pt x="11777" y="44"/>
                </a:cubicBezTo>
                <a:lnTo>
                  <a:pt x="12021" y="-2645"/>
                </a:lnTo>
                <a:lnTo>
                  <a:pt x="16179" y="2344"/>
                </a:lnTo>
                <a:lnTo>
                  <a:pt x="11190" y="6501"/>
                </a:lnTo>
                <a:lnTo>
                  <a:pt x="11434" y="3812"/>
                </a:lnTo>
                <a:close/>
              </a:path>
            </a:pathLst>
          </a:cu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4887935">
            <a:off x="3919638" y="3466350"/>
            <a:ext cx="690836" cy="345440"/>
          </a:xfrm>
          <a:custGeom>
            <a:avLst/>
            <a:gdLst>
              <a:gd name="G0" fmla="+- -5557964 0 0"/>
              <a:gd name="G1" fmla="+- 10173076 0 0"/>
              <a:gd name="G2" fmla="+- -5557964 0 10173076"/>
              <a:gd name="G3" fmla="+- 10800 0 0"/>
              <a:gd name="G4" fmla="+- 0 0 -55579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016 0 0"/>
              <a:gd name="G9" fmla="+- 0 0 10173076"/>
              <a:gd name="G10" fmla="+- 7016 0 2700"/>
              <a:gd name="G11" fmla="cos G10 -5557964"/>
              <a:gd name="G12" fmla="sin G10 -5557964"/>
              <a:gd name="G13" fmla="cos 13500 -5557964"/>
              <a:gd name="G14" fmla="sin 13500 -5557964"/>
              <a:gd name="G15" fmla="+- G11 10800 0"/>
              <a:gd name="G16" fmla="+- G12 10800 0"/>
              <a:gd name="G17" fmla="+- G13 10800 0"/>
              <a:gd name="G18" fmla="+- G14 10800 0"/>
              <a:gd name="G19" fmla="*/ 7016 1 2"/>
              <a:gd name="G20" fmla="+- G19 5400 0"/>
              <a:gd name="G21" fmla="cos G20 -5557964"/>
              <a:gd name="G22" fmla="sin G20 -5557964"/>
              <a:gd name="G23" fmla="+- G21 10800 0"/>
              <a:gd name="G24" fmla="+- G12 G23 G22"/>
              <a:gd name="G25" fmla="+- G22 G23 G11"/>
              <a:gd name="G26" fmla="cos 10800 -5557964"/>
              <a:gd name="G27" fmla="sin 10800 -5557964"/>
              <a:gd name="G28" fmla="cos 7016 -5557964"/>
              <a:gd name="G29" fmla="sin 7016 -55579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173076"/>
              <a:gd name="G36" fmla="sin G34 10173076"/>
              <a:gd name="G37" fmla="+/ 10173076 -55579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016 G39"/>
              <a:gd name="G43" fmla="sin 70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75 w 21600"/>
              <a:gd name="T5" fmla="*/ 4572 h 21600"/>
              <a:gd name="T6" fmla="*/ 2711 w 21600"/>
              <a:gd name="T7" fmla="*/ 14532 h 21600"/>
              <a:gd name="T8" fmla="*/ 5067 w 21600"/>
              <a:gd name="T9" fmla="*/ 6754 h 21600"/>
              <a:gd name="T10" fmla="*/ 12021 w 21600"/>
              <a:gd name="T11" fmla="*/ -2645 h 21600"/>
              <a:gd name="T12" fmla="*/ 16179 w 21600"/>
              <a:gd name="T13" fmla="*/ 2344 h 21600"/>
              <a:gd name="T14" fmla="*/ 11190 w 21600"/>
              <a:gd name="T15" fmla="*/ 650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34" y="3812"/>
                </a:moveTo>
                <a:cubicBezTo>
                  <a:pt x="11223" y="3793"/>
                  <a:pt x="11011" y="3783"/>
                  <a:pt x="10800" y="3783"/>
                </a:cubicBezTo>
                <a:cubicBezTo>
                  <a:pt x="6925" y="3784"/>
                  <a:pt x="3784" y="6925"/>
                  <a:pt x="3784" y="10800"/>
                </a:cubicBezTo>
                <a:cubicBezTo>
                  <a:pt x="3783" y="11815"/>
                  <a:pt x="4004" y="12818"/>
                  <a:pt x="4429" y="13739"/>
                </a:cubicBezTo>
                <a:lnTo>
                  <a:pt x="993" y="15325"/>
                </a:lnTo>
                <a:cubicBezTo>
                  <a:pt x="339" y="13906"/>
                  <a:pt x="0" y="1236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126" y="0"/>
                  <a:pt x="11452" y="14"/>
                  <a:pt x="11777" y="44"/>
                </a:cubicBezTo>
                <a:lnTo>
                  <a:pt x="12021" y="-2645"/>
                </a:lnTo>
                <a:lnTo>
                  <a:pt x="16179" y="2344"/>
                </a:lnTo>
                <a:lnTo>
                  <a:pt x="11190" y="6501"/>
                </a:lnTo>
                <a:lnTo>
                  <a:pt x="11434" y="3812"/>
                </a:lnTo>
                <a:close/>
              </a:path>
            </a:pathLst>
          </a:cu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 rot="1590308" flipH="1">
            <a:off x="1930089" y="4552698"/>
            <a:ext cx="690836" cy="345440"/>
          </a:xfrm>
          <a:custGeom>
            <a:avLst/>
            <a:gdLst>
              <a:gd name="G0" fmla="+- -5557964 0 0"/>
              <a:gd name="G1" fmla="+- 10173076 0 0"/>
              <a:gd name="G2" fmla="+- -5557964 0 10173076"/>
              <a:gd name="G3" fmla="+- 10800 0 0"/>
              <a:gd name="G4" fmla="+- 0 0 -55579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016 0 0"/>
              <a:gd name="G9" fmla="+- 0 0 10173076"/>
              <a:gd name="G10" fmla="+- 7016 0 2700"/>
              <a:gd name="G11" fmla="cos G10 -5557964"/>
              <a:gd name="G12" fmla="sin G10 -5557964"/>
              <a:gd name="G13" fmla="cos 13500 -5557964"/>
              <a:gd name="G14" fmla="sin 13500 -5557964"/>
              <a:gd name="G15" fmla="+- G11 10800 0"/>
              <a:gd name="G16" fmla="+- G12 10800 0"/>
              <a:gd name="G17" fmla="+- G13 10800 0"/>
              <a:gd name="G18" fmla="+- G14 10800 0"/>
              <a:gd name="G19" fmla="*/ 7016 1 2"/>
              <a:gd name="G20" fmla="+- G19 5400 0"/>
              <a:gd name="G21" fmla="cos G20 -5557964"/>
              <a:gd name="G22" fmla="sin G20 -5557964"/>
              <a:gd name="G23" fmla="+- G21 10800 0"/>
              <a:gd name="G24" fmla="+- G12 G23 G22"/>
              <a:gd name="G25" fmla="+- G22 G23 G11"/>
              <a:gd name="G26" fmla="cos 10800 -5557964"/>
              <a:gd name="G27" fmla="sin 10800 -5557964"/>
              <a:gd name="G28" fmla="cos 7016 -5557964"/>
              <a:gd name="G29" fmla="sin 7016 -55579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173076"/>
              <a:gd name="G36" fmla="sin G34 10173076"/>
              <a:gd name="G37" fmla="+/ 10173076 -55579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016 G39"/>
              <a:gd name="G43" fmla="sin 70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75 w 21600"/>
              <a:gd name="T5" fmla="*/ 4572 h 21600"/>
              <a:gd name="T6" fmla="*/ 2711 w 21600"/>
              <a:gd name="T7" fmla="*/ 14532 h 21600"/>
              <a:gd name="T8" fmla="*/ 5067 w 21600"/>
              <a:gd name="T9" fmla="*/ 6754 h 21600"/>
              <a:gd name="T10" fmla="*/ 12021 w 21600"/>
              <a:gd name="T11" fmla="*/ -2645 h 21600"/>
              <a:gd name="T12" fmla="*/ 16179 w 21600"/>
              <a:gd name="T13" fmla="*/ 2344 h 21600"/>
              <a:gd name="T14" fmla="*/ 11190 w 21600"/>
              <a:gd name="T15" fmla="*/ 650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34" y="3812"/>
                </a:moveTo>
                <a:cubicBezTo>
                  <a:pt x="11223" y="3793"/>
                  <a:pt x="11011" y="3783"/>
                  <a:pt x="10800" y="3783"/>
                </a:cubicBezTo>
                <a:cubicBezTo>
                  <a:pt x="6925" y="3784"/>
                  <a:pt x="3784" y="6925"/>
                  <a:pt x="3784" y="10800"/>
                </a:cubicBezTo>
                <a:cubicBezTo>
                  <a:pt x="3783" y="11815"/>
                  <a:pt x="4004" y="12818"/>
                  <a:pt x="4429" y="13739"/>
                </a:cubicBezTo>
                <a:lnTo>
                  <a:pt x="993" y="15325"/>
                </a:lnTo>
                <a:cubicBezTo>
                  <a:pt x="339" y="13906"/>
                  <a:pt x="0" y="1236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126" y="0"/>
                  <a:pt x="11452" y="14"/>
                  <a:pt x="11777" y="44"/>
                </a:cubicBezTo>
                <a:lnTo>
                  <a:pt x="12021" y="-2645"/>
                </a:lnTo>
                <a:lnTo>
                  <a:pt x="16179" y="2344"/>
                </a:lnTo>
                <a:lnTo>
                  <a:pt x="11190" y="6501"/>
                </a:lnTo>
                <a:lnTo>
                  <a:pt x="11434" y="3812"/>
                </a:lnTo>
                <a:close/>
              </a:path>
            </a:pathLst>
          </a:cu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 rot="9308022" flipH="1">
            <a:off x="1930260" y="4854655"/>
            <a:ext cx="690836" cy="345440"/>
          </a:xfrm>
          <a:custGeom>
            <a:avLst/>
            <a:gdLst>
              <a:gd name="G0" fmla="+- -5557964 0 0"/>
              <a:gd name="G1" fmla="+- 10173076 0 0"/>
              <a:gd name="G2" fmla="+- -5557964 0 10173076"/>
              <a:gd name="G3" fmla="+- 10800 0 0"/>
              <a:gd name="G4" fmla="+- 0 0 -55579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016 0 0"/>
              <a:gd name="G9" fmla="+- 0 0 10173076"/>
              <a:gd name="G10" fmla="+- 7016 0 2700"/>
              <a:gd name="G11" fmla="cos G10 -5557964"/>
              <a:gd name="G12" fmla="sin G10 -5557964"/>
              <a:gd name="G13" fmla="cos 13500 -5557964"/>
              <a:gd name="G14" fmla="sin 13500 -5557964"/>
              <a:gd name="G15" fmla="+- G11 10800 0"/>
              <a:gd name="G16" fmla="+- G12 10800 0"/>
              <a:gd name="G17" fmla="+- G13 10800 0"/>
              <a:gd name="G18" fmla="+- G14 10800 0"/>
              <a:gd name="G19" fmla="*/ 7016 1 2"/>
              <a:gd name="G20" fmla="+- G19 5400 0"/>
              <a:gd name="G21" fmla="cos G20 -5557964"/>
              <a:gd name="G22" fmla="sin G20 -5557964"/>
              <a:gd name="G23" fmla="+- G21 10800 0"/>
              <a:gd name="G24" fmla="+- G12 G23 G22"/>
              <a:gd name="G25" fmla="+- G22 G23 G11"/>
              <a:gd name="G26" fmla="cos 10800 -5557964"/>
              <a:gd name="G27" fmla="sin 10800 -5557964"/>
              <a:gd name="G28" fmla="cos 7016 -5557964"/>
              <a:gd name="G29" fmla="sin 7016 -55579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10173076"/>
              <a:gd name="G36" fmla="sin G34 10173076"/>
              <a:gd name="G37" fmla="+/ 10173076 -55579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016 G39"/>
              <a:gd name="G43" fmla="sin 7016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975 w 21600"/>
              <a:gd name="T5" fmla="*/ 4572 h 21600"/>
              <a:gd name="T6" fmla="*/ 2711 w 21600"/>
              <a:gd name="T7" fmla="*/ 14532 h 21600"/>
              <a:gd name="T8" fmla="*/ 5067 w 21600"/>
              <a:gd name="T9" fmla="*/ 6754 h 21600"/>
              <a:gd name="T10" fmla="*/ 12021 w 21600"/>
              <a:gd name="T11" fmla="*/ -2645 h 21600"/>
              <a:gd name="T12" fmla="*/ 16179 w 21600"/>
              <a:gd name="T13" fmla="*/ 2344 h 21600"/>
              <a:gd name="T14" fmla="*/ 11190 w 21600"/>
              <a:gd name="T15" fmla="*/ 650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1434" y="3812"/>
                </a:moveTo>
                <a:cubicBezTo>
                  <a:pt x="11223" y="3793"/>
                  <a:pt x="11011" y="3783"/>
                  <a:pt x="10800" y="3783"/>
                </a:cubicBezTo>
                <a:cubicBezTo>
                  <a:pt x="6925" y="3784"/>
                  <a:pt x="3784" y="6925"/>
                  <a:pt x="3784" y="10800"/>
                </a:cubicBezTo>
                <a:cubicBezTo>
                  <a:pt x="3783" y="11815"/>
                  <a:pt x="4004" y="12818"/>
                  <a:pt x="4429" y="13739"/>
                </a:cubicBezTo>
                <a:lnTo>
                  <a:pt x="993" y="15325"/>
                </a:lnTo>
                <a:cubicBezTo>
                  <a:pt x="339" y="13906"/>
                  <a:pt x="0" y="1236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1126" y="0"/>
                  <a:pt x="11452" y="14"/>
                  <a:pt x="11777" y="44"/>
                </a:cubicBezTo>
                <a:lnTo>
                  <a:pt x="12021" y="-2645"/>
                </a:lnTo>
                <a:lnTo>
                  <a:pt x="16179" y="2344"/>
                </a:lnTo>
                <a:lnTo>
                  <a:pt x="11190" y="6501"/>
                </a:lnTo>
                <a:lnTo>
                  <a:pt x="11434" y="3812"/>
                </a:lnTo>
                <a:close/>
              </a:path>
            </a:pathLst>
          </a:cu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90500" y="2028060"/>
            <a:ext cx="8953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+mj-lt"/>
              </a:rPr>
              <a:t>Un observateur qui se place face au vent aura une dépression à sa droite et un anticyclone sur sa gauche.</a:t>
            </a:r>
          </a:p>
        </p:txBody>
      </p:sp>
      <p:sp>
        <p:nvSpPr>
          <p:cNvPr id="20" name="Flèche vers la gauche 19"/>
          <p:cNvSpPr/>
          <p:nvPr/>
        </p:nvSpPr>
        <p:spPr>
          <a:xfrm rot="4680000">
            <a:off x="2990567" y="4117614"/>
            <a:ext cx="467427" cy="174150"/>
          </a:xfrm>
          <a:prstGeom prst="leftArrow">
            <a:avLst/>
          </a:prstGeom>
          <a:gradFill>
            <a:gsLst>
              <a:gs pos="38000">
                <a:srgbClr val="006294"/>
              </a:gs>
              <a:gs pos="60000">
                <a:schemeClr val="accent2">
                  <a:lumMod val="60000"/>
                  <a:lumOff val="40000"/>
                </a:schemeClr>
              </a:gs>
            </a:gsLst>
            <a:lin ang="1260000" scaled="0"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 descr="images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3000"/>
          </a:blip>
          <a:srcRect b="24982"/>
          <a:stretch>
            <a:fillRect/>
          </a:stretch>
        </p:blipFill>
        <p:spPr>
          <a:xfrm>
            <a:off x="2559352" y="2765606"/>
            <a:ext cx="1111800" cy="1251072"/>
          </a:xfrm>
          <a:prstGeom prst="rect">
            <a:avLst/>
          </a:prstGeom>
        </p:spPr>
      </p:pic>
      <p:sp>
        <p:nvSpPr>
          <p:cNvPr id="23" name="Text Box 64"/>
          <p:cNvSpPr txBox="1">
            <a:spLocks noChangeArrowheads="1"/>
          </p:cNvSpPr>
          <p:nvPr/>
        </p:nvSpPr>
        <p:spPr bwMode="auto">
          <a:xfrm>
            <a:off x="2394252" y="2905306"/>
            <a:ext cx="6260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24" name="Text Box 65"/>
          <p:cNvSpPr txBox="1">
            <a:spLocks noChangeArrowheads="1"/>
          </p:cNvSpPr>
          <p:nvPr/>
        </p:nvSpPr>
        <p:spPr bwMode="auto">
          <a:xfrm>
            <a:off x="3536522" y="2899002"/>
            <a:ext cx="434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7" grpId="0" build="p" bldLvl="2"/>
      <p:bldP spid="20" grpId="0" animBg="1"/>
      <p:bldP spid="23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375826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En météorologie, le vent est représenté par un système de flèches, barbules et fanions.</a:t>
            </a:r>
            <a:endParaRPr lang="fr-FR" sz="1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 VENT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86359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Représentation</a:t>
            </a:r>
          </a:p>
        </p:txBody>
      </p:sp>
      <p:sp>
        <p:nvSpPr>
          <p:cNvPr id="7" name="Text Box 107"/>
          <p:cNvSpPr txBox="1">
            <a:spLocks noChangeArrowheads="1"/>
          </p:cNvSpPr>
          <p:nvPr/>
        </p:nvSpPr>
        <p:spPr bwMode="auto">
          <a:xfrm>
            <a:off x="7425295" y="4803874"/>
            <a:ext cx="1116484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sz="1400" dirty="0" smtClean="0">
                <a:latin typeface="+mj-lt"/>
                <a:ea typeface="Arial Unicode MS" charset="0"/>
                <a:cs typeface="Arial Unicode MS" charset="0"/>
              </a:rPr>
              <a:t>S - 65 </a:t>
            </a:r>
            <a:r>
              <a:rPr lang="fr-FR" sz="1400" dirty="0" err="1">
                <a:latin typeface="+mj-lt"/>
                <a:ea typeface="Arial Unicode MS" charset="0"/>
                <a:cs typeface="Arial Unicode MS" charset="0"/>
              </a:rPr>
              <a:t>Kt</a:t>
            </a:r>
            <a:endParaRPr lang="fr-FR" sz="2000" dirty="0">
              <a:latin typeface="+mj-lt"/>
              <a:ea typeface="Arial Unicode MS" charset="0"/>
              <a:cs typeface="Arial Unicode MS" charset="0"/>
            </a:endParaRPr>
          </a:p>
        </p:txBody>
      </p:sp>
      <p:sp>
        <p:nvSpPr>
          <p:cNvPr id="8" name="Text Box 110"/>
          <p:cNvSpPr txBox="1">
            <a:spLocks noChangeArrowheads="1"/>
          </p:cNvSpPr>
          <p:nvPr/>
        </p:nvSpPr>
        <p:spPr bwMode="auto">
          <a:xfrm>
            <a:off x="3571753" y="4865638"/>
            <a:ext cx="1215153" cy="37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sz="1400" dirty="0" smtClean="0">
                <a:latin typeface="+mj-lt"/>
                <a:ea typeface="Arial Unicode MS" charset="0"/>
                <a:cs typeface="Arial Unicode MS" charset="0"/>
              </a:rPr>
              <a:t>N0 – 5 </a:t>
            </a:r>
            <a:r>
              <a:rPr lang="fr-FR" sz="1400" dirty="0" err="1">
                <a:latin typeface="+mj-lt"/>
                <a:ea typeface="Arial Unicode MS" charset="0"/>
                <a:cs typeface="Arial Unicode MS" charset="0"/>
              </a:rPr>
              <a:t>Kt</a:t>
            </a:r>
            <a:endParaRPr lang="fr-FR" sz="2000" dirty="0">
              <a:latin typeface="+mj-lt"/>
              <a:ea typeface="Arial Unicode MS" charset="0"/>
              <a:cs typeface="Arial Unicode MS" charset="0"/>
            </a:endParaRPr>
          </a:p>
        </p:txBody>
      </p:sp>
      <p:sp>
        <p:nvSpPr>
          <p:cNvPr id="9" name="Text Box 111"/>
          <p:cNvSpPr txBox="1">
            <a:spLocks noChangeArrowheads="1"/>
          </p:cNvSpPr>
          <p:nvPr/>
        </p:nvSpPr>
        <p:spPr bwMode="auto">
          <a:xfrm>
            <a:off x="4957872" y="4871658"/>
            <a:ext cx="128899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sz="1400" dirty="0" smtClean="0">
                <a:latin typeface="+mj-lt"/>
                <a:ea typeface="Arial Unicode MS" charset="0"/>
                <a:cs typeface="Arial Unicode MS" charset="0"/>
              </a:rPr>
              <a:t>E - 20 </a:t>
            </a:r>
            <a:r>
              <a:rPr lang="fr-FR" sz="1400" dirty="0" err="1">
                <a:latin typeface="+mj-lt"/>
                <a:ea typeface="Arial Unicode MS" charset="0"/>
                <a:cs typeface="Arial Unicode MS" charset="0"/>
              </a:rPr>
              <a:t>Kt</a:t>
            </a:r>
            <a:endParaRPr lang="fr-FR" sz="2000" dirty="0">
              <a:latin typeface="+mj-lt"/>
              <a:ea typeface="Arial Unicode MS" charset="0"/>
              <a:cs typeface="Arial Unicode MS" charset="0"/>
            </a:endParaRPr>
          </a:p>
        </p:txBody>
      </p:sp>
      <p:grpSp>
        <p:nvGrpSpPr>
          <p:cNvPr id="10" name="Grouper 20"/>
          <p:cNvGrpSpPr/>
          <p:nvPr/>
        </p:nvGrpSpPr>
        <p:grpSpPr>
          <a:xfrm rot="18420000">
            <a:off x="3338267" y="4644448"/>
            <a:ext cx="214285" cy="817262"/>
            <a:chOff x="315912" y="1651575"/>
            <a:chExt cx="214285" cy="817262"/>
          </a:xfrm>
        </p:grpSpPr>
        <p:sp>
          <p:nvSpPr>
            <p:cNvPr id="11" name="Line 109"/>
            <p:cNvSpPr>
              <a:spLocks noChangeAspect="1" noChangeShapeType="1"/>
            </p:cNvSpPr>
            <p:nvPr/>
          </p:nvSpPr>
          <p:spPr bwMode="auto">
            <a:xfrm flipV="1">
              <a:off x="320676" y="1651575"/>
              <a:ext cx="209521" cy="108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12"/>
            <p:cNvSpPr>
              <a:spLocks noChangeShapeType="1"/>
            </p:cNvSpPr>
            <p:nvPr/>
          </p:nvSpPr>
          <p:spPr bwMode="auto">
            <a:xfrm>
              <a:off x="315912" y="1755775"/>
              <a:ext cx="0" cy="7130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" y="16963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Il s ’exprime en Nœuds (</a:t>
            </a:r>
            <a:r>
              <a:rPr lang="fr-FR" sz="1400" dirty="0" err="1" smtClean="0"/>
              <a:t>Kt</a:t>
            </a:r>
            <a:r>
              <a:rPr lang="fr-FR" sz="1400" dirty="0" smtClean="0"/>
              <a:t>), en mètres par seconde (m/s) ou en kilomètre par heure (km/h).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2701" y="203920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 Nœuds (</a:t>
            </a:r>
            <a:r>
              <a:rPr lang="fr-FR" sz="1400" dirty="0" err="1" smtClean="0"/>
              <a:t>Kt</a:t>
            </a:r>
            <a:r>
              <a:rPr lang="fr-FR" sz="1400" dirty="0" smtClean="0"/>
              <a:t>) = 1,852 km/h, 1 mètre par seconde (m/s) = 3,6 (km/h).</a:t>
            </a:r>
            <a:endParaRPr lang="fr-FR" sz="1400" dirty="0"/>
          </a:p>
        </p:txBody>
      </p:sp>
      <p:sp>
        <p:nvSpPr>
          <p:cNvPr id="15" name="Text Box 111"/>
          <p:cNvSpPr txBox="1">
            <a:spLocks noChangeArrowheads="1"/>
          </p:cNvSpPr>
          <p:nvPr/>
        </p:nvSpPr>
        <p:spPr bwMode="auto">
          <a:xfrm>
            <a:off x="1629204" y="4887386"/>
            <a:ext cx="128899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fr-FR" sz="1400" dirty="0" smtClean="0">
                <a:latin typeface="+mj-lt"/>
                <a:ea typeface="Arial Unicode MS" charset="0"/>
                <a:cs typeface="Arial Unicode MS" charset="0"/>
              </a:rPr>
              <a:t>SO - 15 </a:t>
            </a:r>
            <a:r>
              <a:rPr lang="fr-FR" sz="1400" dirty="0" err="1">
                <a:latin typeface="+mj-lt"/>
                <a:ea typeface="Arial Unicode MS" charset="0"/>
                <a:cs typeface="Arial Unicode MS" charset="0"/>
              </a:rPr>
              <a:t>Kt</a:t>
            </a:r>
            <a:endParaRPr lang="fr-FR" sz="2000" dirty="0">
              <a:latin typeface="+mj-lt"/>
              <a:ea typeface="Arial Unicode MS" charset="0"/>
              <a:cs typeface="Arial Unicode MS" charset="0"/>
            </a:endParaRPr>
          </a:p>
        </p:txBody>
      </p:sp>
      <p:grpSp>
        <p:nvGrpSpPr>
          <p:cNvPr id="16" name="Grouper 30"/>
          <p:cNvGrpSpPr/>
          <p:nvPr/>
        </p:nvGrpSpPr>
        <p:grpSpPr>
          <a:xfrm>
            <a:off x="1175153" y="4468890"/>
            <a:ext cx="377874" cy="891999"/>
            <a:chOff x="919637" y="4128790"/>
            <a:chExt cx="377874" cy="891999"/>
          </a:xfrm>
        </p:grpSpPr>
        <p:grpSp>
          <p:nvGrpSpPr>
            <p:cNvPr id="17" name="Grouper 25"/>
            <p:cNvGrpSpPr/>
            <p:nvPr/>
          </p:nvGrpSpPr>
          <p:grpSpPr>
            <a:xfrm rot="13411265">
              <a:off x="919637" y="4128790"/>
              <a:ext cx="377874" cy="891999"/>
              <a:chOff x="320675" y="3162300"/>
              <a:chExt cx="377874" cy="891999"/>
            </a:xfrm>
          </p:grpSpPr>
          <p:sp>
            <p:nvSpPr>
              <p:cNvPr id="19" name="Line 112"/>
              <p:cNvSpPr>
                <a:spLocks noChangeShapeType="1"/>
              </p:cNvSpPr>
              <p:nvPr/>
            </p:nvSpPr>
            <p:spPr bwMode="auto">
              <a:xfrm>
                <a:off x="320675" y="3341237"/>
                <a:ext cx="0" cy="7130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320676" y="3162300"/>
                <a:ext cx="377873" cy="1804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8" name="Line 109"/>
            <p:cNvSpPr>
              <a:spLocks noChangeAspect="1" noChangeShapeType="1"/>
            </p:cNvSpPr>
            <p:nvPr/>
          </p:nvSpPr>
          <p:spPr bwMode="auto">
            <a:xfrm rot="13620000" flipV="1">
              <a:off x="918810" y="4712863"/>
              <a:ext cx="209521" cy="108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1" name="Line 112"/>
          <p:cNvSpPr>
            <a:spLocks noChangeShapeType="1"/>
          </p:cNvSpPr>
          <p:nvPr/>
        </p:nvSpPr>
        <p:spPr bwMode="auto">
          <a:xfrm rot="16235150">
            <a:off x="2514284" y="2930488"/>
            <a:ext cx="0" cy="71306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Line 109"/>
          <p:cNvSpPr>
            <a:spLocks noChangeAspect="1" noChangeShapeType="1"/>
          </p:cNvSpPr>
          <p:nvPr/>
        </p:nvSpPr>
        <p:spPr bwMode="auto">
          <a:xfrm rot="16503885" flipV="1">
            <a:off x="2017935" y="3112866"/>
            <a:ext cx="209521" cy="1084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3" name="Grouper 22"/>
          <p:cNvGrpSpPr/>
          <p:nvPr/>
        </p:nvGrpSpPr>
        <p:grpSpPr>
          <a:xfrm>
            <a:off x="3997003" y="2915523"/>
            <a:ext cx="895371" cy="378787"/>
            <a:chOff x="3997003" y="2542997"/>
            <a:chExt cx="895371" cy="378787"/>
          </a:xfrm>
        </p:grpSpPr>
        <p:sp>
          <p:nvSpPr>
            <p:cNvPr id="24" name="Line 109"/>
            <p:cNvSpPr>
              <a:spLocks noChangeAspect="1" noChangeShapeType="1"/>
            </p:cNvSpPr>
            <p:nvPr/>
          </p:nvSpPr>
          <p:spPr bwMode="auto">
            <a:xfrm rot="16235150" flipV="1">
              <a:off x="3898266" y="2641734"/>
              <a:ext cx="377873" cy="180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112"/>
            <p:cNvSpPr>
              <a:spLocks noChangeShapeType="1"/>
            </p:cNvSpPr>
            <p:nvPr/>
          </p:nvSpPr>
          <p:spPr bwMode="auto">
            <a:xfrm rot="16235150">
              <a:off x="4535843" y="2565253"/>
              <a:ext cx="0" cy="7130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6" name="Grouper 25"/>
          <p:cNvGrpSpPr/>
          <p:nvPr/>
        </p:nvGrpSpPr>
        <p:grpSpPr>
          <a:xfrm>
            <a:off x="5885042" y="2982894"/>
            <a:ext cx="713062" cy="315062"/>
            <a:chOff x="5885042" y="2610368"/>
            <a:chExt cx="713062" cy="315062"/>
          </a:xfrm>
        </p:grpSpPr>
        <p:sp>
          <p:nvSpPr>
            <p:cNvPr id="27" name="Line 112"/>
            <p:cNvSpPr>
              <a:spLocks noChangeShapeType="1"/>
            </p:cNvSpPr>
            <p:nvPr/>
          </p:nvSpPr>
          <p:spPr bwMode="auto">
            <a:xfrm rot="16235150">
              <a:off x="6241573" y="2568899"/>
              <a:ext cx="0" cy="713062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AutoShape 103"/>
            <p:cNvSpPr>
              <a:spLocks noChangeAspect="1" noChangeArrowheads="1"/>
            </p:cNvSpPr>
            <p:nvPr/>
          </p:nvSpPr>
          <p:spPr bwMode="auto">
            <a:xfrm rot="10800000" flipV="1">
              <a:off x="5890916" y="2610368"/>
              <a:ext cx="223658" cy="307771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Légende sans bordure 1 28"/>
          <p:cNvSpPr/>
          <p:nvPr/>
        </p:nvSpPr>
        <p:spPr>
          <a:xfrm>
            <a:off x="973658" y="3509426"/>
            <a:ext cx="2471753" cy="381000"/>
          </a:xfrm>
          <a:prstGeom prst="callout1">
            <a:avLst>
              <a:gd name="adj1" fmla="val 2083"/>
              <a:gd name="adj2" fmla="val 48857"/>
              <a:gd name="adj3" fmla="val -60833"/>
              <a:gd name="adj4" fmla="val 6083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6294"/>
                </a:solidFill>
              </a:rPr>
              <a:t>Direction d’où vient le vent</a:t>
            </a:r>
            <a:endParaRPr lang="fr-FR" sz="1400" dirty="0">
              <a:solidFill>
                <a:srgbClr val="006294"/>
              </a:solidFill>
            </a:endParaRPr>
          </a:p>
        </p:txBody>
      </p:sp>
      <p:sp>
        <p:nvSpPr>
          <p:cNvPr id="30" name="Légende sans bordure 1 29"/>
          <p:cNvSpPr/>
          <p:nvPr/>
        </p:nvSpPr>
        <p:spPr>
          <a:xfrm>
            <a:off x="1175153" y="2533611"/>
            <a:ext cx="2471753" cy="381000"/>
          </a:xfrm>
          <a:prstGeom prst="callout1">
            <a:avLst>
              <a:gd name="adj1" fmla="val 92083"/>
              <a:gd name="adj2" fmla="val 48857"/>
              <a:gd name="adj3" fmla="val 159167"/>
              <a:gd name="adj4" fmla="val 3925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6294"/>
                </a:solidFill>
              </a:rPr>
              <a:t>1 petite barbule = 5 </a:t>
            </a:r>
            <a:r>
              <a:rPr lang="fr-FR" sz="1400" dirty="0" err="1" smtClean="0">
                <a:solidFill>
                  <a:srgbClr val="006294"/>
                </a:solidFill>
              </a:rPr>
              <a:t>Kt</a:t>
            </a:r>
            <a:endParaRPr lang="fr-FR" sz="1400" dirty="0">
              <a:solidFill>
                <a:srgbClr val="006294"/>
              </a:solidFill>
            </a:endParaRPr>
          </a:p>
        </p:txBody>
      </p:sp>
      <p:sp>
        <p:nvSpPr>
          <p:cNvPr id="31" name="Légende sans bordure 1 30"/>
          <p:cNvSpPr/>
          <p:nvPr/>
        </p:nvSpPr>
        <p:spPr>
          <a:xfrm>
            <a:off x="3412307" y="2525694"/>
            <a:ext cx="2471753" cy="381000"/>
          </a:xfrm>
          <a:prstGeom prst="callout1">
            <a:avLst>
              <a:gd name="adj1" fmla="val 92083"/>
              <a:gd name="adj2" fmla="val 48857"/>
              <a:gd name="adj3" fmla="val 142500"/>
              <a:gd name="adj4" fmla="val 305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6294"/>
                </a:solidFill>
              </a:rPr>
              <a:t>1 grande barbule = 10 </a:t>
            </a:r>
            <a:r>
              <a:rPr lang="fr-FR" sz="1400" dirty="0" err="1" smtClean="0">
                <a:solidFill>
                  <a:srgbClr val="006294"/>
                </a:solidFill>
              </a:rPr>
              <a:t>Kt</a:t>
            </a:r>
            <a:endParaRPr lang="fr-FR" sz="1400" dirty="0">
              <a:solidFill>
                <a:srgbClr val="006294"/>
              </a:solidFill>
            </a:endParaRPr>
          </a:p>
        </p:txBody>
      </p:sp>
      <p:sp>
        <p:nvSpPr>
          <p:cNvPr id="32" name="Légende sans bordure 1 31"/>
          <p:cNvSpPr/>
          <p:nvPr/>
        </p:nvSpPr>
        <p:spPr>
          <a:xfrm>
            <a:off x="5575284" y="2525694"/>
            <a:ext cx="2471753" cy="381000"/>
          </a:xfrm>
          <a:prstGeom prst="callout1">
            <a:avLst>
              <a:gd name="adj1" fmla="val 92083"/>
              <a:gd name="adj2" fmla="val 48857"/>
              <a:gd name="adj3" fmla="val 155834"/>
              <a:gd name="adj4" fmla="val 21783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6294"/>
                </a:solidFill>
              </a:rPr>
              <a:t>1 fanion = 50 </a:t>
            </a:r>
            <a:r>
              <a:rPr lang="fr-FR" sz="1400" dirty="0" err="1" smtClean="0">
                <a:solidFill>
                  <a:srgbClr val="006294"/>
                </a:solidFill>
              </a:rPr>
              <a:t>Kt</a:t>
            </a:r>
            <a:endParaRPr lang="fr-FR" sz="1400" dirty="0">
              <a:solidFill>
                <a:srgbClr val="006294"/>
              </a:solidFill>
            </a:endParaRPr>
          </a:p>
        </p:txBody>
      </p:sp>
      <p:grpSp>
        <p:nvGrpSpPr>
          <p:cNvPr id="33" name="Grouper 51"/>
          <p:cNvGrpSpPr/>
          <p:nvPr/>
        </p:nvGrpSpPr>
        <p:grpSpPr>
          <a:xfrm>
            <a:off x="6986546" y="4721591"/>
            <a:ext cx="392352" cy="713062"/>
            <a:chOff x="1807004" y="5117198"/>
            <a:chExt cx="392352" cy="713062"/>
          </a:xfrm>
        </p:grpSpPr>
        <p:grpSp>
          <p:nvGrpSpPr>
            <p:cNvPr id="34" name="Grouper 22"/>
            <p:cNvGrpSpPr/>
            <p:nvPr/>
          </p:nvGrpSpPr>
          <p:grpSpPr>
            <a:xfrm flipV="1">
              <a:off x="1807004" y="5117198"/>
              <a:ext cx="312072" cy="713062"/>
              <a:chOff x="301625" y="4926699"/>
              <a:chExt cx="312072" cy="713062"/>
            </a:xfrm>
          </p:grpSpPr>
          <p:sp>
            <p:nvSpPr>
              <p:cNvPr id="37" name="AutoShape 103"/>
              <p:cNvSpPr>
                <a:spLocks noChangeAspect="1" noChangeArrowheads="1"/>
              </p:cNvSpPr>
              <p:nvPr/>
            </p:nvSpPr>
            <p:spPr bwMode="auto">
              <a:xfrm rot="5400000">
                <a:off x="347983" y="4884643"/>
                <a:ext cx="223658" cy="307771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12"/>
              <p:cNvSpPr>
                <a:spLocks noChangeShapeType="1"/>
              </p:cNvSpPr>
              <p:nvPr/>
            </p:nvSpPr>
            <p:spPr bwMode="auto">
              <a:xfrm>
                <a:off x="301625" y="4926699"/>
                <a:ext cx="0" cy="7130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5" name="Line 109"/>
            <p:cNvSpPr>
              <a:spLocks noChangeAspect="1" noChangeShapeType="1"/>
            </p:cNvSpPr>
            <p:nvPr/>
          </p:nvSpPr>
          <p:spPr bwMode="auto">
            <a:xfrm rot="13411265" flipV="1">
              <a:off x="1821483" y="5503702"/>
              <a:ext cx="377873" cy="180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109"/>
            <p:cNvSpPr>
              <a:spLocks noChangeAspect="1" noChangeShapeType="1"/>
            </p:cNvSpPr>
            <p:nvPr/>
          </p:nvSpPr>
          <p:spPr bwMode="auto">
            <a:xfrm rot="13440000" flipV="1">
              <a:off x="1818921" y="5438281"/>
              <a:ext cx="209521" cy="108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9" name="Grouper 50"/>
          <p:cNvGrpSpPr/>
          <p:nvPr/>
        </p:nvGrpSpPr>
        <p:grpSpPr>
          <a:xfrm>
            <a:off x="5240564" y="4721591"/>
            <a:ext cx="891999" cy="390573"/>
            <a:chOff x="4032821" y="5071249"/>
            <a:chExt cx="891999" cy="390573"/>
          </a:xfrm>
        </p:grpSpPr>
        <p:grpSp>
          <p:nvGrpSpPr>
            <p:cNvPr id="40" name="Grouper 21"/>
            <p:cNvGrpSpPr/>
            <p:nvPr/>
          </p:nvGrpSpPr>
          <p:grpSpPr>
            <a:xfrm rot="5400000">
              <a:off x="4289884" y="4814186"/>
              <a:ext cx="377874" cy="891999"/>
              <a:chOff x="320675" y="3162300"/>
              <a:chExt cx="377874" cy="891999"/>
            </a:xfrm>
          </p:grpSpPr>
          <p:sp>
            <p:nvSpPr>
              <p:cNvPr id="42" name="Line 112"/>
              <p:cNvSpPr>
                <a:spLocks noChangeShapeType="1"/>
              </p:cNvSpPr>
              <p:nvPr/>
            </p:nvSpPr>
            <p:spPr bwMode="auto">
              <a:xfrm>
                <a:off x="320675" y="3341237"/>
                <a:ext cx="0" cy="7130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109"/>
              <p:cNvSpPr>
                <a:spLocks noChangeAspect="1" noChangeShapeType="1"/>
              </p:cNvSpPr>
              <p:nvPr/>
            </p:nvSpPr>
            <p:spPr bwMode="auto">
              <a:xfrm flipV="1">
                <a:off x="320676" y="3162300"/>
                <a:ext cx="377873" cy="180400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1" name="Line 109"/>
            <p:cNvSpPr>
              <a:spLocks noChangeAspect="1" noChangeShapeType="1"/>
            </p:cNvSpPr>
            <p:nvPr/>
          </p:nvSpPr>
          <p:spPr bwMode="auto">
            <a:xfrm rot="5400000" flipV="1">
              <a:off x="4518684" y="5182686"/>
              <a:ext cx="377873" cy="18040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0" y="414866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5"/>
                </a:solidFill>
                <a:latin typeface="+mn-lt"/>
              </a:rPr>
              <a:t>Exemples</a:t>
            </a:r>
          </a:p>
        </p:txBody>
      </p:sp>
    </p:spTree>
    <p:extLst>
      <p:ext uri="{BB962C8B-B14F-4D97-AF65-F5344CB8AC3E}">
        <p14:creationId xmlns:p14="http://schemas.microsoft.com/office/powerpoint/2010/main" val="9488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7" grpId="0"/>
      <p:bldP spid="8" grpId="0"/>
      <p:bldP spid="9" grpId="0"/>
      <p:bldP spid="13" grpId="0" build="p" bldLvl="2"/>
      <p:bldP spid="14" grpId="0" build="p" bldLvl="2"/>
      <p:bldP spid="15" grpId="0"/>
      <p:bldP spid="21" grpId="0" animBg="1"/>
      <p:bldP spid="22" grpId="0" animBg="1"/>
      <p:bldP spid="29" grpId="0" animBg="1"/>
      <p:bldP spid="30" grpId="0" animBg="1"/>
      <p:bldP spid="31" grpId="0" animBg="1"/>
      <p:bldP spid="32" grpId="0" animBg="1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1197" y="391777"/>
            <a:ext cx="7944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Modèle de carte des vents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705" t="2404" r="9827" b="8447"/>
          <a:stretch/>
        </p:blipFill>
        <p:spPr>
          <a:xfrm>
            <a:off x="1302489" y="990599"/>
            <a:ext cx="6681897" cy="49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2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482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Les vents locaux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03300" y="859254"/>
            <a:ext cx="7175500" cy="99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fr-FR" sz="1400" dirty="0" smtClean="0"/>
              <a:t>En fonction de la position des dépressions et des anticyclones, les chaines montagneuses vont obliger le vent à s’engouffrer dans les vallées.</a:t>
            </a:r>
          </a:p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fr-FR" sz="1400" dirty="0" smtClean="0"/>
              <a:t>Ainsi canalisé dans ces couloirs, le vent va se renforcer par effet venturi. </a:t>
            </a:r>
            <a:endParaRPr lang="fr-FR" sz="1400" dirty="0"/>
          </a:p>
        </p:txBody>
      </p:sp>
      <p:pic>
        <p:nvPicPr>
          <p:cNvPr id="27" name="Image 26" descr="france_relie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52" y="1902718"/>
            <a:ext cx="3974107" cy="3861637"/>
          </a:xfrm>
          <a:prstGeom prst="rect">
            <a:avLst/>
          </a:prstGeom>
        </p:spPr>
      </p:pic>
      <p:grpSp>
        <p:nvGrpSpPr>
          <p:cNvPr id="61" name="Grouper 60"/>
          <p:cNvGrpSpPr/>
          <p:nvPr/>
        </p:nvGrpSpPr>
        <p:grpSpPr>
          <a:xfrm>
            <a:off x="1866378" y="2874625"/>
            <a:ext cx="2973841" cy="3038493"/>
            <a:chOff x="1561578" y="2874625"/>
            <a:chExt cx="2973841" cy="3038493"/>
          </a:xfrm>
        </p:grpSpPr>
        <p:grpSp>
          <p:nvGrpSpPr>
            <p:cNvPr id="46" name="Grouper 45"/>
            <p:cNvGrpSpPr/>
            <p:nvPr/>
          </p:nvGrpSpPr>
          <p:grpSpPr>
            <a:xfrm>
              <a:off x="1561578" y="2874625"/>
              <a:ext cx="2973841" cy="3038493"/>
              <a:chOff x="3108849" y="2249192"/>
              <a:chExt cx="2973841" cy="3038493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2837528" y="4191725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n-lt"/>
                </a:rPr>
                <a:t>A</a:t>
              </a:r>
              <a:endParaRPr lang="fr-FR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5029200" y="3583940"/>
            <a:ext cx="2973841" cy="3038493"/>
            <a:chOff x="5604457" y="4024782"/>
            <a:chExt cx="2973841" cy="3038493"/>
          </a:xfrm>
        </p:grpSpPr>
        <p:grpSp>
          <p:nvGrpSpPr>
            <p:cNvPr id="52" name="Grouper 51"/>
            <p:cNvGrpSpPr/>
            <p:nvPr/>
          </p:nvGrpSpPr>
          <p:grpSpPr>
            <a:xfrm>
              <a:off x="5604457" y="4024782"/>
              <a:ext cx="2973841" cy="3038493"/>
              <a:chOff x="3108849" y="2249192"/>
              <a:chExt cx="2973841" cy="3038493"/>
            </a:xfrm>
          </p:grpSpPr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880407" y="5343433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+mn-lt"/>
                </a:rPr>
                <a:t>D</a:t>
              </a:r>
              <a:endParaRPr lang="fr-FR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sp>
        <p:nvSpPr>
          <p:cNvPr id="62" name="Forme libre 61"/>
          <p:cNvSpPr/>
          <p:nvPr/>
        </p:nvSpPr>
        <p:spPr>
          <a:xfrm rot="14637482">
            <a:off x="1815580" y="4815195"/>
            <a:ext cx="1524000" cy="527755"/>
          </a:xfrm>
          <a:custGeom>
            <a:avLst/>
            <a:gdLst>
              <a:gd name="connsiteX0" fmla="*/ 0 w 1524000"/>
              <a:gd name="connsiteY0" fmla="*/ 527755 h 527755"/>
              <a:gd name="connsiteX1" fmla="*/ 304800 w 1524000"/>
              <a:gd name="connsiteY1" fmla="*/ 256822 h 527755"/>
              <a:gd name="connsiteX2" fmla="*/ 651934 w 1524000"/>
              <a:gd name="connsiteY2" fmla="*/ 79022 h 527755"/>
              <a:gd name="connsiteX3" fmla="*/ 1058334 w 1524000"/>
              <a:gd name="connsiteY3" fmla="*/ 2822 h 527755"/>
              <a:gd name="connsiteX4" fmla="*/ 1524000 w 1524000"/>
              <a:gd name="connsiteY4" fmla="*/ 62089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527755">
                <a:moveTo>
                  <a:pt x="0" y="527755"/>
                </a:moveTo>
                <a:cubicBezTo>
                  <a:pt x="98072" y="429683"/>
                  <a:pt x="196144" y="331611"/>
                  <a:pt x="304800" y="256822"/>
                </a:cubicBezTo>
                <a:cubicBezTo>
                  <a:pt x="413456" y="182033"/>
                  <a:pt x="526345" y="121355"/>
                  <a:pt x="651934" y="79022"/>
                </a:cubicBezTo>
                <a:cubicBezTo>
                  <a:pt x="777523" y="36689"/>
                  <a:pt x="912990" y="5644"/>
                  <a:pt x="1058334" y="2822"/>
                </a:cubicBezTo>
                <a:cubicBezTo>
                  <a:pt x="1203678" y="0"/>
                  <a:pt x="1524000" y="62089"/>
                  <a:pt x="1524000" y="62089"/>
                </a:cubicBez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Forme libre 62"/>
          <p:cNvSpPr/>
          <p:nvPr/>
        </p:nvSpPr>
        <p:spPr>
          <a:xfrm rot="4074589">
            <a:off x="3834558" y="3276952"/>
            <a:ext cx="1487999" cy="455755"/>
          </a:xfrm>
          <a:custGeom>
            <a:avLst/>
            <a:gdLst>
              <a:gd name="connsiteX0" fmla="*/ 0 w 1524000"/>
              <a:gd name="connsiteY0" fmla="*/ 527755 h 527755"/>
              <a:gd name="connsiteX1" fmla="*/ 304800 w 1524000"/>
              <a:gd name="connsiteY1" fmla="*/ 256822 h 527755"/>
              <a:gd name="connsiteX2" fmla="*/ 651934 w 1524000"/>
              <a:gd name="connsiteY2" fmla="*/ 79022 h 527755"/>
              <a:gd name="connsiteX3" fmla="*/ 1058334 w 1524000"/>
              <a:gd name="connsiteY3" fmla="*/ 2822 h 527755"/>
              <a:gd name="connsiteX4" fmla="*/ 1524000 w 1524000"/>
              <a:gd name="connsiteY4" fmla="*/ 62089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527755">
                <a:moveTo>
                  <a:pt x="0" y="527755"/>
                </a:moveTo>
                <a:cubicBezTo>
                  <a:pt x="98072" y="429683"/>
                  <a:pt x="196144" y="331611"/>
                  <a:pt x="304800" y="256822"/>
                </a:cubicBezTo>
                <a:cubicBezTo>
                  <a:pt x="413456" y="182033"/>
                  <a:pt x="526345" y="121355"/>
                  <a:pt x="651934" y="79022"/>
                </a:cubicBezTo>
                <a:cubicBezTo>
                  <a:pt x="777523" y="36689"/>
                  <a:pt x="912990" y="5644"/>
                  <a:pt x="1058334" y="2822"/>
                </a:cubicBezTo>
                <a:cubicBezTo>
                  <a:pt x="1203678" y="0"/>
                  <a:pt x="1524000" y="62089"/>
                  <a:pt x="1524000" y="62089"/>
                </a:cubicBezTo>
              </a:path>
            </a:pathLst>
          </a:cu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orme libre 63"/>
          <p:cNvSpPr/>
          <p:nvPr/>
        </p:nvSpPr>
        <p:spPr>
          <a:xfrm rot="19357771" flipH="1">
            <a:off x="5184263" y="3474558"/>
            <a:ext cx="1651172" cy="576300"/>
          </a:xfrm>
          <a:custGeom>
            <a:avLst/>
            <a:gdLst>
              <a:gd name="connsiteX0" fmla="*/ 0 w 1524000"/>
              <a:gd name="connsiteY0" fmla="*/ 527755 h 527755"/>
              <a:gd name="connsiteX1" fmla="*/ 304800 w 1524000"/>
              <a:gd name="connsiteY1" fmla="*/ 256822 h 527755"/>
              <a:gd name="connsiteX2" fmla="*/ 651934 w 1524000"/>
              <a:gd name="connsiteY2" fmla="*/ 79022 h 527755"/>
              <a:gd name="connsiteX3" fmla="*/ 1058334 w 1524000"/>
              <a:gd name="connsiteY3" fmla="*/ 2822 h 527755"/>
              <a:gd name="connsiteX4" fmla="*/ 1524000 w 1524000"/>
              <a:gd name="connsiteY4" fmla="*/ 62089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527755">
                <a:moveTo>
                  <a:pt x="0" y="527755"/>
                </a:moveTo>
                <a:cubicBezTo>
                  <a:pt x="98072" y="429683"/>
                  <a:pt x="196144" y="331611"/>
                  <a:pt x="304800" y="256822"/>
                </a:cubicBezTo>
                <a:cubicBezTo>
                  <a:pt x="413456" y="182033"/>
                  <a:pt x="526345" y="121355"/>
                  <a:pt x="651934" y="79022"/>
                </a:cubicBezTo>
                <a:cubicBezTo>
                  <a:pt x="777523" y="36689"/>
                  <a:pt x="912990" y="5644"/>
                  <a:pt x="1058334" y="2822"/>
                </a:cubicBezTo>
                <a:cubicBezTo>
                  <a:pt x="1203678" y="0"/>
                  <a:pt x="1524000" y="62089"/>
                  <a:pt x="1524000" y="62089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Forme libre 64"/>
          <p:cNvSpPr/>
          <p:nvPr/>
        </p:nvSpPr>
        <p:spPr>
          <a:xfrm rot="7913627" flipH="1">
            <a:off x="6280064" y="5760069"/>
            <a:ext cx="1524000" cy="527755"/>
          </a:xfrm>
          <a:custGeom>
            <a:avLst/>
            <a:gdLst>
              <a:gd name="connsiteX0" fmla="*/ 0 w 1524000"/>
              <a:gd name="connsiteY0" fmla="*/ 527755 h 527755"/>
              <a:gd name="connsiteX1" fmla="*/ 304800 w 1524000"/>
              <a:gd name="connsiteY1" fmla="*/ 256822 h 527755"/>
              <a:gd name="connsiteX2" fmla="*/ 651934 w 1524000"/>
              <a:gd name="connsiteY2" fmla="*/ 79022 h 527755"/>
              <a:gd name="connsiteX3" fmla="*/ 1058334 w 1524000"/>
              <a:gd name="connsiteY3" fmla="*/ 2822 h 527755"/>
              <a:gd name="connsiteX4" fmla="*/ 1524000 w 1524000"/>
              <a:gd name="connsiteY4" fmla="*/ 62089 h 527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527755">
                <a:moveTo>
                  <a:pt x="0" y="527755"/>
                </a:moveTo>
                <a:cubicBezTo>
                  <a:pt x="98072" y="429683"/>
                  <a:pt x="196144" y="331611"/>
                  <a:pt x="304800" y="256822"/>
                </a:cubicBezTo>
                <a:cubicBezTo>
                  <a:pt x="413456" y="182033"/>
                  <a:pt x="526345" y="121355"/>
                  <a:pt x="651934" y="79022"/>
                </a:cubicBezTo>
                <a:cubicBezTo>
                  <a:pt x="777523" y="36689"/>
                  <a:pt x="912990" y="5644"/>
                  <a:pt x="1058334" y="2822"/>
                </a:cubicBezTo>
                <a:cubicBezTo>
                  <a:pt x="1203678" y="0"/>
                  <a:pt x="1524000" y="62089"/>
                  <a:pt x="1524000" y="62089"/>
                </a:cubicBez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ZoneTexte 66"/>
          <p:cNvSpPr txBox="1"/>
          <p:nvPr/>
        </p:nvSpPr>
        <p:spPr>
          <a:xfrm>
            <a:off x="3085708" y="1056164"/>
            <a:ext cx="302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tx2"/>
                </a:solidFill>
                <a:latin typeface="+mn-lt"/>
              </a:rPr>
              <a:t>Mistral </a:t>
            </a:r>
            <a:r>
              <a:rPr lang="fr-FR" sz="1600" dirty="0" smtClean="0">
                <a:latin typeface="+mn-lt"/>
              </a:rPr>
              <a:t>– Vent du Nord</a:t>
            </a:r>
            <a:endParaRPr lang="fr-FR" sz="1600" dirty="0">
              <a:latin typeface="+mn-lt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4749184" y="4583276"/>
            <a:ext cx="783102" cy="1588"/>
          </a:xfrm>
          <a:prstGeom prst="straightConnector1">
            <a:avLst/>
          </a:prstGeom>
          <a:ln w="38100" cap="flat" cmpd="sng" algn="ctr">
            <a:gradFill flip="none" rotWithShape="1">
              <a:gsLst>
                <a:gs pos="37000">
                  <a:schemeClr val="accent1"/>
                </a:gs>
                <a:gs pos="100000">
                  <a:schemeClr val="accent5"/>
                </a:gs>
              </a:gsLst>
              <a:lin ang="10020000" scaled="0"/>
              <a:tileRect/>
            </a:gra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8" grpId="1" build="allAtOnce"/>
      <p:bldP spid="62" grpId="0" animBg="1"/>
      <p:bldP spid="63" grpId="0" animBg="1"/>
      <p:bldP spid="64" grpId="0" animBg="1"/>
      <p:bldP spid="65" grpId="0" animBg="1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phiqu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60031"/>
              </p:ext>
            </p:extLst>
          </p:nvPr>
        </p:nvGraphicFramePr>
        <p:xfrm>
          <a:off x="1283688" y="3148221"/>
          <a:ext cx="6538985" cy="2972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8" name="Espace réservé du pied de page 4"/>
          <p:cNvSpPr txBox="1">
            <a:spLocks/>
          </p:cNvSpPr>
          <p:nvPr/>
        </p:nvSpPr>
        <p:spPr>
          <a:xfrm>
            <a:off x="0" y="6470651"/>
            <a:ext cx="196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dara"/>
              <a:ea typeface="+mn-ea"/>
              <a:cs typeface="Candara"/>
            </a:endParaRP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>
            <a:defPPr>
              <a:defRPr lang="fr-FR"/>
            </a:defPPr>
            <a:lvl1pPr algn="ctr" fontAlgn="auto">
              <a:spcAft>
                <a:spcPts val="1200"/>
              </a:spcAft>
              <a:defRPr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1/  COMPOSITION DE L’ATMOSPHERE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" y="811143"/>
            <a:ext cx="9144000" cy="1715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r-FR" sz="1400" dirty="0" smtClean="0">
                <a:latin typeface="+mn-lt"/>
              </a:rPr>
              <a:t>	</a:t>
            </a:r>
            <a:r>
              <a:rPr lang="fr-FR" sz="1600" dirty="0" smtClean="0">
                <a:latin typeface="+mn-lt"/>
              </a:rPr>
              <a:t>L’atmosphère terrestre est une couche gazeuse constituée de : </a:t>
            </a:r>
          </a:p>
          <a:p>
            <a:pPr lvl="4">
              <a:lnSpc>
                <a:spcPct val="120000"/>
              </a:lnSpc>
            </a:pPr>
            <a:r>
              <a:rPr lang="fr-FR" sz="1600" b="1" dirty="0" smtClean="0">
                <a:latin typeface="+mn-lt"/>
              </a:rPr>
              <a:t>- 78 % d’azote,</a:t>
            </a:r>
            <a:br>
              <a:rPr lang="fr-FR" sz="1600" b="1" dirty="0" smtClean="0">
                <a:latin typeface="+mn-lt"/>
              </a:rPr>
            </a:br>
            <a:r>
              <a:rPr lang="fr-FR" sz="1600" b="1" dirty="0" smtClean="0">
                <a:latin typeface="+mn-lt"/>
              </a:rPr>
              <a:t>- 21% d’oxygène,</a:t>
            </a:r>
            <a:br>
              <a:rPr lang="fr-FR" sz="1600" b="1" dirty="0" smtClean="0">
                <a:latin typeface="+mn-lt"/>
              </a:rPr>
            </a:br>
            <a:r>
              <a:rPr lang="fr-FR" sz="1600" b="1" dirty="0" smtClean="0">
                <a:latin typeface="+mn-lt"/>
              </a:rPr>
              <a:t>- 1 % de gaz rares </a:t>
            </a:r>
            <a:r>
              <a:rPr lang="fr-FR" sz="1600" i="1" dirty="0" smtClean="0">
                <a:latin typeface="+mn-lt"/>
              </a:rPr>
              <a:t>(Argon, </a:t>
            </a:r>
            <a:r>
              <a:rPr lang="fr-FR" sz="1600" i="1" dirty="0" smtClean="0"/>
              <a:t>Néon, Hélium, Krypton, Xénon, Hydrogène)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1600" dirty="0" smtClean="0"/>
              <a:t>	On trouve également </a:t>
            </a:r>
            <a:r>
              <a:rPr lang="fr-FR" sz="1600" b="1" dirty="0" smtClean="0"/>
              <a:t>l’ozone</a:t>
            </a:r>
            <a:r>
              <a:rPr lang="fr-FR" sz="1600" dirty="0" smtClean="0"/>
              <a:t> situé entre 10 et 35 km d’altitude.</a:t>
            </a:r>
          </a:p>
        </p:txBody>
      </p:sp>
    </p:spTree>
    <p:extLst>
      <p:ext uri="{BB962C8B-B14F-4D97-AF65-F5344CB8AC3E}">
        <p14:creationId xmlns:p14="http://schemas.microsoft.com/office/powerpoint/2010/main" val="20858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482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Les vents locaux</a:t>
            </a:r>
          </a:p>
        </p:txBody>
      </p:sp>
      <p:pic>
        <p:nvPicPr>
          <p:cNvPr id="27" name="Image 26" descr="france_relie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52" y="1902718"/>
            <a:ext cx="3974107" cy="3861637"/>
          </a:xfrm>
          <a:prstGeom prst="rect">
            <a:avLst/>
          </a:prstGeom>
        </p:spPr>
      </p:pic>
      <p:grpSp>
        <p:nvGrpSpPr>
          <p:cNvPr id="2" name="Grouper 60"/>
          <p:cNvGrpSpPr/>
          <p:nvPr/>
        </p:nvGrpSpPr>
        <p:grpSpPr>
          <a:xfrm>
            <a:off x="5069500" y="3352729"/>
            <a:ext cx="2973841" cy="3038493"/>
            <a:chOff x="1561578" y="2874625"/>
            <a:chExt cx="2973841" cy="3038493"/>
          </a:xfrm>
        </p:grpSpPr>
        <p:grpSp>
          <p:nvGrpSpPr>
            <p:cNvPr id="3" name="Grouper 45"/>
            <p:cNvGrpSpPr/>
            <p:nvPr/>
          </p:nvGrpSpPr>
          <p:grpSpPr>
            <a:xfrm>
              <a:off x="1561578" y="2874625"/>
              <a:ext cx="2973841" cy="3038493"/>
              <a:chOff x="3108849" y="2249192"/>
              <a:chExt cx="2973841" cy="3038493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2837528" y="4191725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n-lt"/>
                </a:rPr>
                <a:t>A</a:t>
              </a:r>
              <a:endParaRPr lang="fr-FR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" name="Grouper 59"/>
          <p:cNvGrpSpPr/>
          <p:nvPr/>
        </p:nvGrpSpPr>
        <p:grpSpPr>
          <a:xfrm>
            <a:off x="2013023" y="3300595"/>
            <a:ext cx="2973841" cy="3038493"/>
            <a:chOff x="5604457" y="4024782"/>
            <a:chExt cx="2973841" cy="3038493"/>
          </a:xfrm>
        </p:grpSpPr>
        <p:grpSp>
          <p:nvGrpSpPr>
            <p:cNvPr id="7" name="Grouper 51"/>
            <p:cNvGrpSpPr/>
            <p:nvPr/>
          </p:nvGrpSpPr>
          <p:grpSpPr>
            <a:xfrm>
              <a:off x="5604457" y="4024782"/>
              <a:ext cx="2973841" cy="3038493"/>
              <a:chOff x="3108849" y="2249192"/>
              <a:chExt cx="2973841" cy="3038493"/>
            </a:xfrm>
          </p:grpSpPr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880407" y="5343433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+mn-lt"/>
                </a:rPr>
                <a:t>D</a:t>
              </a:r>
              <a:endParaRPr lang="fr-FR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8" name="Grouper 27"/>
          <p:cNvGrpSpPr/>
          <p:nvPr/>
        </p:nvGrpSpPr>
        <p:grpSpPr>
          <a:xfrm>
            <a:off x="5516824" y="3238934"/>
            <a:ext cx="2492733" cy="3080243"/>
            <a:chOff x="2313702" y="2760830"/>
            <a:chExt cx="2492733" cy="3080243"/>
          </a:xfrm>
        </p:grpSpPr>
        <p:sp>
          <p:nvSpPr>
            <p:cNvPr id="62" name="Forme libre 61"/>
            <p:cNvSpPr/>
            <p:nvPr/>
          </p:nvSpPr>
          <p:spPr>
            <a:xfrm rot="14637482">
              <a:off x="1815580" y="4815195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 rot="4074589">
              <a:off x="3834558" y="3276952"/>
              <a:ext cx="1487999" cy="455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2168086" y="3191213"/>
            <a:ext cx="2121678" cy="3311389"/>
            <a:chOff x="5095363" y="3423758"/>
            <a:chExt cx="2121678" cy="3311389"/>
          </a:xfrm>
        </p:grpSpPr>
        <p:sp>
          <p:nvSpPr>
            <p:cNvPr id="64" name="Forme libre 63"/>
            <p:cNvSpPr/>
            <p:nvPr/>
          </p:nvSpPr>
          <p:spPr>
            <a:xfrm rot="19357771" flipH="1">
              <a:off x="5095363" y="3423758"/>
              <a:ext cx="1651172" cy="576300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Forme libre 64"/>
            <p:cNvSpPr/>
            <p:nvPr/>
          </p:nvSpPr>
          <p:spPr>
            <a:xfrm rot="7913627" flipH="1">
              <a:off x="6191164" y="5709269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3060700" y="1054100"/>
            <a:ext cx="302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+mn-lt"/>
              </a:rPr>
              <a:t>Sud</a:t>
            </a:r>
            <a:r>
              <a:rPr lang="fr-FR" sz="1600" dirty="0" smtClean="0">
                <a:latin typeface="+mn-lt"/>
              </a:rPr>
              <a:t> – Vent du sud</a:t>
            </a:r>
            <a:endParaRPr lang="fr-FR" sz="1600" dirty="0">
              <a:latin typeface="+mn-lt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16200000" flipV="1">
            <a:off x="4711084" y="4583276"/>
            <a:ext cx="783102" cy="1588"/>
          </a:xfrm>
          <a:prstGeom prst="straightConnector1">
            <a:avLst/>
          </a:prstGeom>
          <a:ln w="38100" cap="flat" cmpd="sng" algn="ctr">
            <a:gradFill flip="none" rotWithShape="1">
              <a:gsLst>
                <a:gs pos="37000">
                  <a:schemeClr val="accent1"/>
                </a:gs>
                <a:gs pos="100000">
                  <a:schemeClr val="accent5"/>
                </a:gs>
              </a:gsLst>
              <a:lin ang="10020000" scaled="0"/>
              <a:tileRect/>
            </a:gra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482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Les vents locaux</a:t>
            </a:r>
          </a:p>
        </p:txBody>
      </p:sp>
      <p:pic>
        <p:nvPicPr>
          <p:cNvPr id="27" name="Image 26" descr="france_relie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52" y="1902718"/>
            <a:ext cx="3974107" cy="3861637"/>
          </a:xfrm>
          <a:prstGeom prst="rect">
            <a:avLst/>
          </a:prstGeom>
        </p:spPr>
      </p:pic>
      <p:grpSp>
        <p:nvGrpSpPr>
          <p:cNvPr id="2" name="Grouper 60"/>
          <p:cNvGrpSpPr/>
          <p:nvPr/>
        </p:nvGrpSpPr>
        <p:grpSpPr>
          <a:xfrm>
            <a:off x="721859" y="3525763"/>
            <a:ext cx="2973841" cy="3038493"/>
            <a:chOff x="1561578" y="2874625"/>
            <a:chExt cx="2973841" cy="3038493"/>
          </a:xfrm>
        </p:grpSpPr>
        <p:grpSp>
          <p:nvGrpSpPr>
            <p:cNvPr id="3" name="Grouper 45"/>
            <p:cNvGrpSpPr/>
            <p:nvPr/>
          </p:nvGrpSpPr>
          <p:grpSpPr>
            <a:xfrm>
              <a:off x="1561578" y="2874625"/>
              <a:ext cx="2973841" cy="3038493"/>
              <a:chOff x="3108849" y="2249192"/>
              <a:chExt cx="2973841" cy="3038493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2837528" y="4191725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n-lt"/>
                </a:rPr>
                <a:t>A</a:t>
              </a:r>
              <a:endParaRPr lang="fr-FR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31" name="Grouper 30"/>
          <p:cNvGrpSpPr/>
          <p:nvPr/>
        </p:nvGrpSpPr>
        <p:grpSpPr>
          <a:xfrm>
            <a:off x="1169183" y="3411968"/>
            <a:ext cx="2492733" cy="3080243"/>
            <a:chOff x="813583" y="2865868"/>
            <a:chExt cx="2492733" cy="3080243"/>
          </a:xfrm>
        </p:grpSpPr>
        <p:sp>
          <p:nvSpPr>
            <p:cNvPr id="62" name="Forme libre 61"/>
            <p:cNvSpPr/>
            <p:nvPr/>
          </p:nvSpPr>
          <p:spPr>
            <a:xfrm rot="14637482">
              <a:off x="315461" y="4920233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 rot="4074589">
              <a:off x="2334439" y="3381990"/>
              <a:ext cx="1487999" cy="455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r 59"/>
          <p:cNvGrpSpPr/>
          <p:nvPr/>
        </p:nvGrpSpPr>
        <p:grpSpPr>
          <a:xfrm>
            <a:off x="4067909" y="2660035"/>
            <a:ext cx="2973841" cy="3038493"/>
            <a:chOff x="5604457" y="4024782"/>
            <a:chExt cx="2973841" cy="3038493"/>
          </a:xfrm>
        </p:grpSpPr>
        <p:grpSp>
          <p:nvGrpSpPr>
            <p:cNvPr id="7" name="Grouper 51"/>
            <p:cNvGrpSpPr/>
            <p:nvPr/>
          </p:nvGrpSpPr>
          <p:grpSpPr>
            <a:xfrm>
              <a:off x="5604457" y="4024782"/>
              <a:ext cx="2973841" cy="3038493"/>
              <a:chOff x="3108849" y="2249192"/>
              <a:chExt cx="2973841" cy="3038493"/>
            </a:xfrm>
          </p:grpSpPr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880407" y="5343433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+mn-lt"/>
                </a:rPr>
                <a:t>D</a:t>
              </a:r>
              <a:endParaRPr lang="fr-FR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30" name="Grouper 29"/>
          <p:cNvGrpSpPr/>
          <p:nvPr/>
        </p:nvGrpSpPr>
        <p:grpSpPr>
          <a:xfrm rot="17816174">
            <a:off x="4464272" y="2766553"/>
            <a:ext cx="2121678" cy="3311389"/>
            <a:chOff x="3867372" y="2537953"/>
            <a:chExt cx="2121678" cy="3311389"/>
          </a:xfrm>
        </p:grpSpPr>
        <p:sp>
          <p:nvSpPr>
            <p:cNvPr id="64" name="Forme libre 63"/>
            <p:cNvSpPr/>
            <p:nvPr/>
          </p:nvSpPr>
          <p:spPr>
            <a:xfrm rot="19357771" flipH="1">
              <a:off x="3867372" y="2537953"/>
              <a:ext cx="1651172" cy="576300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Forme libre 64"/>
            <p:cNvSpPr/>
            <p:nvPr/>
          </p:nvSpPr>
          <p:spPr>
            <a:xfrm rot="7913627" flipH="1">
              <a:off x="4963173" y="4823464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2882900" y="1041400"/>
            <a:ext cx="337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+mn-lt"/>
              </a:rPr>
              <a:t>Tramontane</a:t>
            </a:r>
            <a:r>
              <a:rPr lang="fr-FR" sz="1600" dirty="0" smtClean="0">
                <a:latin typeface="+mn-lt"/>
              </a:rPr>
              <a:t> – Vent de Nord-Ouest</a:t>
            </a:r>
            <a:endParaRPr lang="fr-FR" sz="1600" dirty="0">
              <a:latin typeface="+mn-lt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3977369" y="4850688"/>
            <a:ext cx="496941" cy="483946"/>
          </a:xfrm>
          <a:prstGeom prst="straightConnector1">
            <a:avLst/>
          </a:prstGeom>
          <a:ln w="38100" cap="flat" cmpd="sng" algn="ctr">
            <a:gradFill flip="none" rotWithShape="1">
              <a:gsLst>
                <a:gs pos="37000">
                  <a:schemeClr val="accent1"/>
                </a:gs>
                <a:gs pos="100000">
                  <a:schemeClr val="accent5"/>
                </a:gs>
              </a:gsLst>
              <a:lin ang="10020000" scaled="0"/>
              <a:tileRect/>
            </a:gra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482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Les vents locaux</a:t>
            </a:r>
          </a:p>
        </p:txBody>
      </p:sp>
      <p:pic>
        <p:nvPicPr>
          <p:cNvPr id="27" name="Image 26" descr="france_relie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52" y="1902718"/>
            <a:ext cx="3974107" cy="3861637"/>
          </a:xfrm>
          <a:prstGeom prst="rect">
            <a:avLst/>
          </a:prstGeom>
        </p:spPr>
      </p:pic>
      <p:grpSp>
        <p:nvGrpSpPr>
          <p:cNvPr id="2" name="Grouper 60"/>
          <p:cNvGrpSpPr/>
          <p:nvPr/>
        </p:nvGrpSpPr>
        <p:grpSpPr>
          <a:xfrm>
            <a:off x="4287268" y="2890337"/>
            <a:ext cx="2973841" cy="3038493"/>
            <a:chOff x="1561578" y="2874625"/>
            <a:chExt cx="2973841" cy="3038493"/>
          </a:xfrm>
        </p:grpSpPr>
        <p:grpSp>
          <p:nvGrpSpPr>
            <p:cNvPr id="3" name="Grouper 45"/>
            <p:cNvGrpSpPr/>
            <p:nvPr/>
          </p:nvGrpSpPr>
          <p:grpSpPr>
            <a:xfrm>
              <a:off x="1561578" y="2874625"/>
              <a:ext cx="2973841" cy="3038493"/>
              <a:chOff x="3108849" y="2249192"/>
              <a:chExt cx="2973841" cy="3038493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2837528" y="4191725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n-lt"/>
                </a:rPr>
                <a:t>A</a:t>
              </a:r>
              <a:endParaRPr lang="fr-FR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" name="Grouper 30"/>
          <p:cNvGrpSpPr/>
          <p:nvPr/>
        </p:nvGrpSpPr>
        <p:grpSpPr>
          <a:xfrm>
            <a:off x="4734592" y="2776542"/>
            <a:ext cx="2492733" cy="3080243"/>
            <a:chOff x="813583" y="2865868"/>
            <a:chExt cx="2492733" cy="3080243"/>
          </a:xfrm>
        </p:grpSpPr>
        <p:sp>
          <p:nvSpPr>
            <p:cNvPr id="62" name="Forme libre 61"/>
            <p:cNvSpPr/>
            <p:nvPr/>
          </p:nvSpPr>
          <p:spPr>
            <a:xfrm rot="14637482">
              <a:off x="315461" y="4920233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 rot="4074589">
              <a:off x="2334439" y="3381990"/>
              <a:ext cx="1487999" cy="455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r 59"/>
          <p:cNvGrpSpPr/>
          <p:nvPr/>
        </p:nvGrpSpPr>
        <p:grpSpPr>
          <a:xfrm>
            <a:off x="1151050" y="4109618"/>
            <a:ext cx="2973841" cy="3038493"/>
            <a:chOff x="5604457" y="4024782"/>
            <a:chExt cx="2973841" cy="3038493"/>
          </a:xfrm>
        </p:grpSpPr>
        <p:grpSp>
          <p:nvGrpSpPr>
            <p:cNvPr id="8" name="Grouper 51"/>
            <p:cNvGrpSpPr/>
            <p:nvPr/>
          </p:nvGrpSpPr>
          <p:grpSpPr>
            <a:xfrm>
              <a:off x="5604457" y="4024782"/>
              <a:ext cx="2973841" cy="3038493"/>
              <a:chOff x="3108849" y="2249192"/>
              <a:chExt cx="2973841" cy="3038493"/>
            </a:xfrm>
          </p:grpSpPr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880407" y="5343433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+mn-lt"/>
                </a:rPr>
                <a:t>D</a:t>
              </a:r>
              <a:endParaRPr lang="fr-FR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9" name="Grouper 29"/>
          <p:cNvGrpSpPr/>
          <p:nvPr/>
        </p:nvGrpSpPr>
        <p:grpSpPr>
          <a:xfrm rot="17816174">
            <a:off x="1547413" y="4216136"/>
            <a:ext cx="2121678" cy="3311389"/>
            <a:chOff x="3867372" y="2537953"/>
            <a:chExt cx="2121678" cy="3311389"/>
          </a:xfrm>
        </p:grpSpPr>
        <p:sp>
          <p:nvSpPr>
            <p:cNvPr id="64" name="Forme libre 63"/>
            <p:cNvSpPr/>
            <p:nvPr/>
          </p:nvSpPr>
          <p:spPr>
            <a:xfrm rot="19357771" flipH="1">
              <a:off x="3867372" y="2537953"/>
              <a:ext cx="1651172" cy="576300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Forme libre 64"/>
            <p:cNvSpPr/>
            <p:nvPr/>
          </p:nvSpPr>
          <p:spPr>
            <a:xfrm rot="7913627" flipH="1">
              <a:off x="4963173" y="4823464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2882900" y="1041400"/>
            <a:ext cx="337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+mn-lt"/>
              </a:rPr>
              <a:t>Autan</a:t>
            </a:r>
            <a:r>
              <a:rPr lang="fr-FR" sz="1600" dirty="0" smtClean="0">
                <a:latin typeface="+mn-lt"/>
              </a:rPr>
              <a:t> – Vent de Sud-Est</a:t>
            </a:r>
            <a:endParaRPr lang="fr-FR" sz="1600" dirty="0">
              <a:latin typeface="+mn-lt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16200000" flipV="1">
            <a:off x="3974335" y="4872758"/>
            <a:ext cx="574333" cy="349420"/>
          </a:xfrm>
          <a:prstGeom prst="straightConnector1">
            <a:avLst/>
          </a:prstGeom>
          <a:ln w="38100" cap="flat" cmpd="sng" algn="ctr">
            <a:gradFill flip="none" rotWithShape="1">
              <a:gsLst>
                <a:gs pos="37000">
                  <a:schemeClr val="accent1"/>
                </a:gs>
                <a:gs pos="100000">
                  <a:schemeClr val="accent5"/>
                </a:gs>
              </a:gsLst>
              <a:lin ang="10020000" scaled="0"/>
              <a:tileRect/>
            </a:gra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482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Les vents locaux</a:t>
            </a:r>
          </a:p>
        </p:txBody>
      </p:sp>
      <p:pic>
        <p:nvPicPr>
          <p:cNvPr id="27" name="Image 26" descr="france_relie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52" y="1902718"/>
            <a:ext cx="3974107" cy="3861637"/>
          </a:xfrm>
          <a:prstGeom prst="rect">
            <a:avLst/>
          </a:prstGeom>
        </p:spPr>
      </p:pic>
      <p:grpSp>
        <p:nvGrpSpPr>
          <p:cNvPr id="2" name="Grouper 60"/>
          <p:cNvGrpSpPr/>
          <p:nvPr/>
        </p:nvGrpSpPr>
        <p:grpSpPr>
          <a:xfrm>
            <a:off x="5971622" y="3219061"/>
            <a:ext cx="2973841" cy="3038493"/>
            <a:chOff x="1561578" y="2874625"/>
            <a:chExt cx="2973841" cy="3038493"/>
          </a:xfrm>
        </p:grpSpPr>
        <p:grpSp>
          <p:nvGrpSpPr>
            <p:cNvPr id="3" name="Grouper 45"/>
            <p:cNvGrpSpPr/>
            <p:nvPr/>
          </p:nvGrpSpPr>
          <p:grpSpPr>
            <a:xfrm>
              <a:off x="1561578" y="2874625"/>
              <a:ext cx="2973841" cy="3038493"/>
              <a:chOff x="3108849" y="2249192"/>
              <a:chExt cx="2973841" cy="3038493"/>
            </a:xfrm>
          </p:grpSpPr>
          <p:sp>
            <p:nvSpPr>
              <p:cNvPr id="47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48" name="Ellipse 47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Ellipse 48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Ellipse 49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Ellipse 50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8" name="ZoneTexte 57"/>
            <p:cNvSpPr txBox="1"/>
            <p:nvPr/>
          </p:nvSpPr>
          <p:spPr>
            <a:xfrm>
              <a:off x="2837528" y="4191725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n-lt"/>
                </a:rPr>
                <a:t>A</a:t>
              </a:r>
              <a:endParaRPr lang="fr-FR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4" name="Grouper 30"/>
          <p:cNvGrpSpPr/>
          <p:nvPr/>
        </p:nvGrpSpPr>
        <p:grpSpPr>
          <a:xfrm rot="21227996" flipH="1" flipV="1">
            <a:off x="6063346" y="3333866"/>
            <a:ext cx="2492733" cy="3080243"/>
            <a:chOff x="813583" y="2865868"/>
            <a:chExt cx="2492733" cy="3080243"/>
          </a:xfrm>
        </p:grpSpPr>
        <p:sp>
          <p:nvSpPr>
            <p:cNvPr id="62" name="Forme libre 61"/>
            <p:cNvSpPr/>
            <p:nvPr/>
          </p:nvSpPr>
          <p:spPr>
            <a:xfrm rot="14637482">
              <a:off x="315461" y="4920233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Forme libre 62"/>
            <p:cNvSpPr/>
            <p:nvPr/>
          </p:nvSpPr>
          <p:spPr>
            <a:xfrm rot="4074589">
              <a:off x="2334439" y="3381990"/>
              <a:ext cx="1487999" cy="455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" name="Grouper 59"/>
          <p:cNvGrpSpPr/>
          <p:nvPr/>
        </p:nvGrpSpPr>
        <p:grpSpPr>
          <a:xfrm>
            <a:off x="2718381" y="4396719"/>
            <a:ext cx="2973841" cy="3038493"/>
            <a:chOff x="5604457" y="4024782"/>
            <a:chExt cx="2973841" cy="3038493"/>
          </a:xfrm>
        </p:grpSpPr>
        <p:grpSp>
          <p:nvGrpSpPr>
            <p:cNvPr id="9" name="Grouper 51"/>
            <p:cNvGrpSpPr/>
            <p:nvPr/>
          </p:nvGrpSpPr>
          <p:grpSpPr>
            <a:xfrm>
              <a:off x="5604457" y="4024782"/>
              <a:ext cx="2973841" cy="3038493"/>
              <a:chOff x="3108849" y="2249192"/>
              <a:chExt cx="2973841" cy="3038493"/>
            </a:xfrm>
          </p:grpSpPr>
          <p:sp>
            <p:nvSpPr>
              <p:cNvPr id="53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Ellipse 55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880407" y="5343433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+mn-lt"/>
                </a:rPr>
                <a:t>D</a:t>
              </a:r>
              <a:endParaRPr lang="fr-FR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10" name="Grouper 29"/>
          <p:cNvGrpSpPr/>
          <p:nvPr/>
        </p:nvGrpSpPr>
        <p:grpSpPr>
          <a:xfrm rot="17816174" flipH="1" flipV="1">
            <a:off x="3254444" y="4020637"/>
            <a:ext cx="2121678" cy="3311389"/>
            <a:chOff x="3867372" y="2537953"/>
            <a:chExt cx="2121678" cy="3311389"/>
          </a:xfrm>
        </p:grpSpPr>
        <p:sp>
          <p:nvSpPr>
            <p:cNvPr id="64" name="Forme libre 63"/>
            <p:cNvSpPr/>
            <p:nvPr/>
          </p:nvSpPr>
          <p:spPr>
            <a:xfrm rot="19357771" flipH="1">
              <a:off x="3867372" y="2537953"/>
              <a:ext cx="1651172" cy="576300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5" name="Forme libre 64"/>
            <p:cNvSpPr/>
            <p:nvPr/>
          </p:nvSpPr>
          <p:spPr>
            <a:xfrm rot="7913627" flipH="1">
              <a:off x="4963173" y="4823464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2886659" y="1041400"/>
            <a:ext cx="337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+mn-lt"/>
              </a:rPr>
              <a:t>Sirocco</a:t>
            </a:r>
            <a:r>
              <a:rPr lang="fr-FR" sz="1600" dirty="0" smtClean="0">
                <a:latin typeface="+mn-lt"/>
              </a:rPr>
              <a:t>– Vent de Sud-Est</a:t>
            </a:r>
            <a:endParaRPr lang="fr-FR" sz="1600" dirty="0">
              <a:latin typeface="+mn-lt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16200000" flipV="1">
            <a:off x="5221481" y="4643174"/>
            <a:ext cx="665105" cy="504981"/>
          </a:xfrm>
          <a:prstGeom prst="straightConnector1">
            <a:avLst/>
          </a:prstGeom>
          <a:ln w="38100" cap="flat" cmpd="sng" algn="ctr">
            <a:gradFill flip="none" rotWithShape="1">
              <a:gsLst>
                <a:gs pos="37000">
                  <a:schemeClr val="accent1"/>
                </a:gs>
                <a:gs pos="100000">
                  <a:schemeClr val="accent5"/>
                </a:gs>
              </a:gsLst>
              <a:lin ang="10020000" scaled="0"/>
              <a:tileRect/>
            </a:gra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" y="482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rgbClr val="C0504D"/>
                </a:solidFill>
                <a:latin typeface="+mn-lt"/>
              </a:rPr>
              <a:t>Les vents locaux</a:t>
            </a:r>
          </a:p>
        </p:txBody>
      </p:sp>
      <p:pic>
        <p:nvPicPr>
          <p:cNvPr id="6" name="Image 5" descr="france_relie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552" y="1902718"/>
            <a:ext cx="3974107" cy="3861637"/>
          </a:xfrm>
          <a:prstGeom prst="rect">
            <a:avLst/>
          </a:prstGeom>
        </p:spPr>
      </p:pic>
      <p:grpSp>
        <p:nvGrpSpPr>
          <p:cNvPr id="7" name="Grouper 60"/>
          <p:cNvGrpSpPr/>
          <p:nvPr/>
        </p:nvGrpSpPr>
        <p:grpSpPr>
          <a:xfrm>
            <a:off x="2444931" y="1324097"/>
            <a:ext cx="2973841" cy="3038493"/>
            <a:chOff x="1561578" y="2874625"/>
            <a:chExt cx="2973841" cy="3038493"/>
          </a:xfrm>
        </p:grpSpPr>
        <p:grpSp>
          <p:nvGrpSpPr>
            <p:cNvPr id="8" name="Grouper 45"/>
            <p:cNvGrpSpPr/>
            <p:nvPr/>
          </p:nvGrpSpPr>
          <p:grpSpPr>
            <a:xfrm>
              <a:off x="1561578" y="2874625"/>
              <a:ext cx="2973841" cy="3038493"/>
              <a:chOff x="3108849" y="2249192"/>
              <a:chExt cx="2973841" cy="3038493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Ellipse 11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Ellipse 12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Ellipse 13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837528" y="4191725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1"/>
                  </a:solidFill>
                  <a:latin typeface="+mn-lt"/>
                </a:rPr>
                <a:t>A</a:t>
              </a:r>
              <a:endParaRPr lang="fr-FR" b="1" dirty="0">
                <a:solidFill>
                  <a:schemeClr val="accent1"/>
                </a:solidFill>
                <a:latin typeface="+mn-lt"/>
              </a:endParaRPr>
            </a:p>
          </p:txBody>
        </p:sp>
      </p:grpSp>
      <p:grpSp>
        <p:nvGrpSpPr>
          <p:cNvPr id="15" name="Grouper 30"/>
          <p:cNvGrpSpPr/>
          <p:nvPr/>
        </p:nvGrpSpPr>
        <p:grpSpPr>
          <a:xfrm rot="1403797">
            <a:off x="2854155" y="1286502"/>
            <a:ext cx="2492733" cy="3080243"/>
            <a:chOff x="813583" y="2865868"/>
            <a:chExt cx="2492733" cy="3080243"/>
          </a:xfrm>
        </p:grpSpPr>
        <p:sp>
          <p:nvSpPr>
            <p:cNvPr id="16" name="Forme libre 15"/>
            <p:cNvSpPr/>
            <p:nvPr/>
          </p:nvSpPr>
          <p:spPr>
            <a:xfrm rot="14637482">
              <a:off x="315461" y="4920233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rot="4074589">
              <a:off x="2334439" y="3381990"/>
              <a:ext cx="1487999" cy="455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8" name="Grouper 59"/>
          <p:cNvGrpSpPr/>
          <p:nvPr/>
        </p:nvGrpSpPr>
        <p:grpSpPr>
          <a:xfrm>
            <a:off x="4982426" y="3363055"/>
            <a:ext cx="2973841" cy="3038493"/>
            <a:chOff x="5604457" y="4024782"/>
            <a:chExt cx="2973841" cy="3038493"/>
          </a:xfrm>
        </p:grpSpPr>
        <p:grpSp>
          <p:nvGrpSpPr>
            <p:cNvPr id="19" name="Grouper 51"/>
            <p:cNvGrpSpPr/>
            <p:nvPr/>
          </p:nvGrpSpPr>
          <p:grpSpPr>
            <a:xfrm>
              <a:off x="5604457" y="4024782"/>
              <a:ext cx="2973841" cy="3038493"/>
              <a:chOff x="3108849" y="2249192"/>
              <a:chExt cx="2973841" cy="3038493"/>
            </a:xfrm>
          </p:grpSpPr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4359399" y="3593243"/>
                <a:ext cx="396215" cy="37592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400" b="1" i="0" u="none" strike="noStrike" kern="100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Times New Roman" charset="0"/>
                </a:endParaRPr>
              </a:p>
            </p:txBody>
          </p:sp>
          <p:sp>
            <p:nvSpPr>
              <p:cNvPr id="22" name="Ellipse 21"/>
              <p:cNvSpPr/>
              <p:nvPr/>
            </p:nvSpPr>
            <p:spPr>
              <a:xfrm>
                <a:off x="4135921" y="3399349"/>
                <a:ext cx="859347" cy="795498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Ellipse 22"/>
              <p:cNvSpPr>
                <a:spLocks noChangeAspect="1"/>
              </p:cNvSpPr>
              <p:nvPr/>
            </p:nvSpPr>
            <p:spPr>
              <a:xfrm>
                <a:off x="3820051" y="3049821"/>
                <a:ext cx="1483326" cy="151557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Ellipse 23"/>
              <p:cNvSpPr>
                <a:spLocks noChangeAspect="1"/>
              </p:cNvSpPr>
              <p:nvPr/>
            </p:nvSpPr>
            <p:spPr>
              <a:xfrm>
                <a:off x="3464450" y="2613501"/>
                <a:ext cx="2227560" cy="2275987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Ellipse 24"/>
              <p:cNvSpPr>
                <a:spLocks noChangeAspect="1"/>
              </p:cNvSpPr>
              <p:nvPr/>
            </p:nvSpPr>
            <p:spPr>
              <a:xfrm>
                <a:off x="3108849" y="2249192"/>
                <a:ext cx="2973841" cy="3038493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ZoneTexte 19"/>
            <p:cNvSpPr txBox="1"/>
            <p:nvPr/>
          </p:nvSpPr>
          <p:spPr>
            <a:xfrm>
              <a:off x="6880407" y="5343433"/>
              <a:ext cx="469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+mn-lt"/>
                </a:rPr>
                <a:t>D</a:t>
              </a:r>
              <a:endParaRPr lang="fr-FR" b="1" dirty="0">
                <a:solidFill>
                  <a:srgbClr val="FF0000"/>
                </a:solidFill>
                <a:latin typeface="+mn-lt"/>
              </a:endParaRPr>
            </a:p>
          </p:txBody>
        </p:sp>
      </p:grpSp>
      <p:grpSp>
        <p:nvGrpSpPr>
          <p:cNvPr id="26" name="Grouper 29"/>
          <p:cNvGrpSpPr/>
          <p:nvPr/>
        </p:nvGrpSpPr>
        <p:grpSpPr>
          <a:xfrm rot="12670999">
            <a:off x="5708989" y="2923473"/>
            <a:ext cx="2121678" cy="3311389"/>
            <a:chOff x="3867372" y="2537953"/>
            <a:chExt cx="2121678" cy="3311389"/>
          </a:xfrm>
        </p:grpSpPr>
        <p:sp>
          <p:nvSpPr>
            <p:cNvPr id="27" name="Forme libre 26"/>
            <p:cNvSpPr/>
            <p:nvPr/>
          </p:nvSpPr>
          <p:spPr>
            <a:xfrm rot="19357771" flipH="1">
              <a:off x="3867372" y="2537953"/>
              <a:ext cx="1651172" cy="576300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Forme libre 27"/>
            <p:cNvSpPr/>
            <p:nvPr/>
          </p:nvSpPr>
          <p:spPr>
            <a:xfrm rot="7913627" flipH="1">
              <a:off x="4963173" y="4823464"/>
              <a:ext cx="1524000" cy="527755"/>
            </a:xfrm>
            <a:custGeom>
              <a:avLst/>
              <a:gdLst>
                <a:gd name="connsiteX0" fmla="*/ 0 w 1524000"/>
                <a:gd name="connsiteY0" fmla="*/ 527755 h 527755"/>
                <a:gd name="connsiteX1" fmla="*/ 304800 w 1524000"/>
                <a:gd name="connsiteY1" fmla="*/ 256822 h 527755"/>
                <a:gd name="connsiteX2" fmla="*/ 651934 w 1524000"/>
                <a:gd name="connsiteY2" fmla="*/ 79022 h 527755"/>
                <a:gd name="connsiteX3" fmla="*/ 1058334 w 1524000"/>
                <a:gd name="connsiteY3" fmla="*/ 2822 h 527755"/>
                <a:gd name="connsiteX4" fmla="*/ 1524000 w 1524000"/>
                <a:gd name="connsiteY4" fmla="*/ 62089 h 52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527755">
                  <a:moveTo>
                    <a:pt x="0" y="527755"/>
                  </a:moveTo>
                  <a:cubicBezTo>
                    <a:pt x="98072" y="429683"/>
                    <a:pt x="196144" y="331611"/>
                    <a:pt x="304800" y="256822"/>
                  </a:cubicBezTo>
                  <a:cubicBezTo>
                    <a:pt x="413456" y="182033"/>
                    <a:pt x="526345" y="121355"/>
                    <a:pt x="651934" y="79022"/>
                  </a:cubicBezTo>
                  <a:cubicBezTo>
                    <a:pt x="777523" y="36689"/>
                    <a:pt x="912990" y="5644"/>
                    <a:pt x="1058334" y="2822"/>
                  </a:cubicBezTo>
                  <a:cubicBezTo>
                    <a:pt x="1203678" y="0"/>
                    <a:pt x="1524000" y="62089"/>
                    <a:pt x="1524000" y="62089"/>
                  </a:cubicBez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2886659" y="1041400"/>
            <a:ext cx="337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  <a:latin typeface="+mn-lt"/>
              </a:rPr>
              <a:t>Bise</a:t>
            </a:r>
            <a:r>
              <a:rPr lang="fr-FR" sz="1600" dirty="0" smtClean="0">
                <a:latin typeface="+mn-lt"/>
              </a:rPr>
              <a:t> – Vent de Nord-Est</a:t>
            </a:r>
            <a:endParaRPr lang="fr-FR" sz="1600" dirty="0">
              <a:latin typeface="+mn-lt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rot="5400000">
            <a:off x="5276329" y="3211521"/>
            <a:ext cx="496941" cy="483946"/>
          </a:xfrm>
          <a:prstGeom prst="straightConnector1">
            <a:avLst/>
          </a:prstGeom>
          <a:ln w="38100" cap="flat" cmpd="sng" algn="ctr">
            <a:gradFill flip="none" rotWithShape="1">
              <a:gsLst>
                <a:gs pos="37000">
                  <a:schemeClr val="accent1"/>
                </a:gs>
                <a:gs pos="100000">
                  <a:schemeClr val="accent5"/>
                </a:gs>
              </a:gsLst>
              <a:lin ang="10020000" scaled="0"/>
              <a:tileRect/>
            </a:gra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69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5207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La brise de mer</a:t>
            </a:r>
          </a:p>
        </p:txBody>
      </p:sp>
      <p:pic>
        <p:nvPicPr>
          <p:cNvPr id="7" name="Image 6" descr="plage-ile-maurice-300x2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859254"/>
            <a:ext cx="3619500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7390652" y="6629400"/>
            <a:ext cx="1753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0" i="1" dirty="0" smtClean="0">
                <a:solidFill>
                  <a:srgbClr val="FFFFFF"/>
                </a:solidFill>
                <a:latin typeface="Candara"/>
                <a:cs typeface="Haettenschweiler"/>
              </a:rPr>
              <a:t>Didier HORN – V2/2010 </a:t>
            </a:r>
            <a:r>
              <a:rPr lang="fr-FR" sz="1200" b="0" i="1" dirty="0" err="1" smtClean="0">
                <a:solidFill>
                  <a:srgbClr val="FFFFFF"/>
                </a:solidFill>
                <a:latin typeface="Candara"/>
                <a:cs typeface="Haettenschweiler"/>
                <a:sym typeface="Symbol" charset="2"/>
              </a:rPr>
              <a:t></a:t>
            </a:r>
            <a:endParaRPr lang="fr-FR" sz="1200" i="1" dirty="0">
              <a:solidFill>
                <a:srgbClr val="FFFFFF"/>
              </a:solidFill>
              <a:latin typeface="Candara"/>
              <a:cs typeface="Haettenschweiler"/>
            </a:endParaRPr>
          </a:p>
        </p:txBody>
      </p:sp>
      <p:pic>
        <p:nvPicPr>
          <p:cNvPr id="24" name="Picture 4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4825" y="691848"/>
            <a:ext cx="803350" cy="743251"/>
          </a:xfrm>
          <a:prstGeom prst="rect">
            <a:avLst/>
          </a:prstGeom>
          <a:noFill/>
        </p:spPr>
      </p:pic>
      <p:sp>
        <p:nvSpPr>
          <p:cNvPr id="25" name="Forme libre 24"/>
          <p:cNvSpPr/>
          <p:nvPr/>
        </p:nvSpPr>
        <p:spPr>
          <a:xfrm flipV="1">
            <a:off x="5312901" y="2316639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3903330" y="1460499"/>
            <a:ext cx="1444954" cy="706507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547" h="706507">
                <a:moveTo>
                  <a:pt x="1479547" y="706507"/>
                </a:moveTo>
                <a:cubicBezTo>
                  <a:pt x="1460497" y="537173"/>
                  <a:pt x="1443565" y="434193"/>
                  <a:pt x="1365249" y="323850"/>
                </a:cubicBezTo>
                <a:cubicBezTo>
                  <a:pt x="1286933" y="213507"/>
                  <a:pt x="1166282" y="88900"/>
                  <a:pt x="1009649" y="44450"/>
                </a:cubicBezTo>
                <a:cubicBezTo>
                  <a:pt x="853016" y="0"/>
                  <a:pt x="593724" y="10031"/>
                  <a:pt x="425449" y="57150"/>
                </a:cubicBezTo>
                <a:cubicBezTo>
                  <a:pt x="257174" y="104269"/>
                  <a:pt x="190498" y="93272"/>
                  <a:pt x="0" y="327164"/>
                </a:cubicBezTo>
              </a:path>
            </a:pathLst>
          </a:custGeom>
          <a:noFill/>
          <a:ln w="38100" cap="rnd" cmpd="sng" algn="ctr">
            <a:gradFill flip="none" rotWithShape="1">
              <a:gsLst>
                <a:gs pos="47000">
                  <a:srgbClr val="00009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bevel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0" y="361197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La brise de terre</a:t>
            </a:r>
          </a:p>
        </p:txBody>
      </p:sp>
      <p:pic>
        <p:nvPicPr>
          <p:cNvPr id="45" name="Image 44" descr="plage-ile-maurice-300x225.jp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686050" y="3965575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27" descr="AG00432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12901" y="3759200"/>
            <a:ext cx="1711170" cy="1150521"/>
          </a:xfrm>
          <a:prstGeom prst="rect">
            <a:avLst/>
          </a:prstGeom>
          <a:noFill/>
        </p:spPr>
      </p:pic>
      <p:sp>
        <p:nvSpPr>
          <p:cNvPr id="47" name="Forme libre 46"/>
          <p:cNvSpPr/>
          <p:nvPr/>
        </p:nvSpPr>
        <p:spPr>
          <a:xfrm flipV="1">
            <a:off x="3543300" y="5237639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orme libre 47"/>
          <p:cNvSpPr/>
          <p:nvPr/>
        </p:nvSpPr>
        <p:spPr>
          <a:xfrm flipH="1">
            <a:off x="3549153" y="4457214"/>
            <a:ext cx="1444954" cy="706507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9547" h="706507">
                <a:moveTo>
                  <a:pt x="1479547" y="706507"/>
                </a:moveTo>
                <a:cubicBezTo>
                  <a:pt x="1460497" y="537173"/>
                  <a:pt x="1443565" y="434193"/>
                  <a:pt x="1365249" y="323850"/>
                </a:cubicBezTo>
                <a:cubicBezTo>
                  <a:pt x="1286933" y="213507"/>
                  <a:pt x="1166282" y="88900"/>
                  <a:pt x="1009649" y="44450"/>
                </a:cubicBezTo>
                <a:cubicBezTo>
                  <a:pt x="853016" y="0"/>
                  <a:pt x="593724" y="10031"/>
                  <a:pt x="425449" y="57150"/>
                </a:cubicBezTo>
                <a:cubicBezTo>
                  <a:pt x="257174" y="104269"/>
                  <a:pt x="190498" y="93272"/>
                  <a:pt x="0" y="327164"/>
                </a:cubicBezTo>
              </a:path>
            </a:pathLst>
          </a:custGeom>
          <a:noFill/>
          <a:ln w="38100" cap="rnd" cmpd="sng" algn="ctr">
            <a:gradFill flip="none" rotWithShape="1">
              <a:gsLst>
                <a:gs pos="47000">
                  <a:srgbClr val="3366FF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bevel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8" name="Grouper 28"/>
          <p:cNvGrpSpPr>
            <a:grpSpLocks noChangeAspect="1"/>
          </p:cNvGrpSpPr>
          <p:nvPr/>
        </p:nvGrpSpPr>
        <p:grpSpPr>
          <a:xfrm>
            <a:off x="5856854" y="2378866"/>
            <a:ext cx="766899" cy="855668"/>
            <a:chOff x="5162550" y="3824972"/>
            <a:chExt cx="2342567" cy="2435151"/>
          </a:xfrm>
        </p:grpSpPr>
        <p:sp>
          <p:nvSpPr>
            <p:cNvPr id="68" name="Rectangle 12"/>
            <p:cNvSpPr>
              <a:spLocks noChangeArrowheads="1"/>
            </p:cNvSpPr>
            <p:nvPr/>
          </p:nvSpPr>
          <p:spPr bwMode="auto">
            <a:xfrm>
              <a:off x="5162550" y="3832423"/>
              <a:ext cx="60325" cy="242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52400" dist="12700" dir="8760000" sy="-23000" kx="800400" algn="br">
                <a:srgbClr val="000000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69" name="Grouper 68"/>
            <p:cNvGrpSpPr/>
            <p:nvPr/>
          </p:nvGrpSpPr>
          <p:grpSpPr>
            <a:xfrm>
              <a:off x="5257797" y="3824972"/>
              <a:ext cx="2247320" cy="791642"/>
              <a:chOff x="3067048" y="1905649"/>
              <a:chExt cx="2859321" cy="1099548"/>
            </a:xfrm>
            <a:effectLst>
              <a:outerShdw blurRad="127000" dist="76200" dir="2700000" algn="br">
                <a:srgbClr val="000000">
                  <a:alpha val="43000"/>
                </a:srgbClr>
              </a:outerShdw>
            </a:effectLst>
          </p:grpSpPr>
          <p:sp>
            <p:nvSpPr>
              <p:cNvPr id="70" name="Trapèze 69"/>
              <p:cNvSpPr/>
              <p:nvPr/>
            </p:nvSpPr>
            <p:spPr>
              <a:xfrm rot="5400000" flipH="1">
                <a:off x="3597980" y="2147068"/>
                <a:ext cx="848464" cy="605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Trapèze 70"/>
              <p:cNvSpPr/>
              <p:nvPr/>
            </p:nvSpPr>
            <p:spPr>
              <a:xfrm rot="5400000" flipH="1">
                <a:off x="2856206" y="2116491"/>
                <a:ext cx="1099548" cy="677864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Trapèze 71"/>
              <p:cNvSpPr/>
              <p:nvPr/>
            </p:nvSpPr>
            <p:spPr>
              <a:xfrm rot="5400000" flipH="1">
                <a:off x="4282243" y="2163967"/>
                <a:ext cx="668464" cy="569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Trapèze 72"/>
              <p:cNvSpPr/>
              <p:nvPr/>
            </p:nvSpPr>
            <p:spPr>
              <a:xfrm rot="5400000" flipH="1">
                <a:off x="4940006" y="2163599"/>
                <a:ext cx="488464" cy="569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Trapèze 73"/>
              <p:cNvSpPr/>
              <p:nvPr/>
            </p:nvSpPr>
            <p:spPr>
              <a:xfrm rot="5400000" flipH="1">
                <a:off x="5523207" y="2221799"/>
                <a:ext cx="344462" cy="461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5" name="Grouper 28"/>
          <p:cNvGrpSpPr>
            <a:grpSpLocks noChangeAspect="1"/>
          </p:cNvGrpSpPr>
          <p:nvPr/>
        </p:nvGrpSpPr>
        <p:grpSpPr>
          <a:xfrm flipH="1">
            <a:off x="5259384" y="5569404"/>
            <a:ext cx="766899" cy="855668"/>
            <a:chOff x="5162550" y="3824972"/>
            <a:chExt cx="2342567" cy="2435151"/>
          </a:xfrm>
        </p:grpSpPr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5162550" y="3832423"/>
              <a:ext cx="60325" cy="24277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52400" dist="12700" dir="8760000" sy="-23000" kx="800400" algn="br">
                <a:srgbClr val="000000">
                  <a:alpha val="1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77" name="Grouper 68"/>
            <p:cNvGrpSpPr/>
            <p:nvPr/>
          </p:nvGrpSpPr>
          <p:grpSpPr>
            <a:xfrm>
              <a:off x="5257797" y="3824972"/>
              <a:ext cx="2247320" cy="791642"/>
              <a:chOff x="3067048" y="1905649"/>
              <a:chExt cx="2859321" cy="1099548"/>
            </a:xfrm>
            <a:effectLst>
              <a:outerShdw blurRad="127000" dist="76200" dir="2700000" algn="br">
                <a:srgbClr val="000000">
                  <a:alpha val="43000"/>
                </a:srgbClr>
              </a:outerShdw>
            </a:effectLst>
          </p:grpSpPr>
          <p:sp>
            <p:nvSpPr>
              <p:cNvPr id="78" name="Trapèze 77"/>
              <p:cNvSpPr/>
              <p:nvPr/>
            </p:nvSpPr>
            <p:spPr>
              <a:xfrm rot="5400000" flipH="1">
                <a:off x="3597980" y="2147068"/>
                <a:ext cx="848464" cy="605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Trapèze 78"/>
              <p:cNvSpPr/>
              <p:nvPr/>
            </p:nvSpPr>
            <p:spPr>
              <a:xfrm rot="5400000" flipH="1">
                <a:off x="2856206" y="2116491"/>
                <a:ext cx="1099548" cy="677864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0" name="Trapèze 79"/>
              <p:cNvSpPr/>
              <p:nvPr/>
            </p:nvSpPr>
            <p:spPr>
              <a:xfrm rot="5400000" flipH="1">
                <a:off x="4282243" y="2163967"/>
                <a:ext cx="668464" cy="569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1" name="Trapèze 80"/>
              <p:cNvSpPr/>
              <p:nvPr/>
            </p:nvSpPr>
            <p:spPr>
              <a:xfrm rot="5400000" flipH="1">
                <a:off x="4940006" y="2163599"/>
                <a:ext cx="488464" cy="569863"/>
              </a:xfrm>
              <a:prstGeom prst="trapezoid">
                <a:avLst>
                  <a:gd name="adj" fmla="val 13759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Trapèze 81"/>
              <p:cNvSpPr/>
              <p:nvPr/>
            </p:nvSpPr>
            <p:spPr>
              <a:xfrm rot="5400000" flipH="1">
                <a:off x="5523207" y="2221799"/>
                <a:ext cx="344462" cy="461863"/>
              </a:xfrm>
              <a:prstGeom prst="trapezoid">
                <a:avLst>
                  <a:gd name="adj" fmla="val 13759"/>
                </a:avLst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cxnSp>
        <p:nvCxnSpPr>
          <p:cNvPr id="32" name="Connecteur droit avec flèche 31"/>
          <p:cNvCxnSpPr/>
          <p:nvPr/>
        </p:nvCxnSpPr>
        <p:spPr>
          <a:xfrm rot="5400000">
            <a:off x="3402987" y="2372688"/>
            <a:ext cx="999099" cy="1588"/>
          </a:xfrm>
          <a:prstGeom prst="straightConnector1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3901742" y="3011150"/>
            <a:ext cx="999099" cy="1588"/>
          </a:xfrm>
          <a:prstGeom prst="straightConnector1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>
            <a:off x="4508680" y="5408477"/>
            <a:ext cx="999099" cy="1588"/>
          </a:xfrm>
          <a:prstGeom prst="straightConnector1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3978735" y="6046939"/>
            <a:ext cx="999099" cy="1588"/>
          </a:xfrm>
          <a:prstGeom prst="straightConnector1">
            <a:avLst/>
          </a:prstGeom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44" grpId="0"/>
      <p:bldP spid="47" grpId="0" animBg="1"/>
      <p:bldP spid="4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 descr="Unknown-1.jpeg"/>
          <p:cNvPicPr>
            <a:picLocks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2180189" y="3988633"/>
            <a:ext cx="4851561" cy="280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Image 31" descr="Unknown-1.jpe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90" y="831733"/>
            <a:ext cx="4851561" cy="2808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5/ LES VENTS SECONDAIRES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" y="5207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La brise de vallée montante</a:t>
            </a:r>
          </a:p>
        </p:txBody>
      </p:sp>
      <p:sp>
        <p:nvSpPr>
          <p:cNvPr id="25" name="Forme libre 24"/>
          <p:cNvSpPr/>
          <p:nvPr/>
        </p:nvSpPr>
        <p:spPr>
          <a:xfrm flipV="1">
            <a:off x="2412832" y="1759347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0" y="361197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La brise de vallée descendante</a:t>
            </a:r>
          </a:p>
        </p:txBody>
      </p:sp>
      <p:pic>
        <p:nvPicPr>
          <p:cNvPr id="46" name="Picture 27" descr="AG00432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501" y="3797300"/>
            <a:ext cx="1711170" cy="1150521"/>
          </a:xfrm>
          <a:prstGeom prst="rect">
            <a:avLst/>
          </a:prstGeom>
          <a:noFill/>
        </p:spPr>
      </p:pic>
      <p:sp>
        <p:nvSpPr>
          <p:cNvPr id="49" name="Forme libre 48"/>
          <p:cNvSpPr>
            <a:spLocks noChangeAspect="1"/>
          </p:cNvSpPr>
          <p:nvPr/>
        </p:nvSpPr>
        <p:spPr>
          <a:xfrm rot="2835511">
            <a:off x="4185046" y="2253694"/>
            <a:ext cx="700827" cy="921415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433522 w 1271836"/>
              <a:gd name="connsiteY3" fmla="*/ 43328 h 736879"/>
              <a:gd name="connsiteX4" fmla="*/ 0 w 1271836"/>
              <a:gd name="connsiteY4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380340 w 1271836"/>
              <a:gd name="connsiteY3" fmla="*/ 285249 h 736879"/>
              <a:gd name="connsiteX4" fmla="*/ 0 w 1271836"/>
              <a:gd name="connsiteY4" fmla="*/ 0 h 736879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73195 w 1332279"/>
              <a:gd name="connsiteY0" fmla="*/ 636813 h 636813"/>
              <a:gd name="connsiteX1" fmla="*/ 1288801 w 1332279"/>
              <a:gd name="connsiteY1" fmla="*/ 264207 h 636813"/>
              <a:gd name="connsiteX2" fmla="*/ 1012330 w 1332279"/>
              <a:gd name="connsiteY2" fmla="*/ 22929 h 636813"/>
              <a:gd name="connsiteX3" fmla="*/ 469594 w 1332279"/>
              <a:gd name="connsiteY3" fmla="*/ 401775 h 636813"/>
              <a:gd name="connsiteX4" fmla="*/ 0 w 1332279"/>
              <a:gd name="connsiteY4" fmla="*/ 134089 h 636813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33820 w 1292904"/>
              <a:gd name="connsiteY0" fmla="*/ 636811 h 636811"/>
              <a:gd name="connsiteX1" fmla="*/ 1249426 w 1292904"/>
              <a:gd name="connsiteY1" fmla="*/ 264205 h 636811"/>
              <a:gd name="connsiteX2" fmla="*/ 972955 w 1292904"/>
              <a:gd name="connsiteY2" fmla="*/ 22927 h 636811"/>
              <a:gd name="connsiteX3" fmla="*/ 430219 w 1292904"/>
              <a:gd name="connsiteY3" fmla="*/ 401773 h 636811"/>
              <a:gd name="connsiteX4" fmla="*/ 0 w 1292904"/>
              <a:gd name="connsiteY4" fmla="*/ 66608 h 636811"/>
              <a:gd name="connsiteX0" fmla="*/ 1233820 w 1292904"/>
              <a:gd name="connsiteY0" fmla="*/ 636811 h 636811"/>
              <a:gd name="connsiteX1" fmla="*/ 1249426 w 1292904"/>
              <a:gd name="connsiteY1" fmla="*/ 264205 h 636811"/>
              <a:gd name="connsiteX2" fmla="*/ 972955 w 1292904"/>
              <a:gd name="connsiteY2" fmla="*/ 22927 h 636811"/>
              <a:gd name="connsiteX3" fmla="*/ 430219 w 1292904"/>
              <a:gd name="connsiteY3" fmla="*/ 401773 h 636811"/>
              <a:gd name="connsiteX4" fmla="*/ 0 w 1292904"/>
              <a:gd name="connsiteY4" fmla="*/ 66608 h 636811"/>
              <a:gd name="connsiteX0" fmla="*/ 981774 w 1250896"/>
              <a:gd name="connsiteY0" fmla="*/ 2289937 h 2289937"/>
              <a:gd name="connsiteX1" fmla="*/ 1249426 w 1250896"/>
              <a:gd name="connsiteY1" fmla="*/ 361603 h 2289937"/>
              <a:gd name="connsiteX2" fmla="*/ 972955 w 1250896"/>
              <a:gd name="connsiteY2" fmla="*/ 120325 h 2289937"/>
              <a:gd name="connsiteX3" fmla="*/ 430219 w 1250896"/>
              <a:gd name="connsiteY3" fmla="*/ 499171 h 2289937"/>
              <a:gd name="connsiteX4" fmla="*/ 0 w 1250896"/>
              <a:gd name="connsiteY4" fmla="*/ 164006 h 2289937"/>
              <a:gd name="connsiteX0" fmla="*/ 930296 w 1256537"/>
              <a:gd name="connsiteY0" fmla="*/ 2719007 h 2719007"/>
              <a:gd name="connsiteX1" fmla="*/ 1249426 w 1256537"/>
              <a:gd name="connsiteY1" fmla="*/ 422899 h 2719007"/>
              <a:gd name="connsiteX2" fmla="*/ 972955 w 1256537"/>
              <a:gd name="connsiteY2" fmla="*/ 181621 h 2719007"/>
              <a:gd name="connsiteX3" fmla="*/ 430219 w 1256537"/>
              <a:gd name="connsiteY3" fmla="*/ 560467 h 2719007"/>
              <a:gd name="connsiteX4" fmla="*/ 0 w 1256537"/>
              <a:gd name="connsiteY4" fmla="*/ 225302 h 271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6537" h="2719007">
                <a:moveTo>
                  <a:pt x="930296" y="2719007"/>
                </a:moveTo>
                <a:cubicBezTo>
                  <a:pt x="948140" y="2520765"/>
                  <a:pt x="1242316" y="845797"/>
                  <a:pt x="1249426" y="422899"/>
                </a:cubicBezTo>
                <a:cubicBezTo>
                  <a:pt x="1256536" y="1"/>
                  <a:pt x="1109490" y="158693"/>
                  <a:pt x="972955" y="181621"/>
                </a:cubicBezTo>
                <a:cubicBezTo>
                  <a:pt x="836421" y="204549"/>
                  <a:pt x="672516" y="500808"/>
                  <a:pt x="430219" y="560467"/>
                </a:cubicBezTo>
                <a:cubicBezTo>
                  <a:pt x="177755" y="450021"/>
                  <a:pt x="288171" y="423868"/>
                  <a:pt x="0" y="225302"/>
                </a:cubicBezTo>
              </a:path>
            </a:pathLst>
          </a:custGeom>
          <a:noFill/>
          <a:ln w="38100" cap="rnd" cmpd="sng" algn="ctr">
            <a:solidFill>
              <a:srgbClr val="3366FF"/>
            </a:solidFill>
            <a:prstDash val="solid"/>
            <a:bevel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rot="10800000" flipV="1">
            <a:off x="3581298" y="1011652"/>
            <a:ext cx="2914752" cy="13124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0800000" flipV="1">
            <a:off x="4572000" y="1011652"/>
            <a:ext cx="1924050" cy="11219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rot="10800000" flipV="1">
            <a:off x="2412832" y="1011652"/>
            <a:ext cx="4083219" cy="15072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48" descr="AG00433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6500" y="520700"/>
            <a:ext cx="803350" cy="743251"/>
          </a:xfrm>
          <a:prstGeom prst="rect">
            <a:avLst/>
          </a:prstGeom>
          <a:noFill/>
        </p:spPr>
      </p:pic>
      <p:sp>
        <p:nvSpPr>
          <p:cNvPr id="50" name="Forme libre 49"/>
          <p:cNvSpPr/>
          <p:nvPr/>
        </p:nvSpPr>
        <p:spPr>
          <a:xfrm flipV="1">
            <a:off x="3581400" y="1531947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Forme libre 50"/>
          <p:cNvSpPr/>
          <p:nvPr/>
        </p:nvSpPr>
        <p:spPr>
          <a:xfrm flipV="1">
            <a:off x="4553001" y="1374001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orme libre 52"/>
          <p:cNvSpPr/>
          <p:nvPr/>
        </p:nvSpPr>
        <p:spPr>
          <a:xfrm rot="1699527">
            <a:off x="2429727" y="2892003"/>
            <a:ext cx="1406900" cy="369589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433522 w 1271836"/>
              <a:gd name="connsiteY3" fmla="*/ 43328 h 736879"/>
              <a:gd name="connsiteX4" fmla="*/ 0 w 1271836"/>
              <a:gd name="connsiteY4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380340 w 1271836"/>
              <a:gd name="connsiteY3" fmla="*/ 285249 h 736879"/>
              <a:gd name="connsiteX4" fmla="*/ 0 w 1271836"/>
              <a:gd name="connsiteY4" fmla="*/ 0 h 736879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73195 w 1332279"/>
              <a:gd name="connsiteY0" fmla="*/ 636813 h 636813"/>
              <a:gd name="connsiteX1" fmla="*/ 1288801 w 1332279"/>
              <a:gd name="connsiteY1" fmla="*/ 264207 h 636813"/>
              <a:gd name="connsiteX2" fmla="*/ 1012330 w 1332279"/>
              <a:gd name="connsiteY2" fmla="*/ 22929 h 636813"/>
              <a:gd name="connsiteX3" fmla="*/ 469594 w 1332279"/>
              <a:gd name="connsiteY3" fmla="*/ 401775 h 636813"/>
              <a:gd name="connsiteX4" fmla="*/ 0 w 1332279"/>
              <a:gd name="connsiteY4" fmla="*/ 134089 h 636813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404021 w 1421865"/>
              <a:gd name="connsiteY0" fmla="*/ 543733 h 543733"/>
              <a:gd name="connsiteX1" fmla="*/ 1288801 w 1421865"/>
              <a:gd name="connsiteY1" fmla="*/ 264207 h 543733"/>
              <a:gd name="connsiteX2" fmla="*/ 1012330 w 1421865"/>
              <a:gd name="connsiteY2" fmla="*/ 22929 h 543733"/>
              <a:gd name="connsiteX3" fmla="*/ 469594 w 1421865"/>
              <a:gd name="connsiteY3" fmla="*/ 401775 h 543733"/>
              <a:gd name="connsiteX4" fmla="*/ 0 w 1421865"/>
              <a:gd name="connsiteY4" fmla="*/ 134089 h 543733"/>
              <a:gd name="connsiteX0" fmla="*/ 1404021 w 1501555"/>
              <a:gd name="connsiteY0" fmla="*/ 726857 h 726857"/>
              <a:gd name="connsiteX1" fmla="*/ 1436273 w 1501555"/>
              <a:gd name="connsiteY1" fmla="*/ 86801 h 726857"/>
              <a:gd name="connsiteX2" fmla="*/ 1012330 w 1501555"/>
              <a:gd name="connsiteY2" fmla="*/ 206053 h 726857"/>
              <a:gd name="connsiteX3" fmla="*/ 469594 w 1501555"/>
              <a:gd name="connsiteY3" fmla="*/ 584899 h 726857"/>
              <a:gd name="connsiteX4" fmla="*/ 0 w 1501555"/>
              <a:gd name="connsiteY4" fmla="*/ 317213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844" h="726857">
                <a:moveTo>
                  <a:pt x="1391310" y="726857"/>
                </a:moveTo>
                <a:cubicBezTo>
                  <a:pt x="1409154" y="528615"/>
                  <a:pt x="1488844" y="173602"/>
                  <a:pt x="1423562" y="86801"/>
                </a:cubicBezTo>
                <a:cubicBezTo>
                  <a:pt x="1358280" y="0"/>
                  <a:pt x="1160732" y="123037"/>
                  <a:pt x="999619" y="206053"/>
                </a:cubicBezTo>
                <a:cubicBezTo>
                  <a:pt x="838506" y="289069"/>
                  <a:pt x="699180" y="525240"/>
                  <a:pt x="456883" y="584899"/>
                </a:cubicBezTo>
                <a:cubicBezTo>
                  <a:pt x="204419" y="474453"/>
                  <a:pt x="207253" y="399840"/>
                  <a:pt x="0" y="176797"/>
                </a:cubicBezTo>
              </a:path>
            </a:pathLst>
          </a:custGeom>
          <a:noFill/>
          <a:ln w="47625" cap="rnd" cmpd="sng" algn="ctr">
            <a:solidFill>
              <a:srgbClr val="3366FF"/>
            </a:solidFill>
            <a:prstDash val="solid"/>
            <a:bevel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Forme libre 53"/>
          <p:cNvSpPr/>
          <p:nvPr/>
        </p:nvSpPr>
        <p:spPr>
          <a:xfrm rot="2209418">
            <a:off x="3207684" y="2559875"/>
            <a:ext cx="1092950" cy="982941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433522 w 1271836"/>
              <a:gd name="connsiteY3" fmla="*/ 43328 h 736879"/>
              <a:gd name="connsiteX4" fmla="*/ 0 w 1271836"/>
              <a:gd name="connsiteY4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380340 w 1271836"/>
              <a:gd name="connsiteY3" fmla="*/ 285249 h 736879"/>
              <a:gd name="connsiteX4" fmla="*/ 0 w 1271836"/>
              <a:gd name="connsiteY4" fmla="*/ 0 h 736879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73195 w 1332279"/>
              <a:gd name="connsiteY0" fmla="*/ 636813 h 636813"/>
              <a:gd name="connsiteX1" fmla="*/ 1288801 w 1332279"/>
              <a:gd name="connsiteY1" fmla="*/ 264207 h 636813"/>
              <a:gd name="connsiteX2" fmla="*/ 1012330 w 1332279"/>
              <a:gd name="connsiteY2" fmla="*/ 22929 h 636813"/>
              <a:gd name="connsiteX3" fmla="*/ 469594 w 1332279"/>
              <a:gd name="connsiteY3" fmla="*/ 401775 h 636813"/>
              <a:gd name="connsiteX4" fmla="*/ 0 w 1332279"/>
              <a:gd name="connsiteY4" fmla="*/ 134089 h 636813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52777 w 1311861"/>
              <a:gd name="connsiteY0" fmla="*/ 636813 h 636813"/>
              <a:gd name="connsiteX1" fmla="*/ 1268383 w 1311861"/>
              <a:gd name="connsiteY1" fmla="*/ 264207 h 636813"/>
              <a:gd name="connsiteX2" fmla="*/ 991912 w 1311861"/>
              <a:gd name="connsiteY2" fmla="*/ 22929 h 636813"/>
              <a:gd name="connsiteX3" fmla="*/ 449176 w 1311861"/>
              <a:gd name="connsiteY3" fmla="*/ 401775 h 636813"/>
              <a:gd name="connsiteX4" fmla="*/ 0 w 1311861"/>
              <a:gd name="connsiteY4" fmla="*/ 186931 h 636813"/>
              <a:gd name="connsiteX0" fmla="*/ 1252777 w 1311861"/>
              <a:gd name="connsiteY0" fmla="*/ 636811 h 636811"/>
              <a:gd name="connsiteX1" fmla="*/ 1268383 w 1311861"/>
              <a:gd name="connsiteY1" fmla="*/ 264205 h 636811"/>
              <a:gd name="connsiteX2" fmla="*/ 991912 w 1311861"/>
              <a:gd name="connsiteY2" fmla="*/ 22927 h 636811"/>
              <a:gd name="connsiteX3" fmla="*/ 449176 w 1311861"/>
              <a:gd name="connsiteY3" fmla="*/ 401773 h 636811"/>
              <a:gd name="connsiteX4" fmla="*/ 0 w 1311861"/>
              <a:gd name="connsiteY4" fmla="*/ 186929 h 636811"/>
              <a:gd name="connsiteX0" fmla="*/ 1225211 w 1284295"/>
              <a:gd name="connsiteY0" fmla="*/ 636813 h 636813"/>
              <a:gd name="connsiteX1" fmla="*/ 1240817 w 1284295"/>
              <a:gd name="connsiteY1" fmla="*/ 264207 h 636813"/>
              <a:gd name="connsiteX2" fmla="*/ 964346 w 1284295"/>
              <a:gd name="connsiteY2" fmla="*/ 22929 h 636813"/>
              <a:gd name="connsiteX3" fmla="*/ 421610 w 1284295"/>
              <a:gd name="connsiteY3" fmla="*/ 401775 h 636813"/>
              <a:gd name="connsiteX4" fmla="*/ 0 w 1284295"/>
              <a:gd name="connsiteY4" fmla="*/ 270033 h 636813"/>
              <a:gd name="connsiteX0" fmla="*/ 1290635 w 1349719"/>
              <a:gd name="connsiteY0" fmla="*/ 636811 h 636811"/>
              <a:gd name="connsiteX1" fmla="*/ 1306241 w 1349719"/>
              <a:gd name="connsiteY1" fmla="*/ 264205 h 636811"/>
              <a:gd name="connsiteX2" fmla="*/ 1029770 w 1349719"/>
              <a:gd name="connsiteY2" fmla="*/ 22927 h 636811"/>
              <a:gd name="connsiteX3" fmla="*/ 487034 w 1349719"/>
              <a:gd name="connsiteY3" fmla="*/ 401773 h 636811"/>
              <a:gd name="connsiteX4" fmla="*/ 0 w 1349719"/>
              <a:gd name="connsiteY4" fmla="*/ 168368 h 636811"/>
              <a:gd name="connsiteX0" fmla="*/ 1290635 w 1350126"/>
              <a:gd name="connsiteY0" fmla="*/ 636813 h 676058"/>
              <a:gd name="connsiteX1" fmla="*/ 1293087 w 1350126"/>
              <a:gd name="connsiteY1" fmla="*/ 613956 h 676058"/>
              <a:gd name="connsiteX2" fmla="*/ 1306241 w 1350126"/>
              <a:gd name="connsiteY2" fmla="*/ 264207 h 676058"/>
              <a:gd name="connsiteX3" fmla="*/ 1029770 w 1350126"/>
              <a:gd name="connsiteY3" fmla="*/ 22929 h 676058"/>
              <a:gd name="connsiteX4" fmla="*/ 487034 w 1350126"/>
              <a:gd name="connsiteY4" fmla="*/ 401775 h 676058"/>
              <a:gd name="connsiteX5" fmla="*/ 0 w 1350126"/>
              <a:gd name="connsiteY5" fmla="*/ 168370 h 676058"/>
              <a:gd name="connsiteX0" fmla="*/ 1290635 w 1350127"/>
              <a:gd name="connsiteY0" fmla="*/ 636811 h 1887068"/>
              <a:gd name="connsiteX1" fmla="*/ 1293087 w 1350127"/>
              <a:gd name="connsiteY1" fmla="*/ 613954 h 1887068"/>
              <a:gd name="connsiteX2" fmla="*/ 1306241 w 1350127"/>
              <a:gd name="connsiteY2" fmla="*/ 264205 h 1887068"/>
              <a:gd name="connsiteX3" fmla="*/ 1029770 w 1350127"/>
              <a:gd name="connsiteY3" fmla="*/ 22927 h 1887068"/>
              <a:gd name="connsiteX4" fmla="*/ 487034 w 1350127"/>
              <a:gd name="connsiteY4" fmla="*/ 401773 h 1887068"/>
              <a:gd name="connsiteX5" fmla="*/ 0 w 1350127"/>
              <a:gd name="connsiteY5" fmla="*/ 168368 h 1887068"/>
              <a:gd name="connsiteX0" fmla="*/ 1290635 w 1350127"/>
              <a:gd name="connsiteY0" fmla="*/ 636813 h 1933113"/>
              <a:gd name="connsiteX1" fmla="*/ 868405 w 1350127"/>
              <a:gd name="connsiteY1" fmla="*/ 1929304 h 1933113"/>
              <a:gd name="connsiteX2" fmla="*/ 1293087 w 1350127"/>
              <a:gd name="connsiteY2" fmla="*/ 613956 h 1933113"/>
              <a:gd name="connsiteX3" fmla="*/ 1306241 w 1350127"/>
              <a:gd name="connsiteY3" fmla="*/ 264207 h 1933113"/>
              <a:gd name="connsiteX4" fmla="*/ 1029770 w 1350127"/>
              <a:gd name="connsiteY4" fmla="*/ 22929 h 1933113"/>
              <a:gd name="connsiteX5" fmla="*/ 487034 w 1350127"/>
              <a:gd name="connsiteY5" fmla="*/ 401775 h 1933113"/>
              <a:gd name="connsiteX6" fmla="*/ 0 w 1350127"/>
              <a:gd name="connsiteY6" fmla="*/ 168370 h 1933113"/>
              <a:gd name="connsiteX0" fmla="*/ 1246495 w 1305987"/>
              <a:gd name="connsiteY0" fmla="*/ 636811 h 1933113"/>
              <a:gd name="connsiteX1" fmla="*/ 824265 w 1305987"/>
              <a:gd name="connsiteY1" fmla="*/ 1929302 h 1933113"/>
              <a:gd name="connsiteX2" fmla="*/ 1248947 w 1305987"/>
              <a:gd name="connsiteY2" fmla="*/ 613954 h 1933113"/>
              <a:gd name="connsiteX3" fmla="*/ 1262101 w 1305987"/>
              <a:gd name="connsiteY3" fmla="*/ 264205 h 1933113"/>
              <a:gd name="connsiteX4" fmla="*/ 985630 w 1305987"/>
              <a:gd name="connsiteY4" fmla="*/ 22927 h 1933113"/>
              <a:gd name="connsiteX5" fmla="*/ 442894 w 1305987"/>
              <a:gd name="connsiteY5" fmla="*/ 401773 h 1933113"/>
              <a:gd name="connsiteX6" fmla="*/ 0 w 1305987"/>
              <a:gd name="connsiteY6" fmla="*/ 98370 h 193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5987" h="1933113">
                <a:moveTo>
                  <a:pt x="1246495" y="636811"/>
                </a:moveTo>
                <a:cubicBezTo>
                  <a:pt x="1223087" y="719555"/>
                  <a:pt x="823856" y="1933112"/>
                  <a:pt x="824265" y="1929302"/>
                </a:cubicBezTo>
                <a:cubicBezTo>
                  <a:pt x="824674" y="1925492"/>
                  <a:pt x="1222938" y="758799"/>
                  <a:pt x="1248947" y="613954"/>
                </a:cubicBezTo>
                <a:cubicBezTo>
                  <a:pt x="1251548" y="551853"/>
                  <a:pt x="1305987" y="362709"/>
                  <a:pt x="1262101" y="264205"/>
                </a:cubicBezTo>
                <a:cubicBezTo>
                  <a:pt x="1218215" y="165701"/>
                  <a:pt x="1122165" y="-1"/>
                  <a:pt x="985630" y="22927"/>
                </a:cubicBezTo>
                <a:cubicBezTo>
                  <a:pt x="849096" y="45855"/>
                  <a:pt x="685191" y="342114"/>
                  <a:pt x="442894" y="401773"/>
                </a:cubicBezTo>
                <a:cubicBezTo>
                  <a:pt x="190430" y="291327"/>
                  <a:pt x="260561" y="342120"/>
                  <a:pt x="0" y="98370"/>
                </a:cubicBezTo>
              </a:path>
            </a:pathLst>
          </a:custGeom>
          <a:noFill/>
          <a:ln w="47625" cap="rnd" cmpd="sng" algn="ctr">
            <a:solidFill>
              <a:srgbClr val="3366FF"/>
            </a:solidFill>
            <a:prstDash val="solid"/>
            <a:bevel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Forme libre 58"/>
          <p:cNvSpPr/>
          <p:nvPr/>
        </p:nvSpPr>
        <p:spPr>
          <a:xfrm flipV="1">
            <a:off x="5181702" y="5004167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Forme libre 60"/>
          <p:cNvSpPr/>
          <p:nvPr/>
        </p:nvSpPr>
        <p:spPr>
          <a:xfrm rot="13218076" flipV="1">
            <a:off x="2297473" y="6060376"/>
            <a:ext cx="1530299" cy="222876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433522 w 1271836"/>
              <a:gd name="connsiteY3" fmla="*/ 43328 h 736879"/>
              <a:gd name="connsiteX4" fmla="*/ 0 w 1271836"/>
              <a:gd name="connsiteY4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380340 w 1271836"/>
              <a:gd name="connsiteY3" fmla="*/ 285249 h 736879"/>
              <a:gd name="connsiteX4" fmla="*/ 0 w 1271836"/>
              <a:gd name="connsiteY4" fmla="*/ 0 h 736879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73195 w 1332279"/>
              <a:gd name="connsiteY0" fmla="*/ 636813 h 636813"/>
              <a:gd name="connsiteX1" fmla="*/ 1288801 w 1332279"/>
              <a:gd name="connsiteY1" fmla="*/ 264207 h 636813"/>
              <a:gd name="connsiteX2" fmla="*/ 1012330 w 1332279"/>
              <a:gd name="connsiteY2" fmla="*/ 22929 h 636813"/>
              <a:gd name="connsiteX3" fmla="*/ 469594 w 1332279"/>
              <a:gd name="connsiteY3" fmla="*/ 401775 h 636813"/>
              <a:gd name="connsiteX4" fmla="*/ 0 w 1332279"/>
              <a:gd name="connsiteY4" fmla="*/ 134089 h 636813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404021 w 1421865"/>
              <a:gd name="connsiteY0" fmla="*/ 543733 h 543733"/>
              <a:gd name="connsiteX1" fmla="*/ 1288801 w 1421865"/>
              <a:gd name="connsiteY1" fmla="*/ 264207 h 543733"/>
              <a:gd name="connsiteX2" fmla="*/ 1012330 w 1421865"/>
              <a:gd name="connsiteY2" fmla="*/ 22929 h 543733"/>
              <a:gd name="connsiteX3" fmla="*/ 469594 w 1421865"/>
              <a:gd name="connsiteY3" fmla="*/ 401775 h 543733"/>
              <a:gd name="connsiteX4" fmla="*/ 0 w 1421865"/>
              <a:gd name="connsiteY4" fmla="*/ 134089 h 543733"/>
              <a:gd name="connsiteX0" fmla="*/ 1404021 w 1501555"/>
              <a:gd name="connsiteY0" fmla="*/ 726857 h 726857"/>
              <a:gd name="connsiteX1" fmla="*/ 1436273 w 1501555"/>
              <a:gd name="connsiteY1" fmla="*/ 86801 h 726857"/>
              <a:gd name="connsiteX2" fmla="*/ 1012330 w 1501555"/>
              <a:gd name="connsiteY2" fmla="*/ 206053 h 726857"/>
              <a:gd name="connsiteX3" fmla="*/ 469594 w 1501555"/>
              <a:gd name="connsiteY3" fmla="*/ 584899 h 726857"/>
              <a:gd name="connsiteX4" fmla="*/ 0 w 1501555"/>
              <a:gd name="connsiteY4" fmla="*/ 317213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  <a:gd name="connsiteX0" fmla="*/ 1423562 w 1423562"/>
              <a:gd name="connsiteY0" fmla="*/ 86801 h 584899"/>
              <a:gd name="connsiteX1" fmla="*/ 999619 w 1423562"/>
              <a:gd name="connsiteY1" fmla="*/ 206053 h 584899"/>
              <a:gd name="connsiteX2" fmla="*/ 456883 w 1423562"/>
              <a:gd name="connsiteY2" fmla="*/ 584899 h 584899"/>
              <a:gd name="connsiteX3" fmla="*/ 0 w 1423562"/>
              <a:gd name="connsiteY3" fmla="*/ 176797 h 584899"/>
              <a:gd name="connsiteX0" fmla="*/ 1437227 w 1437227"/>
              <a:gd name="connsiteY0" fmla="*/ 86801 h 846534"/>
              <a:gd name="connsiteX1" fmla="*/ 999619 w 1437227"/>
              <a:gd name="connsiteY1" fmla="*/ 467688 h 846534"/>
              <a:gd name="connsiteX2" fmla="*/ 456883 w 1437227"/>
              <a:gd name="connsiteY2" fmla="*/ 846534 h 846534"/>
              <a:gd name="connsiteX3" fmla="*/ 0 w 1437227"/>
              <a:gd name="connsiteY3" fmla="*/ 438432 h 846534"/>
              <a:gd name="connsiteX0" fmla="*/ 1437227 w 1437227"/>
              <a:gd name="connsiteY0" fmla="*/ 0 h 759733"/>
              <a:gd name="connsiteX1" fmla="*/ 999619 w 1437227"/>
              <a:gd name="connsiteY1" fmla="*/ 380887 h 759733"/>
              <a:gd name="connsiteX2" fmla="*/ 456883 w 1437227"/>
              <a:gd name="connsiteY2" fmla="*/ 759733 h 759733"/>
              <a:gd name="connsiteX3" fmla="*/ 0 w 1437227"/>
              <a:gd name="connsiteY3" fmla="*/ 351631 h 759733"/>
              <a:gd name="connsiteX0" fmla="*/ 1619430 w 1619430"/>
              <a:gd name="connsiteY0" fmla="*/ 153146 h 423987"/>
              <a:gd name="connsiteX1" fmla="*/ 999619 w 1619430"/>
              <a:gd name="connsiteY1" fmla="*/ 45141 h 423987"/>
              <a:gd name="connsiteX2" fmla="*/ 456883 w 1619430"/>
              <a:gd name="connsiteY2" fmla="*/ 423987 h 423987"/>
              <a:gd name="connsiteX3" fmla="*/ 0 w 1619430"/>
              <a:gd name="connsiteY3" fmla="*/ 15885 h 423987"/>
              <a:gd name="connsiteX0" fmla="*/ 1619430 w 1619430"/>
              <a:gd name="connsiteY0" fmla="*/ 153144 h 426616"/>
              <a:gd name="connsiteX1" fmla="*/ 999619 w 1619430"/>
              <a:gd name="connsiteY1" fmla="*/ 45139 h 426616"/>
              <a:gd name="connsiteX2" fmla="*/ 995700 w 1619430"/>
              <a:gd name="connsiteY2" fmla="*/ 218128 h 426616"/>
              <a:gd name="connsiteX3" fmla="*/ 456883 w 1619430"/>
              <a:gd name="connsiteY3" fmla="*/ 423985 h 426616"/>
              <a:gd name="connsiteX4" fmla="*/ 0 w 1619430"/>
              <a:gd name="connsiteY4" fmla="*/ 15883 h 426616"/>
              <a:gd name="connsiteX0" fmla="*/ 1619430 w 1619430"/>
              <a:gd name="connsiteY0" fmla="*/ 153146 h 428864"/>
              <a:gd name="connsiteX1" fmla="*/ 999619 w 1619430"/>
              <a:gd name="connsiteY1" fmla="*/ 45141 h 428864"/>
              <a:gd name="connsiteX2" fmla="*/ 456883 w 1619430"/>
              <a:gd name="connsiteY2" fmla="*/ 423987 h 428864"/>
              <a:gd name="connsiteX3" fmla="*/ 0 w 1619430"/>
              <a:gd name="connsiteY3" fmla="*/ 15885 h 428864"/>
              <a:gd name="connsiteX0" fmla="*/ 1619430 w 1619430"/>
              <a:gd name="connsiteY0" fmla="*/ 137261 h 438322"/>
              <a:gd name="connsiteX1" fmla="*/ 991514 w 1619430"/>
              <a:gd name="connsiteY1" fmla="*/ 393181 h 438322"/>
              <a:gd name="connsiteX2" fmla="*/ 456883 w 1619430"/>
              <a:gd name="connsiteY2" fmla="*/ 408102 h 438322"/>
              <a:gd name="connsiteX3" fmla="*/ 0 w 1619430"/>
              <a:gd name="connsiteY3" fmla="*/ 0 h 438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430" h="438322">
                <a:moveTo>
                  <a:pt x="1619430" y="137261"/>
                </a:moveTo>
                <a:cubicBezTo>
                  <a:pt x="1423073" y="279757"/>
                  <a:pt x="1185272" y="348041"/>
                  <a:pt x="991514" y="393181"/>
                </a:cubicBezTo>
                <a:cubicBezTo>
                  <a:pt x="797756" y="438321"/>
                  <a:pt x="623486" y="412978"/>
                  <a:pt x="456883" y="408102"/>
                </a:cubicBezTo>
                <a:cubicBezTo>
                  <a:pt x="204419" y="297656"/>
                  <a:pt x="207253" y="223043"/>
                  <a:pt x="0" y="0"/>
                </a:cubicBezTo>
              </a:path>
            </a:pathLst>
          </a:custGeom>
          <a:noFill/>
          <a:ln w="47625" cap="rnd" cmpd="sng" algn="ctr">
            <a:solidFill>
              <a:srgbClr val="3366FF"/>
            </a:solidFill>
            <a:prstDash val="solid"/>
            <a:bevel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3" name="Forme libre 62"/>
          <p:cNvSpPr/>
          <p:nvPr/>
        </p:nvSpPr>
        <p:spPr>
          <a:xfrm rot="13218076" flipV="1">
            <a:off x="2898855" y="5515272"/>
            <a:ext cx="1569411" cy="394489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433522 w 1271836"/>
              <a:gd name="connsiteY3" fmla="*/ 43328 h 736879"/>
              <a:gd name="connsiteX4" fmla="*/ 0 w 1271836"/>
              <a:gd name="connsiteY4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380340 w 1271836"/>
              <a:gd name="connsiteY3" fmla="*/ 285249 h 736879"/>
              <a:gd name="connsiteX4" fmla="*/ 0 w 1271836"/>
              <a:gd name="connsiteY4" fmla="*/ 0 h 736879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73195 w 1332279"/>
              <a:gd name="connsiteY0" fmla="*/ 636813 h 636813"/>
              <a:gd name="connsiteX1" fmla="*/ 1288801 w 1332279"/>
              <a:gd name="connsiteY1" fmla="*/ 264207 h 636813"/>
              <a:gd name="connsiteX2" fmla="*/ 1012330 w 1332279"/>
              <a:gd name="connsiteY2" fmla="*/ 22929 h 636813"/>
              <a:gd name="connsiteX3" fmla="*/ 469594 w 1332279"/>
              <a:gd name="connsiteY3" fmla="*/ 401775 h 636813"/>
              <a:gd name="connsiteX4" fmla="*/ 0 w 1332279"/>
              <a:gd name="connsiteY4" fmla="*/ 134089 h 636813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404021 w 1421865"/>
              <a:gd name="connsiteY0" fmla="*/ 543733 h 543733"/>
              <a:gd name="connsiteX1" fmla="*/ 1288801 w 1421865"/>
              <a:gd name="connsiteY1" fmla="*/ 264207 h 543733"/>
              <a:gd name="connsiteX2" fmla="*/ 1012330 w 1421865"/>
              <a:gd name="connsiteY2" fmla="*/ 22929 h 543733"/>
              <a:gd name="connsiteX3" fmla="*/ 469594 w 1421865"/>
              <a:gd name="connsiteY3" fmla="*/ 401775 h 543733"/>
              <a:gd name="connsiteX4" fmla="*/ 0 w 1421865"/>
              <a:gd name="connsiteY4" fmla="*/ 134089 h 543733"/>
              <a:gd name="connsiteX0" fmla="*/ 1404021 w 1501555"/>
              <a:gd name="connsiteY0" fmla="*/ 726857 h 726857"/>
              <a:gd name="connsiteX1" fmla="*/ 1436273 w 1501555"/>
              <a:gd name="connsiteY1" fmla="*/ 86801 h 726857"/>
              <a:gd name="connsiteX2" fmla="*/ 1012330 w 1501555"/>
              <a:gd name="connsiteY2" fmla="*/ 206053 h 726857"/>
              <a:gd name="connsiteX3" fmla="*/ 469594 w 1501555"/>
              <a:gd name="connsiteY3" fmla="*/ 584899 h 726857"/>
              <a:gd name="connsiteX4" fmla="*/ 0 w 1501555"/>
              <a:gd name="connsiteY4" fmla="*/ 317213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  <a:gd name="connsiteX0" fmla="*/ 1423562 w 1423562"/>
              <a:gd name="connsiteY0" fmla="*/ 86801 h 584899"/>
              <a:gd name="connsiteX1" fmla="*/ 999619 w 1423562"/>
              <a:gd name="connsiteY1" fmla="*/ 206053 h 584899"/>
              <a:gd name="connsiteX2" fmla="*/ 456883 w 1423562"/>
              <a:gd name="connsiteY2" fmla="*/ 584899 h 584899"/>
              <a:gd name="connsiteX3" fmla="*/ 0 w 1423562"/>
              <a:gd name="connsiteY3" fmla="*/ 176797 h 584899"/>
              <a:gd name="connsiteX0" fmla="*/ 1437227 w 1437227"/>
              <a:gd name="connsiteY0" fmla="*/ 86801 h 846534"/>
              <a:gd name="connsiteX1" fmla="*/ 999619 w 1437227"/>
              <a:gd name="connsiteY1" fmla="*/ 467688 h 846534"/>
              <a:gd name="connsiteX2" fmla="*/ 456883 w 1437227"/>
              <a:gd name="connsiteY2" fmla="*/ 846534 h 846534"/>
              <a:gd name="connsiteX3" fmla="*/ 0 w 1437227"/>
              <a:gd name="connsiteY3" fmla="*/ 438432 h 846534"/>
              <a:gd name="connsiteX0" fmla="*/ 1437227 w 1437227"/>
              <a:gd name="connsiteY0" fmla="*/ 0 h 759733"/>
              <a:gd name="connsiteX1" fmla="*/ 999619 w 1437227"/>
              <a:gd name="connsiteY1" fmla="*/ 380887 h 759733"/>
              <a:gd name="connsiteX2" fmla="*/ 456883 w 1437227"/>
              <a:gd name="connsiteY2" fmla="*/ 759733 h 759733"/>
              <a:gd name="connsiteX3" fmla="*/ 0 w 1437227"/>
              <a:gd name="connsiteY3" fmla="*/ 351631 h 759733"/>
              <a:gd name="connsiteX0" fmla="*/ 1619430 w 1619430"/>
              <a:gd name="connsiteY0" fmla="*/ 153146 h 423987"/>
              <a:gd name="connsiteX1" fmla="*/ 999619 w 1619430"/>
              <a:gd name="connsiteY1" fmla="*/ 45141 h 423987"/>
              <a:gd name="connsiteX2" fmla="*/ 456883 w 1619430"/>
              <a:gd name="connsiteY2" fmla="*/ 423987 h 423987"/>
              <a:gd name="connsiteX3" fmla="*/ 0 w 1619430"/>
              <a:gd name="connsiteY3" fmla="*/ 15885 h 423987"/>
              <a:gd name="connsiteX0" fmla="*/ 1619430 w 1619430"/>
              <a:gd name="connsiteY0" fmla="*/ 153144 h 426616"/>
              <a:gd name="connsiteX1" fmla="*/ 999619 w 1619430"/>
              <a:gd name="connsiteY1" fmla="*/ 45139 h 426616"/>
              <a:gd name="connsiteX2" fmla="*/ 995700 w 1619430"/>
              <a:gd name="connsiteY2" fmla="*/ 218128 h 426616"/>
              <a:gd name="connsiteX3" fmla="*/ 456883 w 1619430"/>
              <a:gd name="connsiteY3" fmla="*/ 423985 h 426616"/>
              <a:gd name="connsiteX4" fmla="*/ 0 w 1619430"/>
              <a:gd name="connsiteY4" fmla="*/ 15883 h 426616"/>
              <a:gd name="connsiteX0" fmla="*/ 1619430 w 1619430"/>
              <a:gd name="connsiteY0" fmla="*/ 153146 h 428864"/>
              <a:gd name="connsiteX1" fmla="*/ 999619 w 1619430"/>
              <a:gd name="connsiteY1" fmla="*/ 45141 h 428864"/>
              <a:gd name="connsiteX2" fmla="*/ 456883 w 1619430"/>
              <a:gd name="connsiteY2" fmla="*/ 423987 h 428864"/>
              <a:gd name="connsiteX3" fmla="*/ 0 w 1619430"/>
              <a:gd name="connsiteY3" fmla="*/ 15885 h 428864"/>
              <a:gd name="connsiteX0" fmla="*/ 1619430 w 1619430"/>
              <a:gd name="connsiteY0" fmla="*/ 137261 h 438322"/>
              <a:gd name="connsiteX1" fmla="*/ 991514 w 1619430"/>
              <a:gd name="connsiteY1" fmla="*/ 393181 h 438322"/>
              <a:gd name="connsiteX2" fmla="*/ 456883 w 1619430"/>
              <a:gd name="connsiteY2" fmla="*/ 408102 h 438322"/>
              <a:gd name="connsiteX3" fmla="*/ 0 w 1619430"/>
              <a:gd name="connsiteY3" fmla="*/ 0 h 438322"/>
              <a:gd name="connsiteX0" fmla="*/ 1660820 w 1660820"/>
              <a:gd name="connsiteY0" fmla="*/ 664408 h 806904"/>
              <a:gd name="connsiteX1" fmla="*/ 991514 w 1660820"/>
              <a:gd name="connsiteY1" fmla="*/ 393181 h 806904"/>
              <a:gd name="connsiteX2" fmla="*/ 456883 w 1660820"/>
              <a:gd name="connsiteY2" fmla="*/ 408102 h 806904"/>
              <a:gd name="connsiteX3" fmla="*/ 0 w 1660820"/>
              <a:gd name="connsiteY3" fmla="*/ 0 h 806904"/>
              <a:gd name="connsiteX0" fmla="*/ 1660820 w 1660820"/>
              <a:gd name="connsiteY0" fmla="*/ 664408 h 806904"/>
              <a:gd name="connsiteX1" fmla="*/ 1004574 w 1660820"/>
              <a:gd name="connsiteY1" fmla="*/ 570505 h 806904"/>
              <a:gd name="connsiteX2" fmla="*/ 456883 w 1660820"/>
              <a:gd name="connsiteY2" fmla="*/ 408102 h 806904"/>
              <a:gd name="connsiteX3" fmla="*/ 0 w 1660820"/>
              <a:gd name="connsiteY3" fmla="*/ 0 h 806904"/>
              <a:gd name="connsiteX0" fmla="*/ 1660820 w 1660820"/>
              <a:gd name="connsiteY0" fmla="*/ 664408 h 664407"/>
              <a:gd name="connsiteX1" fmla="*/ 1004574 w 1660820"/>
              <a:gd name="connsiteY1" fmla="*/ 570505 h 664407"/>
              <a:gd name="connsiteX2" fmla="*/ 456883 w 1660820"/>
              <a:gd name="connsiteY2" fmla="*/ 408102 h 664407"/>
              <a:gd name="connsiteX3" fmla="*/ 0 w 1660820"/>
              <a:gd name="connsiteY3" fmla="*/ 0 h 664407"/>
              <a:gd name="connsiteX0" fmla="*/ 1660820 w 1660820"/>
              <a:gd name="connsiteY0" fmla="*/ 664408 h 710205"/>
              <a:gd name="connsiteX1" fmla="*/ 1004574 w 1660820"/>
              <a:gd name="connsiteY1" fmla="*/ 570505 h 710205"/>
              <a:gd name="connsiteX2" fmla="*/ 456883 w 1660820"/>
              <a:gd name="connsiteY2" fmla="*/ 408102 h 710205"/>
              <a:gd name="connsiteX3" fmla="*/ 0 w 1660820"/>
              <a:gd name="connsiteY3" fmla="*/ 0 h 710205"/>
              <a:gd name="connsiteX0" fmla="*/ 1660820 w 1660820"/>
              <a:gd name="connsiteY0" fmla="*/ 664408 h 775827"/>
              <a:gd name="connsiteX1" fmla="*/ 1017844 w 1660820"/>
              <a:gd name="connsiteY1" fmla="*/ 733109 h 775827"/>
              <a:gd name="connsiteX2" fmla="*/ 456883 w 1660820"/>
              <a:gd name="connsiteY2" fmla="*/ 408102 h 775827"/>
              <a:gd name="connsiteX3" fmla="*/ 0 w 1660820"/>
              <a:gd name="connsiteY3" fmla="*/ 0 h 775827"/>
              <a:gd name="connsiteX0" fmla="*/ 1660820 w 1660820"/>
              <a:gd name="connsiteY0" fmla="*/ 664408 h 775827"/>
              <a:gd name="connsiteX1" fmla="*/ 1017844 w 1660820"/>
              <a:gd name="connsiteY1" fmla="*/ 733109 h 775827"/>
              <a:gd name="connsiteX2" fmla="*/ 456883 w 1660820"/>
              <a:gd name="connsiteY2" fmla="*/ 408102 h 775827"/>
              <a:gd name="connsiteX3" fmla="*/ 0 w 1660820"/>
              <a:gd name="connsiteY3" fmla="*/ 0 h 775827"/>
              <a:gd name="connsiteX0" fmla="*/ 1660820 w 1660820"/>
              <a:gd name="connsiteY0" fmla="*/ 664408 h 775827"/>
              <a:gd name="connsiteX1" fmla="*/ 1017844 w 1660820"/>
              <a:gd name="connsiteY1" fmla="*/ 733109 h 775827"/>
              <a:gd name="connsiteX2" fmla="*/ 456883 w 1660820"/>
              <a:gd name="connsiteY2" fmla="*/ 408102 h 775827"/>
              <a:gd name="connsiteX3" fmla="*/ 0 w 1660820"/>
              <a:gd name="connsiteY3" fmla="*/ 0 h 775827"/>
              <a:gd name="connsiteX0" fmla="*/ 1660820 w 1660820"/>
              <a:gd name="connsiteY0" fmla="*/ 664408 h 775827"/>
              <a:gd name="connsiteX1" fmla="*/ 1017844 w 1660820"/>
              <a:gd name="connsiteY1" fmla="*/ 733109 h 775827"/>
              <a:gd name="connsiteX2" fmla="*/ 456883 w 1660820"/>
              <a:gd name="connsiteY2" fmla="*/ 408102 h 775827"/>
              <a:gd name="connsiteX3" fmla="*/ 0 w 1660820"/>
              <a:gd name="connsiteY3" fmla="*/ 0 h 775827"/>
              <a:gd name="connsiteX0" fmla="*/ 1660820 w 1660820"/>
              <a:gd name="connsiteY0" fmla="*/ 664408 h 775827"/>
              <a:gd name="connsiteX1" fmla="*/ 1017844 w 1660820"/>
              <a:gd name="connsiteY1" fmla="*/ 733109 h 775827"/>
              <a:gd name="connsiteX2" fmla="*/ 448213 w 1660820"/>
              <a:gd name="connsiteY2" fmla="*/ 546339 h 775827"/>
              <a:gd name="connsiteX3" fmla="*/ 0 w 1660820"/>
              <a:gd name="connsiteY3" fmla="*/ 0 h 775827"/>
              <a:gd name="connsiteX0" fmla="*/ 1660820 w 1660820"/>
              <a:gd name="connsiteY0" fmla="*/ 664408 h 775827"/>
              <a:gd name="connsiteX1" fmla="*/ 1017844 w 1660820"/>
              <a:gd name="connsiteY1" fmla="*/ 733109 h 775827"/>
              <a:gd name="connsiteX2" fmla="*/ 448213 w 1660820"/>
              <a:gd name="connsiteY2" fmla="*/ 546339 h 775827"/>
              <a:gd name="connsiteX3" fmla="*/ 0 w 1660820"/>
              <a:gd name="connsiteY3" fmla="*/ 0 h 77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0820" h="775827">
                <a:moveTo>
                  <a:pt x="1660820" y="664408"/>
                </a:moveTo>
                <a:cubicBezTo>
                  <a:pt x="1319994" y="710205"/>
                  <a:pt x="1218500" y="775827"/>
                  <a:pt x="1017844" y="733109"/>
                </a:cubicBezTo>
                <a:cubicBezTo>
                  <a:pt x="729414" y="693536"/>
                  <a:pt x="622310" y="677435"/>
                  <a:pt x="448213" y="546339"/>
                </a:cubicBezTo>
                <a:cubicBezTo>
                  <a:pt x="187136" y="326047"/>
                  <a:pt x="207253" y="223043"/>
                  <a:pt x="0" y="0"/>
                </a:cubicBezTo>
              </a:path>
            </a:pathLst>
          </a:custGeom>
          <a:noFill/>
          <a:ln w="47625" cap="rnd" cmpd="sng" algn="ctr">
            <a:solidFill>
              <a:srgbClr val="3366FF"/>
            </a:solidFill>
            <a:prstDash val="solid"/>
            <a:bevel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4" name="Forme libre 63"/>
          <p:cNvSpPr/>
          <p:nvPr/>
        </p:nvSpPr>
        <p:spPr>
          <a:xfrm rot="13218076" flipV="1">
            <a:off x="3466614" y="5157018"/>
            <a:ext cx="1742567" cy="429915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433522 w 1271836"/>
              <a:gd name="connsiteY3" fmla="*/ 43328 h 736879"/>
              <a:gd name="connsiteX4" fmla="*/ 0 w 1271836"/>
              <a:gd name="connsiteY4" fmla="*/ 0 h 736879"/>
              <a:gd name="connsiteX0" fmla="*/ 1225908 w 1271836"/>
              <a:gd name="connsiteY0" fmla="*/ 736879 h 736879"/>
              <a:gd name="connsiteX1" fmla="*/ 1225727 w 1271836"/>
              <a:gd name="connsiteY1" fmla="*/ 340262 h 736879"/>
              <a:gd name="connsiteX2" fmla="*/ 949256 w 1271836"/>
              <a:gd name="connsiteY2" fmla="*/ 98984 h 736879"/>
              <a:gd name="connsiteX3" fmla="*/ 380340 w 1271836"/>
              <a:gd name="connsiteY3" fmla="*/ 285249 h 736879"/>
              <a:gd name="connsiteX4" fmla="*/ 0 w 1271836"/>
              <a:gd name="connsiteY4" fmla="*/ 0 h 736879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80340 w 1269205"/>
              <a:gd name="connsiteY3" fmla="*/ 285249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326314 w 1269205"/>
              <a:gd name="connsiteY3" fmla="*/ 491874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10121 w 1269205"/>
              <a:gd name="connsiteY0" fmla="*/ 712868 h 712868"/>
              <a:gd name="connsiteX1" fmla="*/ 1225727 w 1269205"/>
              <a:gd name="connsiteY1" fmla="*/ 340262 h 712868"/>
              <a:gd name="connsiteX2" fmla="*/ 949256 w 1269205"/>
              <a:gd name="connsiteY2" fmla="*/ 98984 h 712868"/>
              <a:gd name="connsiteX3" fmla="*/ 406520 w 1269205"/>
              <a:gd name="connsiteY3" fmla="*/ 477830 h 712868"/>
              <a:gd name="connsiteX4" fmla="*/ 0 w 1269205"/>
              <a:gd name="connsiteY4" fmla="*/ 0 h 712868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273195 w 1332279"/>
              <a:gd name="connsiteY0" fmla="*/ 636813 h 636813"/>
              <a:gd name="connsiteX1" fmla="*/ 1288801 w 1332279"/>
              <a:gd name="connsiteY1" fmla="*/ 264207 h 636813"/>
              <a:gd name="connsiteX2" fmla="*/ 1012330 w 1332279"/>
              <a:gd name="connsiteY2" fmla="*/ 22929 h 636813"/>
              <a:gd name="connsiteX3" fmla="*/ 469594 w 1332279"/>
              <a:gd name="connsiteY3" fmla="*/ 401775 h 636813"/>
              <a:gd name="connsiteX4" fmla="*/ 0 w 1332279"/>
              <a:gd name="connsiteY4" fmla="*/ 134089 h 636813"/>
              <a:gd name="connsiteX0" fmla="*/ 1273195 w 1332279"/>
              <a:gd name="connsiteY0" fmla="*/ 636811 h 636811"/>
              <a:gd name="connsiteX1" fmla="*/ 1288801 w 1332279"/>
              <a:gd name="connsiteY1" fmla="*/ 264205 h 636811"/>
              <a:gd name="connsiteX2" fmla="*/ 1012330 w 1332279"/>
              <a:gd name="connsiteY2" fmla="*/ 22927 h 636811"/>
              <a:gd name="connsiteX3" fmla="*/ 469594 w 1332279"/>
              <a:gd name="connsiteY3" fmla="*/ 401773 h 636811"/>
              <a:gd name="connsiteX4" fmla="*/ 0 w 1332279"/>
              <a:gd name="connsiteY4" fmla="*/ 134087 h 636811"/>
              <a:gd name="connsiteX0" fmla="*/ 1404021 w 1421865"/>
              <a:gd name="connsiteY0" fmla="*/ 543733 h 543733"/>
              <a:gd name="connsiteX1" fmla="*/ 1288801 w 1421865"/>
              <a:gd name="connsiteY1" fmla="*/ 264207 h 543733"/>
              <a:gd name="connsiteX2" fmla="*/ 1012330 w 1421865"/>
              <a:gd name="connsiteY2" fmla="*/ 22929 h 543733"/>
              <a:gd name="connsiteX3" fmla="*/ 469594 w 1421865"/>
              <a:gd name="connsiteY3" fmla="*/ 401775 h 543733"/>
              <a:gd name="connsiteX4" fmla="*/ 0 w 1421865"/>
              <a:gd name="connsiteY4" fmla="*/ 134089 h 543733"/>
              <a:gd name="connsiteX0" fmla="*/ 1404021 w 1501555"/>
              <a:gd name="connsiteY0" fmla="*/ 726857 h 726857"/>
              <a:gd name="connsiteX1" fmla="*/ 1436273 w 1501555"/>
              <a:gd name="connsiteY1" fmla="*/ 86801 h 726857"/>
              <a:gd name="connsiteX2" fmla="*/ 1012330 w 1501555"/>
              <a:gd name="connsiteY2" fmla="*/ 206053 h 726857"/>
              <a:gd name="connsiteX3" fmla="*/ 469594 w 1501555"/>
              <a:gd name="connsiteY3" fmla="*/ 584899 h 726857"/>
              <a:gd name="connsiteX4" fmla="*/ 0 w 1501555"/>
              <a:gd name="connsiteY4" fmla="*/ 317213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  <a:gd name="connsiteX0" fmla="*/ 1391310 w 1488844"/>
              <a:gd name="connsiteY0" fmla="*/ 726857 h 726857"/>
              <a:gd name="connsiteX1" fmla="*/ 1423562 w 1488844"/>
              <a:gd name="connsiteY1" fmla="*/ 86801 h 726857"/>
              <a:gd name="connsiteX2" fmla="*/ 999619 w 1488844"/>
              <a:gd name="connsiteY2" fmla="*/ 206053 h 726857"/>
              <a:gd name="connsiteX3" fmla="*/ 456883 w 1488844"/>
              <a:gd name="connsiteY3" fmla="*/ 584899 h 726857"/>
              <a:gd name="connsiteX4" fmla="*/ 0 w 1488844"/>
              <a:gd name="connsiteY4" fmla="*/ 176797 h 726857"/>
              <a:gd name="connsiteX0" fmla="*/ 1423562 w 1423562"/>
              <a:gd name="connsiteY0" fmla="*/ 86801 h 584899"/>
              <a:gd name="connsiteX1" fmla="*/ 999619 w 1423562"/>
              <a:gd name="connsiteY1" fmla="*/ 206053 h 584899"/>
              <a:gd name="connsiteX2" fmla="*/ 456883 w 1423562"/>
              <a:gd name="connsiteY2" fmla="*/ 584899 h 584899"/>
              <a:gd name="connsiteX3" fmla="*/ 0 w 1423562"/>
              <a:gd name="connsiteY3" fmla="*/ 176797 h 584899"/>
              <a:gd name="connsiteX0" fmla="*/ 1437227 w 1437227"/>
              <a:gd name="connsiteY0" fmla="*/ 86801 h 846534"/>
              <a:gd name="connsiteX1" fmla="*/ 999619 w 1437227"/>
              <a:gd name="connsiteY1" fmla="*/ 467688 h 846534"/>
              <a:gd name="connsiteX2" fmla="*/ 456883 w 1437227"/>
              <a:gd name="connsiteY2" fmla="*/ 846534 h 846534"/>
              <a:gd name="connsiteX3" fmla="*/ 0 w 1437227"/>
              <a:gd name="connsiteY3" fmla="*/ 438432 h 846534"/>
              <a:gd name="connsiteX0" fmla="*/ 1437227 w 1437227"/>
              <a:gd name="connsiteY0" fmla="*/ 0 h 759733"/>
              <a:gd name="connsiteX1" fmla="*/ 999619 w 1437227"/>
              <a:gd name="connsiteY1" fmla="*/ 380887 h 759733"/>
              <a:gd name="connsiteX2" fmla="*/ 456883 w 1437227"/>
              <a:gd name="connsiteY2" fmla="*/ 759733 h 759733"/>
              <a:gd name="connsiteX3" fmla="*/ 0 w 1437227"/>
              <a:gd name="connsiteY3" fmla="*/ 351631 h 759733"/>
              <a:gd name="connsiteX0" fmla="*/ 1619430 w 1619430"/>
              <a:gd name="connsiteY0" fmla="*/ 153146 h 423987"/>
              <a:gd name="connsiteX1" fmla="*/ 999619 w 1619430"/>
              <a:gd name="connsiteY1" fmla="*/ 45141 h 423987"/>
              <a:gd name="connsiteX2" fmla="*/ 456883 w 1619430"/>
              <a:gd name="connsiteY2" fmla="*/ 423987 h 423987"/>
              <a:gd name="connsiteX3" fmla="*/ 0 w 1619430"/>
              <a:gd name="connsiteY3" fmla="*/ 15885 h 423987"/>
              <a:gd name="connsiteX0" fmla="*/ 1619430 w 1619430"/>
              <a:gd name="connsiteY0" fmla="*/ 153144 h 426616"/>
              <a:gd name="connsiteX1" fmla="*/ 999619 w 1619430"/>
              <a:gd name="connsiteY1" fmla="*/ 45139 h 426616"/>
              <a:gd name="connsiteX2" fmla="*/ 995700 w 1619430"/>
              <a:gd name="connsiteY2" fmla="*/ 218128 h 426616"/>
              <a:gd name="connsiteX3" fmla="*/ 456883 w 1619430"/>
              <a:gd name="connsiteY3" fmla="*/ 423985 h 426616"/>
              <a:gd name="connsiteX4" fmla="*/ 0 w 1619430"/>
              <a:gd name="connsiteY4" fmla="*/ 15883 h 426616"/>
              <a:gd name="connsiteX0" fmla="*/ 1619430 w 1619430"/>
              <a:gd name="connsiteY0" fmla="*/ 153146 h 428864"/>
              <a:gd name="connsiteX1" fmla="*/ 999619 w 1619430"/>
              <a:gd name="connsiteY1" fmla="*/ 45141 h 428864"/>
              <a:gd name="connsiteX2" fmla="*/ 456883 w 1619430"/>
              <a:gd name="connsiteY2" fmla="*/ 423987 h 428864"/>
              <a:gd name="connsiteX3" fmla="*/ 0 w 1619430"/>
              <a:gd name="connsiteY3" fmla="*/ 15885 h 428864"/>
              <a:gd name="connsiteX0" fmla="*/ 1619430 w 1619430"/>
              <a:gd name="connsiteY0" fmla="*/ 137261 h 438322"/>
              <a:gd name="connsiteX1" fmla="*/ 991514 w 1619430"/>
              <a:gd name="connsiteY1" fmla="*/ 393181 h 438322"/>
              <a:gd name="connsiteX2" fmla="*/ 456883 w 1619430"/>
              <a:gd name="connsiteY2" fmla="*/ 408102 h 438322"/>
              <a:gd name="connsiteX3" fmla="*/ 0 w 1619430"/>
              <a:gd name="connsiteY3" fmla="*/ 0 h 438322"/>
              <a:gd name="connsiteX0" fmla="*/ 1844061 w 1844061"/>
              <a:gd name="connsiteY0" fmla="*/ 845498 h 987994"/>
              <a:gd name="connsiteX1" fmla="*/ 991514 w 1844061"/>
              <a:gd name="connsiteY1" fmla="*/ 393181 h 987994"/>
              <a:gd name="connsiteX2" fmla="*/ 456883 w 1844061"/>
              <a:gd name="connsiteY2" fmla="*/ 408102 h 987994"/>
              <a:gd name="connsiteX3" fmla="*/ 0 w 1844061"/>
              <a:gd name="connsiteY3" fmla="*/ 0 h 987994"/>
              <a:gd name="connsiteX0" fmla="*/ 1844061 w 1844061"/>
              <a:gd name="connsiteY0" fmla="*/ 845498 h 987994"/>
              <a:gd name="connsiteX1" fmla="*/ 1266137 w 1844061"/>
              <a:gd name="connsiteY1" fmla="*/ 610531 h 987994"/>
              <a:gd name="connsiteX2" fmla="*/ 456883 w 1844061"/>
              <a:gd name="connsiteY2" fmla="*/ 408102 h 987994"/>
              <a:gd name="connsiteX3" fmla="*/ 0 w 1844061"/>
              <a:gd name="connsiteY3" fmla="*/ 0 h 987994"/>
              <a:gd name="connsiteX0" fmla="*/ 1844061 w 1844061"/>
              <a:gd name="connsiteY0" fmla="*/ 845498 h 987994"/>
              <a:gd name="connsiteX1" fmla="*/ 1266137 w 1844061"/>
              <a:gd name="connsiteY1" fmla="*/ 610531 h 987994"/>
              <a:gd name="connsiteX2" fmla="*/ 456883 w 1844061"/>
              <a:gd name="connsiteY2" fmla="*/ 408102 h 987994"/>
              <a:gd name="connsiteX3" fmla="*/ 0 w 1844061"/>
              <a:gd name="connsiteY3" fmla="*/ 0 h 987994"/>
              <a:gd name="connsiteX0" fmla="*/ 1844061 w 1844061"/>
              <a:gd name="connsiteY0" fmla="*/ 845498 h 987994"/>
              <a:gd name="connsiteX1" fmla="*/ 1266137 w 1844061"/>
              <a:gd name="connsiteY1" fmla="*/ 610531 h 987994"/>
              <a:gd name="connsiteX2" fmla="*/ 1197615 w 1844061"/>
              <a:gd name="connsiteY2" fmla="*/ 693679 h 987994"/>
              <a:gd name="connsiteX3" fmla="*/ 456883 w 1844061"/>
              <a:gd name="connsiteY3" fmla="*/ 408102 h 987994"/>
              <a:gd name="connsiteX4" fmla="*/ 0 w 1844061"/>
              <a:gd name="connsiteY4" fmla="*/ 0 h 987994"/>
              <a:gd name="connsiteX0" fmla="*/ 1844061 w 1844061"/>
              <a:gd name="connsiteY0" fmla="*/ 845498 h 845498"/>
              <a:gd name="connsiteX1" fmla="*/ 1197615 w 1844061"/>
              <a:gd name="connsiteY1" fmla="*/ 693679 h 845498"/>
              <a:gd name="connsiteX2" fmla="*/ 456883 w 1844061"/>
              <a:gd name="connsiteY2" fmla="*/ 408102 h 845498"/>
              <a:gd name="connsiteX3" fmla="*/ 0 w 1844061"/>
              <a:gd name="connsiteY3" fmla="*/ 0 h 845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4061" h="845498">
                <a:moveTo>
                  <a:pt x="1844061" y="845498"/>
                </a:moveTo>
                <a:cubicBezTo>
                  <a:pt x="1709385" y="813869"/>
                  <a:pt x="1428811" y="766578"/>
                  <a:pt x="1197615" y="693679"/>
                </a:cubicBezTo>
                <a:cubicBezTo>
                  <a:pt x="1062739" y="659941"/>
                  <a:pt x="667702" y="505006"/>
                  <a:pt x="456883" y="408102"/>
                </a:cubicBezTo>
                <a:cubicBezTo>
                  <a:pt x="204419" y="297656"/>
                  <a:pt x="207253" y="223043"/>
                  <a:pt x="0" y="0"/>
                </a:cubicBezTo>
              </a:path>
            </a:pathLst>
          </a:custGeom>
          <a:noFill/>
          <a:ln w="47625" cap="rnd" cmpd="sng" algn="ctr">
            <a:solidFill>
              <a:srgbClr val="3366FF"/>
            </a:solidFill>
            <a:prstDash val="solid"/>
            <a:bevel/>
            <a:headEnd type="none" w="med" len="med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Forme libre 57"/>
          <p:cNvSpPr/>
          <p:nvPr/>
        </p:nvSpPr>
        <p:spPr>
          <a:xfrm flipV="1">
            <a:off x="4463999" y="5327620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orme libre 56"/>
          <p:cNvSpPr/>
          <p:nvPr/>
        </p:nvSpPr>
        <p:spPr>
          <a:xfrm flipV="1">
            <a:off x="3751182" y="5839966"/>
            <a:ext cx="37998" cy="759599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548027" y="6584089"/>
            <a:ext cx="149219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100" b="0" dirty="0" smtClean="0">
                <a:latin typeface="Candara"/>
                <a:cs typeface="Haettenschweiler"/>
              </a:rPr>
              <a:t>Didier HORN – V1.13 </a:t>
            </a:r>
            <a:r>
              <a:rPr lang="fr-FR" sz="1100" b="0" dirty="0" smtClean="0">
                <a:latin typeface="Candara"/>
                <a:cs typeface="Haettenschweiler"/>
                <a:sym typeface="Symbol" charset="2"/>
              </a:rPr>
              <a:t></a:t>
            </a:r>
            <a:endParaRPr lang="fr-FR" sz="1100" dirty="0">
              <a:latin typeface="Candara"/>
              <a:cs typeface="Haettenschweiler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4" grpId="0"/>
      <p:bldP spid="49" grpId="0" animBg="1"/>
      <p:bldP spid="50" grpId="0" animBg="1"/>
      <p:bldP spid="51" grpId="0" animBg="1"/>
      <p:bldP spid="53" grpId="0" animBg="1"/>
      <p:bldP spid="54" grpId="0" animBg="1"/>
      <p:bldP spid="59" grpId="0" animBg="1"/>
      <p:bldP spid="61" grpId="0" animBg="1"/>
      <p:bldP spid="63" grpId="0" animBg="1"/>
      <p:bldP spid="64" grpId="0" animBg="1"/>
      <p:bldP spid="58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3963843"/>
            <a:ext cx="6311900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60437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/>
          </p:cNvSpPr>
          <p:nvPr/>
        </p:nvSpPr>
        <p:spPr bwMode="auto">
          <a:xfrm rot="16200000" flipH="1" flipV="1">
            <a:off x="5516100" y="4720072"/>
            <a:ext cx="371077" cy="1766616"/>
          </a:xfrm>
          <a:prstGeom prst="curvedLeftArrow">
            <a:avLst>
              <a:gd name="adj1" fmla="val 78961"/>
              <a:gd name="adj2" fmla="val 126391"/>
              <a:gd name="adj3" fmla="val 58969"/>
            </a:avLst>
          </a:prstGeom>
          <a:solidFill>
            <a:srgbClr val="76D42B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2700">
              <a:schemeClr val="tx1">
                <a:lumMod val="85000"/>
                <a:lumOff val="15000"/>
                <a:alpha val="87000"/>
              </a:scheme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3" name="AutoShape 5"/>
          <p:cNvSpPr>
            <a:spLocks noChangeAspect="1" noChangeArrowheads="1"/>
          </p:cNvSpPr>
          <p:nvPr/>
        </p:nvSpPr>
        <p:spPr bwMode="auto">
          <a:xfrm rot="16200000">
            <a:off x="3503154" y="3596817"/>
            <a:ext cx="371077" cy="1766616"/>
          </a:xfrm>
          <a:prstGeom prst="curvedLeftArrow">
            <a:avLst>
              <a:gd name="adj1" fmla="val 78961"/>
              <a:gd name="adj2" fmla="val 126391"/>
              <a:gd name="adj3" fmla="val 58969"/>
            </a:avLst>
          </a:prstGeom>
          <a:solidFill>
            <a:schemeClr val="accent2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2700">
              <a:schemeClr val="tx1">
                <a:lumMod val="85000"/>
                <a:lumOff val="15000"/>
                <a:alpha val="87000"/>
              </a:scheme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710593" y="3905802"/>
            <a:ext cx="1753272" cy="253796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fr-FR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  <a:ea typeface="Arial Black"/>
                <a:cs typeface="Arial Black"/>
              </a:rPr>
              <a:t>condensation</a:t>
            </a: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901122" y="3905802"/>
            <a:ext cx="1792641" cy="255906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fr-FR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  <a:ea typeface="Arial Black"/>
                <a:cs typeface="Arial Black"/>
              </a:rPr>
              <a:t>cristalisation</a:t>
            </a:r>
            <a:endParaRPr lang="fr-FR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latin typeface="Arial Black"/>
              <a:ea typeface="Arial Black"/>
              <a:cs typeface="Arial Black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2488175" y="5908067"/>
            <a:ext cx="1639687" cy="332658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Black"/>
                <a:ea typeface="Arial Black"/>
                <a:cs typeface="Arial Black"/>
              </a:rPr>
              <a:t>évaporation</a:t>
            </a: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auto">
          <a:xfrm>
            <a:off x="5377164" y="5921775"/>
            <a:ext cx="805788" cy="249646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fr-F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Arial Black"/>
                <a:ea typeface="Arial Black"/>
                <a:cs typeface="Arial Black"/>
              </a:rPr>
              <a:t>fusion</a:t>
            </a:r>
          </a:p>
        </p:txBody>
      </p:sp>
      <p:sp>
        <p:nvSpPr>
          <p:cNvPr id="8" name="AutoShape 5"/>
          <p:cNvSpPr>
            <a:spLocks noChangeAspect="1" noChangeArrowheads="1"/>
          </p:cNvSpPr>
          <p:nvPr/>
        </p:nvSpPr>
        <p:spPr bwMode="auto">
          <a:xfrm rot="16200000">
            <a:off x="5583773" y="3596817"/>
            <a:ext cx="371077" cy="1766616"/>
          </a:xfrm>
          <a:prstGeom prst="curvedLeftArrow">
            <a:avLst>
              <a:gd name="adj1" fmla="val 78961"/>
              <a:gd name="adj2" fmla="val 126391"/>
              <a:gd name="adj3" fmla="val 58969"/>
            </a:avLst>
          </a:prstGeom>
          <a:solidFill>
            <a:srgbClr val="C0504D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2700">
              <a:schemeClr val="tx1">
                <a:lumMod val="85000"/>
                <a:lumOff val="15000"/>
                <a:alpha val="87000"/>
              </a:scheme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9" name="AutoShape 5"/>
          <p:cNvSpPr>
            <a:spLocks noChangeAspect="1" noChangeArrowheads="1"/>
          </p:cNvSpPr>
          <p:nvPr/>
        </p:nvSpPr>
        <p:spPr bwMode="auto">
          <a:xfrm rot="16200000" flipH="1" flipV="1">
            <a:off x="3045728" y="4720073"/>
            <a:ext cx="371077" cy="1766616"/>
          </a:xfrm>
          <a:prstGeom prst="curvedLeftArrow">
            <a:avLst>
              <a:gd name="adj1" fmla="val 78961"/>
              <a:gd name="adj2" fmla="val 126391"/>
              <a:gd name="adj3" fmla="val 58969"/>
            </a:avLst>
          </a:prstGeom>
          <a:solidFill>
            <a:srgbClr val="76D42B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glow rad="12700">
              <a:schemeClr val="tx1">
                <a:lumMod val="85000"/>
                <a:lumOff val="15000"/>
                <a:alpha val="87000"/>
              </a:schemeClr>
            </a:glo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6/ L’HUMIDITE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" y="5207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Etat de l’eau dans l’atmosphère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39800" y="977900"/>
            <a:ext cx="728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dirty="0" smtClean="0">
                <a:latin typeface="+mn-lt"/>
              </a:rPr>
              <a:t>L’eau est présente dans l’atmosphère sous trois états physiques différents :</a:t>
            </a:r>
            <a:endParaRPr lang="fr-FR" sz="1400" dirty="0"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39800" y="1333500"/>
            <a:ext cx="728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1400" b="1" dirty="0" smtClean="0">
                <a:latin typeface="+mn-lt"/>
              </a:rPr>
              <a:t>Gazeux</a:t>
            </a:r>
            <a:r>
              <a:rPr lang="fr-FR" sz="1400" dirty="0" smtClean="0">
                <a:latin typeface="+mn-lt"/>
              </a:rPr>
              <a:t> : vapeur d’eau invisible. </a:t>
            </a:r>
          </a:p>
          <a:p>
            <a:pPr lvl="0">
              <a:spcAft>
                <a:spcPts val="600"/>
              </a:spcAft>
            </a:pPr>
            <a:r>
              <a:rPr lang="fr-FR" sz="1400" dirty="0" smtClean="0">
                <a:latin typeface="+mn-lt"/>
              </a:rPr>
              <a:t>La quantité de vapeur d’eau que peux contenir l’air est fonction de sa température.</a:t>
            </a:r>
          </a:p>
          <a:p>
            <a:pPr lvl="0">
              <a:spcAft>
                <a:spcPts val="600"/>
              </a:spcAft>
            </a:pPr>
            <a:r>
              <a:rPr lang="fr-FR" sz="1400" dirty="0" smtClean="0">
                <a:latin typeface="+mn-lt"/>
              </a:rPr>
              <a:t>Plus le température est élevée, plus l’air peut contenir de vapeur d’eau.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39800" y="2259687"/>
            <a:ext cx="728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>
                <a:latin typeface="+mn-lt"/>
              </a:rPr>
              <a:t>Liquide</a:t>
            </a:r>
            <a:r>
              <a:rPr lang="fr-FR" sz="1400" dirty="0" smtClean="0">
                <a:latin typeface="+mn-lt"/>
              </a:rPr>
              <a:t> : Nuages, pluie.</a:t>
            </a:r>
            <a:endParaRPr lang="fr-FR" sz="1400" dirty="0">
              <a:latin typeface="+mn-lt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52500" y="2605564"/>
            <a:ext cx="728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400" b="1" dirty="0" smtClean="0">
                <a:latin typeface="+mn-lt"/>
              </a:rPr>
              <a:t>Solide</a:t>
            </a:r>
            <a:r>
              <a:rPr lang="fr-FR" sz="1400" dirty="0" smtClean="0">
                <a:latin typeface="+mn-lt"/>
              </a:rPr>
              <a:t> : Cristaux de glace, neige, grêle.</a:t>
            </a:r>
            <a:endParaRPr lang="fr-FR" sz="1400" dirty="0">
              <a:latin typeface="+mn-lt"/>
            </a:endParaRPr>
          </a:p>
        </p:txBody>
      </p:sp>
      <p:grpSp>
        <p:nvGrpSpPr>
          <p:cNvPr id="16" name="Grouper 14"/>
          <p:cNvGrpSpPr/>
          <p:nvPr/>
        </p:nvGrpSpPr>
        <p:grpSpPr>
          <a:xfrm>
            <a:off x="3817938" y="4708475"/>
            <a:ext cx="1523577" cy="1127487"/>
            <a:chOff x="3817938" y="2443163"/>
            <a:chExt cx="1523577" cy="1127487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14237" y="2931550"/>
              <a:ext cx="403228" cy="63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WordArt 3"/>
            <p:cNvSpPr>
              <a:spLocks noChangeArrowheads="1" noChangeShapeType="1" noTextEdit="1"/>
            </p:cNvSpPr>
            <p:nvPr/>
          </p:nvSpPr>
          <p:spPr bwMode="auto">
            <a:xfrm>
              <a:off x="3817938" y="2443163"/>
              <a:ext cx="1523577" cy="626350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14687"/>
                </a:avLst>
              </a:prstTxWarp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fr-FR" sz="3600" b="1" kern="10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/>
                  <a:ea typeface="Arial Black"/>
                  <a:cs typeface="Arial Black"/>
                </a:rPr>
                <a:t>L</a:t>
              </a:r>
              <a:r>
                <a:rPr lang="fr-FR" sz="3600" b="1" kern="10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/>
                  <a:ea typeface="Arial Black"/>
                  <a:cs typeface="Arial Black"/>
                </a:rPr>
                <a:t>iquide</a:t>
              </a:r>
              <a:endParaRPr lang="fr-FR" sz="3600" b="1" kern="1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/>
                <a:ea typeface="Arial Black"/>
                <a:cs typeface="Arial Black"/>
              </a:endParaRPr>
            </a:p>
          </p:txBody>
        </p:sp>
      </p:grpSp>
      <p:grpSp>
        <p:nvGrpSpPr>
          <p:cNvPr id="19" name="Grouper 16"/>
          <p:cNvGrpSpPr/>
          <p:nvPr/>
        </p:nvGrpSpPr>
        <p:grpSpPr>
          <a:xfrm>
            <a:off x="6008691" y="4644975"/>
            <a:ext cx="1341579" cy="1156643"/>
            <a:chOff x="5932491" y="2511375"/>
            <a:chExt cx="1341579" cy="1156643"/>
          </a:xfrm>
        </p:grpSpPr>
        <p:pic>
          <p:nvPicPr>
            <p:cNvPr id="20" name="Picture 4"/>
            <p:cNvPicPr>
              <a:picLocks noChangeArrowheads="1"/>
            </p:cNvPicPr>
            <p:nvPr/>
          </p:nvPicPr>
          <p:blipFill>
            <a:blip r:embed="rId3">
              <a:lum contrast="-54000"/>
            </a:blip>
            <a:srcRect/>
            <a:stretch>
              <a:fillRect/>
            </a:stretch>
          </p:blipFill>
          <p:spPr bwMode="auto">
            <a:xfrm>
              <a:off x="5955442" y="3011981"/>
              <a:ext cx="1318628" cy="65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932491" y="2511375"/>
              <a:ext cx="1335937" cy="558138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16572"/>
                </a:avLst>
              </a:prstTxWarp>
            </a:bodyPr>
            <a:lstStyle/>
            <a:p>
              <a:pPr algn="ctr"/>
              <a:r>
                <a:rPr lang="fr-FR" sz="3600" b="1" kern="10" dirty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Black"/>
                  <a:ea typeface="Arial Black"/>
                  <a:cs typeface="Arial Black"/>
                </a:rPr>
                <a:t>S</a:t>
              </a:r>
              <a:r>
                <a:rPr lang="fr-FR" sz="3600" b="1" kern="1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Arial Black"/>
                  <a:ea typeface="Arial Black"/>
                  <a:cs typeface="Arial Black"/>
                </a:rPr>
                <a:t>olide</a:t>
              </a:r>
              <a:endParaRPr lang="fr-FR" sz="36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/>
                <a:ea typeface="Arial Black"/>
                <a:cs typeface="Arial Black"/>
              </a:endParaRPr>
            </a:p>
          </p:txBody>
        </p:sp>
      </p:grpSp>
      <p:grpSp>
        <p:nvGrpSpPr>
          <p:cNvPr id="22" name="Grouper 13"/>
          <p:cNvGrpSpPr/>
          <p:nvPr/>
        </p:nvGrpSpPr>
        <p:grpSpPr>
          <a:xfrm>
            <a:off x="1517652" y="4754563"/>
            <a:ext cx="1713615" cy="963789"/>
            <a:chOff x="1593852" y="2443163"/>
            <a:chExt cx="1713615" cy="963789"/>
          </a:xfrm>
        </p:grpSpPr>
        <p:sp>
          <p:nvSpPr>
            <p:cNvPr id="23" name="WordArt 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1593852" y="2443163"/>
              <a:ext cx="1713615" cy="412187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15586"/>
                </a:avLst>
              </a:prstTxWarp>
            </a:bodyPr>
            <a:lstStyle/>
            <a:p>
              <a:pPr algn="ctr"/>
              <a:r>
                <a:rPr lang="fr-FR" sz="4400" b="1" kern="10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 Black"/>
                  <a:ea typeface="Arial Black"/>
                  <a:cs typeface="Arial Black"/>
                </a:rPr>
                <a:t>G</a:t>
              </a:r>
              <a:r>
                <a:rPr lang="fr-FR" sz="4400" b="1" kern="1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 Black"/>
                  <a:ea typeface="Arial Black"/>
                  <a:cs typeface="Arial Black"/>
                </a:rPr>
                <a:t>azeux</a:t>
              </a:r>
              <a:endParaRPr lang="fr-FR" sz="4400" b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Arial Black"/>
                <a:cs typeface="Arial Black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1218" y="2927351"/>
              <a:ext cx="563975" cy="479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ZoneTexte 24"/>
          <p:cNvSpPr txBox="1"/>
          <p:nvPr/>
        </p:nvSpPr>
        <p:spPr>
          <a:xfrm>
            <a:off x="-6535" y="31623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Changement d’état de l’eau</a:t>
            </a:r>
          </a:p>
        </p:txBody>
      </p:sp>
    </p:spTree>
    <p:extLst>
      <p:ext uri="{BB962C8B-B14F-4D97-AF65-F5344CB8AC3E}">
        <p14:creationId xmlns:p14="http://schemas.microsoft.com/office/powerpoint/2010/main" val="143978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build="allAtOnce"/>
      <p:bldP spid="13" grpId="0" build="p"/>
      <p:bldP spid="14" grpId="0" build="allAtOnce"/>
      <p:bldP spid="15" grpId="0" build="allAtOnce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0500" y="4655844"/>
            <a:ext cx="8785697" cy="630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1B3861"/>
                </a:solidFill>
                <a:latin typeface="+mn-lt"/>
                <a:ea typeface="Cambria" charset="0"/>
                <a:cs typeface="Cambria" charset="0"/>
              </a:rPr>
              <a:t>Humidité absolue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>
                <a:solidFill>
                  <a:srgbClr val="000000"/>
                </a:solidFill>
                <a:latin typeface="+mn-lt"/>
                <a:ea typeface="Cambria" charset="0"/>
                <a:cs typeface="Cambria" charset="0"/>
              </a:rPr>
              <a:t>Quantité effective de vapeur d’eau (en grammes) contenue dans 1 m</a:t>
            </a:r>
            <a:r>
              <a:rPr lang="fr-FR" sz="1400" baseline="30000" dirty="0">
                <a:solidFill>
                  <a:srgbClr val="000000"/>
                </a:solidFill>
                <a:latin typeface="+mn-lt"/>
                <a:ea typeface="Cambria" charset="0"/>
                <a:cs typeface="Cambria" charset="0"/>
              </a:rPr>
              <a:t>3</a:t>
            </a:r>
            <a:r>
              <a:rPr lang="fr-FR" sz="1400" dirty="0">
                <a:solidFill>
                  <a:srgbClr val="000000"/>
                </a:solidFill>
                <a:latin typeface="+mn-lt"/>
                <a:ea typeface="Cambria" charset="0"/>
                <a:cs typeface="Cambria" charset="0"/>
              </a:rPr>
              <a:t> d’air 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79151" y="5575300"/>
            <a:ext cx="8785697" cy="630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1B3861"/>
                </a:solidFill>
                <a:latin typeface="+mj-lt"/>
                <a:cs typeface="Cambria"/>
              </a:rPr>
              <a:t>Humidité relative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>
                <a:solidFill>
                  <a:srgbClr val="000000"/>
                </a:solidFill>
                <a:latin typeface="+mj-lt"/>
                <a:cs typeface="Cambria"/>
              </a:rPr>
              <a:t>Rapport (en %) entre l’humidité absolue l’humidité saturante. 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1011654"/>
            <a:ext cx="9146910" cy="6980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tx2"/>
                </a:solidFill>
                <a:latin typeface="+mn-lt"/>
                <a:ea typeface="Cambria" charset="0"/>
                <a:cs typeface="Cambria" charset="0"/>
              </a:rPr>
              <a:t>Humidité saturante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>
                <a:latin typeface="+mn-lt"/>
                <a:ea typeface="Cambria" charset="0"/>
                <a:cs typeface="Cambria" charset="0"/>
              </a:rPr>
              <a:t>Quantité maximale de vapeur d’eau (en grammes) que peut contenir 1 m</a:t>
            </a:r>
            <a:r>
              <a:rPr lang="fr-FR" sz="1400" baseline="30000" dirty="0">
                <a:latin typeface="+mn-lt"/>
                <a:ea typeface="Cambria" charset="0"/>
                <a:cs typeface="Cambria" charset="0"/>
              </a:rPr>
              <a:t>3</a:t>
            </a:r>
            <a:r>
              <a:rPr lang="fr-FR" sz="1400" dirty="0">
                <a:latin typeface="+mn-lt"/>
                <a:ea typeface="Cambria" charset="0"/>
                <a:cs typeface="Cambria" charset="0"/>
              </a:rPr>
              <a:t> d’air.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6/ L’HUMIDITE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5588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Définitions sur l’humidité.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585" y="1949790"/>
            <a:ext cx="5781828" cy="2442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Ellipse 12"/>
          <p:cNvSpPr/>
          <p:nvPr/>
        </p:nvSpPr>
        <p:spPr>
          <a:xfrm>
            <a:off x="3937794" y="3514696"/>
            <a:ext cx="416387" cy="178774"/>
          </a:xfrm>
          <a:prstGeom prst="ellipse">
            <a:avLst/>
          </a:prstGeom>
          <a:solidFill>
            <a:srgbClr val="FFFF66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791075" y="3513109"/>
            <a:ext cx="627475" cy="214774"/>
          </a:xfrm>
          <a:prstGeom prst="ellipse">
            <a:avLst/>
          </a:prstGeom>
          <a:solidFill>
            <a:srgbClr val="FFFF66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arth-atmosphere-layer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5" r="9378"/>
          <a:stretch/>
        </p:blipFill>
        <p:spPr>
          <a:xfrm>
            <a:off x="5452529" y="371229"/>
            <a:ext cx="3729483" cy="6486771"/>
          </a:xfrm>
          <a:prstGeom prst="rect">
            <a:avLst/>
          </a:prstGeom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>
            <a:defPPr>
              <a:defRPr lang="fr-FR"/>
            </a:defPPr>
            <a:lvl1pPr algn="ctr" fontAlgn="auto">
              <a:spcAft>
                <a:spcPts val="1200"/>
              </a:spcAft>
              <a:defRPr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1/  </a:t>
            </a:r>
            <a:r>
              <a:rPr lang="fr-FR" dirty="0" smtClean="0"/>
              <a:t>PRINCIPALES COUCHES </a:t>
            </a:r>
            <a:r>
              <a:rPr lang="fr-FR" dirty="0"/>
              <a:t>DE L’ATMOSPHERE</a:t>
            </a:r>
          </a:p>
        </p:txBody>
      </p:sp>
      <p:sp>
        <p:nvSpPr>
          <p:cNvPr id="9" name="Légende à une bordure 2 8"/>
          <p:cNvSpPr/>
          <p:nvPr/>
        </p:nvSpPr>
        <p:spPr>
          <a:xfrm>
            <a:off x="1727199" y="1286933"/>
            <a:ext cx="3221038" cy="469900"/>
          </a:xfrm>
          <a:prstGeom prst="accentCallout2">
            <a:avLst>
              <a:gd name="adj1" fmla="val 40372"/>
              <a:gd name="adj2" fmla="val 76306"/>
              <a:gd name="adj3" fmla="val 43975"/>
              <a:gd name="adj4" fmla="val 121069"/>
              <a:gd name="adj5" fmla="val 660248"/>
              <a:gd name="adj6" fmla="val 165194"/>
            </a:avLst>
          </a:prstGeom>
          <a:solidFill>
            <a:srgbClr val="FFFFFF"/>
          </a:solidFill>
          <a:ln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TROPOSPHERE</a:t>
            </a:r>
          </a:p>
          <a:p>
            <a:pPr algn="ctr"/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55601" y="1756833"/>
            <a:ext cx="6028266" cy="2328843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n-lt"/>
              </a:rPr>
              <a:t>Couche située entre la surface de la terre et une altitude d’environ 8 km aux pôles à 15 km à l’équateur (11 km en moyenne).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n-lt"/>
              </a:rPr>
              <a:t>80% de la masse totale de l’atmosphère y est concentrée.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n-lt"/>
              </a:rPr>
              <a:t>La température diminue avec l’altitude.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Sa limite supérieure s’appelle la </a:t>
            </a:r>
            <a:r>
              <a:rPr lang="fr-FR" sz="1600" b="1" dirty="0" smtClean="0">
                <a:solidFill>
                  <a:srgbClr val="C0504D"/>
                </a:solidFill>
              </a:rPr>
              <a:t>Tropopause</a:t>
            </a:r>
            <a:r>
              <a:rPr lang="fr-FR" sz="1600" dirty="0" smtClean="0"/>
              <a:t>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</a:pPr>
            <a:endParaRPr lang="fr-FR" sz="1600" dirty="0" smtClean="0">
              <a:latin typeface="+mn-lt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838700" y="3492500"/>
            <a:ext cx="1782233" cy="698569"/>
          </a:xfrm>
          <a:prstGeom prst="straightConnector1">
            <a:avLst/>
          </a:prstGeom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47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bldLvl="2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6/ L’HUMIDITE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5588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Exemple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0" y="1011654"/>
            <a:ext cx="9146910" cy="34051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1 </a:t>
            </a:r>
            <a:r>
              <a:rPr lang="fr-FR" sz="1400" dirty="0">
                <a:latin typeface="+mn-lt"/>
                <a:ea typeface="Cambria" charset="0"/>
                <a:cs typeface="Cambria" charset="0"/>
              </a:rPr>
              <a:t>m</a:t>
            </a:r>
            <a:r>
              <a:rPr lang="fr-FR" sz="1400" baseline="30000" dirty="0">
                <a:latin typeface="+mn-lt"/>
                <a:ea typeface="Cambria" charset="0"/>
                <a:cs typeface="Cambria" charset="0"/>
              </a:rPr>
              <a:t>3</a:t>
            </a:r>
            <a:r>
              <a:rPr lang="fr-FR" sz="1400" dirty="0">
                <a:latin typeface="+mn-lt"/>
                <a:ea typeface="Cambria" charset="0"/>
                <a:cs typeface="Cambria" charset="0"/>
              </a:rPr>
              <a:t> </a:t>
            </a: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d’air à 14°C peut contenir 12 g. de vapeur d’eau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 C’est son </a:t>
            </a:r>
            <a:r>
              <a:rPr lang="fr-FR" sz="1400" b="1" dirty="0" smtClean="0">
                <a:ea typeface="Cambria" charset="0"/>
                <a:cs typeface="Cambria" charset="0"/>
              </a:rPr>
              <a:t>humidité saturante.</a:t>
            </a: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  </a:t>
            </a:r>
            <a:endParaRPr lang="fr-FR" sz="1400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0" y="1473200"/>
            <a:ext cx="9144000" cy="34051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Si </a:t>
            </a:r>
            <a:r>
              <a:rPr lang="fr-FR" sz="1400" dirty="0" smtClean="0">
                <a:ea typeface="Cambria" charset="0"/>
                <a:cs typeface="Cambria" charset="0"/>
              </a:rPr>
              <a:t>son</a:t>
            </a:r>
            <a:r>
              <a:rPr lang="fr-FR" sz="1400" b="1" dirty="0" smtClean="0">
                <a:ea typeface="Cambria" charset="0"/>
                <a:cs typeface="Cambria" charset="0"/>
              </a:rPr>
              <a:t> humidité absolue </a:t>
            </a:r>
            <a:r>
              <a:rPr lang="fr-FR" sz="1400" dirty="0" smtClean="0">
                <a:ea typeface="Cambria" charset="0"/>
                <a:cs typeface="Cambria" charset="0"/>
              </a:rPr>
              <a:t>est de</a:t>
            </a: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 6 g.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ea typeface="Cambria" charset="0"/>
                <a:cs typeface="Cambria" charset="0"/>
              </a:rPr>
              <a:t> Son </a:t>
            </a:r>
            <a:r>
              <a:rPr lang="fr-FR" sz="1400" b="1" dirty="0" smtClean="0">
                <a:ea typeface="Cambria" charset="0"/>
                <a:cs typeface="Cambria" charset="0"/>
              </a:rPr>
              <a:t>humidité relative </a:t>
            </a:r>
            <a:r>
              <a:rPr lang="fr-FR" sz="1400" dirty="0" smtClean="0">
                <a:ea typeface="Cambria" charset="0"/>
                <a:cs typeface="Cambria" charset="0"/>
              </a:rPr>
              <a:t>sera de </a:t>
            </a:r>
            <a:r>
              <a:rPr lang="fr-FR" sz="1400" dirty="0" smtClean="0">
                <a:latin typeface="+mj-lt"/>
                <a:ea typeface="Wingdings"/>
                <a:cs typeface="Wingdings"/>
              </a:rPr>
              <a:t>:</a:t>
            </a:r>
            <a:r>
              <a:rPr lang="fr-FR" sz="1400" dirty="0" smtClean="0">
                <a:latin typeface="+mj-lt"/>
                <a:ea typeface="Cambria" charset="0"/>
                <a:cs typeface="Cambria" charset="0"/>
              </a:rPr>
              <a:t> </a:t>
            </a:r>
            <a:r>
              <a:rPr lang="fr-FR" sz="1400" dirty="0" smtClean="0">
                <a:ea typeface="Cambria" charset="0"/>
                <a:cs typeface="Cambria" charset="0"/>
              </a:rPr>
              <a:t>6 / 12 x 100 = </a:t>
            </a:r>
            <a:r>
              <a:rPr lang="fr-FR" sz="1400" b="1" dirty="0" smtClean="0">
                <a:ea typeface="Cambria" charset="0"/>
                <a:cs typeface="Cambria" charset="0"/>
              </a:rPr>
              <a:t>50 %. </a:t>
            </a: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 </a:t>
            </a:r>
            <a:endParaRPr lang="fr-FR" sz="1400" dirty="0">
              <a:latin typeface="+mn-lt"/>
              <a:ea typeface="Cambria" charset="0"/>
              <a:cs typeface="Cambria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2" y="3915715"/>
            <a:ext cx="9143998" cy="34051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Si </a:t>
            </a:r>
            <a:r>
              <a:rPr lang="fr-FR" sz="1400" dirty="0" smtClean="0">
                <a:ea typeface="Cambria" charset="0"/>
                <a:cs typeface="Cambria" charset="0"/>
              </a:rPr>
              <a:t>son</a:t>
            </a:r>
            <a:r>
              <a:rPr lang="fr-FR" sz="1400" b="1" dirty="0" smtClean="0">
                <a:ea typeface="Cambria" charset="0"/>
                <a:cs typeface="Cambria" charset="0"/>
              </a:rPr>
              <a:t> humidité absolue </a:t>
            </a:r>
            <a:r>
              <a:rPr lang="fr-FR" sz="1400" dirty="0" smtClean="0">
                <a:ea typeface="Cambria" charset="0"/>
                <a:cs typeface="Cambria" charset="0"/>
              </a:rPr>
              <a:t>est de </a:t>
            </a: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12 g. </a:t>
            </a:r>
            <a:r>
              <a:rPr lang="fr-FR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dirty="0" smtClean="0">
                <a:ea typeface="Cambria" charset="0"/>
                <a:cs typeface="Cambria" charset="0"/>
              </a:rPr>
              <a:t> Son </a:t>
            </a:r>
            <a:r>
              <a:rPr lang="fr-FR" sz="1400" b="1" dirty="0" smtClean="0">
                <a:ea typeface="Cambria" charset="0"/>
                <a:cs typeface="Cambria" charset="0"/>
              </a:rPr>
              <a:t>humidité relative </a:t>
            </a:r>
            <a:r>
              <a:rPr lang="fr-FR" sz="1400" dirty="0" smtClean="0">
                <a:ea typeface="Cambria" charset="0"/>
                <a:cs typeface="Cambria" charset="0"/>
              </a:rPr>
              <a:t>sera de </a:t>
            </a:r>
            <a:r>
              <a:rPr lang="fr-FR" sz="1400" dirty="0" smtClean="0">
                <a:latin typeface="+mj-lt"/>
                <a:ea typeface="Wingdings"/>
                <a:cs typeface="Wingdings"/>
              </a:rPr>
              <a:t>:</a:t>
            </a:r>
            <a:r>
              <a:rPr lang="fr-FR" sz="1400" dirty="0" smtClean="0">
                <a:latin typeface="+mj-lt"/>
                <a:ea typeface="Cambria" charset="0"/>
                <a:cs typeface="Cambria" charset="0"/>
              </a:rPr>
              <a:t> </a:t>
            </a:r>
            <a:r>
              <a:rPr lang="fr-FR" sz="1400" dirty="0" smtClean="0">
                <a:ea typeface="Cambria" charset="0"/>
                <a:cs typeface="Cambria" charset="0"/>
              </a:rPr>
              <a:t>12 / 12 x 100 = </a:t>
            </a:r>
            <a:r>
              <a:rPr lang="fr-FR" sz="1400" b="1" dirty="0" smtClean="0">
                <a:ea typeface="Cambria" charset="0"/>
                <a:cs typeface="Cambria" charset="0"/>
              </a:rPr>
              <a:t>100 %. </a:t>
            </a:r>
            <a:r>
              <a:rPr lang="fr-FR" sz="1400" dirty="0" smtClean="0">
                <a:latin typeface="+mn-lt"/>
                <a:ea typeface="Cambria" charset="0"/>
                <a:cs typeface="Cambria" charset="0"/>
              </a:rPr>
              <a:t> </a:t>
            </a:r>
            <a:endParaRPr lang="fr-FR" sz="1400" dirty="0">
              <a:latin typeface="+mn-lt"/>
              <a:ea typeface="Cambria" charset="0"/>
              <a:cs typeface="Cambria" charset="0"/>
            </a:endParaRPr>
          </a:p>
        </p:txBody>
      </p:sp>
      <p:grpSp>
        <p:nvGrpSpPr>
          <p:cNvPr id="23" name="Grouper 9"/>
          <p:cNvGrpSpPr>
            <a:grpSpLocks/>
          </p:cNvGrpSpPr>
          <p:nvPr/>
        </p:nvGrpSpPr>
        <p:grpSpPr bwMode="auto">
          <a:xfrm>
            <a:off x="3927094" y="5909468"/>
            <a:ext cx="1305995" cy="562278"/>
            <a:chOff x="2379298" y="4970596"/>
            <a:chExt cx="1305043" cy="561981"/>
          </a:xfrm>
        </p:grpSpPr>
        <p:pic>
          <p:nvPicPr>
            <p:cNvPr id="24" name="Pictur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3458797" y="5042533"/>
              <a:ext cx="225544" cy="48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 Box 8"/>
            <p:cNvSpPr txBox="1">
              <a:spLocks noChangeArrowheads="1"/>
            </p:cNvSpPr>
            <p:nvPr/>
          </p:nvSpPr>
          <p:spPr bwMode="auto">
            <a:xfrm>
              <a:off x="2379298" y="4970596"/>
              <a:ext cx="1079500" cy="36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mbria"/>
                  <a:ea typeface="Arial" charset="0"/>
                  <a:cs typeface="Cambria"/>
                </a:rPr>
                <a:t>12 g.</a:t>
              </a:r>
            </a:p>
          </p:txBody>
        </p:sp>
        <p:pic>
          <p:nvPicPr>
            <p:cNvPr id="26" name="Pictur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3223760" y="5046693"/>
              <a:ext cx="235038" cy="4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" name="Image 28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039" y="2134459"/>
            <a:ext cx="1746250" cy="1162050"/>
          </a:xfrm>
          <a:prstGeom prst="can">
            <a:avLst/>
          </a:prstGeom>
          <a:ln>
            <a:solidFill>
              <a:srgbClr val="0C5986"/>
            </a:solidFill>
          </a:ln>
        </p:spPr>
      </p:pic>
      <p:pic>
        <p:nvPicPr>
          <p:cNvPr id="30" name="Image 29" descr="images-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632" y="4774428"/>
            <a:ext cx="1761357" cy="1172100"/>
          </a:xfrm>
          <a:prstGeom prst="can">
            <a:avLst/>
          </a:prstGeom>
        </p:spPr>
      </p:pic>
      <p:sp>
        <p:nvSpPr>
          <p:cNvPr id="13" name="Ellipse 12"/>
          <p:cNvSpPr>
            <a:spLocks noChangeAspect="1"/>
          </p:cNvSpPr>
          <p:nvPr/>
        </p:nvSpPr>
        <p:spPr>
          <a:xfrm>
            <a:off x="5098473" y="2602453"/>
            <a:ext cx="675632" cy="3474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FFFF00"/>
                </a:solidFill>
                <a:latin typeface="Cambria"/>
                <a:cs typeface="Cambria"/>
              </a:rPr>
              <a:t>14°</a:t>
            </a:r>
          </a:p>
        </p:txBody>
      </p:sp>
      <p:grpSp>
        <p:nvGrpSpPr>
          <p:cNvPr id="2" name="Grouper 9"/>
          <p:cNvGrpSpPr>
            <a:grpSpLocks/>
          </p:cNvGrpSpPr>
          <p:nvPr/>
        </p:nvGrpSpPr>
        <p:grpSpPr bwMode="auto">
          <a:xfrm>
            <a:off x="4124990" y="3300957"/>
            <a:ext cx="935383" cy="527456"/>
            <a:chOff x="5125232" y="5701000"/>
            <a:chExt cx="1122563" cy="527457"/>
          </a:xfrm>
        </p:grpSpPr>
        <p:pic>
          <p:nvPicPr>
            <p:cNvPr id="75789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5946636" y="5751796"/>
              <a:ext cx="301159" cy="47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1386" name="Text Box 8"/>
            <p:cNvSpPr txBox="1">
              <a:spLocks noChangeArrowheads="1"/>
            </p:cNvSpPr>
            <p:nvPr/>
          </p:nvSpPr>
          <p:spPr bwMode="auto">
            <a:xfrm>
              <a:off x="5125232" y="5701000"/>
              <a:ext cx="1079500" cy="338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mbria"/>
                  <a:ea typeface="Arial" charset="0"/>
                  <a:cs typeface="Cambria"/>
                </a:rPr>
                <a:t>6 g.</a:t>
              </a:r>
            </a:p>
          </p:txBody>
        </p:sp>
      </p:grpSp>
      <p:sp>
        <p:nvSpPr>
          <p:cNvPr id="27" name="Ellipse 26"/>
          <p:cNvSpPr>
            <a:spLocks noChangeAspect="1"/>
          </p:cNvSpPr>
          <p:nvPr/>
        </p:nvSpPr>
        <p:spPr>
          <a:xfrm>
            <a:off x="5118789" y="5245100"/>
            <a:ext cx="675632" cy="3474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FFFF00"/>
                </a:solidFill>
                <a:latin typeface="Cambria"/>
                <a:cs typeface="Cambria"/>
              </a:rPr>
              <a:t>14°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12702" y="4245915"/>
            <a:ext cx="9143998" cy="34051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L’air est à saturation. Il a atteint son point de rosée.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6/ L’HUMIDITE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5588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Processus de saturation et de condensation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15901" y="1054100"/>
            <a:ext cx="8788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fr-FR" sz="1400" dirty="0" smtClean="0">
                <a:latin typeface="+mn-lt"/>
              </a:rPr>
              <a:t>Si </a:t>
            </a:r>
            <a:r>
              <a:rPr lang="fr-FR" sz="1400" dirty="0" smtClean="0"/>
              <a:t>l’humidité augmente encore ou si </a:t>
            </a:r>
            <a:r>
              <a:rPr lang="fr-FR" sz="1400" dirty="0" smtClean="0">
                <a:latin typeface="+mn-lt"/>
              </a:rPr>
              <a:t>la température diminue, l’air devient hydrophobe.</a:t>
            </a:r>
          </a:p>
          <a:p>
            <a:pPr lvl="0" algn="ctr">
              <a:spcAft>
                <a:spcPts val="1200"/>
              </a:spcAft>
            </a:pPr>
            <a:r>
              <a:rPr lang="fr-FR" sz="1400" dirty="0" smtClean="0">
                <a:latin typeface="+mn-lt"/>
              </a:rPr>
              <a:t>l’excédent de vapeur d’eau va se condenser en fines </a:t>
            </a:r>
            <a:r>
              <a:rPr lang="fr-FR" sz="1400" dirty="0" smtClean="0"/>
              <a:t>gouttelettes d’eau autour de noyaux de condensation en suspension dans l’air (poussières, pollens, cristaux de sel marins …) et un nuage va apparaître.</a:t>
            </a:r>
            <a:endParaRPr lang="fr-FR" sz="1400" dirty="0" smtClean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1861" y="4988917"/>
            <a:ext cx="91439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fr-FR" sz="1400" dirty="0" smtClean="0"/>
              <a:t>Le processus principal du refroidissement de l’air est due a une </a:t>
            </a:r>
            <a:r>
              <a:rPr lang="fr-FR" sz="1400" b="1" dirty="0" smtClean="0"/>
              <a:t>détente adiabatique </a:t>
            </a:r>
            <a:r>
              <a:rPr lang="fr-FR" sz="1400" dirty="0" smtClean="0"/>
              <a:t>issue : </a:t>
            </a:r>
            <a:r>
              <a:rPr lang="fr-FR" sz="1400" dirty="0" smtClean="0">
                <a:latin typeface="+mn-lt"/>
              </a:rPr>
              <a:t> </a:t>
            </a:r>
          </a:p>
          <a:p>
            <a:pPr lvl="4">
              <a:spcAft>
                <a:spcPts val="1200"/>
              </a:spcAft>
              <a:buFont typeface="Wingdings" charset="2"/>
              <a:buChar char="v"/>
            </a:pPr>
            <a:r>
              <a:rPr lang="fr-FR" sz="1400" dirty="0" smtClean="0">
                <a:latin typeface="+mn-lt"/>
              </a:rPr>
              <a:t>  D’un </a:t>
            </a:r>
            <a:r>
              <a:rPr lang="fr-FR" sz="1400" dirty="0">
                <a:latin typeface="+mn-lt"/>
              </a:rPr>
              <a:t>soulèvement </a:t>
            </a:r>
            <a:r>
              <a:rPr lang="fr-FR" sz="1400" dirty="0" smtClean="0">
                <a:latin typeface="+mn-lt"/>
              </a:rPr>
              <a:t>orographique </a:t>
            </a:r>
            <a:r>
              <a:rPr lang="fr-FR" sz="1400" b="1" dirty="0" smtClean="0"/>
              <a:t> 	   </a:t>
            </a:r>
            <a:r>
              <a:rPr lang="fr-FR" sz="1400" b="1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b="1" dirty="0" smtClean="0"/>
              <a:t>    </a:t>
            </a:r>
            <a:r>
              <a:rPr lang="fr-FR" sz="1400" b="1" dirty="0" smtClean="0">
                <a:latin typeface="+mj-lt"/>
              </a:rPr>
              <a:t>Le relief</a:t>
            </a:r>
          </a:p>
          <a:p>
            <a:pPr lvl="4">
              <a:spcAft>
                <a:spcPts val="1200"/>
              </a:spcAft>
              <a:buFont typeface="Wingdings" charset="2"/>
              <a:buChar char="v"/>
            </a:pPr>
            <a:r>
              <a:rPr lang="fr-FR" sz="1400" b="1" dirty="0" smtClean="0">
                <a:latin typeface="+mj-lt"/>
              </a:rPr>
              <a:t>  </a:t>
            </a:r>
            <a:r>
              <a:rPr lang="fr-FR" sz="1400" dirty="0" smtClean="0">
                <a:latin typeface="+mn-lt"/>
              </a:rPr>
              <a:t>D’un </a:t>
            </a:r>
            <a:r>
              <a:rPr lang="fr-FR" sz="1400" dirty="0"/>
              <a:t>soulèvement </a:t>
            </a:r>
            <a:r>
              <a:rPr lang="fr-FR" sz="1400" dirty="0" smtClean="0"/>
              <a:t>thermique	   </a:t>
            </a:r>
            <a:r>
              <a:rPr lang="fr-FR" sz="1400" dirty="0">
                <a:latin typeface="Wingdings"/>
                <a:ea typeface="Wingdings"/>
                <a:cs typeface="Wingdings"/>
              </a:rPr>
              <a:t></a:t>
            </a:r>
            <a:r>
              <a:rPr lang="fr-FR" sz="1400" b="1" dirty="0">
                <a:latin typeface="+mn-lt"/>
              </a:rPr>
              <a:t> </a:t>
            </a:r>
            <a:r>
              <a:rPr lang="fr-FR" sz="1400" b="1" dirty="0" smtClean="0">
                <a:latin typeface="+mn-lt"/>
              </a:rPr>
              <a:t>   La convection</a:t>
            </a:r>
            <a:endParaRPr lang="fr-FR" sz="1400" dirty="0" smtClean="0">
              <a:latin typeface="+mj-lt"/>
            </a:endParaRPr>
          </a:p>
          <a:p>
            <a:pPr lvl="4">
              <a:spcAft>
                <a:spcPts val="1200"/>
              </a:spcAft>
              <a:buFont typeface="Wingdings" charset="2"/>
              <a:buChar char="v"/>
            </a:pPr>
            <a:r>
              <a:rPr lang="fr-FR" sz="1400" dirty="0" smtClean="0">
                <a:latin typeface="+mn-lt"/>
              </a:rPr>
              <a:t>  D’un conflit de masses d’air 	    </a:t>
            </a:r>
            <a:r>
              <a:rPr lang="fr-FR" sz="1400" b="1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fr-FR" sz="1400" b="1" dirty="0" smtClean="0">
                <a:latin typeface="+mn-lt"/>
              </a:rPr>
              <a:t>    Air chaud/froid ; Air sec/humide</a:t>
            </a:r>
          </a:p>
        </p:txBody>
      </p:sp>
      <p:grpSp>
        <p:nvGrpSpPr>
          <p:cNvPr id="9" name="Grouper 9"/>
          <p:cNvGrpSpPr>
            <a:grpSpLocks/>
          </p:cNvGrpSpPr>
          <p:nvPr/>
        </p:nvGrpSpPr>
        <p:grpSpPr bwMode="auto">
          <a:xfrm>
            <a:off x="3928783" y="3793050"/>
            <a:ext cx="1305995" cy="562278"/>
            <a:chOff x="2379298" y="4970596"/>
            <a:chExt cx="1305043" cy="561981"/>
          </a:xfrm>
        </p:grpSpPr>
        <p:pic>
          <p:nvPicPr>
            <p:cNvPr id="10" name="Pictur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3458797" y="5042533"/>
              <a:ext cx="225544" cy="485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379298" y="4970596"/>
              <a:ext cx="1079500" cy="369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Cambria"/>
                  <a:ea typeface="Arial" charset="0"/>
                  <a:cs typeface="Cambria"/>
                </a:rPr>
                <a:t>12 g.</a:t>
              </a:r>
            </a:p>
          </p:txBody>
        </p:sp>
        <p:pic>
          <p:nvPicPr>
            <p:cNvPr id="12" name="Picture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3223760" y="5046693"/>
              <a:ext cx="235038" cy="4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Image 12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321" y="2658010"/>
            <a:ext cx="1761357" cy="1172100"/>
          </a:xfrm>
          <a:prstGeom prst="can">
            <a:avLst/>
          </a:prstGeom>
        </p:spPr>
      </p:pic>
      <p:sp>
        <p:nvSpPr>
          <p:cNvPr id="14" name="Ellipse 13"/>
          <p:cNvSpPr>
            <a:spLocks noChangeAspect="1"/>
          </p:cNvSpPr>
          <p:nvPr/>
        </p:nvSpPr>
        <p:spPr>
          <a:xfrm>
            <a:off x="5120478" y="3128682"/>
            <a:ext cx="675632" cy="34743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dirty="0">
                <a:solidFill>
                  <a:srgbClr val="FFFF00"/>
                </a:solidFill>
                <a:latin typeface="Cambria"/>
                <a:cs typeface="Cambria"/>
              </a:rPr>
              <a:t>14°</a:t>
            </a:r>
          </a:p>
        </p:txBody>
      </p:sp>
      <p:grpSp>
        <p:nvGrpSpPr>
          <p:cNvPr id="15" name="Grouper 23"/>
          <p:cNvGrpSpPr>
            <a:grpSpLocks noChangeAspect="1"/>
          </p:cNvGrpSpPr>
          <p:nvPr/>
        </p:nvGrpSpPr>
        <p:grpSpPr bwMode="auto">
          <a:xfrm>
            <a:off x="4872766" y="3738283"/>
            <a:ext cx="1204266" cy="912204"/>
            <a:chOff x="696533" y="494635"/>
            <a:chExt cx="3491293" cy="2793498"/>
          </a:xfrm>
        </p:grpSpPr>
        <p:sp>
          <p:nvSpPr>
            <p:cNvPr id="16" name="AutoShape 8"/>
            <p:cNvSpPr>
              <a:spLocks noChangeArrowheads="1"/>
            </p:cNvSpPr>
            <p:nvPr/>
          </p:nvSpPr>
          <p:spPr bwMode="auto">
            <a:xfrm rot="16011252" flipH="1" flipV="1">
              <a:off x="1866421" y="973517"/>
              <a:ext cx="1144728" cy="3484503"/>
            </a:xfrm>
            <a:prstGeom prst="curvedLeftArrow">
              <a:avLst>
                <a:gd name="adj1" fmla="val 53529"/>
                <a:gd name="adj2" fmla="val 88666"/>
                <a:gd name="adj3" fmla="val 47505"/>
              </a:avLst>
            </a:prstGeom>
            <a:gradFill flip="none" rotWithShape="1">
              <a:gsLst>
                <a:gs pos="32000">
                  <a:schemeClr val="accent1">
                    <a:lumMod val="40000"/>
                    <a:lumOff val="60000"/>
                  </a:schemeClr>
                </a:gs>
                <a:gs pos="0">
                  <a:schemeClr val="bg2">
                    <a:lumMod val="40000"/>
                    <a:lumOff val="60000"/>
                  </a:schemeClr>
                </a:gs>
                <a:gs pos="80000">
                  <a:schemeClr val="accent1"/>
                </a:gs>
              </a:gsLst>
              <a:path path="circle">
                <a:fillToRect l="100000" t="100000"/>
              </a:path>
              <a:tileRect r="-100000" b="-100000"/>
            </a:gradFill>
            <a:ln w="9525">
              <a:noFill/>
              <a:miter lim="800000"/>
              <a:headEnd/>
              <a:tailEnd/>
            </a:ln>
            <a:effectLst>
              <a:outerShdw blurRad="50800" dist="50800" dir="7740000" algn="br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/>
            </a:p>
          </p:txBody>
        </p:sp>
        <p:pic>
          <p:nvPicPr>
            <p:cNvPr id="17" name="Picture 1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3492096" y="494635"/>
              <a:ext cx="695730" cy="1323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" name="Image 17" descr="images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832" y="3065567"/>
            <a:ext cx="787247" cy="1100492"/>
          </a:xfrm>
          <a:prstGeom prst="rect">
            <a:avLst/>
          </a:prstGeom>
        </p:spPr>
      </p:pic>
      <p:sp>
        <p:nvSpPr>
          <p:cNvPr id="19" name="AutoShape 8"/>
          <p:cNvSpPr>
            <a:spLocks noChangeAspect="1" noChangeArrowheads="1"/>
          </p:cNvSpPr>
          <p:nvPr/>
        </p:nvSpPr>
        <p:spPr bwMode="auto">
          <a:xfrm rot="16011252">
            <a:off x="5741441" y="2263097"/>
            <a:ext cx="399636" cy="1216496"/>
          </a:xfrm>
          <a:prstGeom prst="curvedLeftArrow">
            <a:avLst>
              <a:gd name="adj1" fmla="val 53529"/>
              <a:gd name="adj2" fmla="val 88666"/>
              <a:gd name="adj3" fmla="val 47505"/>
            </a:avLst>
          </a:prstGeom>
          <a:gradFill flip="none" rotWithShape="1">
            <a:gsLst>
              <a:gs pos="67000">
                <a:srgbClr val="FF2B2C"/>
              </a:gs>
              <a:gs pos="0">
                <a:schemeClr val="accent5">
                  <a:lumMod val="20000"/>
                  <a:lumOff val="80000"/>
                </a:schemeClr>
              </a:gs>
              <a:gs pos="89000">
                <a:schemeClr val="accent5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>
            <a:outerShdw blurRad="50800" dist="50800" dir="774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1442" y="2190569"/>
            <a:ext cx="1621236" cy="645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4505710"/>
            <a:ext cx="6311900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62063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 rot="5400000" flipH="1">
            <a:off x="2518253" y="37620"/>
            <a:ext cx="4121458" cy="6941817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" y="660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Détente due au relief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7/ REFROIDISSEMENT PAR DETENTE ADIABATIQUE</a:t>
            </a:r>
          </a:p>
        </p:txBody>
      </p:sp>
      <p:pic>
        <p:nvPicPr>
          <p:cNvPr id="7" name="Picture 4" descr="BD06986_"/>
          <p:cNvPicPr>
            <a:picLocks noChangeAspect="1" noChangeArrowheads="1"/>
          </p:cNvPicPr>
          <p:nvPr/>
        </p:nvPicPr>
        <p:blipFill>
          <a:blip r:embed="rId2"/>
          <a:srcRect t="38406"/>
          <a:stretch>
            <a:fillRect/>
          </a:stretch>
        </p:blipFill>
        <p:spPr bwMode="auto">
          <a:xfrm>
            <a:off x="2675722" y="2960814"/>
            <a:ext cx="3792555" cy="2634135"/>
          </a:xfrm>
          <a:prstGeom prst="rect">
            <a:avLst/>
          </a:prstGeom>
          <a:ln>
            <a:noFill/>
          </a:ln>
          <a:effectLst>
            <a:outerShdw blurRad="50800" dist="38100" dir="7260000">
              <a:srgbClr val="000000">
                <a:alpha val="43000"/>
              </a:srgbClr>
            </a:outerShdw>
          </a:effec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 rot="10800000" flipV="1">
            <a:off x="1150765" y="3523659"/>
            <a:ext cx="6877376" cy="11280"/>
          </a:xfrm>
          <a:prstGeom prst="line">
            <a:avLst/>
          </a:prstGeom>
          <a:ln w="12700" cap="flat" cmpd="sng" algn="ctr">
            <a:solidFill>
              <a:srgbClr val="FFFF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1106497" y="2758268"/>
            <a:ext cx="6934838" cy="2857396"/>
            <a:chOff x="249" y="1622"/>
            <a:chExt cx="5359" cy="2045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249" y="1622"/>
              <a:ext cx="5359" cy="2045"/>
              <a:chOff x="249" y="1622"/>
              <a:chExt cx="5359" cy="2045"/>
            </a:xfrm>
          </p:grpSpPr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55" y="3566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249" y="2632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249" y="3113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>
                <a:off x="249" y="1752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AutoShape 15"/>
              <p:cNvSpPr>
                <a:spLocks noChangeArrowheads="1"/>
              </p:cNvSpPr>
              <p:nvPr/>
            </p:nvSpPr>
            <p:spPr bwMode="auto">
              <a:xfrm>
                <a:off x="2698" y="1622"/>
                <a:ext cx="579" cy="23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2000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18" name="AutoShape 13"/>
              <p:cNvSpPr>
                <a:spLocks noChangeArrowheads="1"/>
              </p:cNvSpPr>
              <p:nvPr/>
            </p:nvSpPr>
            <p:spPr bwMode="auto">
              <a:xfrm>
                <a:off x="2707" y="2052"/>
                <a:ext cx="552" cy="23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1500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19" name="AutoShape 12"/>
              <p:cNvSpPr>
                <a:spLocks noChangeArrowheads="1"/>
              </p:cNvSpPr>
              <p:nvPr/>
            </p:nvSpPr>
            <p:spPr bwMode="auto">
              <a:xfrm>
                <a:off x="2727" y="2995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500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20" name="AutoShape 11"/>
              <p:cNvSpPr>
                <a:spLocks noChangeArrowheads="1"/>
              </p:cNvSpPr>
              <p:nvPr/>
            </p:nvSpPr>
            <p:spPr bwMode="auto">
              <a:xfrm>
                <a:off x="2737" y="3448"/>
                <a:ext cx="440" cy="21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solidFill>
                  <a:schemeClr val="accent5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</p:grpSp>
        <p:sp>
          <p:nvSpPr>
            <p:cNvPr id="12" name="AutoShape 14"/>
            <p:cNvSpPr>
              <a:spLocks noChangeArrowheads="1"/>
            </p:cNvSpPr>
            <p:nvPr/>
          </p:nvSpPr>
          <p:spPr bwMode="auto">
            <a:xfrm>
              <a:off x="2688" y="2514"/>
              <a:ext cx="579" cy="2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175" cmpd="sng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softEdge rad="50800"/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dirty="0" smtClean="0">
                  <a:latin typeface="+mj-lt"/>
                  <a:cs typeface="Cambria"/>
                </a:rPr>
                <a:t>1000 m</a:t>
              </a:r>
              <a:endParaRPr lang="fr-FR" sz="1200" dirty="0">
                <a:latin typeface="+mj-lt"/>
                <a:cs typeface="Cambria"/>
              </a:endParaRPr>
            </a:p>
          </p:txBody>
        </p:sp>
      </p:grpSp>
      <p:sp>
        <p:nvSpPr>
          <p:cNvPr id="21" name="Text Box 37"/>
          <p:cNvSpPr txBox="1">
            <a:spLocks noChangeAspect="1" noChangeArrowheads="1"/>
          </p:cNvSpPr>
          <p:nvPr/>
        </p:nvSpPr>
        <p:spPr bwMode="auto">
          <a:xfrm>
            <a:off x="6338566" y="1508246"/>
            <a:ext cx="1586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2420000">
              <a:schemeClr val="bg1">
                <a:lumMod val="50000"/>
                <a:alpha val="66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2"/>
                </a:solidFill>
                <a:latin typeface="+mj-lt"/>
                <a:cs typeface="Cambria"/>
              </a:rPr>
              <a:t>Air limpide</a:t>
            </a: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466725" y="6011167"/>
            <a:ext cx="8426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1B3861"/>
                </a:solidFill>
                <a:latin typeface="+mn-lt"/>
                <a:ea typeface="Cambria" charset="0"/>
                <a:cs typeface="Cambria" charset="0"/>
              </a:rPr>
              <a:t>GRADIENT ADIABATIQUE SEC</a:t>
            </a:r>
            <a:r>
              <a:rPr lang="fr-FR" sz="1400" b="1" dirty="0" smtClean="0">
                <a:solidFill>
                  <a:srgbClr val="1B3861"/>
                </a:solidFill>
                <a:latin typeface="+mn-lt"/>
                <a:ea typeface="Cambria" charset="0"/>
                <a:cs typeface="Cambria" charset="0"/>
              </a:rPr>
              <a:t> = </a:t>
            </a:r>
            <a:r>
              <a:rPr lang="fr-FR" sz="1400" b="1" dirty="0">
                <a:solidFill>
                  <a:srgbClr val="1B3861"/>
                </a:solidFill>
                <a:latin typeface="+mn-lt"/>
                <a:ea typeface="Cambria" charset="0"/>
                <a:cs typeface="Cambria" charset="0"/>
              </a:rPr>
              <a:t>1°C / 100 m.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3977756" y="2369230"/>
            <a:ext cx="1370513" cy="792156"/>
          </a:xfrm>
          <a:prstGeom prst="ellipse">
            <a:avLst/>
          </a:prstGeom>
          <a:solidFill>
            <a:schemeClr val="accent4">
              <a:lumMod val="20000"/>
              <a:lumOff val="80000"/>
              <a:alpha val="86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>
                <a:solidFill>
                  <a:srgbClr val="000000"/>
                </a:solidFill>
                <a:latin typeface="+mj-lt"/>
                <a:cs typeface="Cambria"/>
              </a:rPr>
              <a:t>0</a:t>
            </a: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24" name="Oval 30"/>
          <p:cNvSpPr>
            <a:spLocks noChangeAspect="1" noChangeArrowheads="1"/>
          </p:cNvSpPr>
          <p:nvPr/>
        </p:nvSpPr>
        <p:spPr bwMode="auto">
          <a:xfrm>
            <a:off x="1954997" y="4522277"/>
            <a:ext cx="1023001" cy="576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15°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25" name="Oval 30"/>
          <p:cNvSpPr>
            <a:spLocks noChangeAspect="1" noChangeArrowheads="1"/>
          </p:cNvSpPr>
          <p:nvPr/>
        </p:nvSpPr>
        <p:spPr bwMode="auto">
          <a:xfrm>
            <a:off x="2262879" y="3831716"/>
            <a:ext cx="1150837" cy="6481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10°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26" name="Oval 30"/>
          <p:cNvSpPr>
            <a:spLocks noChangeAspect="1" noChangeArrowheads="1"/>
          </p:cNvSpPr>
          <p:nvPr/>
        </p:nvSpPr>
        <p:spPr bwMode="auto">
          <a:xfrm>
            <a:off x="2699083" y="3157336"/>
            <a:ext cx="1278673" cy="7201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5°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27" name="Oval 30"/>
          <p:cNvSpPr>
            <a:spLocks noChangeAspect="1" noChangeArrowheads="1"/>
          </p:cNvSpPr>
          <p:nvPr/>
        </p:nvSpPr>
        <p:spPr bwMode="auto">
          <a:xfrm>
            <a:off x="6425876" y="5213971"/>
            <a:ext cx="831243" cy="468161"/>
          </a:xfrm>
          <a:prstGeom prst="ellipse">
            <a:avLst/>
          </a:prstGeom>
          <a:solidFill>
            <a:srgbClr val="C0504D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>
                <a:solidFill>
                  <a:srgbClr val="FFFF66"/>
                </a:solidFill>
                <a:latin typeface="+mj-lt"/>
                <a:cs typeface="Cambria"/>
              </a:rPr>
              <a:t>20°</a:t>
            </a:r>
          </a:p>
        </p:txBody>
      </p:sp>
      <p:sp>
        <p:nvSpPr>
          <p:cNvPr id="28" name="Oval 30"/>
          <p:cNvSpPr>
            <a:spLocks noChangeAspect="1" noChangeArrowheads="1"/>
          </p:cNvSpPr>
          <p:nvPr/>
        </p:nvSpPr>
        <p:spPr bwMode="auto">
          <a:xfrm>
            <a:off x="6087277" y="4534977"/>
            <a:ext cx="1023001" cy="576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15°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29" name="Oval 30"/>
          <p:cNvSpPr>
            <a:spLocks noChangeAspect="1" noChangeArrowheads="1"/>
          </p:cNvSpPr>
          <p:nvPr/>
        </p:nvSpPr>
        <p:spPr bwMode="auto">
          <a:xfrm>
            <a:off x="5599078" y="3828971"/>
            <a:ext cx="1150837" cy="6481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10°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30" name="Oval 30"/>
          <p:cNvSpPr>
            <a:spLocks noChangeAspect="1" noChangeArrowheads="1"/>
          </p:cNvSpPr>
          <p:nvPr/>
        </p:nvSpPr>
        <p:spPr bwMode="auto">
          <a:xfrm>
            <a:off x="5069235" y="3144636"/>
            <a:ext cx="1278673" cy="7201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5°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31" name="Oval 30"/>
          <p:cNvSpPr>
            <a:spLocks noChangeAspect="1" noChangeArrowheads="1"/>
          </p:cNvSpPr>
          <p:nvPr/>
        </p:nvSpPr>
        <p:spPr bwMode="auto">
          <a:xfrm>
            <a:off x="1650197" y="5227639"/>
            <a:ext cx="831243" cy="468161"/>
          </a:xfrm>
          <a:prstGeom prst="ellipse">
            <a:avLst/>
          </a:prstGeom>
          <a:solidFill>
            <a:srgbClr val="C0504D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FFFF66"/>
                </a:solidFill>
                <a:latin typeface="+mj-lt"/>
                <a:cs typeface="Cambria"/>
              </a:rPr>
              <a:t>20°</a:t>
            </a:r>
            <a:endParaRPr lang="fr-FR" sz="1400" dirty="0">
              <a:solidFill>
                <a:srgbClr val="FFFF66"/>
              </a:solidFill>
              <a:latin typeface="+mj-lt"/>
              <a:cs typeface="Cambria"/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2100826" y="5055287"/>
            <a:ext cx="313494" cy="193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 flipH="1" flipV="1">
            <a:off x="2493575" y="4367562"/>
            <a:ext cx="313494" cy="19373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5400000" flipH="1" flipV="1">
            <a:off x="2918118" y="3734849"/>
            <a:ext cx="313494" cy="19373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cxnSpLocks noChangeAspect="1"/>
          </p:cNvCxnSpPr>
          <p:nvPr/>
        </p:nvCxnSpPr>
        <p:spPr>
          <a:xfrm rot="16200000" flipH="1">
            <a:off x="5827787" y="3812710"/>
            <a:ext cx="318580" cy="166397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cxnSpLocks noChangeAspect="1"/>
          </p:cNvCxnSpPr>
          <p:nvPr/>
        </p:nvCxnSpPr>
        <p:spPr>
          <a:xfrm rot="16200000" flipH="1">
            <a:off x="6183387" y="4447710"/>
            <a:ext cx="318580" cy="1663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>
            <a:cxnSpLocks noChangeAspect="1"/>
          </p:cNvCxnSpPr>
          <p:nvPr/>
        </p:nvCxnSpPr>
        <p:spPr>
          <a:xfrm rot="16200000" flipH="1">
            <a:off x="6564387" y="5095410"/>
            <a:ext cx="318580" cy="166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orme libre 37"/>
          <p:cNvSpPr>
            <a:spLocks noChangeAspect="1"/>
          </p:cNvSpPr>
          <p:nvPr/>
        </p:nvSpPr>
        <p:spPr>
          <a:xfrm>
            <a:off x="3492500" y="2857501"/>
            <a:ext cx="634744" cy="448698"/>
          </a:xfrm>
          <a:custGeom>
            <a:avLst/>
            <a:gdLst>
              <a:gd name="connsiteX0" fmla="*/ 0 w 736600"/>
              <a:gd name="connsiteY0" fmla="*/ 520700 h 520700"/>
              <a:gd name="connsiteX1" fmla="*/ 254000 w 736600"/>
              <a:gd name="connsiteY1" fmla="*/ 228600 h 520700"/>
              <a:gd name="connsiteX2" fmla="*/ 508000 w 736600"/>
              <a:gd name="connsiteY2" fmla="*/ 76200 h 520700"/>
              <a:gd name="connsiteX3" fmla="*/ 736600 w 7366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520700">
                <a:moveTo>
                  <a:pt x="0" y="520700"/>
                </a:moveTo>
                <a:cubicBezTo>
                  <a:pt x="84666" y="411691"/>
                  <a:pt x="169333" y="302683"/>
                  <a:pt x="254000" y="228600"/>
                </a:cubicBezTo>
                <a:cubicBezTo>
                  <a:pt x="338667" y="154517"/>
                  <a:pt x="427567" y="114300"/>
                  <a:pt x="508000" y="76200"/>
                </a:cubicBezTo>
                <a:cubicBezTo>
                  <a:pt x="588433" y="38100"/>
                  <a:pt x="736600" y="0"/>
                  <a:pt x="736600" y="0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Forme libre 38"/>
          <p:cNvSpPr>
            <a:spLocks noChangeAspect="1"/>
          </p:cNvSpPr>
          <p:nvPr/>
        </p:nvSpPr>
        <p:spPr>
          <a:xfrm flipH="1">
            <a:off x="5054600" y="2832101"/>
            <a:ext cx="634744" cy="448698"/>
          </a:xfrm>
          <a:custGeom>
            <a:avLst/>
            <a:gdLst>
              <a:gd name="connsiteX0" fmla="*/ 0 w 736600"/>
              <a:gd name="connsiteY0" fmla="*/ 520700 h 520700"/>
              <a:gd name="connsiteX1" fmla="*/ 254000 w 736600"/>
              <a:gd name="connsiteY1" fmla="*/ 228600 h 520700"/>
              <a:gd name="connsiteX2" fmla="*/ 508000 w 736600"/>
              <a:gd name="connsiteY2" fmla="*/ 76200 h 520700"/>
              <a:gd name="connsiteX3" fmla="*/ 736600 w 7366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520700">
                <a:moveTo>
                  <a:pt x="0" y="520700"/>
                </a:moveTo>
                <a:cubicBezTo>
                  <a:pt x="84666" y="411691"/>
                  <a:pt x="169333" y="302683"/>
                  <a:pt x="254000" y="228600"/>
                </a:cubicBezTo>
                <a:cubicBezTo>
                  <a:pt x="338667" y="154517"/>
                  <a:pt x="427567" y="114300"/>
                  <a:pt x="508000" y="76200"/>
                </a:cubicBezTo>
                <a:cubicBezTo>
                  <a:pt x="588433" y="38100"/>
                  <a:pt x="736600" y="0"/>
                  <a:pt x="736600" y="0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55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8" grpId="0" animBg="1"/>
      <p:bldP spid="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 rot="5400000" flipH="1">
            <a:off x="2518253" y="37620"/>
            <a:ext cx="4121458" cy="6941817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>
            <a:lum bright="67000" contrast="100000"/>
            <a:alphaModFix amt="87000"/>
          </a:blip>
          <a:srcRect b="43404"/>
          <a:stretch>
            <a:fillRect/>
          </a:stretch>
        </p:blipFill>
        <p:spPr bwMode="auto">
          <a:xfrm>
            <a:off x="2231222" y="1943101"/>
            <a:ext cx="4652859" cy="227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539750" dist="139700" dir="5400000">
              <a:schemeClr val="tx1">
                <a:lumMod val="65000"/>
                <a:lumOff val="35000"/>
                <a:alpha val="95000"/>
              </a:schemeClr>
            </a:innerShdw>
            <a:softEdge rad="88900"/>
          </a:effectLst>
        </p:spPr>
      </p:pic>
      <p:pic>
        <p:nvPicPr>
          <p:cNvPr id="4" name="Picture 4" descr="BD06986_"/>
          <p:cNvPicPr>
            <a:picLocks noChangeAspect="1" noChangeArrowheads="1"/>
          </p:cNvPicPr>
          <p:nvPr/>
        </p:nvPicPr>
        <p:blipFill>
          <a:blip r:embed="rId3"/>
          <a:srcRect t="38406"/>
          <a:stretch>
            <a:fillRect/>
          </a:stretch>
        </p:blipFill>
        <p:spPr bwMode="auto">
          <a:xfrm>
            <a:off x="2675722" y="2960814"/>
            <a:ext cx="3792555" cy="2634135"/>
          </a:xfrm>
          <a:prstGeom prst="rect">
            <a:avLst/>
          </a:prstGeom>
          <a:ln>
            <a:noFill/>
          </a:ln>
          <a:effectLst>
            <a:outerShdw blurRad="50800" dist="38100" dir="7260000">
              <a:srgbClr val="000000">
                <a:alpha val="43000"/>
              </a:srgbClr>
            </a:outerShdw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 rot="10800000" flipV="1">
            <a:off x="1150765" y="3523659"/>
            <a:ext cx="6877376" cy="11280"/>
          </a:xfrm>
          <a:prstGeom prst="line">
            <a:avLst/>
          </a:prstGeom>
          <a:ln w="12700" cap="flat" cmpd="sng" algn="ctr">
            <a:solidFill>
              <a:srgbClr val="FFFF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106497" y="2758268"/>
            <a:ext cx="6934838" cy="2857396"/>
            <a:chOff x="249" y="1622"/>
            <a:chExt cx="5359" cy="2045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249" y="1622"/>
              <a:ext cx="5359" cy="2045"/>
              <a:chOff x="249" y="1622"/>
              <a:chExt cx="5359" cy="2045"/>
            </a:xfrm>
          </p:grpSpPr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255" y="3566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17"/>
              <p:cNvSpPr>
                <a:spLocks noChangeShapeType="1"/>
              </p:cNvSpPr>
              <p:nvPr/>
            </p:nvSpPr>
            <p:spPr bwMode="auto">
              <a:xfrm>
                <a:off x="249" y="2632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249" y="3113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49" y="1752"/>
                <a:ext cx="5353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AutoShape 15"/>
              <p:cNvSpPr>
                <a:spLocks noChangeArrowheads="1"/>
              </p:cNvSpPr>
              <p:nvPr/>
            </p:nvSpPr>
            <p:spPr bwMode="auto">
              <a:xfrm>
                <a:off x="2698" y="1622"/>
                <a:ext cx="579" cy="23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2000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2707" y="2052"/>
                <a:ext cx="552" cy="237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1500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16" name="AutoShape 12"/>
              <p:cNvSpPr>
                <a:spLocks noChangeArrowheads="1"/>
              </p:cNvSpPr>
              <p:nvPr/>
            </p:nvSpPr>
            <p:spPr bwMode="auto">
              <a:xfrm>
                <a:off x="2727" y="2995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500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17" name="AutoShape 11"/>
              <p:cNvSpPr>
                <a:spLocks noChangeArrowheads="1"/>
              </p:cNvSpPr>
              <p:nvPr/>
            </p:nvSpPr>
            <p:spPr bwMode="auto">
              <a:xfrm>
                <a:off x="2737" y="3448"/>
                <a:ext cx="440" cy="219"/>
              </a:xfrm>
              <a:prstGeom prst="roundRect">
                <a:avLst>
                  <a:gd name="adj" fmla="val 16667"/>
                </a:avLst>
              </a:prstGeom>
              <a:solidFill>
                <a:srgbClr val="FFFF66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</p:grp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2688" y="2514"/>
              <a:ext cx="579" cy="237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3175" cmpd="sng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dirty="0" smtClean="0">
                  <a:latin typeface="+mj-lt"/>
                  <a:cs typeface="Cambria"/>
                </a:rPr>
                <a:t>1000 m</a:t>
              </a:r>
              <a:endParaRPr lang="fr-FR" sz="1200" dirty="0">
                <a:latin typeface="+mj-lt"/>
                <a:cs typeface="Cambria"/>
              </a:endParaRPr>
            </a:p>
          </p:txBody>
        </p:sp>
      </p:grpSp>
      <p:sp>
        <p:nvSpPr>
          <p:cNvPr id="18" name="Text Box 37"/>
          <p:cNvSpPr txBox="1">
            <a:spLocks noChangeAspect="1" noChangeArrowheads="1"/>
          </p:cNvSpPr>
          <p:nvPr/>
        </p:nvSpPr>
        <p:spPr bwMode="auto">
          <a:xfrm>
            <a:off x="6338566" y="1508246"/>
            <a:ext cx="1586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  <a:scene3d>
              <a:camera prst="obliqueTopLeft"/>
              <a:lightRig rig="threePt" dir="t"/>
            </a:scene3d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600" b="1" dirty="0">
                <a:solidFill>
                  <a:schemeClr val="tx2"/>
                </a:solidFill>
                <a:latin typeface="+mj-lt"/>
                <a:cs typeface="Cambria"/>
              </a:rPr>
              <a:t>Air </a:t>
            </a:r>
            <a:r>
              <a:rPr lang="fr-FR" sz="1600" b="1" dirty="0" smtClean="0">
                <a:solidFill>
                  <a:schemeClr val="tx2"/>
                </a:solidFill>
                <a:latin typeface="+mj-lt"/>
                <a:cs typeface="Cambria"/>
              </a:rPr>
              <a:t>humide</a:t>
            </a:r>
            <a:endParaRPr lang="fr-FR" sz="1600" b="1" dirty="0">
              <a:solidFill>
                <a:schemeClr val="tx2"/>
              </a:solidFill>
              <a:latin typeface="+mj-lt"/>
              <a:cs typeface="Cambria"/>
            </a:endParaRPr>
          </a:p>
        </p:txBody>
      </p:sp>
      <p:sp>
        <p:nvSpPr>
          <p:cNvPr id="19" name="Oval 30"/>
          <p:cNvSpPr>
            <a:spLocks noChangeAspect="1" noChangeArrowheads="1"/>
          </p:cNvSpPr>
          <p:nvPr/>
        </p:nvSpPr>
        <p:spPr bwMode="auto">
          <a:xfrm>
            <a:off x="1954997" y="4522277"/>
            <a:ext cx="1023001" cy="576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15°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rot="5400000" flipH="1" flipV="1">
            <a:off x="2100826" y="5055287"/>
            <a:ext cx="313494" cy="1937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2468175" y="4418362"/>
            <a:ext cx="313494" cy="193733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5400000" flipH="1" flipV="1">
            <a:off x="2918118" y="3734849"/>
            <a:ext cx="313494" cy="193733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cxnSpLocks noChangeAspect="1"/>
          </p:cNvCxnSpPr>
          <p:nvPr/>
        </p:nvCxnSpPr>
        <p:spPr>
          <a:xfrm rot="16200000" flipH="1">
            <a:off x="5840487" y="3736510"/>
            <a:ext cx="318580" cy="166397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cxnSpLocks noChangeAspect="1"/>
          </p:cNvCxnSpPr>
          <p:nvPr/>
        </p:nvCxnSpPr>
        <p:spPr>
          <a:xfrm rot="16200000" flipH="1">
            <a:off x="6183387" y="4447710"/>
            <a:ext cx="318580" cy="1663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cxnSpLocks noChangeAspect="1"/>
          </p:cNvCxnSpPr>
          <p:nvPr/>
        </p:nvCxnSpPr>
        <p:spPr>
          <a:xfrm rot="16200000" flipH="1">
            <a:off x="6564387" y="5095410"/>
            <a:ext cx="318580" cy="1663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orme libre 25"/>
          <p:cNvSpPr>
            <a:spLocks noChangeAspect="1"/>
          </p:cNvSpPr>
          <p:nvPr/>
        </p:nvSpPr>
        <p:spPr>
          <a:xfrm>
            <a:off x="3492500" y="2857501"/>
            <a:ext cx="634744" cy="448698"/>
          </a:xfrm>
          <a:custGeom>
            <a:avLst/>
            <a:gdLst>
              <a:gd name="connsiteX0" fmla="*/ 0 w 736600"/>
              <a:gd name="connsiteY0" fmla="*/ 520700 h 520700"/>
              <a:gd name="connsiteX1" fmla="*/ 254000 w 736600"/>
              <a:gd name="connsiteY1" fmla="*/ 228600 h 520700"/>
              <a:gd name="connsiteX2" fmla="*/ 508000 w 736600"/>
              <a:gd name="connsiteY2" fmla="*/ 76200 h 520700"/>
              <a:gd name="connsiteX3" fmla="*/ 736600 w 7366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520700">
                <a:moveTo>
                  <a:pt x="0" y="520700"/>
                </a:moveTo>
                <a:cubicBezTo>
                  <a:pt x="84666" y="411691"/>
                  <a:pt x="169333" y="302683"/>
                  <a:pt x="254000" y="228600"/>
                </a:cubicBezTo>
                <a:cubicBezTo>
                  <a:pt x="338667" y="154517"/>
                  <a:pt x="427567" y="114300"/>
                  <a:pt x="508000" y="76200"/>
                </a:cubicBezTo>
                <a:cubicBezTo>
                  <a:pt x="588433" y="38100"/>
                  <a:pt x="736600" y="0"/>
                  <a:pt x="736600" y="0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Forme libre 26"/>
          <p:cNvSpPr>
            <a:spLocks noChangeAspect="1"/>
          </p:cNvSpPr>
          <p:nvPr/>
        </p:nvSpPr>
        <p:spPr>
          <a:xfrm flipH="1">
            <a:off x="5029200" y="2768601"/>
            <a:ext cx="634744" cy="448698"/>
          </a:xfrm>
          <a:custGeom>
            <a:avLst/>
            <a:gdLst>
              <a:gd name="connsiteX0" fmla="*/ 0 w 736600"/>
              <a:gd name="connsiteY0" fmla="*/ 520700 h 520700"/>
              <a:gd name="connsiteX1" fmla="*/ 254000 w 736600"/>
              <a:gd name="connsiteY1" fmla="*/ 228600 h 520700"/>
              <a:gd name="connsiteX2" fmla="*/ 508000 w 736600"/>
              <a:gd name="connsiteY2" fmla="*/ 76200 h 520700"/>
              <a:gd name="connsiteX3" fmla="*/ 736600 w 736600"/>
              <a:gd name="connsiteY3" fmla="*/ 0 h 52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6600" h="520700">
                <a:moveTo>
                  <a:pt x="0" y="520700"/>
                </a:moveTo>
                <a:cubicBezTo>
                  <a:pt x="84666" y="411691"/>
                  <a:pt x="169333" y="302683"/>
                  <a:pt x="254000" y="228600"/>
                </a:cubicBezTo>
                <a:cubicBezTo>
                  <a:pt x="338667" y="154517"/>
                  <a:pt x="427567" y="114300"/>
                  <a:pt x="508000" y="76200"/>
                </a:cubicBezTo>
                <a:cubicBezTo>
                  <a:pt x="588433" y="38100"/>
                  <a:pt x="736600" y="0"/>
                  <a:pt x="736600" y="0"/>
                </a:cubicBezTo>
              </a:path>
            </a:pathLst>
          </a:custGeom>
          <a:ln>
            <a:solidFill>
              <a:schemeClr val="accent5">
                <a:lumMod val="60000"/>
                <a:lumOff val="4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WordArt 9"/>
          <p:cNvSpPr>
            <a:spLocks noChangeArrowheads="1" noChangeShapeType="1" noTextEdit="1"/>
          </p:cNvSpPr>
          <p:nvPr/>
        </p:nvSpPr>
        <p:spPr bwMode="auto">
          <a:xfrm>
            <a:off x="1120226" y="3930561"/>
            <a:ext cx="1199896" cy="150744"/>
          </a:xfrm>
          <a:prstGeom prst="rect">
            <a:avLst/>
          </a:prstGeom>
        </p:spPr>
        <p:txBody>
          <a:bodyPr wrap="none" numCol="1" fromWordArt="1">
            <a:prstTxWarp prst="textPlain">
              <a:avLst/>
            </a:prstTxWarp>
          </a:bodyPr>
          <a:lstStyle/>
          <a:p>
            <a:pPr algn="ctr"/>
            <a:r>
              <a:rPr lang="fr-FR" sz="2400" kern="1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Condensation</a:t>
            </a:r>
            <a:endParaRPr lang="fr-FR" sz="2400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6972982" y="3948336"/>
            <a:ext cx="1055331" cy="188655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fr-FR" sz="3600" b="1" kern="1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Arial Black"/>
                <a:cs typeface="Arial Black"/>
              </a:rPr>
              <a:t>E</a:t>
            </a:r>
            <a:r>
              <a:rPr lang="fr-FR" sz="3600" b="1" kern="1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  <a:ea typeface="Arial Black"/>
                <a:cs typeface="Arial Black"/>
              </a:rPr>
              <a:t>vaporation</a:t>
            </a:r>
            <a:endParaRPr lang="fr-FR" sz="3600" b="1" kern="1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30" name="Oval 30"/>
          <p:cNvSpPr>
            <a:spLocks noChangeAspect="1" noChangeArrowheads="1"/>
          </p:cNvSpPr>
          <p:nvPr/>
        </p:nvSpPr>
        <p:spPr bwMode="auto">
          <a:xfrm>
            <a:off x="2238612" y="3858966"/>
            <a:ext cx="1150837" cy="6481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10°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31" name="Oval 30"/>
          <p:cNvSpPr>
            <a:spLocks noChangeAspect="1" noChangeArrowheads="1"/>
          </p:cNvSpPr>
          <p:nvPr/>
        </p:nvSpPr>
        <p:spPr bwMode="auto">
          <a:xfrm>
            <a:off x="2718979" y="3089419"/>
            <a:ext cx="1278673" cy="7201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FF0000"/>
                </a:solidFill>
                <a:latin typeface="+mj-lt"/>
                <a:cs typeface="Cambria"/>
              </a:rPr>
              <a:t>7°</a:t>
            </a:r>
            <a:endParaRPr lang="fr-FR" sz="1400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3963785" y="2293031"/>
            <a:ext cx="1370513" cy="792156"/>
          </a:xfrm>
          <a:prstGeom prst="ellipse">
            <a:avLst/>
          </a:prstGeom>
          <a:solidFill>
            <a:schemeClr val="accent4">
              <a:lumMod val="20000"/>
              <a:lumOff val="80000"/>
              <a:alpha val="86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FF0000"/>
                </a:solidFill>
                <a:latin typeface="+mj-lt"/>
                <a:cs typeface="Cambria"/>
              </a:rPr>
              <a:t>4°</a:t>
            </a:r>
            <a:endParaRPr lang="fr-FR" sz="1400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sp>
        <p:nvSpPr>
          <p:cNvPr id="33" name="Oval 30"/>
          <p:cNvSpPr>
            <a:spLocks noChangeAspect="1" noChangeArrowheads="1"/>
          </p:cNvSpPr>
          <p:nvPr/>
        </p:nvSpPr>
        <p:spPr bwMode="auto">
          <a:xfrm>
            <a:off x="5145435" y="3093836"/>
            <a:ext cx="1278673" cy="72015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FF0000"/>
                </a:solidFill>
                <a:latin typeface="+mj-lt"/>
                <a:cs typeface="Cambria"/>
              </a:rPr>
              <a:t>7°</a:t>
            </a:r>
            <a:endParaRPr lang="fr-FR" sz="1400" dirty="0">
              <a:solidFill>
                <a:srgbClr val="FF0000"/>
              </a:solidFill>
              <a:latin typeface="+mj-lt"/>
              <a:cs typeface="Cambria"/>
            </a:endParaRPr>
          </a:p>
        </p:txBody>
      </p:sp>
      <p:sp>
        <p:nvSpPr>
          <p:cNvPr id="34" name="Oval 30"/>
          <p:cNvSpPr>
            <a:spLocks noChangeAspect="1" noChangeArrowheads="1"/>
          </p:cNvSpPr>
          <p:nvPr/>
        </p:nvSpPr>
        <p:spPr bwMode="auto">
          <a:xfrm>
            <a:off x="5676769" y="3855024"/>
            <a:ext cx="1150837" cy="6481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10°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35" name="Oval 30"/>
          <p:cNvSpPr>
            <a:spLocks noChangeAspect="1" noChangeArrowheads="1"/>
          </p:cNvSpPr>
          <p:nvPr/>
        </p:nvSpPr>
        <p:spPr bwMode="auto">
          <a:xfrm>
            <a:off x="1650197" y="5240339"/>
            <a:ext cx="831243" cy="468161"/>
          </a:xfrm>
          <a:prstGeom prst="ellipse">
            <a:avLst/>
          </a:prstGeom>
          <a:solidFill>
            <a:srgbClr val="C0504D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FFFF66"/>
                </a:solidFill>
                <a:latin typeface="+mj-lt"/>
                <a:cs typeface="Cambria"/>
              </a:rPr>
              <a:t>20°</a:t>
            </a:r>
            <a:endParaRPr lang="fr-FR" sz="1400" dirty="0">
              <a:solidFill>
                <a:srgbClr val="FFFF66"/>
              </a:solidFill>
              <a:latin typeface="+mj-lt"/>
              <a:cs typeface="Cambria"/>
            </a:endParaRPr>
          </a:p>
        </p:txBody>
      </p:sp>
      <p:sp>
        <p:nvSpPr>
          <p:cNvPr id="36" name="Oval 30"/>
          <p:cNvSpPr>
            <a:spLocks noChangeAspect="1" noChangeArrowheads="1"/>
          </p:cNvSpPr>
          <p:nvPr/>
        </p:nvSpPr>
        <p:spPr bwMode="auto">
          <a:xfrm>
            <a:off x="6548530" y="5200497"/>
            <a:ext cx="831243" cy="468161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FFFF66"/>
                </a:solidFill>
                <a:latin typeface="+mj-lt"/>
                <a:cs typeface="Cambria"/>
              </a:rPr>
              <a:t>20°</a:t>
            </a:r>
            <a:endParaRPr lang="fr-FR" sz="1400" dirty="0">
              <a:solidFill>
                <a:srgbClr val="FFFF66"/>
              </a:solidFill>
              <a:latin typeface="+mj-lt"/>
              <a:cs typeface="Cambria"/>
            </a:endParaRPr>
          </a:p>
        </p:txBody>
      </p:sp>
      <p:sp>
        <p:nvSpPr>
          <p:cNvPr id="37" name="Oval 30"/>
          <p:cNvSpPr>
            <a:spLocks noChangeAspect="1" noChangeArrowheads="1"/>
          </p:cNvSpPr>
          <p:nvPr/>
        </p:nvSpPr>
        <p:spPr bwMode="auto">
          <a:xfrm>
            <a:off x="6082976" y="4522277"/>
            <a:ext cx="1023001" cy="5761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400" dirty="0" smtClean="0">
                <a:solidFill>
                  <a:srgbClr val="000000"/>
                </a:solidFill>
                <a:latin typeface="+mj-lt"/>
                <a:cs typeface="Cambria"/>
              </a:rPr>
              <a:t>15°</a:t>
            </a:r>
            <a:endParaRPr lang="fr-FR" sz="14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38" name="Text Box 49"/>
          <p:cNvSpPr txBox="1">
            <a:spLocks noChangeArrowheads="1"/>
          </p:cNvSpPr>
          <p:nvPr/>
        </p:nvSpPr>
        <p:spPr bwMode="auto">
          <a:xfrm>
            <a:off x="403225" y="5922267"/>
            <a:ext cx="84264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ctr" anchorCtr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FF2B2C"/>
                </a:solidFill>
                <a:latin typeface="+mn-lt"/>
                <a:ea typeface="Cambria" charset="0"/>
                <a:cs typeface="Cambria" charset="0"/>
              </a:rPr>
              <a:t>GRADIENT PSEUDO-ADIABATIQUE</a:t>
            </a:r>
            <a:r>
              <a:rPr lang="fr-FR" sz="1400" b="1" dirty="0" smtClean="0">
                <a:solidFill>
                  <a:srgbClr val="FF2B2C"/>
                </a:solidFill>
                <a:latin typeface="+mn-lt"/>
                <a:ea typeface="Cambria" charset="0"/>
                <a:cs typeface="Cambria" charset="0"/>
              </a:rPr>
              <a:t> = </a:t>
            </a:r>
            <a:r>
              <a:rPr lang="fr-FR" sz="1400" b="1" dirty="0">
                <a:solidFill>
                  <a:srgbClr val="FF2B2C"/>
                </a:solidFill>
                <a:latin typeface="+mn-lt"/>
                <a:ea typeface="Cambria" charset="0"/>
                <a:cs typeface="Cambria" charset="0"/>
              </a:rPr>
              <a:t>0,6°C / 100 m.</a:t>
            </a:r>
          </a:p>
        </p:txBody>
      </p:sp>
      <p:sp>
        <p:nvSpPr>
          <p:cNvPr id="39" name="Text Box 37"/>
          <p:cNvSpPr txBox="1">
            <a:spLocks noChangeAspect="1" noChangeArrowheads="1"/>
          </p:cNvSpPr>
          <p:nvPr/>
        </p:nvSpPr>
        <p:spPr bwMode="auto">
          <a:xfrm>
            <a:off x="661404" y="4132105"/>
            <a:ext cx="1586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2420000">
              <a:schemeClr val="bg1">
                <a:lumMod val="50000"/>
                <a:alpha val="66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200" b="1" dirty="0" smtClean="0">
                <a:solidFill>
                  <a:schemeClr val="accent2"/>
                </a:solidFill>
                <a:effectLst>
                  <a:outerShdw blurRad="114300" dist="38100" dir="2700000" algn="tl">
                    <a:srgbClr val="000000">
                      <a:alpha val="69000"/>
                    </a:srgbClr>
                  </a:outerShdw>
                </a:effectLst>
                <a:latin typeface="+mj-lt"/>
                <a:cs typeface="Cambria"/>
              </a:rPr>
              <a:t>Point de rosée</a:t>
            </a:r>
            <a:endParaRPr lang="fr-FR" sz="1200" b="1" dirty="0">
              <a:solidFill>
                <a:schemeClr val="accent2"/>
              </a:solidFill>
              <a:effectLst>
                <a:outerShdw blurRad="114300" dist="38100" dir="2700000" algn="tl">
                  <a:srgbClr val="000000">
                    <a:alpha val="69000"/>
                  </a:srgbClr>
                </a:outerShdw>
              </a:effectLst>
              <a:latin typeface="+mj-lt"/>
              <a:cs typeface="Cambria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" y="660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Détente due au relief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7/ REFROIDISSEMENT PAR DETENTE ADIABATIQUE</a:t>
            </a:r>
          </a:p>
        </p:txBody>
      </p:sp>
    </p:spTree>
    <p:extLst>
      <p:ext uri="{BB962C8B-B14F-4D97-AF65-F5344CB8AC3E}">
        <p14:creationId xmlns:p14="http://schemas.microsoft.com/office/powerpoint/2010/main" val="259522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8" grpId="0"/>
      <p:bldP spid="3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>
            <a:spLocks noChangeArrowheads="1"/>
          </p:cNvSpPr>
          <p:nvPr/>
        </p:nvSpPr>
        <p:spPr bwMode="auto">
          <a:xfrm rot="5400000" flipH="1">
            <a:off x="2393921" y="1426208"/>
            <a:ext cx="4373576" cy="4950159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pic>
        <p:nvPicPr>
          <p:cNvPr id="83" name="Picture 49" descr="AG00628_"/>
          <p:cNvPicPr>
            <a:picLocks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162" y="5939784"/>
            <a:ext cx="1336347" cy="207260"/>
          </a:xfrm>
          <a:prstGeom prst="rect">
            <a:avLst/>
          </a:prstGeom>
          <a:noFill/>
        </p:spPr>
      </p:pic>
      <p:grpSp>
        <p:nvGrpSpPr>
          <p:cNvPr id="46" name="Grouper 72"/>
          <p:cNvGrpSpPr/>
          <p:nvPr/>
        </p:nvGrpSpPr>
        <p:grpSpPr>
          <a:xfrm>
            <a:off x="2168395" y="5830331"/>
            <a:ext cx="5227943" cy="383479"/>
            <a:chOff x="3050848" y="5141117"/>
            <a:chExt cx="5227943" cy="491481"/>
          </a:xfrm>
        </p:grpSpPr>
        <p:pic>
          <p:nvPicPr>
            <p:cNvPr id="47" name="Picture 32"/>
            <p:cNvPicPr>
              <a:picLocks noChangeArrowheads="1"/>
            </p:cNvPicPr>
            <p:nvPr/>
          </p:nvPicPr>
          <p:blipFill>
            <a:blip r:embed="rId4"/>
            <a:srcRect l="62595" t="40052" b="49299"/>
            <a:stretch>
              <a:fillRect/>
            </a:stretch>
          </p:blipFill>
          <p:spPr bwMode="auto">
            <a:xfrm flipH="1">
              <a:off x="3050848" y="5141117"/>
              <a:ext cx="2379941" cy="491182"/>
            </a:xfrm>
            <a:prstGeom prst="rect">
              <a:avLst/>
            </a:prstGeom>
            <a:noFill/>
            <a:ln>
              <a:noFill/>
            </a:ln>
            <a:effectLst>
              <a:softEdge rad="25400"/>
            </a:effectLst>
          </p:spPr>
        </p:pic>
        <p:pic>
          <p:nvPicPr>
            <p:cNvPr id="48" name="Picture 32"/>
            <p:cNvPicPr>
              <a:picLocks noChangeArrowheads="1"/>
            </p:cNvPicPr>
            <p:nvPr/>
          </p:nvPicPr>
          <p:blipFill>
            <a:blip r:embed="rId4"/>
            <a:srcRect l="63602" t="40052" b="49299"/>
            <a:stretch>
              <a:fillRect/>
            </a:stretch>
          </p:blipFill>
          <p:spPr bwMode="auto">
            <a:xfrm>
              <a:off x="5350928" y="5141416"/>
              <a:ext cx="2927863" cy="491182"/>
            </a:xfrm>
            <a:prstGeom prst="rect">
              <a:avLst/>
            </a:prstGeom>
            <a:noFill/>
            <a:ln>
              <a:noFill/>
            </a:ln>
            <a:effectLst>
              <a:softEdge rad="25400"/>
            </a:effectLst>
          </p:spPr>
        </p:pic>
      </p:grp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74" name="Connecteur droit 73"/>
          <p:cNvCxnSpPr/>
          <p:nvPr/>
        </p:nvCxnSpPr>
        <p:spPr>
          <a:xfrm rot="10800000" flipV="1">
            <a:off x="2100671" y="4042479"/>
            <a:ext cx="4933362" cy="11280"/>
          </a:xfrm>
          <a:prstGeom prst="line">
            <a:avLst/>
          </a:prstGeom>
          <a:ln w="12700" cap="flat" cmpd="sng" algn="ctr">
            <a:solidFill>
              <a:srgbClr val="FFFF00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rot="5400000" flipH="1" flipV="1">
            <a:off x="4248227" y="5671671"/>
            <a:ext cx="313495" cy="2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119460" y="3247665"/>
            <a:ext cx="4922566" cy="2842028"/>
            <a:chOff x="1800" y="1607"/>
            <a:chExt cx="3804" cy="203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800" y="1607"/>
              <a:ext cx="3804" cy="2034"/>
              <a:chOff x="1800" y="1607"/>
              <a:chExt cx="3804" cy="2034"/>
            </a:xfrm>
          </p:grpSpPr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1800" y="2632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1800" y="3113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1809" y="1728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FFFF00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AutoShape 15"/>
              <p:cNvSpPr>
                <a:spLocks noChangeArrowheads="1"/>
              </p:cNvSpPr>
              <p:nvPr/>
            </p:nvSpPr>
            <p:spPr bwMode="auto">
              <a:xfrm>
                <a:off x="5063" y="1607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400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5072" y="2061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300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>
                <a:off x="5092" y="2995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chemeClr val="bg2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100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5" name="AutoShape 11"/>
              <p:cNvSpPr>
                <a:spLocks noChangeArrowheads="1"/>
              </p:cNvSpPr>
              <p:nvPr/>
            </p:nvSpPr>
            <p:spPr bwMode="auto">
              <a:xfrm>
                <a:off x="5102" y="3448"/>
                <a:ext cx="440" cy="193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</p:grp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5053" y="2523"/>
              <a:ext cx="496" cy="219"/>
            </a:xfrm>
            <a:prstGeom prst="roundRect">
              <a:avLst>
                <a:gd name="adj" fmla="val 16667"/>
              </a:avLst>
            </a:prstGeom>
            <a:solidFill>
              <a:schemeClr val="bg2"/>
            </a:solidFill>
            <a:ln w="3175" cmpd="sng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dirty="0" smtClean="0">
                  <a:latin typeface="+mj-lt"/>
                  <a:cs typeface="Cambria"/>
                </a:rPr>
                <a:t>200 m</a:t>
              </a:r>
              <a:endParaRPr lang="fr-FR" sz="1200" dirty="0">
                <a:latin typeface="+mj-lt"/>
                <a:cs typeface="Cambria"/>
              </a:endParaRPr>
            </a:p>
          </p:txBody>
        </p:sp>
      </p:grp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2108237" y="2830620"/>
            <a:ext cx="4947059" cy="0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" name="AutoShape 15"/>
          <p:cNvSpPr>
            <a:spLocks noChangeArrowheads="1"/>
          </p:cNvSpPr>
          <p:nvPr/>
        </p:nvSpPr>
        <p:spPr bwMode="auto">
          <a:xfrm>
            <a:off x="6320831" y="2668092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500 m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65" name="Oval 30"/>
          <p:cNvSpPr>
            <a:spLocks noChangeAspect="1" noChangeArrowheads="1"/>
          </p:cNvSpPr>
          <p:nvPr/>
        </p:nvSpPr>
        <p:spPr bwMode="auto">
          <a:xfrm>
            <a:off x="3866009" y="3085115"/>
            <a:ext cx="1059093" cy="612156"/>
          </a:xfrm>
          <a:prstGeom prst="ellipse">
            <a:avLst/>
          </a:prstGeom>
          <a:solidFill>
            <a:schemeClr val="bg2">
              <a:lumMod val="20000"/>
              <a:lumOff val="80000"/>
              <a:alpha val="86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21°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899385" y="3722670"/>
            <a:ext cx="978913" cy="5918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22°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66" name="Oval 30"/>
          <p:cNvSpPr>
            <a:spLocks noChangeArrowheads="1"/>
          </p:cNvSpPr>
          <p:nvPr/>
        </p:nvSpPr>
        <p:spPr bwMode="auto">
          <a:xfrm>
            <a:off x="4064730" y="5097726"/>
            <a:ext cx="659316" cy="4679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24°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67" name="Oval 30"/>
          <p:cNvSpPr>
            <a:spLocks noChangeArrowheads="1"/>
          </p:cNvSpPr>
          <p:nvPr/>
        </p:nvSpPr>
        <p:spPr bwMode="auto">
          <a:xfrm>
            <a:off x="3952072" y="4392871"/>
            <a:ext cx="878997" cy="5761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23°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87" name="Oval 30"/>
          <p:cNvSpPr>
            <a:spLocks noChangeAspect="1" noChangeArrowheads="1"/>
          </p:cNvSpPr>
          <p:nvPr/>
        </p:nvSpPr>
        <p:spPr bwMode="auto">
          <a:xfrm>
            <a:off x="3831244" y="2385400"/>
            <a:ext cx="1183661" cy="684156"/>
          </a:xfrm>
          <a:prstGeom prst="ellipse">
            <a:avLst/>
          </a:prstGeom>
          <a:solidFill>
            <a:schemeClr val="bg2">
              <a:lumMod val="40000"/>
              <a:lumOff val="60000"/>
              <a:alpha val="86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20°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cxnSp>
        <p:nvCxnSpPr>
          <p:cNvPr id="95" name="Connecteur droit avec flèche 94"/>
          <p:cNvCxnSpPr/>
          <p:nvPr/>
        </p:nvCxnSpPr>
        <p:spPr>
          <a:xfrm rot="5400000" flipH="1" flipV="1">
            <a:off x="4235527" y="5011271"/>
            <a:ext cx="313495" cy="2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avec flèche 95"/>
          <p:cNvCxnSpPr/>
          <p:nvPr/>
        </p:nvCxnSpPr>
        <p:spPr>
          <a:xfrm rot="5400000" flipH="1" flipV="1">
            <a:off x="4240825" y="4360049"/>
            <a:ext cx="277495" cy="2"/>
          </a:xfrm>
          <a:prstGeom prst="straightConnector1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 rot="5400000" flipH="1" flipV="1">
            <a:off x="4246130" y="3712511"/>
            <a:ext cx="241494" cy="2"/>
          </a:xfrm>
          <a:prstGeom prst="straightConnector1">
            <a:avLst/>
          </a:prstGeom>
          <a:ln>
            <a:solidFill>
              <a:schemeClr val="accent5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avec flèche 97"/>
          <p:cNvCxnSpPr/>
          <p:nvPr/>
        </p:nvCxnSpPr>
        <p:spPr>
          <a:xfrm rot="5400000" flipH="1" flipV="1">
            <a:off x="4228128" y="3059713"/>
            <a:ext cx="277495" cy="2"/>
          </a:xfrm>
          <a:prstGeom prst="straightConnector1">
            <a:avLst/>
          </a:prstGeom>
          <a:ln>
            <a:solidFill>
              <a:schemeClr val="bg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37"/>
          <p:cNvSpPr txBox="1">
            <a:spLocks noChangeAspect="1" noChangeArrowheads="1"/>
          </p:cNvSpPr>
          <p:nvPr/>
        </p:nvSpPr>
        <p:spPr bwMode="auto">
          <a:xfrm>
            <a:off x="2120148" y="2570826"/>
            <a:ext cx="1586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2420000">
              <a:schemeClr val="bg1">
                <a:lumMod val="50000"/>
                <a:alpha val="66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 smtClean="0">
                <a:solidFill>
                  <a:schemeClr val="accent2"/>
                </a:solidFill>
                <a:effectLst>
                  <a:outerShdw blurRad="114300" dist="38100" dir="2700000" algn="tl">
                    <a:srgbClr val="000000">
                      <a:alpha val="69000"/>
                    </a:srgbClr>
                  </a:outerShdw>
                </a:effectLst>
                <a:latin typeface="+mj-lt"/>
                <a:cs typeface="Cambria"/>
              </a:rPr>
              <a:t>Isothermie</a:t>
            </a:r>
            <a:endParaRPr lang="fr-FR" sz="1200" b="1" dirty="0">
              <a:solidFill>
                <a:schemeClr val="accent2"/>
              </a:solidFill>
              <a:effectLst>
                <a:outerShdw blurRad="114300" dist="38100" dir="2700000" algn="tl">
                  <a:srgbClr val="000000">
                    <a:alpha val="69000"/>
                  </a:srgbClr>
                </a:outerShdw>
              </a:effectLst>
              <a:latin typeface="+mj-lt"/>
              <a:cs typeface="Cambri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547" y="5380431"/>
            <a:ext cx="4794306" cy="820446"/>
          </a:xfrm>
          <a:prstGeom prst="rect">
            <a:avLst/>
          </a:prstGeom>
        </p:spPr>
      </p:pic>
      <p:sp>
        <p:nvSpPr>
          <p:cNvPr id="52" name="Oval 30"/>
          <p:cNvSpPr>
            <a:spLocks noChangeArrowheads="1"/>
          </p:cNvSpPr>
          <p:nvPr/>
        </p:nvSpPr>
        <p:spPr bwMode="auto">
          <a:xfrm>
            <a:off x="4136194" y="5753063"/>
            <a:ext cx="559401" cy="396160"/>
          </a:xfrm>
          <a:prstGeom prst="ellipse">
            <a:avLst/>
          </a:prstGeom>
          <a:solidFill>
            <a:srgbClr val="9C0001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FFFF66"/>
                </a:solidFill>
                <a:latin typeface="+mj-lt"/>
                <a:cs typeface="Cambria"/>
              </a:rPr>
              <a:t>25°</a:t>
            </a:r>
            <a:endParaRPr lang="fr-FR" sz="1200" dirty="0">
              <a:solidFill>
                <a:srgbClr val="FFFF66"/>
              </a:solidFill>
              <a:latin typeface="+mj-lt"/>
              <a:cs typeface="Cambria"/>
            </a:endParaRPr>
          </a:p>
        </p:txBody>
      </p:sp>
      <p:pic>
        <p:nvPicPr>
          <p:cNvPr id="49" name="Picture 27"/>
          <p:cNvPicPr>
            <a:picLocks noChangeArrowheads="1"/>
          </p:cNvPicPr>
          <p:nvPr/>
        </p:nvPicPr>
        <p:blipFill>
          <a:blip r:embed="rId6">
            <a:alphaModFix/>
            <a:lum bright="20000"/>
          </a:blip>
          <a:srcRect b="19204"/>
          <a:stretch>
            <a:fillRect/>
          </a:stretch>
        </p:blipFill>
        <p:spPr bwMode="auto">
          <a:xfrm>
            <a:off x="5887598" y="5509997"/>
            <a:ext cx="301538" cy="269768"/>
          </a:xfrm>
          <a:prstGeom prst="rect">
            <a:avLst/>
          </a:prstGeom>
          <a:noFill/>
        </p:spPr>
      </p:pic>
      <p:pic>
        <p:nvPicPr>
          <p:cNvPr id="50" name="Picture 27"/>
          <p:cNvPicPr>
            <a:picLocks noChangeArrowheads="1"/>
          </p:cNvPicPr>
          <p:nvPr/>
        </p:nvPicPr>
        <p:blipFill>
          <a:blip r:embed="rId6">
            <a:alphaModFix/>
            <a:lum bright="20000"/>
          </a:blip>
          <a:srcRect b="19204"/>
          <a:stretch>
            <a:fillRect/>
          </a:stretch>
        </p:blipFill>
        <p:spPr bwMode="auto">
          <a:xfrm>
            <a:off x="6096000" y="5618179"/>
            <a:ext cx="301538" cy="269768"/>
          </a:xfrm>
          <a:prstGeom prst="rect">
            <a:avLst/>
          </a:prstGeom>
          <a:noFill/>
        </p:spPr>
      </p:pic>
      <p:pic>
        <p:nvPicPr>
          <p:cNvPr id="58" name="Picture 27"/>
          <p:cNvPicPr>
            <a:picLocks noChangeArrowheads="1"/>
          </p:cNvPicPr>
          <p:nvPr/>
        </p:nvPicPr>
        <p:blipFill>
          <a:blip r:embed="rId6">
            <a:alphaModFix/>
            <a:lum bright="20000"/>
          </a:blip>
          <a:srcRect b="19204"/>
          <a:stretch>
            <a:fillRect/>
          </a:stretch>
        </p:blipFill>
        <p:spPr bwMode="auto">
          <a:xfrm>
            <a:off x="5827613" y="5687213"/>
            <a:ext cx="301538" cy="269768"/>
          </a:xfrm>
          <a:prstGeom prst="rect">
            <a:avLst/>
          </a:prstGeom>
          <a:noFill/>
        </p:spPr>
      </p:pic>
      <p:sp>
        <p:nvSpPr>
          <p:cNvPr id="59" name="ZoneTexte 58"/>
          <p:cNvSpPr txBox="1"/>
          <p:nvPr/>
        </p:nvSpPr>
        <p:spPr>
          <a:xfrm>
            <a:off x="1" y="660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dirty="0" smtClean="0">
                <a:solidFill>
                  <a:schemeClr val="accent5"/>
                </a:solidFill>
                <a:latin typeface="+mn-lt"/>
              </a:rPr>
              <a:t>Détente due au système convectif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7/ REFROIDISSEMENT PAR DETENTE ADIABATIQUE</a:t>
            </a:r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2798364" y="1854200"/>
            <a:ext cx="3476783" cy="4171993"/>
          </a:xfrm>
          <a:prstGeom prst="straightConnector1">
            <a:avLst/>
          </a:prstGeom>
          <a:ln w="12700" cmpd="sng"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>
            <a:cxnSpLocks noChangeAspect="1"/>
          </p:cNvCxnSpPr>
          <p:nvPr/>
        </p:nvCxnSpPr>
        <p:spPr>
          <a:xfrm flipH="1">
            <a:off x="4589041" y="1993901"/>
            <a:ext cx="1686106" cy="4032291"/>
          </a:xfrm>
          <a:prstGeom prst="straightConnector1">
            <a:avLst/>
          </a:prstGeom>
          <a:ln w="12700" cmpd="sng"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>
            <a:endCxn id="49" idx="3"/>
          </p:cNvCxnSpPr>
          <p:nvPr/>
        </p:nvCxnSpPr>
        <p:spPr>
          <a:xfrm flipH="1">
            <a:off x="6189136" y="1993900"/>
            <a:ext cx="131695" cy="3650981"/>
          </a:xfrm>
          <a:prstGeom prst="straightConnector1">
            <a:avLst/>
          </a:prstGeom>
          <a:ln w="12700" cmpd="sng">
            <a:solidFill>
              <a:srgbClr val="FFFF00"/>
            </a:solidFill>
            <a:tailEnd type="arrow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1231904" y="6111123"/>
            <a:ext cx="235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j-lt"/>
              </a:rPr>
              <a:t>Rayonnement absorbé</a:t>
            </a:r>
            <a:endParaRPr lang="fr-FR" sz="1200" dirty="0">
              <a:latin typeface="+mj-lt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5885250" y="4899831"/>
            <a:ext cx="235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j-lt"/>
              </a:rPr>
              <a:t>Rayonnement absorbé</a:t>
            </a:r>
            <a:endParaRPr lang="fr-FR" sz="1200" dirty="0">
              <a:latin typeface="+mj-lt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421509" y="6137377"/>
            <a:ext cx="23520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+mj-lt"/>
              </a:rPr>
              <a:t>Rayonnement réfléchi</a:t>
            </a:r>
            <a:endParaRPr lang="fr-FR" sz="1200" dirty="0">
              <a:latin typeface="+mj-lt"/>
            </a:endParaRPr>
          </a:p>
        </p:txBody>
      </p:sp>
      <p:sp>
        <p:nvSpPr>
          <p:cNvPr id="64" name="Forme libre 63"/>
          <p:cNvSpPr/>
          <p:nvPr/>
        </p:nvSpPr>
        <p:spPr>
          <a:xfrm flipV="1">
            <a:off x="4574970" y="5275986"/>
            <a:ext cx="124532" cy="704807"/>
          </a:xfrm>
          <a:custGeom>
            <a:avLst/>
            <a:gdLst>
              <a:gd name="connsiteX0" fmla="*/ 44450 w 254000"/>
              <a:gd name="connsiteY0" fmla="*/ 0 h 1041400"/>
              <a:gd name="connsiteX1" fmla="*/ 247650 w 254000"/>
              <a:gd name="connsiteY1" fmla="*/ 165100 h 1041400"/>
              <a:gd name="connsiteX2" fmla="*/ 6350 w 254000"/>
              <a:gd name="connsiteY2" fmla="*/ 292100 h 1041400"/>
              <a:gd name="connsiteX3" fmla="*/ 234950 w 254000"/>
              <a:gd name="connsiteY3" fmla="*/ 469900 h 1041400"/>
              <a:gd name="connsiteX4" fmla="*/ 6350 w 254000"/>
              <a:gd name="connsiteY4" fmla="*/ 635000 h 1041400"/>
              <a:gd name="connsiteX5" fmla="*/ 196850 w 254000"/>
              <a:gd name="connsiteY5" fmla="*/ 825500 h 1041400"/>
              <a:gd name="connsiteX6" fmla="*/ 158750 w 254000"/>
              <a:gd name="connsiteY6" fmla="*/ 104140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" h="1041400">
                <a:moveTo>
                  <a:pt x="44450" y="0"/>
                </a:moveTo>
                <a:cubicBezTo>
                  <a:pt x="149225" y="58208"/>
                  <a:pt x="254000" y="116417"/>
                  <a:pt x="247650" y="165100"/>
                </a:cubicBezTo>
                <a:cubicBezTo>
                  <a:pt x="241300" y="213783"/>
                  <a:pt x="8467" y="241300"/>
                  <a:pt x="6350" y="292100"/>
                </a:cubicBezTo>
                <a:cubicBezTo>
                  <a:pt x="4233" y="342900"/>
                  <a:pt x="234950" y="412750"/>
                  <a:pt x="234950" y="469900"/>
                </a:cubicBezTo>
                <a:cubicBezTo>
                  <a:pt x="234950" y="527050"/>
                  <a:pt x="12700" y="575733"/>
                  <a:pt x="6350" y="635000"/>
                </a:cubicBezTo>
                <a:cubicBezTo>
                  <a:pt x="0" y="694267"/>
                  <a:pt x="171450" y="757767"/>
                  <a:pt x="196850" y="825500"/>
                </a:cubicBezTo>
                <a:cubicBezTo>
                  <a:pt x="222250" y="893233"/>
                  <a:pt x="158750" y="1041400"/>
                  <a:pt x="158750" y="1041400"/>
                </a:cubicBezTo>
              </a:path>
            </a:pathLst>
          </a:custGeom>
          <a:ln w="19050" cmpd="sng">
            <a:solidFill>
              <a:srgbClr val="FFFF6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Forme libre 69"/>
          <p:cNvSpPr/>
          <p:nvPr/>
        </p:nvSpPr>
        <p:spPr>
          <a:xfrm rot="2660520" flipH="1">
            <a:off x="4538758" y="2685384"/>
            <a:ext cx="1079998" cy="412694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685497 h 685497"/>
              <a:gd name="connsiteX1" fmla="*/ 1365249 w 1479547"/>
              <a:gd name="connsiteY1" fmla="*/ 302840 h 685497"/>
              <a:gd name="connsiteX2" fmla="*/ 1009649 w 1479547"/>
              <a:gd name="connsiteY2" fmla="*/ 23440 h 685497"/>
              <a:gd name="connsiteX3" fmla="*/ 727926 w 1479547"/>
              <a:gd name="connsiteY3" fmla="*/ 17233 h 685497"/>
              <a:gd name="connsiteX4" fmla="*/ 425449 w 1479547"/>
              <a:gd name="connsiteY4" fmla="*/ 36140 h 685497"/>
              <a:gd name="connsiteX5" fmla="*/ 0 w 1479547"/>
              <a:gd name="connsiteY5" fmla="*/ 306154 h 685497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425449 w 1479547"/>
              <a:gd name="connsiteY4" fmla="*/ 99979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406925 w 1479547"/>
              <a:gd name="connsiteY4" fmla="*/ 92108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406925 w 1479547"/>
              <a:gd name="connsiteY4" fmla="*/ 92108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375961 w 1479547"/>
              <a:gd name="connsiteY4" fmla="*/ 68119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375961 w 1479547"/>
              <a:gd name="connsiteY4" fmla="*/ 68119 h 749336"/>
              <a:gd name="connsiteX5" fmla="*/ 0 w 1479547"/>
              <a:gd name="connsiteY5" fmla="*/ 369993 h 7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547" h="749336">
                <a:moveTo>
                  <a:pt x="1479547" y="749336"/>
                </a:moveTo>
                <a:cubicBezTo>
                  <a:pt x="1460497" y="580002"/>
                  <a:pt x="1443565" y="477022"/>
                  <a:pt x="1365249" y="366679"/>
                </a:cubicBezTo>
                <a:cubicBezTo>
                  <a:pt x="1286933" y="256336"/>
                  <a:pt x="1122138" y="148374"/>
                  <a:pt x="1009649" y="87279"/>
                </a:cubicBezTo>
                <a:cubicBezTo>
                  <a:pt x="897160" y="26184"/>
                  <a:pt x="787681" y="-2007"/>
                  <a:pt x="690314" y="110"/>
                </a:cubicBezTo>
                <a:cubicBezTo>
                  <a:pt x="592947" y="2227"/>
                  <a:pt x="497282" y="19966"/>
                  <a:pt x="375961" y="68119"/>
                </a:cubicBezTo>
                <a:cubicBezTo>
                  <a:pt x="208392" y="196763"/>
                  <a:pt x="190498" y="136101"/>
                  <a:pt x="0" y="369993"/>
                </a:cubicBezTo>
              </a:path>
            </a:pathLst>
          </a:custGeom>
          <a:noFill/>
          <a:ln cap="rnd">
            <a:solidFill>
              <a:srgbClr val="1F497D"/>
            </a:solidFill>
            <a:bevel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Forme libre 70"/>
          <p:cNvSpPr/>
          <p:nvPr/>
        </p:nvSpPr>
        <p:spPr>
          <a:xfrm rot="18939480">
            <a:off x="3136958" y="2685382"/>
            <a:ext cx="1079998" cy="412694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685497 h 685497"/>
              <a:gd name="connsiteX1" fmla="*/ 1365249 w 1479547"/>
              <a:gd name="connsiteY1" fmla="*/ 302840 h 685497"/>
              <a:gd name="connsiteX2" fmla="*/ 1009649 w 1479547"/>
              <a:gd name="connsiteY2" fmla="*/ 23440 h 685497"/>
              <a:gd name="connsiteX3" fmla="*/ 727926 w 1479547"/>
              <a:gd name="connsiteY3" fmla="*/ 17233 h 685497"/>
              <a:gd name="connsiteX4" fmla="*/ 425449 w 1479547"/>
              <a:gd name="connsiteY4" fmla="*/ 36140 h 685497"/>
              <a:gd name="connsiteX5" fmla="*/ 0 w 1479547"/>
              <a:gd name="connsiteY5" fmla="*/ 306154 h 685497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425449 w 1479547"/>
              <a:gd name="connsiteY4" fmla="*/ 99979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406925 w 1479547"/>
              <a:gd name="connsiteY4" fmla="*/ 92108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406925 w 1479547"/>
              <a:gd name="connsiteY4" fmla="*/ 92108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375961 w 1479547"/>
              <a:gd name="connsiteY4" fmla="*/ 68119 h 749336"/>
              <a:gd name="connsiteX5" fmla="*/ 0 w 1479547"/>
              <a:gd name="connsiteY5" fmla="*/ 369993 h 749336"/>
              <a:gd name="connsiteX0" fmla="*/ 1479547 w 1479547"/>
              <a:gd name="connsiteY0" fmla="*/ 749336 h 749336"/>
              <a:gd name="connsiteX1" fmla="*/ 1365249 w 1479547"/>
              <a:gd name="connsiteY1" fmla="*/ 366679 h 749336"/>
              <a:gd name="connsiteX2" fmla="*/ 1009649 w 1479547"/>
              <a:gd name="connsiteY2" fmla="*/ 87279 h 749336"/>
              <a:gd name="connsiteX3" fmla="*/ 690314 w 1479547"/>
              <a:gd name="connsiteY3" fmla="*/ 110 h 749336"/>
              <a:gd name="connsiteX4" fmla="*/ 375961 w 1479547"/>
              <a:gd name="connsiteY4" fmla="*/ 68119 h 749336"/>
              <a:gd name="connsiteX5" fmla="*/ 0 w 1479547"/>
              <a:gd name="connsiteY5" fmla="*/ 369993 h 7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9547" h="749336">
                <a:moveTo>
                  <a:pt x="1479547" y="749336"/>
                </a:moveTo>
                <a:cubicBezTo>
                  <a:pt x="1460497" y="580002"/>
                  <a:pt x="1443565" y="477022"/>
                  <a:pt x="1365249" y="366679"/>
                </a:cubicBezTo>
                <a:cubicBezTo>
                  <a:pt x="1286933" y="256336"/>
                  <a:pt x="1122138" y="148374"/>
                  <a:pt x="1009649" y="87279"/>
                </a:cubicBezTo>
                <a:cubicBezTo>
                  <a:pt x="897160" y="26184"/>
                  <a:pt x="787681" y="-2007"/>
                  <a:pt x="690314" y="110"/>
                </a:cubicBezTo>
                <a:cubicBezTo>
                  <a:pt x="592947" y="2227"/>
                  <a:pt x="497282" y="19966"/>
                  <a:pt x="375961" y="68119"/>
                </a:cubicBezTo>
                <a:cubicBezTo>
                  <a:pt x="208392" y="196763"/>
                  <a:pt x="190498" y="136101"/>
                  <a:pt x="0" y="369993"/>
                </a:cubicBezTo>
              </a:path>
            </a:pathLst>
          </a:custGeom>
          <a:noFill/>
          <a:ln cap="rnd">
            <a:solidFill>
              <a:srgbClr val="1F497D"/>
            </a:solidFill>
            <a:bevel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2" name="Connecteur droit avec flèche 71"/>
          <p:cNvCxnSpPr/>
          <p:nvPr/>
        </p:nvCxnSpPr>
        <p:spPr>
          <a:xfrm flipH="1">
            <a:off x="3281809" y="3384267"/>
            <a:ext cx="1" cy="150848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orme libre 74"/>
          <p:cNvSpPr/>
          <p:nvPr/>
        </p:nvSpPr>
        <p:spPr>
          <a:xfrm flipH="1" flipV="1">
            <a:off x="3249618" y="4961282"/>
            <a:ext cx="668670" cy="1005521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37" h="736879">
                <a:moveTo>
                  <a:pt x="1225908" y="736879"/>
                </a:moveTo>
                <a:cubicBezTo>
                  <a:pt x="1206858" y="567545"/>
                  <a:pt x="1271836" y="446578"/>
                  <a:pt x="1225727" y="340262"/>
                </a:cubicBezTo>
                <a:cubicBezTo>
                  <a:pt x="1179618" y="233946"/>
                  <a:pt x="1153544" y="155694"/>
                  <a:pt x="949256" y="98984"/>
                </a:cubicBezTo>
                <a:cubicBezTo>
                  <a:pt x="744968" y="42274"/>
                  <a:pt x="313211" y="17306"/>
                  <a:pt x="0" y="0"/>
                </a:cubicBezTo>
              </a:path>
            </a:pathLst>
          </a:custGeom>
          <a:noFill/>
          <a:ln cap="rnd">
            <a:solidFill>
              <a:schemeClr val="accent2"/>
            </a:solidFill>
            <a:bevel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7" name="Connecteur droit avec flèche 76"/>
          <p:cNvCxnSpPr/>
          <p:nvPr/>
        </p:nvCxnSpPr>
        <p:spPr>
          <a:xfrm flipH="1">
            <a:off x="5491609" y="3391332"/>
            <a:ext cx="1" cy="150848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Forme libre 77"/>
          <p:cNvSpPr/>
          <p:nvPr/>
        </p:nvSpPr>
        <p:spPr>
          <a:xfrm flipV="1">
            <a:off x="4856469" y="4986763"/>
            <a:ext cx="668670" cy="1005521"/>
          </a:xfrm>
          <a:custGeom>
            <a:avLst/>
            <a:gdLst>
              <a:gd name="connsiteX0" fmla="*/ 1498600 w 1515533"/>
              <a:gd name="connsiteY0" fmla="*/ 647700 h 647700"/>
              <a:gd name="connsiteX1" fmla="*/ 1473200 w 1515533"/>
              <a:gd name="connsiteY1" fmla="*/ 292100 h 647700"/>
              <a:gd name="connsiteX2" fmla="*/ 1244600 w 1515533"/>
              <a:gd name="connsiteY2" fmla="*/ 88900 h 647700"/>
              <a:gd name="connsiteX3" fmla="*/ 660400 w 1515533"/>
              <a:gd name="connsiteY3" fmla="*/ 25400 h 647700"/>
              <a:gd name="connsiteX4" fmla="*/ 203200 w 1515533"/>
              <a:gd name="connsiteY4" fmla="*/ 241300 h 647700"/>
              <a:gd name="connsiteX5" fmla="*/ 0 w 1515533"/>
              <a:gd name="connsiteY5" fmla="*/ 469900 h 647700"/>
              <a:gd name="connsiteX6" fmla="*/ 0 w 1515533"/>
              <a:gd name="connsiteY6" fmla="*/ 469900 h 647700"/>
              <a:gd name="connsiteX7" fmla="*/ 0 w 1515533"/>
              <a:gd name="connsiteY7" fmla="*/ 469900 h 647700"/>
              <a:gd name="connsiteX8" fmla="*/ 0 w 1515533"/>
              <a:gd name="connsiteY8" fmla="*/ 469900 h 6477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660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8" fmla="*/ 0 w 1536700"/>
              <a:gd name="connsiteY8" fmla="*/ 501650 h 679450"/>
              <a:gd name="connsiteX0" fmla="*/ 1498600 w 1536700"/>
              <a:gd name="connsiteY0" fmla="*/ 679450 h 685800"/>
              <a:gd name="connsiteX1" fmla="*/ 1473200 w 1536700"/>
              <a:gd name="connsiteY1" fmla="*/ 323850 h 685800"/>
              <a:gd name="connsiteX2" fmla="*/ 1117600 w 1536700"/>
              <a:gd name="connsiteY2" fmla="*/ 44450 h 685800"/>
              <a:gd name="connsiteX3" fmla="*/ 533400 w 1536700"/>
              <a:gd name="connsiteY3" fmla="*/ 57150 h 685800"/>
              <a:gd name="connsiteX4" fmla="*/ 203200 w 1536700"/>
              <a:gd name="connsiteY4" fmla="*/ 273050 h 685800"/>
              <a:gd name="connsiteX5" fmla="*/ 0 w 1536700"/>
              <a:gd name="connsiteY5" fmla="*/ 501650 h 685800"/>
              <a:gd name="connsiteX6" fmla="*/ 0 w 1536700"/>
              <a:gd name="connsiteY6" fmla="*/ 501650 h 685800"/>
              <a:gd name="connsiteX7" fmla="*/ 0 w 1536700"/>
              <a:gd name="connsiteY7" fmla="*/ 501650 h 685800"/>
              <a:gd name="connsiteX8" fmla="*/ 0 w 1536700"/>
              <a:gd name="connsiteY8" fmla="*/ 501650 h 685800"/>
              <a:gd name="connsiteX0" fmla="*/ 1498600 w 1536700"/>
              <a:gd name="connsiteY0" fmla="*/ 679450 h 679450"/>
              <a:gd name="connsiteX1" fmla="*/ 1473200 w 1536700"/>
              <a:gd name="connsiteY1" fmla="*/ 323850 h 679450"/>
              <a:gd name="connsiteX2" fmla="*/ 1117600 w 1536700"/>
              <a:gd name="connsiteY2" fmla="*/ 44450 h 679450"/>
              <a:gd name="connsiteX3" fmla="*/ 533400 w 1536700"/>
              <a:gd name="connsiteY3" fmla="*/ 57150 h 679450"/>
              <a:gd name="connsiteX4" fmla="*/ 203200 w 1536700"/>
              <a:gd name="connsiteY4" fmla="*/ 273050 h 679450"/>
              <a:gd name="connsiteX5" fmla="*/ 0 w 1536700"/>
              <a:gd name="connsiteY5" fmla="*/ 501650 h 679450"/>
              <a:gd name="connsiteX6" fmla="*/ 0 w 1536700"/>
              <a:gd name="connsiteY6" fmla="*/ 501650 h 679450"/>
              <a:gd name="connsiteX7" fmla="*/ 0 w 1536700"/>
              <a:gd name="connsiteY7" fmla="*/ 501650 h 67945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0 w 1536700"/>
              <a:gd name="connsiteY6" fmla="*/ 501650 h 698500"/>
              <a:gd name="connsiteX7" fmla="*/ 1 w 1536700"/>
              <a:gd name="connsiteY7" fmla="*/ 698500 h 698500"/>
              <a:gd name="connsiteX0" fmla="*/ 1498600 w 1536700"/>
              <a:gd name="connsiteY0" fmla="*/ 679450 h 698500"/>
              <a:gd name="connsiteX1" fmla="*/ 1473200 w 1536700"/>
              <a:gd name="connsiteY1" fmla="*/ 323850 h 698500"/>
              <a:gd name="connsiteX2" fmla="*/ 1117600 w 1536700"/>
              <a:gd name="connsiteY2" fmla="*/ 44450 h 698500"/>
              <a:gd name="connsiteX3" fmla="*/ 533400 w 1536700"/>
              <a:gd name="connsiteY3" fmla="*/ 57150 h 698500"/>
              <a:gd name="connsiteX4" fmla="*/ 203200 w 1536700"/>
              <a:gd name="connsiteY4" fmla="*/ 273050 h 698500"/>
              <a:gd name="connsiteX5" fmla="*/ 0 w 1536700"/>
              <a:gd name="connsiteY5" fmla="*/ 501650 h 698500"/>
              <a:gd name="connsiteX6" fmla="*/ 1 w 1536700"/>
              <a:gd name="connsiteY6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203199 w 1536699"/>
              <a:gd name="connsiteY4" fmla="*/ 273050 h 698500"/>
              <a:gd name="connsiteX5" fmla="*/ 0 w 1536699"/>
              <a:gd name="connsiteY5" fmla="*/ 698500 h 698500"/>
              <a:gd name="connsiteX0" fmla="*/ 1498599 w 1536699"/>
              <a:gd name="connsiteY0" fmla="*/ 679450 h 698500"/>
              <a:gd name="connsiteX1" fmla="*/ 1473199 w 1536699"/>
              <a:gd name="connsiteY1" fmla="*/ 323850 h 698500"/>
              <a:gd name="connsiteX2" fmla="*/ 1117599 w 1536699"/>
              <a:gd name="connsiteY2" fmla="*/ 44450 h 698500"/>
              <a:gd name="connsiteX3" fmla="*/ 533399 w 1536699"/>
              <a:gd name="connsiteY3" fmla="*/ 57150 h 698500"/>
              <a:gd name="connsiteX4" fmla="*/ 107949 w 1536699"/>
              <a:gd name="connsiteY4" fmla="*/ 300107 h 698500"/>
              <a:gd name="connsiteX5" fmla="*/ 0 w 1536699"/>
              <a:gd name="connsiteY5" fmla="*/ 698500 h 69850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390650 w 1428750"/>
              <a:gd name="connsiteY0" fmla="*/ 679450 h 679450"/>
              <a:gd name="connsiteX1" fmla="*/ 1365250 w 1428750"/>
              <a:gd name="connsiteY1" fmla="*/ 323850 h 679450"/>
              <a:gd name="connsiteX2" fmla="*/ 1009650 w 1428750"/>
              <a:gd name="connsiteY2" fmla="*/ 44450 h 679450"/>
              <a:gd name="connsiteX3" fmla="*/ 425450 w 1428750"/>
              <a:gd name="connsiteY3" fmla="*/ 57150 h 679450"/>
              <a:gd name="connsiteX4" fmla="*/ 0 w 1428750"/>
              <a:gd name="connsiteY4" fmla="*/ 300107 h 679450"/>
              <a:gd name="connsiteX0" fmla="*/ 1479548 w 1488014"/>
              <a:gd name="connsiteY0" fmla="*/ 706507 h 706507"/>
              <a:gd name="connsiteX1" fmla="*/ 1365250 w 1488014"/>
              <a:gd name="connsiteY1" fmla="*/ 323850 h 706507"/>
              <a:gd name="connsiteX2" fmla="*/ 1009650 w 1488014"/>
              <a:gd name="connsiteY2" fmla="*/ 44450 h 706507"/>
              <a:gd name="connsiteX3" fmla="*/ 425450 w 1488014"/>
              <a:gd name="connsiteY3" fmla="*/ 57150 h 706507"/>
              <a:gd name="connsiteX4" fmla="*/ 0 w 1488014"/>
              <a:gd name="connsiteY4" fmla="*/ 300107 h 706507"/>
              <a:gd name="connsiteX0" fmla="*/ 1479548 w 1479548"/>
              <a:gd name="connsiteY0" fmla="*/ 706507 h 706507"/>
              <a:gd name="connsiteX1" fmla="*/ 1365250 w 1479548"/>
              <a:gd name="connsiteY1" fmla="*/ 323850 h 706507"/>
              <a:gd name="connsiteX2" fmla="*/ 1009650 w 1479548"/>
              <a:gd name="connsiteY2" fmla="*/ 44450 h 706507"/>
              <a:gd name="connsiteX3" fmla="*/ 425450 w 1479548"/>
              <a:gd name="connsiteY3" fmla="*/ 57150 h 706507"/>
              <a:gd name="connsiteX4" fmla="*/ 0 w 1479548"/>
              <a:gd name="connsiteY4" fmla="*/ 300107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479547 w 1479547"/>
              <a:gd name="connsiteY0" fmla="*/ 706507 h 706507"/>
              <a:gd name="connsiteX1" fmla="*/ 1365249 w 1479547"/>
              <a:gd name="connsiteY1" fmla="*/ 323850 h 706507"/>
              <a:gd name="connsiteX2" fmla="*/ 1009649 w 1479547"/>
              <a:gd name="connsiteY2" fmla="*/ 44450 h 706507"/>
              <a:gd name="connsiteX3" fmla="*/ 425449 w 1479547"/>
              <a:gd name="connsiteY3" fmla="*/ 57150 h 706507"/>
              <a:gd name="connsiteX4" fmla="*/ 0 w 1479547"/>
              <a:gd name="connsiteY4" fmla="*/ 327164 h 706507"/>
              <a:gd name="connsiteX0" fmla="*/ 1054099 w 1054099"/>
              <a:gd name="connsiteY0" fmla="*/ 706507 h 706507"/>
              <a:gd name="connsiteX1" fmla="*/ 939801 w 1054099"/>
              <a:gd name="connsiteY1" fmla="*/ 323850 h 706507"/>
              <a:gd name="connsiteX2" fmla="*/ 584201 w 1054099"/>
              <a:gd name="connsiteY2" fmla="*/ 44450 h 706507"/>
              <a:gd name="connsiteX3" fmla="*/ 1 w 1054099"/>
              <a:gd name="connsiteY3" fmla="*/ 57150 h 706507"/>
              <a:gd name="connsiteX0" fmla="*/ 1225908 w 1225908"/>
              <a:gd name="connsiteY0" fmla="*/ 783998 h 783998"/>
              <a:gd name="connsiteX1" fmla="*/ 1111610 w 1225908"/>
              <a:gd name="connsiteY1" fmla="*/ 401341 h 783998"/>
              <a:gd name="connsiteX2" fmla="*/ 756010 w 1225908"/>
              <a:gd name="connsiteY2" fmla="*/ 121941 h 783998"/>
              <a:gd name="connsiteX3" fmla="*/ 0 w 1225908"/>
              <a:gd name="connsiteY3" fmla="*/ 47119 h 783998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756010 w 1225908"/>
              <a:gd name="connsiteY2" fmla="*/ 74822 h 736879"/>
              <a:gd name="connsiteX3" fmla="*/ 0 w 1225908"/>
              <a:gd name="connsiteY3" fmla="*/ 0 h 736879"/>
              <a:gd name="connsiteX0" fmla="*/ 1225908 w 1225908"/>
              <a:gd name="connsiteY0" fmla="*/ 736879 h 736879"/>
              <a:gd name="connsiteX1" fmla="*/ 1111610 w 1225908"/>
              <a:gd name="connsiteY1" fmla="*/ 354222 h 736879"/>
              <a:gd name="connsiteX2" fmla="*/ 949256 w 1225908"/>
              <a:gd name="connsiteY2" fmla="*/ 98984 h 736879"/>
              <a:gd name="connsiteX3" fmla="*/ 0 w 1225908"/>
              <a:gd name="connsiteY3" fmla="*/ 0 h 736879"/>
              <a:gd name="connsiteX0" fmla="*/ 1225908 w 1271837"/>
              <a:gd name="connsiteY0" fmla="*/ 736879 h 736879"/>
              <a:gd name="connsiteX1" fmla="*/ 1225727 w 1271837"/>
              <a:gd name="connsiteY1" fmla="*/ 340262 h 736879"/>
              <a:gd name="connsiteX2" fmla="*/ 949256 w 1271837"/>
              <a:gd name="connsiteY2" fmla="*/ 98984 h 736879"/>
              <a:gd name="connsiteX3" fmla="*/ 0 w 1271837"/>
              <a:gd name="connsiteY3" fmla="*/ 0 h 736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71837" h="736879">
                <a:moveTo>
                  <a:pt x="1225908" y="736879"/>
                </a:moveTo>
                <a:cubicBezTo>
                  <a:pt x="1206858" y="567545"/>
                  <a:pt x="1271836" y="446578"/>
                  <a:pt x="1225727" y="340262"/>
                </a:cubicBezTo>
                <a:cubicBezTo>
                  <a:pt x="1179618" y="233946"/>
                  <a:pt x="1153544" y="155694"/>
                  <a:pt x="949256" y="98984"/>
                </a:cubicBezTo>
                <a:cubicBezTo>
                  <a:pt x="744968" y="42274"/>
                  <a:pt x="313211" y="17306"/>
                  <a:pt x="0" y="0"/>
                </a:cubicBezTo>
              </a:path>
            </a:pathLst>
          </a:custGeom>
          <a:noFill/>
          <a:ln cap="rnd">
            <a:solidFill>
              <a:schemeClr val="accent2"/>
            </a:solidFill>
            <a:bevel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9" name="Line 19"/>
          <p:cNvSpPr>
            <a:spLocks noChangeShapeType="1"/>
          </p:cNvSpPr>
          <p:nvPr/>
        </p:nvSpPr>
        <p:spPr bwMode="auto">
          <a:xfrm>
            <a:off x="2108237" y="2259120"/>
            <a:ext cx="4947059" cy="0"/>
          </a:xfrm>
          <a:prstGeom prst="line">
            <a:avLst/>
          </a:prstGeom>
          <a:noFill/>
          <a:ln w="12700" cap="flat" cmpd="sng" algn="ctr">
            <a:solidFill>
              <a:schemeClr val="accent2">
                <a:lumMod val="20000"/>
                <a:lumOff val="80000"/>
              </a:schemeClr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0" name="AutoShape 15"/>
          <p:cNvSpPr>
            <a:spLocks noChangeArrowheads="1"/>
          </p:cNvSpPr>
          <p:nvPr/>
        </p:nvSpPr>
        <p:spPr bwMode="auto">
          <a:xfrm>
            <a:off x="6320831" y="2109292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+mj-lt"/>
                <a:cs typeface="Cambria"/>
              </a:rPr>
              <a:t>6</a:t>
            </a:r>
            <a:r>
              <a:rPr lang="fr-FR" sz="1200" dirty="0" smtClean="0">
                <a:latin typeface="+mj-lt"/>
                <a:cs typeface="Cambria"/>
              </a:rPr>
              <a:t>00 m</a:t>
            </a:r>
            <a:endParaRPr lang="fr-FR" sz="1200" dirty="0">
              <a:latin typeface="+mj-lt"/>
              <a:cs typeface="Cambria"/>
            </a:endParaRPr>
          </a:p>
        </p:txBody>
      </p:sp>
      <p:pic>
        <p:nvPicPr>
          <p:cNvPr id="57" name="Picture 4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2250" y="1429793"/>
            <a:ext cx="734443" cy="679499"/>
          </a:xfrm>
          <a:prstGeom prst="rect">
            <a:avLst/>
          </a:prstGeom>
          <a:noFill/>
        </p:spPr>
      </p:pic>
      <p:sp>
        <p:nvSpPr>
          <p:cNvPr id="69" name="Text Box 37"/>
          <p:cNvSpPr txBox="1">
            <a:spLocks noChangeAspect="1" noChangeArrowheads="1"/>
          </p:cNvSpPr>
          <p:nvPr/>
        </p:nvSpPr>
        <p:spPr bwMode="auto">
          <a:xfrm>
            <a:off x="2132848" y="1999060"/>
            <a:ext cx="158672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2420000">
              <a:schemeClr val="bg1">
                <a:lumMod val="50000"/>
                <a:alpha val="66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200" b="1" dirty="0" smtClean="0">
                <a:solidFill>
                  <a:schemeClr val="accent2"/>
                </a:solidFill>
                <a:effectLst>
                  <a:outerShdw blurRad="114300" dist="38100" dir="2700000" algn="tl">
                    <a:srgbClr val="000000">
                      <a:alpha val="69000"/>
                    </a:srgbClr>
                  </a:outerShdw>
                </a:effectLst>
                <a:latin typeface="+mj-lt"/>
                <a:cs typeface="Cambria"/>
              </a:rPr>
              <a:t>Inversion</a:t>
            </a:r>
            <a:endParaRPr lang="fr-FR" sz="1200" b="1" dirty="0">
              <a:solidFill>
                <a:schemeClr val="accent2"/>
              </a:solidFill>
              <a:effectLst>
                <a:outerShdw blurRad="114300" dist="38100" dir="2700000" algn="tl">
                  <a:srgbClr val="000000">
                    <a:alpha val="69000"/>
                  </a:srgbClr>
                </a:outerShdw>
              </a:effectLst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86838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64" grpId="0" animBg="1"/>
      <p:bldP spid="70" grpId="0" animBg="1"/>
      <p:bldP spid="71" grpId="0" animBg="1"/>
      <p:bldP spid="75" grpId="0" animBg="1"/>
      <p:bldP spid="78" grpId="0" animBg="1"/>
      <p:bldP spid="6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5047577"/>
            <a:ext cx="6311900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1459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>
            <a:spLocks noChangeArrowheads="1"/>
          </p:cNvSpPr>
          <p:nvPr/>
        </p:nvSpPr>
        <p:spPr bwMode="auto">
          <a:xfrm rot="5400000" flipH="1">
            <a:off x="2653331" y="1685618"/>
            <a:ext cx="3854757" cy="4950159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pic>
        <p:nvPicPr>
          <p:cNvPr id="83" name="Picture 49" descr="AG00628_"/>
          <p:cNvPicPr>
            <a:picLocks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5162" y="5939784"/>
            <a:ext cx="1336347" cy="207260"/>
          </a:xfrm>
          <a:prstGeom prst="rect">
            <a:avLst/>
          </a:prstGeom>
          <a:noFill/>
        </p:spPr>
      </p:pic>
      <p:grpSp>
        <p:nvGrpSpPr>
          <p:cNvPr id="46" name="Grouper 72"/>
          <p:cNvGrpSpPr/>
          <p:nvPr/>
        </p:nvGrpSpPr>
        <p:grpSpPr>
          <a:xfrm>
            <a:off x="2168395" y="5830331"/>
            <a:ext cx="5227943" cy="383479"/>
            <a:chOff x="3050848" y="5141117"/>
            <a:chExt cx="5227943" cy="491481"/>
          </a:xfrm>
        </p:grpSpPr>
        <p:pic>
          <p:nvPicPr>
            <p:cNvPr id="47" name="Picture 32"/>
            <p:cNvPicPr>
              <a:picLocks noChangeArrowheads="1"/>
            </p:cNvPicPr>
            <p:nvPr/>
          </p:nvPicPr>
          <p:blipFill>
            <a:blip r:embed="rId4"/>
            <a:srcRect l="62595" t="40052" b="49299"/>
            <a:stretch>
              <a:fillRect/>
            </a:stretch>
          </p:blipFill>
          <p:spPr bwMode="auto">
            <a:xfrm flipH="1">
              <a:off x="3050848" y="5141117"/>
              <a:ext cx="2379941" cy="491182"/>
            </a:xfrm>
            <a:prstGeom prst="rect">
              <a:avLst/>
            </a:prstGeom>
            <a:noFill/>
            <a:ln>
              <a:noFill/>
            </a:ln>
            <a:effectLst>
              <a:softEdge rad="25400"/>
            </a:effectLst>
          </p:spPr>
        </p:pic>
        <p:pic>
          <p:nvPicPr>
            <p:cNvPr id="48" name="Picture 32"/>
            <p:cNvPicPr>
              <a:picLocks noChangeArrowheads="1"/>
            </p:cNvPicPr>
            <p:nvPr/>
          </p:nvPicPr>
          <p:blipFill>
            <a:blip r:embed="rId4"/>
            <a:srcRect l="63602" t="40052" b="49299"/>
            <a:stretch>
              <a:fillRect/>
            </a:stretch>
          </p:blipFill>
          <p:spPr bwMode="auto">
            <a:xfrm>
              <a:off x="5350928" y="5141416"/>
              <a:ext cx="2927863" cy="491182"/>
            </a:xfrm>
            <a:prstGeom prst="rect">
              <a:avLst/>
            </a:prstGeom>
            <a:noFill/>
            <a:ln>
              <a:noFill/>
            </a:ln>
            <a:effectLst>
              <a:softEdge rad="25400"/>
            </a:effectLst>
          </p:spPr>
        </p:pic>
      </p:grpSp>
      <p:pic>
        <p:nvPicPr>
          <p:cNvPr id="102" name="Picture 21"/>
          <p:cNvPicPr>
            <a:picLocks noChangeAspect="1" noChangeArrowheads="1"/>
          </p:cNvPicPr>
          <p:nvPr/>
        </p:nvPicPr>
        <p:blipFill>
          <a:blip r:embed="rId5">
            <a:alphaModFix/>
            <a:biLevel thresh="50000"/>
          </a:blip>
          <a:srcRect b="43404"/>
          <a:stretch>
            <a:fillRect/>
          </a:stretch>
        </p:blipFill>
        <p:spPr bwMode="auto">
          <a:xfrm>
            <a:off x="3294509" y="2387600"/>
            <a:ext cx="2166491" cy="11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8900"/>
          </a:effectLst>
          <a:scene3d>
            <a:camera prst="orthographicFront"/>
            <a:lightRig rig="threePt" dir="t"/>
          </a:scene3d>
          <a:sp3d/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74" name="Connecteur droit 73"/>
          <p:cNvCxnSpPr/>
          <p:nvPr/>
        </p:nvCxnSpPr>
        <p:spPr>
          <a:xfrm rot="10800000" flipV="1">
            <a:off x="2100671" y="4042479"/>
            <a:ext cx="4933362" cy="1128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119460" y="3247665"/>
            <a:ext cx="4922566" cy="2842028"/>
            <a:chOff x="1800" y="1607"/>
            <a:chExt cx="3804" cy="203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800" y="1607"/>
              <a:ext cx="3804" cy="2034"/>
              <a:chOff x="1800" y="1607"/>
              <a:chExt cx="3804" cy="2034"/>
            </a:xfrm>
          </p:grpSpPr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1800" y="2632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1800" y="3113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1809" y="1728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" name="AutoShape 15"/>
              <p:cNvSpPr>
                <a:spLocks noChangeArrowheads="1"/>
              </p:cNvSpPr>
              <p:nvPr/>
            </p:nvSpPr>
            <p:spPr bwMode="auto">
              <a:xfrm>
                <a:off x="5063" y="1607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EEECE1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400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5072" y="2061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EEECE1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300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>
                <a:off x="5092" y="2995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EEECE1"/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100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5" name="AutoShape 11"/>
              <p:cNvSpPr>
                <a:spLocks noChangeArrowheads="1"/>
              </p:cNvSpPr>
              <p:nvPr/>
            </p:nvSpPr>
            <p:spPr bwMode="auto">
              <a:xfrm>
                <a:off x="5102" y="3448"/>
                <a:ext cx="440" cy="193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175" cmpd="sng">
                <a:noFill/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</p:grp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5053" y="2523"/>
              <a:ext cx="496" cy="219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3175" cmpd="sng">
              <a:noFill/>
              <a:round/>
              <a:headEnd/>
              <a:tailEnd/>
            </a:ln>
            <a:effectLst>
              <a:softEdge rad="50800"/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dirty="0" smtClean="0">
                  <a:latin typeface="+mj-lt"/>
                  <a:cs typeface="Cambria"/>
                </a:rPr>
                <a:t>200 m</a:t>
              </a:r>
              <a:endParaRPr lang="fr-FR" sz="1200" dirty="0">
                <a:latin typeface="+mj-lt"/>
                <a:cs typeface="Cambria"/>
              </a:endParaRPr>
            </a:p>
          </p:txBody>
        </p:sp>
      </p:grp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2108237" y="2830620"/>
            <a:ext cx="494705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4" name="AutoShape 15"/>
          <p:cNvSpPr>
            <a:spLocks noChangeArrowheads="1"/>
          </p:cNvSpPr>
          <p:nvPr/>
        </p:nvSpPr>
        <p:spPr bwMode="auto">
          <a:xfrm>
            <a:off x="6320831" y="2668092"/>
            <a:ext cx="641257" cy="306467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500 m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65" name="Oval 30"/>
          <p:cNvSpPr>
            <a:spLocks noChangeAspect="1" noChangeArrowheads="1"/>
          </p:cNvSpPr>
          <p:nvPr/>
        </p:nvSpPr>
        <p:spPr bwMode="auto">
          <a:xfrm>
            <a:off x="3866009" y="3085115"/>
            <a:ext cx="1059093" cy="612156"/>
          </a:xfrm>
          <a:prstGeom prst="ellipse">
            <a:avLst/>
          </a:prstGeom>
          <a:solidFill>
            <a:schemeClr val="bg2">
              <a:lumMod val="20000"/>
              <a:lumOff val="80000"/>
              <a:alpha val="86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21°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68" name="Oval 30"/>
          <p:cNvSpPr>
            <a:spLocks noChangeArrowheads="1"/>
          </p:cNvSpPr>
          <p:nvPr/>
        </p:nvSpPr>
        <p:spPr bwMode="auto">
          <a:xfrm>
            <a:off x="3899385" y="3722670"/>
            <a:ext cx="978913" cy="5918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22°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66" name="Oval 30"/>
          <p:cNvSpPr>
            <a:spLocks noChangeArrowheads="1"/>
          </p:cNvSpPr>
          <p:nvPr/>
        </p:nvSpPr>
        <p:spPr bwMode="auto">
          <a:xfrm>
            <a:off x="4064730" y="5097726"/>
            <a:ext cx="659316" cy="4679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24°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67" name="Oval 30"/>
          <p:cNvSpPr>
            <a:spLocks noChangeArrowheads="1"/>
          </p:cNvSpPr>
          <p:nvPr/>
        </p:nvSpPr>
        <p:spPr bwMode="auto">
          <a:xfrm>
            <a:off x="3952072" y="4392871"/>
            <a:ext cx="878997" cy="57615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23°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87" name="Oval 30"/>
          <p:cNvSpPr>
            <a:spLocks noChangeAspect="1" noChangeArrowheads="1"/>
          </p:cNvSpPr>
          <p:nvPr/>
        </p:nvSpPr>
        <p:spPr bwMode="auto">
          <a:xfrm>
            <a:off x="3831244" y="2385400"/>
            <a:ext cx="1183661" cy="684156"/>
          </a:xfrm>
          <a:prstGeom prst="ellipse">
            <a:avLst/>
          </a:prstGeom>
          <a:solidFill>
            <a:schemeClr val="bg2">
              <a:lumMod val="40000"/>
              <a:lumOff val="60000"/>
              <a:alpha val="86000"/>
            </a:schemeClr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20,4°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88" name="AutoShape 15"/>
          <p:cNvSpPr>
            <a:spLocks noChangeArrowheads="1"/>
          </p:cNvSpPr>
          <p:nvPr/>
        </p:nvSpPr>
        <p:spPr bwMode="auto">
          <a:xfrm>
            <a:off x="2159037" y="5753063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25°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89" name="AutoShape 15"/>
          <p:cNvSpPr>
            <a:spLocks noChangeArrowheads="1"/>
          </p:cNvSpPr>
          <p:nvPr/>
        </p:nvSpPr>
        <p:spPr bwMode="auto">
          <a:xfrm>
            <a:off x="2171737" y="5190233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23,8°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0" name="AutoShape 15"/>
          <p:cNvSpPr>
            <a:spLocks noChangeArrowheads="1"/>
          </p:cNvSpPr>
          <p:nvPr/>
        </p:nvSpPr>
        <p:spPr bwMode="auto">
          <a:xfrm>
            <a:off x="2157106" y="4527556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22,6°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1" name="AutoShape 15"/>
          <p:cNvSpPr>
            <a:spLocks noChangeArrowheads="1"/>
          </p:cNvSpPr>
          <p:nvPr/>
        </p:nvSpPr>
        <p:spPr bwMode="auto">
          <a:xfrm>
            <a:off x="2157106" y="3900526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21,4°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2" name="AutoShape 15"/>
          <p:cNvSpPr>
            <a:spLocks noChangeArrowheads="1"/>
          </p:cNvSpPr>
          <p:nvPr/>
        </p:nvSpPr>
        <p:spPr bwMode="auto">
          <a:xfrm>
            <a:off x="2184437" y="3263500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20,2°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3" name="AutoShape 15"/>
          <p:cNvSpPr>
            <a:spLocks noChangeArrowheads="1"/>
          </p:cNvSpPr>
          <p:nvPr/>
        </p:nvSpPr>
        <p:spPr bwMode="auto">
          <a:xfrm>
            <a:off x="2184437" y="2677386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19°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 8/ STABILITE ET INSTABILITE DE LA MASSE D’AIR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-23664" y="68997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Instabilité</a:t>
            </a:r>
          </a:p>
        </p:txBody>
      </p:sp>
      <p:sp>
        <p:nvSpPr>
          <p:cNvPr id="53" name="Text Box 37"/>
          <p:cNvSpPr txBox="1">
            <a:spLocks noChangeAspect="1" noChangeArrowheads="1"/>
          </p:cNvSpPr>
          <p:nvPr/>
        </p:nvSpPr>
        <p:spPr bwMode="auto">
          <a:xfrm>
            <a:off x="2513848" y="3391059"/>
            <a:ext cx="1586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2420000">
              <a:schemeClr val="bg1">
                <a:lumMod val="50000"/>
                <a:alpha val="66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accent2"/>
                </a:solidFill>
                <a:latin typeface="+mj-lt"/>
                <a:cs typeface="Cambria"/>
              </a:rPr>
              <a:t>Point de rosée</a:t>
            </a:r>
          </a:p>
        </p:txBody>
      </p:sp>
      <p:sp>
        <p:nvSpPr>
          <p:cNvPr id="55" name="Text Box 19"/>
          <p:cNvSpPr txBox="1">
            <a:spLocks noChangeArrowheads="1"/>
          </p:cNvSpPr>
          <p:nvPr/>
        </p:nvSpPr>
        <p:spPr bwMode="auto">
          <a:xfrm>
            <a:off x="3327401" y="1712912"/>
            <a:ext cx="2493963" cy="33855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 smtClean="0">
                <a:solidFill>
                  <a:schemeClr val="accent2"/>
                </a:solidFill>
                <a:latin typeface="Calibri" pitchFamily="34" charset="0"/>
              </a:rPr>
              <a:t>Nuages </a:t>
            </a:r>
            <a:r>
              <a:rPr lang="fr-FR" sz="1600" b="1" dirty="0">
                <a:solidFill>
                  <a:schemeClr val="accent2"/>
                </a:solidFill>
                <a:latin typeface="Calibri" pitchFamily="34" charset="0"/>
              </a:rPr>
              <a:t>cumuliformes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616" y="5393364"/>
            <a:ext cx="4794306" cy="820446"/>
          </a:xfrm>
          <a:prstGeom prst="rect">
            <a:avLst/>
          </a:prstGeom>
        </p:spPr>
      </p:pic>
      <p:sp>
        <p:nvSpPr>
          <p:cNvPr id="52" name="Oval 30"/>
          <p:cNvSpPr>
            <a:spLocks noChangeArrowheads="1"/>
          </p:cNvSpPr>
          <p:nvPr/>
        </p:nvSpPr>
        <p:spPr bwMode="auto">
          <a:xfrm>
            <a:off x="4136194" y="5753063"/>
            <a:ext cx="559401" cy="396160"/>
          </a:xfrm>
          <a:prstGeom prst="ellipse">
            <a:avLst/>
          </a:prstGeom>
          <a:solidFill>
            <a:srgbClr val="9C0001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FFFF66"/>
                </a:solidFill>
                <a:latin typeface="+mj-lt"/>
                <a:cs typeface="Cambria"/>
              </a:rPr>
              <a:t>25°</a:t>
            </a:r>
            <a:endParaRPr lang="fr-FR" sz="1200" dirty="0">
              <a:solidFill>
                <a:srgbClr val="FFFF66"/>
              </a:solidFill>
              <a:latin typeface="+mj-lt"/>
              <a:cs typeface="Cambria"/>
            </a:endParaRPr>
          </a:p>
        </p:txBody>
      </p:sp>
      <p:pic>
        <p:nvPicPr>
          <p:cNvPr id="49" name="Picture 27"/>
          <p:cNvPicPr>
            <a:picLocks noChangeArrowheads="1"/>
          </p:cNvPicPr>
          <p:nvPr/>
        </p:nvPicPr>
        <p:blipFill>
          <a:blip r:embed="rId7">
            <a:alphaModFix/>
            <a:lum bright="20000"/>
          </a:blip>
          <a:srcRect b="19204"/>
          <a:stretch>
            <a:fillRect/>
          </a:stretch>
        </p:blipFill>
        <p:spPr bwMode="auto">
          <a:xfrm>
            <a:off x="5887598" y="5509997"/>
            <a:ext cx="301538" cy="269768"/>
          </a:xfrm>
          <a:prstGeom prst="rect">
            <a:avLst/>
          </a:prstGeom>
          <a:noFill/>
        </p:spPr>
      </p:pic>
      <p:pic>
        <p:nvPicPr>
          <p:cNvPr id="50" name="Picture 27"/>
          <p:cNvPicPr>
            <a:picLocks noChangeArrowheads="1"/>
          </p:cNvPicPr>
          <p:nvPr/>
        </p:nvPicPr>
        <p:blipFill>
          <a:blip r:embed="rId7">
            <a:alphaModFix/>
            <a:lum bright="20000"/>
          </a:blip>
          <a:srcRect b="19204"/>
          <a:stretch>
            <a:fillRect/>
          </a:stretch>
        </p:blipFill>
        <p:spPr bwMode="auto">
          <a:xfrm>
            <a:off x="6096000" y="5618179"/>
            <a:ext cx="301538" cy="269768"/>
          </a:xfrm>
          <a:prstGeom prst="rect">
            <a:avLst/>
          </a:prstGeom>
          <a:noFill/>
        </p:spPr>
      </p:pic>
      <p:pic>
        <p:nvPicPr>
          <p:cNvPr id="58" name="Picture 27"/>
          <p:cNvPicPr>
            <a:picLocks noChangeArrowheads="1"/>
          </p:cNvPicPr>
          <p:nvPr/>
        </p:nvPicPr>
        <p:blipFill>
          <a:blip r:embed="rId7">
            <a:alphaModFix/>
            <a:lum bright="20000"/>
          </a:blip>
          <a:srcRect b="19204"/>
          <a:stretch>
            <a:fillRect/>
          </a:stretch>
        </p:blipFill>
        <p:spPr bwMode="auto">
          <a:xfrm>
            <a:off x="5827613" y="5687213"/>
            <a:ext cx="301538" cy="269768"/>
          </a:xfrm>
          <a:prstGeom prst="rect">
            <a:avLst/>
          </a:prstGeom>
          <a:noFill/>
        </p:spPr>
      </p:pic>
      <p:sp>
        <p:nvSpPr>
          <p:cNvPr id="60" name="Line 14"/>
          <p:cNvSpPr>
            <a:spLocks noChangeShapeType="1"/>
          </p:cNvSpPr>
          <p:nvPr/>
        </p:nvSpPr>
        <p:spPr bwMode="auto">
          <a:xfrm flipV="1">
            <a:off x="2110562" y="5351939"/>
            <a:ext cx="0" cy="8058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101600" y="5374634"/>
            <a:ext cx="20574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200" b="1" dirty="0" smtClean="0">
                <a:latin typeface="+mj-lt"/>
                <a:ea typeface="Arial" charset="0"/>
                <a:cs typeface="Arial" charset="0"/>
              </a:rPr>
              <a:t>Gradient thermique vertical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200" b="1" dirty="0" smtClean="0">
                <a:latin typeface="+mj-lt"/>
                <a:ea typeface="Arial" charset="0"/>
                <a:cs typeface="Arial" charset="0"/>
              </a:rPr>
              <a:t>1,2° / 100 </a:t>
            </a:r>
            <a:r>
              <a:rPr lang="fr-FR" sz="1200" b="1" dirty="0">
                <a:latin typeface="+mj-lt"/>
                <a:ea typeface="Arial" charset="0"/>
                <a:cs typeface="Arial" charset="0"/>
              </a:rPr>
              <a:t>m.</a:t>
            </a:r>
          </a:p>
        </p:txBody>
      </p:sp>
      <p:sp>
        <p:nvSpPr>
          <p:cNvPr id="57" name="AutoShape 3"/>
          <p:cNvSpPr>
            <a:spLocks noChangeArrowheads="1"/>
          </p:cNvSpPr>
          <p:nvPr/>
        </p:nvSpPr>
        <p:spPr bwMode="auto">
          <a:xfrm>
            <a:off x="2065272" y="1178722"/>
            <a:ext cx="4960362" cy="37457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400" dirty="0" smtClean="0">
                <a:latin typeface="+mj-lt"/>
              </a:rPr>
              <a:t>Gradient thermique vertical </a:t>
            </a:r>
            <a:r>
              <a:rPr lang="fr-FR" sz="1600" b="1" dirty="0" smtClean="0">
                <a:latin typeface="+mj-lt"/>
              </a:rPr>
              <a:t>&gt;</a:t>
            </a:r>
            <a:r>
              <a:rPr lang="fr-FR" sz="1400" dirty="0" smtClean="0">
                <a:latin typeface="+mj-lt"/>
              </a:rPr>
              <a:t> Gradient adiabatique</a:t>
            </a:r>
            <a:endParaRPr lang="fr-FR" sz="14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00139 -0.0944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472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449 " pathEditMode="relative" ptsTypes="AA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838 " pathEditMode="relative" ptsTypes="AA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8959 " pathEditMode="relative" ptsTypes="AA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26 " pathEditMode="relative" ptsTypes="AA">
                                      <p:cBhvr>
                                        <p:cTn id="5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407 " pathEditMode="relative" ptsTypes="AA">
                                      <p:cBhvr>
                                        <p:cTn id="6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8" grpId="0" animBg="1"/>
      <p:bldP spid="66" grpId="0" animBg="1"/>
      <p:bldP spid="67" grpId="0" animBg="1"/>
      <p:bldP spid="87" grpId="0" animBg="1"/>
      <p:bldP spid="87" grpId="1" animBg="1"/>
      <p:bldP spid="53" grpId="0"/>
      <p:bldP spid="55" grpId="0" animBg="1"/>
      <p:bldP spid="52" grpId="0" animBg="1"/>
      <p:bldP spid="60" grpId="0" animBg="1"/>
      <p:bldP spid="61" grpId="0"/>
      <p:bldP spid="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7"/>
          <p:cNvSpPr>
            <a:spLocks noChangeArrowheads="1"/>
          </p:cNvSpPr>
          <p:nvPr/>
        </p:nvSpPr>
        <p:spPr bwMode="auto">
          <a:xfrm rot="5400000" flipH="1">
            <a:off x="2653331" y="1685618"/>
            <a:ext cx="3854757" cy="4950159"/>
          </a:xfrm>
          <a:prstGeom prst="rect">
            <a:avLst/>
          </a:prstGeom>
          <a:gradFill flip="none" rotWithShape="1">
            <a:gsLst>
              <a:gs pos="34000">
                <a:schemeClr val="tx2">
                  <a:lumMod val="40000"/>
                  <a:lumOff val="60000"/>
                </a:schemeClr>
              </a:gs>
              <a:gs pos="0">
                <a:srgbClr val="FFFFFF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44" y="5371699"/>
            <a:ext cx="4794306" cy="820446"/>
          </a:xfrm>
          <a:prstGeom prst="rect">
            <a:avLst/>
          </a:prstGeom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4">
            <a:alphaModFix amt="90000"/>
            <a:lum bright="-22000" contrast="-100000"/>
          </a:blip>
          <a:srcRect/>
          <a:stretch>
            <a:fillRect/>
          </a:stretch>
        </p:blipFill>
        <p:spPr bwMode="auto">
          <a:xfrm flipV="1">
            <a:off x="2505901" y="5279724"/>
            <a:ext cx="1856615" cy="3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460000">
              <a:srgbClr val="000000">
                <a:alpha val="50000"/>
              </a:srgbClr>
            </a:innerShdw>
            <a:softEdge rad="254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7" name="Picture 18"/>
          <p:cNvPicPr>
            <a:picLocks noChangeAspect="1" noChangeArrowheads="1"/>
          </p:cNvPicPr>
          <p:nvPr/>
        </p:nvPicPr>
        <p:blipFill>
          <a:blip r:embed="rId4">
            <a:alphaModFix amt="90000"/>
            <a:lum bright="-34000" contrast="-100000"/>
          </a:blip>
          <a:srcRect/>
          <a:stretch>
            <a:fillRect/>
          </a:stretch>
        </p:blipFill>
        <p:spPr bwMode="auto">
          <a:xfrm flipV="1">
            <a:off x="4294036" y="5340391"/>
            <a:ext cx="1654375" cy="3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8460000">
              <a:srgbClr val="000000">
                <a:alpha val="50000"/>
              </a:srgbClr>
            </a:innerShdw>
            <a:softEdge rad="2540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3" name="Picture 49" descr="AG00628_"/>
          <p:cNvPicPr>
            <a:picLocks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85162" y="5939784"/>
            <a:ext cx="1336347" cy="207260"/>
          </a:xfrm>
          <a:prstGeom prst="rect">
            <a:avLst/>
          </a:prstGeom>
          <a:noFill/>
        </p:spPr>
      </p:pic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cxnSp>
        <p:nvCxnSpPr>
          <p:cNvPr id="74" name="Connecteur droit 73"/>
          <p:cNvCxnSpPr/>
          <p:nvPr/>
        </p:nvCxnSpPr>
        <p:spPr>
          <a:xfrm rot="10800000" flipV="1">
            <a:off x="2100671" y="4042479"/>
            <a:ext cx="4933362" cy="1128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er 72"/>
          <p:cNvGrpSpPr/>
          <p:nvPr/>
        </p:nvGrpSpPr>
        <p:grpSpPr>
          <a:xfrm>
            <a:off x="2168395" y="5830331"/>
            <a:ext cx="5227943" cy="383479"/>
            <a:chOff x="3050848" y="5141117"/>
            <a:chExt cx="5227943" cy="491481"/>
          </a:xfrm>
        </p:grpSpPr>
        <p:pic>
          <p:nvPicPr>
            <p:cNvPr id="58" name="Picture 32"/>
            <p:cNvPicPr>
              <a:picLocks noChangeArrowheads="1"/>
            </p:cNvPicPr>
            <p:nvPr/>
          </p:nvPicPr>
          <p:blipFill>
            <a:blip r:embed="rId6"/>
            <a:srcRect l="62595" t="40052" b="49299"/>
            <a:stretch>
              <a:fillRect/>
            </a:stretch>
          </p:blipFill>
          <p:spPr bwMode="auto">
            <a:xfrm flipH="1">
              <a:off x="3050848" y="5141117"/>
              <a:ext cx="2379941" cy="491182"/>
            </a:xfrm>
            <a:prstGeom prst="rect">
              <a:avLst/>
            </a:prstGeom>
            <a:noFill/>
            <a:ln>
              <a:noFill/>
            </a:ln>
            <a:effectLst>
              <a:softEdge rad="25400"/>
            </a:effectLst>
          </p:spPr>
        </p:pic>
        <p:pic>
          <p:nvPicPr>
            <p:cNvPr id="64" name="Picture 32"/>
            <p:cNvPicPr>
              <a:picLocks noChangeArrowheads="1"/>
            </p:cNvPicPr>
            <p:nvPr/>
          </p:nvPicPr>
          <p:blipFill>
            <a:blip r:embed="rId6"/>
            <a:srcRect l="63602" t="40052" b="49299"/>
            <a:stretch>
              <a:fillRect/>
            </a:stretch>
          </p:blipFill>
          <p:spPr bwMode="auto">
            <a:xfrm>
              <a:off x="5350928" y="5141416"/>
              <a:ext cx="2927863" cy="491182"/>
            </a:xfrm>
            <a:prstGeom prst="rect">
              <a:avLst/>
            </a:prstGeom>
            <a:noFill/>
            <a:ln>
              <a:noFill/>
            </a:ln>
            <a:effectLst>
              <a:softEdge rad="25400"/>
            </a:effectLst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119460" y="3247665"/>
            <a:ext cx="4922566" cy="2842028"/>
            <a:chOff x="1800" y="1607"/>
            <a:chExt cx="3804" cy="2034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800" y="1607"/>
              <a:ext cx="3804" cy="2034"/>
              <a:chOff x="1800" y="1607"/>
              <a:chExt cx="3804" cy="2034"/>
            </a:xfrm>
          </p:grpSpPr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1800" y="2632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1800" y="3113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>
                <a:off x="1809" y="1728"/>
                <a:ext cx="3795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42" name="AutoShape 15"/>
              <p:cNvSpPr>
                <a:spLocks noChangeArrowheads="1"/>
              </p:cNvSpPr>
              <p:nvPr/>
            </p:nvSpPr>
            <p:spPr bwMode="auto">
              <a:xfrm>
                <a:off x="5063" y="1607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EEECE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400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5072" y="2061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EEECE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300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4" name="AutoShape 12"/>
              <p:cNvSpPr>
                <a:spLocks noChangeArrowheads="1"/>
              </p:cNvSpPr>
              <p:nvPr/>
            </p:nvSpPr>
            <p:spPr bwMode="auto">
              <a:xfrm>
                <a:off x="5092" y="2995"/>
                <a:ext cx="496" cy="219"/>
              </a:xfrm>
              <a:prstGeom prst="roundRect">
                <a:avLst>
                  <a:gd name="adj" fmla="val 16667"/>
                </a:avLst>
              </a:prstGeom>
              <a:solidFill>
                <a:srgbClr val="EEECE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100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  <p:sp>
            <p:nvSpPr>
              <p:cNvPr id="45" name="AutoShape 11"/>
              <p:cNvSpPr>
                <a:spLocks noChangeArrowheads="1"/>
              </p:cNvSpPr>
              <p:nvPr/>
            </p:nvSpPr>
            <p:spPr bwMode="auto">
              <a:xfrm>
                <a:off x="5102" y="3448"/>
                <a:ext cx="440" cy="193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  <a:effectLst>
                <a:softEdge rad="50800"/>
              </a:effectLst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FR" sz="1200" dirty="0" smtClean="0">
                    <a:latin typeface="+mj-lt"/>
                    <a:cs typeface="Cambria"/>
                  </a:rPr>
                  <a:t>0 m</a:t>
                </a:r>
                <a:endParaRPr lang="fr-FR" sz="1200" dirty="0">
                  <a:latin typeface="+mj-lt"/>
                  <a:cs typeface="Cambria"/>
                </a:endParaRPr>
              </a:p>
            </p:txBody>
          </p:sp>
        </p:grpSp>
        <p:sp>
          <p:nvSpPr>
            <p:cNvPr id="34" name="AutoShape 14"/>
            <p:cNvSpPr>
              <a:spLocks noChangeArrowheads="1"/>
            </p:cNvSpPr>
            <p:nvPr/>
          </p:nvSpPr>
          <p:spPr bwMode="auto">
            <a:xfrm>
              <a:off x="5053" y="2523"/>
              <a:ext cx="496" cy="219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3175" cmpd="sng">
              <a:solidFill>
                <a:schemeClr val="tx1"/>
              </a:solidFill>
              <a:round/>
              <a:headEnd/>
              <a:tailEnd/>
            </a:ln>
            <a:effectLst>
              <a:softEdge rad="50800"/>
            </a:effectLst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200" dirty="0" smtClean="0">
                  <a:latin typeface="+mj-lt"/>
                  <a:cs typeface="Cambria"/>
                </a:rPr>
                <a:t>200 m</a:t>
              </a:r>
              <a:endParaRPr lang="fr-FR" sz="1200" dirty="0">
                <a:latin typeface="+mj-lt"/>
                <a:cs typeface="Cambria"/>
              </a:endParaRPr>
            </a:p>
          </p:txBody>
        </p:sp>
      </p:grp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2108237" y="2830620"/>
            <a:ext cx="494705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84" name="AutoShape 15"/>
          <p:cNvSpPr>
            <a:spLocks noChangeArrowheads="1"/>
          </p:cNvSpPr>
          <p:nvPr/>
        </p:nvSpPr>
        <p:spPr bwMode="auto">
          <a:xfrm>
            <a:off x="6320831" y="2668092"/>
            <a:ext cx="641257" cy="306467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500 m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52" name="Oval 30"/>
          <p:cNvSpPr>
            <a:spLocks noChangeAspect="1" noChangeArrowheads="1"/>
          </p:cNvSpPr>
          <p:nvPr/>
        </p:nvSpPr>
        <p:spPr bwMode="auto">
          <a:xfrm>
            <a:off x="4072694" y="5689563"/>
            <a:ext cx="711903" cy="504160"/>
          </a:xfrm>
          <a:prstGeom prst="ellipse">
            <a:avLst/>
          </a:prstGeom>
          <a:solidFill>
            <a:srgbClr val="9C0001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FFFF66"/>
                </a:solidFill>
                <a:latin typeface="+mj-lt"/>
                <a:cs typeface="Cambria"/>
              </a:rPr>
              <a:t>18°</a:t>
            </a:r>
            <a:endParaRPr lang="fr-FR" sz="1200" dirty="0">
              <a:solidFill>
                <a:srgbClr val="FFFF66"/>
              </a:solidFill>
              <a:latin typeface="+mj-lt"/>
              <a:cs typeface="Cambria"/>
            </a:endParaRPr>
          </a:p>
        </p:txBody>
      </p:sp>
      <p:sp>
        <p:nvSpPr>
          <p:cNvPr id="66" name="Oval 30"/>
          <p:cNvSpPr>
            <a:spLocks noChangeAspect="1" noChangeArrowheads="1"/>
          </p:cNvSpPr>
          <p:nvPr/>
        </p:nvSpPr>
        <p:spPr bwMode="auto">
          <a:xfrm>
            <a:off x="4039329" y="5097726"/>
            <a:ext cx="760750" cy="539999"/>
          </a:xfrm>
          <a:prstGeom prst="ellipse">
            <a:avLst/>
          </a:prstGeom>
          <a:solidFill>
            <a:srgbClr val="D99694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000000"/>
                </a:solidFill>
                <a:latin typeface="+mj-lt"/>
                <a:cs typeface="Cambria"/>
              </a:rPr>
              <a:t>17°</a:t>
            </a:r>
            <a:endParaRPr lang="fr-FR" sz="1200" dirty="0">
              <a:solidFill>
                <a:srgbClr val="000000"/>
              </a:solidFill>
              <a:latin typeface="+mj-lt"/>
              <a:cs typeface="Cambria"/>
            </a:endParaRPr>
          </a:p>
        </p:txBody>
      </p:sp>
      <p:sp>
        <p:nvSpPr>
          <p:cNvPr id="88" name="AutoShape 15"/>
          <p:cNvSpPr>
            <a:spLocks noChangeArrowheads="1"/>
          </p:cNvSpPr>
          <p:nvPr/>
        </p:nvSpPr>
        <p:spPr bwMode="auto">
          <a:xfrm>
            <a:off x="2159037" y="5753063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18°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89" name="AutoShape 15"/>
          <p:cNvSpPr>
            <a:spLocks noChangeArrowheads="1"/>
          </p:cNvSpPr>
          <p:nvPr/>
        </p:nvSpPr>
        <p:spPr bwMode="auto">
          <a:xfrm>
            <a:off x="2171737" y="5190233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17,5°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0" name="AutoShape 15"/>
          <p:cNvSpPr>
            <a:spLocks noChangeArrowheads="1"/>
          </p:cNvSpPr>
          <p:nvPr/>
        </p:nvSpPr>
        <p:spPr bwMode="auto">
          <a:xfrm>
            <a:off x="2157106" y="4527556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17°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1" name="AutoShape 15"/>
          <p:cNvSpPr>
            <a:spLocks noChangeArrowheads="1"/>
          </p:cNvSpPr>
          <p:nvPr/>
        </p:nvSpPr>
        <p:spPr bwMode="auto">
          <a:xfrm>
            <a:off x="2157106" y="3900526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16,5°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2" name="AutoShape 15"/>
          <p:cNvSpPr>
            <a:spLocks noChangeArrowheads="1"/>
          </p:cNvSpPr>
          <p:nvPr/>
        </p:nvSpPr>
        <p:spPr bwMode="auto">
          <a:xfrm>
            <a:off x="2184437" y="3263500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16°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93" name="AutoShape 15"/>
          <p:cNvSpPr>
            <a:spLocks noChangeArrowheads="1"/>
          </p:cNvSpPr>
          <p:nvPr/>
        </p:nvSpPr>
        <p:spPr bwMode="auto">
          <a:xfrm>
            <a:off x="2184437" y="2677386"/>
            <a:ext cx="641257" cy="3064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 smtClean="0">
                <a:latin typeface="+mj-lt"/>
                <a:cs typeface="Cambria"/>
              </a:rPr>
              <a:t>15,5°</a:t>
            </a:r>
            <a:endParaRPr lang="fr-FR" sz="1200" dirty="0">
              <a:latin typeface="+mj-lt"/>
              <a:cs typeface="Cambria"/>
            </a:endParaRPr>
          </a:p>
        </p:txBody>
      </p:sp>
      <p:sp>
        <p:nvSpPr>
          <p:cNvPr id="10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 8/ STABILITE ET INSTABILITE DE LA MASSE D’AIR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12701" y="681623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Stabilité</a:t>
            </a: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101600" y="5374634"/>
            <a:ext cx="20574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sz="1200" b="1" dirty="0" smtClean="0">
                <a:latin typeface="+mj-lt"/>
                <a:ea typeface="Arial" charset="0"/>
                <a:cs typeface="Arial" charset="0"/>
              </a:rPr>
              <a:t>Gradient thermique vertical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1200" b="1" dirty="0" smtClean="0">
                <a:latin typeface="+mj-lt"/>
                <a:ea typeface="Arial" charset="0"/>
                <a:cs typeface="Arial" charset="0"/>
              </a:rPr>
              <a:t>0,5° / 100 </a:t>
            </a:r>
            <a:r>
              <a:rPr lang="fr-FR" sz="1200" b="1" dirty="0">
                <a:latin typeface="+mj-lt"/>
                <a:ea typeface="Arial" charset="0"/>
                <a:cs typeface="Arial" charset="0"/>
              </a:rPr>
              <a:t>m.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3344525" y="1710154"/>
            <a:ext cx="2489587" cy="338554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dirty="0">
                <a:solidFill>
                  <a:srgbClr val="1F497D"/>
                </a:solidFill>
                <a:latin typeface="Calibri" pitchFamily="34" charset="0"/>
              </a:rPr>
              <a:t>Nuages stratiformes</a:t>
            </a:r>
          </a:p>
        </p:txBody>
      </p:sp>
      <p:sp>
        <p:nvSpPr>
          <p:cNvPr id="55" name="Oval 30"/>
          <p:cNvSpPr>
            <a:spLocks noChangeAspect="1" noChangeArrowheads="1"/>
          </p:cNvSpPr>
          <p:nvPr/>
        </p:nvSpPr>
        <p:spPr bwMode="auto">
          <a:xfrm>
            <a:off x="4098094" y="5702263"/>
            <a:ext cx="711903" cy="504160"/>
          </a:xfrm>
          <a:prstGeom prst="ellipse">
            <a:avLst/>
          </a:prstGeom>
          <a:solidFill>
            <a:srgbClr val="9C0001"/>
          </a:solidFill>
          <a:ln w="9525">
            <a:noFill/>
            <a:round/>
            <a:headEnd/>
            <a:tailEnd/>
          </a:ln>
          <a:effectLst>
            <a:softEdge rad="101600"/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z="1200" dirty="0" smtClean="0">
                <a:solidFill>
                  <a:srgbClr val="FFFF66"/>
                </a:solidFill>
                <a:latin typeface="+mj-lt"/>
                <a:cs typeface="Cambria"/>
              </a:rPr>
              <a:t>18°</a:t>
            </a:r>
            <a:endParaRPr lang="fr-FR" sz="1200" dirty="0">
              <a:solidFill>
                <a:srgbClr val="FFFF66"/>
              </a:solidFill>
              <a:latin typeface="+mj-lt"/>
              <a:cs typeface="Cambria"/>
            </a:endParaRPr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 flipV="1">
            <a:off x="2110562" y="5351939"/>
            <a:ext cx="0" cy="80588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51" name="Text Box 37"/>
          <p:cNvSpPr txBox="1">
            <a:spLocks noChangeAspect="1" noChangeArrowheads="1"/>
          </p:cNvSpPr>
          <p:nvPr/>
        </p:nvSpPr>
        <p:spPr bwMode="auto">
          <a:xfrm>
            <a:off x="4378197" y="5094700"/>
            <a:ext cx="1586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38100" dir="12420000">
              <a:schemeClr val="bg1">
                <a:lumMod val="50000"/>
                <a:alpha val="66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sz="1400" b="1" dirty="0" smtClean="0">
                <a:solidFill>
                  <a:schemeClr val="accent2"/>
                </a:solidFill>
                <a:latin typeface="+mj-lt"/>
                <a:cs typeface="Cambria"/>
              </a:rPr>
              <a:t>Point de rosée</a:t>
            </a:r>
            <a:endParaRPr lang="fr-FR" sz="1400" b="1" dirty="0">
              <a:solidFill>
                <a:schemeClr val="accent2"/>
              </a:solidFill>
              <a:latin typeface="+mj-lt"/>
              <a:cs typeface="Cambria"/>
            </a:endParaRPr>
          </a:p>
        </p:txBody>
      </p:sp>
      <p:sp>
        <p:nvSpPr>
          <p:cNvPr id="48" name="AutoShape 3"/>
          <p:cNvSpPr>
            <a:spLocks noChangeArrowheads="1"/>
          </p:cNvSpPr>
          <p:nvPr/>
        </p:nvSpPr>
        <p:spPr bwMode="auto">
          <a:xfrm>
            <a:off x="2065272" y="1178722"/>
            <a:ext cx="4960362" cy="3405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>
              <a:schemeClr val="tx1">
                <a:lumMod val="95000"/>
                <a:lumOff val="5000"/>
                <a:alpha val="72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ctr"/>
            <a:r>
              <a:rPr lang="fr-FR" sz="1400" dirty="0" smtClean="0">
                <a:latin typeface="+mj-lt"/>
              </a:rPr>
              <a:t>Gradient thermique vertical </a:t>
            </a:r>
            <a:r>
              <a:rPr lang="fr-FR" sz="1400" b="1" dirty="0" smtClean="0">
                <a:solidFill>
                  <a:schemeClr val="accent5"/>
                </a:solidFill>
                <a:latin typeface="+mj-lt"/>
              </a:rPr>
              <a:t>&lt;</a:t>
            </a:r>
            <a:r>
              <a:rPr lang="fr-FR" sz="1400" dirty="0" smtClean="0">
                <a:latin typeface="+mj-lt"/>
              </a:rPr>
              <a:t> Gradient adiabatique</a:t>
            </a:r>
            <a:endParaRPr lang="fr-FR" sz="14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9.62963E-6 L -8.33333E-7 -0.08149 " pathEditMode="relative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1.94444E-6 0.08172 " pathEditMode="relative" ptsTypes="AA">
                                      <p:cBhvr>
                                        <p:cTn id="3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 animBg="1"/>
      <p:bldP spid="54" grpId="0"/>
      <p:bldP spid="57" grpId="0" animBg="1"/>
      <p:bldP spid="55" grpId="0" animBg="1"/>
      <p:bldP spid="53" grpId="0" animBg="1"/>
      <p:bldP spid="51" grpId="0"/>
      <p:bldP spid="4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5586724"/>
            <a:ext cx="6311900" cy="393700"/>
          </a:xfrm>
          <a:prstGeom prst="roundRect">
            <a:avLst/>
          </a:prstGeom>
          <a:solidFill>
            <a:srgbClr val="FFFFFF"/>
          </a:solidFill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1145923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arth-atmosphere-layer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5" r="9378"/>
          <a:stretch/>
        </p:blipFill>
        <p:spPr>
          <a:xfrm>
            <a:off x="5452529" y="371229"/>
            <a:ext cx="3729483" cy="6486771"/>
          </a:xfrm>
          <a:prstGeom prst="rect">
            <a:avLst/>
          </a:prstGeom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>
            <a:defPPr>
              <a:defRPr lang="fr-FR"/>
            </a:defPPr>
            <a:lvl1pPr algn="ctr" fontAlgn="auto">
              <a:spcAft>
                <a:spcPts val="1200"/>
              </a:spcAft>
              <a:defRPr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1/  </a:t>
            </a:r>
            <a:r>
              <a:rPr lang="fr-FR" dirty="0" smtClean="0"/>
              <a:t>PRINCIPALES COUCHES </a:t>
            </a:r>
            <a:r>
              <a:rPr lang="fr-FR" dirty="0"/>
              <a:t>DE L’ATMOSPHERE</a:t>
            </a:r>
          </a:p>
        </p:txBody>
      </p:sp>
      <p:sp>
        <p:nvSpPr>
          <p:cNvPr id="9" name="Légende à une bordure 2 8"/>
          <p:cNvSpPr/>
          <p:nvPr/>
        </p:nvSpPr>
        <p:spPr>
          <a:xfrm>
            <a:off x="1727199" y="1286933"/>
            <a:ext cx="3221038" cy="469900"/>
          </a:xfrm>
          <a:prstGeom prst="accentCallout2">
            <a:avLst>
              <a:gd name="adj1" fmla="val 40372"/>
              <a:gd name="adj2" fmla="val 81037"/>
              <a:gd name="adj3" fmla="val 43975"/>
              <a:gd name="adj4" fmla="val 121069"/>
              <a:gd name="adj5" fmla="val 570158"/>
              <a:gd name="adj6" fmla="val 164668"/>
            </a:avLst>
          </a:prstGeom>
          <a:solidFill>
            <a:srgbClr val="FFFFFF"/>
          </a:solidFill>
          <a:ln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STRATOSPHERE</a:t>
            </a:r>
          </a:p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100638" y="3593521"/>
            <a:ext cx="1564696" cy="197379"/>
          </a:xfrm>
          <a:prstGeom prst="straightConnector1">
            <a:avLst/>
          </a:prstGeom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7991" y="1756833"/>
            <a:ext cx="5821363" cy="2174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Couche s’élevant jusqu’à environ 50 km.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la température reste constante jusqu’à 25 km puis augmente avec l'altitude.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Cette élévation de température est due à l'absorption des rayons ultraviolets (UV) du Soleil par la couche d'ozone.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Sa limite supérieure s’appelle la </a:t>
            </a:r>
            <a:r>
              <a:rPr lang="fr-FR" sz="1600" b="1" dirty="0" smtClean="0">
                <a:solidFill>
                  <a:srgbClr val="C0504D"/>
                </a:solidFill>
              </a:rPr>
              <a:t>Stratopause</a:t>
            </a:r>
            <a:endParaRPr lang="fr-FR" sz="1600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7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rPr>
              <a:t> 9/ LES NUAGES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0" y="57985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600" b="1" dirty="0">
                <a:solidFill>
                  <a:schemeClr val="accent2"/>
                </a:solidFill>
                <a:latin typeface="+mn-lt"/>
              </a:rPr>
              <a:t>Classification des nuages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5400000" flipH="1">
            <a:off x="3201192" y="912017"/>
            <a:ext cx="3895724" cy="6618287"/>
          </a:xfrm>
          <a:prstGeom prst="rect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</a:schemeClr>
              </a:gs>
              <a:gs pos="0">
                <a:srgbClr val="FFFFFF"/>
              </a:gs>
              <a:gs pos="75000">
                <a:schemeClr val="accent1">
                  <a:lumMod val="75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sz="1400" dirty="0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647698" y="6188073"/>
            <a:ext cx="782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635000" y="3509963"/>
            <a:ext cx="780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635000" y="2273298"/>
            <a:ext cx="780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 dirty="0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635000" y="4879975"/>
            <a:ext cx="782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057275" y="5895608"/>
            <a:ext cx="6683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b="1" dirty="0">
                <a:ea typeface="Arial" charset="0"/>
                <a:cs typeface="Arial" charset="0"/>
              </a:rPr>
              <a:t>0 m</a:t>
            </a:r>
            <a:r>
              <a:rPr lang="fr-FR" sz="1400" b="1" dirty="0">
                <a:latin typeface="Comic Sans MS" charset="0"/>
              </a:rPr>
              <a:t>.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35000" y="4597400"/>
            <a:ext cx="1204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b="1" dirty="0">
                <a:ea typeface="Arial" charset="0"/>
                <a:cs typeface="Arial" charset="0"/>
              </a:rPr>
              <a:t>2000 m.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5000" y="3230563"/>
            <a:ext cx="12049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b="1" dirty="0">
                <a:ea typeface="Arial" charset="0"/>
                <a:cs typeface="Arial" charset="0"/>
              </a:rPr>
              <a:t>6000 m.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20713" y="1965323"/>
            <a:ext cx="1204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 b="1" dirty="0">
                <a:ea typeface="Arial" charset="0"/>
                <a:cs typeface="Arial" charset="0"/>
              </a:rPr>
              <a:t>11000 m.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018088" y="2273298"/>
            <a:ext cx="0" cy="391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600" dirty="0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527300" y="2874963"/>
            <a:ext cx="1030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CIRRO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632450" y="2871788"/>
            <a:ext cx="1030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CIRRO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617788" y="4059238"/>
            <a:ext cx="10302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ALTO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5746750" y="4044950"/>
            <a:ext cx="1030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ALTO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074987" y="2874963"/>
            <a:ext cx="17827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 smtClean="0">
                <a:solidFill>
                  <a:srgbClr val="66CC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STRATUS </a:t>
            </a:r>
            <a:r>
              <a:rPr lang="fr-FR" sz="1600" i="1" dirty="0" smtClean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(Cs)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2828925" y="5535613"/>
            <a:ext cx="18684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>
              <a:srgbClr val="7F7F7F">
                <a:alpha val="47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 smtClean="0">
                <a:solidFill>
                  <a:schemeClr val="accent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STRATUS </a:t>
            </a:r>
            <a:r>
              <a:rPr lang="fr-FR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(St)</a:t>
            </a:r>
            <a:endParaRPr lang="fr-FR" sz="1600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078162" y="4059238"/>
            <a:ext cx="1944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 smtClean="0">
                <a:solidFill>
                  <a:srgbClr val="66CC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STRATUS </a:t>
            </a:r>
            <a:r>
              <a:rPr lang="fr-FR" sz="1600" i="1" dirty="0" smtClean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(As)</a:t>
            </a:r>
            <a:endParaRPr lang="fr-FR" sz="1600" i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788024" y="2871788"/>
            <a:ext cx="2182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7F7F7F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i="1" dirty="0" smtClean="0">
                <a:solidFill>
                  <a:srgbClr val="FF2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CUMULUS </a:t>
            </a:r>
            <a:r>
              <a:rPr lang="fr-FR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(Cc)</a:t>
            </a:r>
            <a:endParaRPr lang="fr-FR" sz="16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948363" y="4044950"/>
            <a:ext cx="19129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chemeClr val="bg1">
                <a:lumMod val="50000"/>
                <a:alpha val="43000"/>
              </a:scheme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i="1" dirty="0" smtClean="0">
                <a:solidFill>
                  <a:srgbClr val="FF2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CUMULUS </a:t>
            </a:r>
            <a:r>
              <a:rPr lang="fr-FR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fr-FR" sz="1600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Ac</a:t>
            </a:r>
            <a:r>
              <a:rPr lang="fr-FR" sz="1600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fr-FR" sz="16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5627687" y="5535613"/>
            <a:ext cx="2043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7F7F7F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i="1" dirty="0">
                <a:solidFill>
                  <a:srgbClr val="FF2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CUMULUS </a:t>
            </a:r>
            <a:r>
              <a:rPr lang="fr-FR" sz="1600" i="1" dirty="0" smtClean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(Cu)</a:t>
            </a:r>
            <a:endParaRPr lang="fr-FR" sz="1600" i="1" dirty="0">
              <a:solidFill>
                <a:srgbClr val="404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697288" y="4578342"/>
            <a:ext cx="2982912" cy="338136"/>
            <a:chOff x="2896" y="2858"/>
            <a:chExt cx="1879" cy="213"/>
          </a:xfrm>
          <a:noFill/>
          <a:effectLst/>
        </p:grpSpPr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3490" y="2858"/>
              <a:ext cx="1285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1600" i="1" dirty="0" smtClean="0">
                  <a:solidFill>
                    <a:srgbClr val="FF2B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CUMULUS (</a:t>
              </a:r>
              <a:r>
                <a:rPr lang="fr-FR" sz="1600" i="1" dirty="0" err="1" smtClean="0">
                  <a:solidFill>
                    <a:srgbClr val="FF2B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Sc</a:t>
              </a:r>
              <a:r>
                <a:rPr lang="fr-FR" sz="1600" i="1" dirty="0" smtClean="0">
                  <a:solidFill>
                    <a:srgbClr val="FF2B2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)</a:t>
              </a:r>
              <a:endParaRPr lang="fr-FR" sz="1600" i="1" dirty="0">
                <a:solidFill>
                  <a:srgbClr val="FF2B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2896" y="2858"/>
              <a:ext cx="843" cy="2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50000"/>
                </a:spcBef>
                <a:defRPr/>
              </a:pPr>
              <a:r>
                <a:rPr lang="fr-FR" sz="1600" i="1" dirty="0">
                  <a:solidFill>
                    <a:schemeClr val="accent1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Calibri" pitchFamily="34" charset="0"/>
                </a:rPr>
                <a:t>STRATO</a:t>
              </a:r>
            </a:p>
          </p:txBody>
        </p:sp>
      </p:grp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4205288" y="2336800"/>
            <a:ext cx="168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600" b="1" i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cs typeface="Arial"/>
              </a:rPr>
              <a:t>CIRRUS (CI</a:t>
            </a:r>
            <a:r>
              <a:rPr lang="fr-FR" sz="16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+mj-lt"/>
                <a:cs typeface="Arial"/>
              </a:rPr>
              <a:t>)</a:t>
            </a:r>
            <a:endParaRPr lang="fr-FR" sz="1600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+mj-lt"/>
              <a:cs typeface="Arial"/>
            </a:endParaRPr>
          </a:p>
        </p:txBody>
      </p:sp>
      <p:sp>
        <p:nvSpPr>
          <p:cNvPr id="35" name="AutoShape 54">
            <a:hlinkClick r:id="rId3" action="ppaction://hlinkpres?slideindex=3&amp;slidetitle=Diapositive 3" highlightClick="1"/>
          </p:cNvPr>
          <p:cNvSpPr>
            <a:spLocks noChangeArrowheads="1"/>
          </p:cNvSpPr>
          <p:nvPr/>
        </p:nvSpPr>
        <p:spPr bwMode="auto">
          <a:xfrm>
            <a:off x="2657475" y="4044950"/>
            <a:ext cx="2103438" cy="385763"/>
          </a:xfrm>
          <a:prstGeom prst="actionButtonDocumen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-57331" y="5261769"/>
            <a:ext cx="190221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r="2700000">
              <a:srgbClr val="000000">
                <a:alpha val="49000"/>
              </a:srgbClr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Etage inférieur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-57331" y="3894138"/>
            <a:ext cx="190221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Etage moyen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-68835" y="2600325"/>
            <a:ext cx="190221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r="2700000" algn="br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Etage supérieur</a:t>
            </a:r>
          </a:p>
        </p:txBody>
      </p:sp>
      <p:sp>
        <p:nvSpPr>
          <p:cNvPr id="42" name="ZoneTexte 41"/>
          <p:cNvSpPr txBox="1"/>
          <p:nvPr/>
        </p:nvSpPr>
        <p:spPr>
          <a:xfrm rot="10800000">
            <a:off x="7978455" y="2646413"/>
            <a:ext cx="492443" cy="355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7F7F7F">
                <a:alpha val="43000"/>
              </a:srgbClr>
            </a:outerShdw>
          </a:effectLst>
        </p:spPr>
        <p:txBody>
          <a:bodyPr vert="vert" wrap="square">
            <a:prstTxWarp prst="textNoShape">
              <a:avLst/>
            </a:prstTxWarp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fr-FR" sz="2000" b="1" cap="all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pitchFamily="34" charset="0"/>
              </a:rPr>
              <a:t>Cumulonimbus (Cb)</a:t>
            </a:r>
          </a:p>
        </p:txBody>
      </p:sp>
      <p:sp>
        <p:nvSpPr>
          <p:cNvPr id="43" name="ZoneTexte 42"/>
          <p:cNvSpPr txBox="1"/>
          <p:nvPr/>
        </p:nvSpPr>
        <p:spPr>
          <a:xfrm rot="10800000">
            <a:off x="1839912" y="2670225"/>
            <a:ext cx="492443" cy="35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7F7F7F">
                <a:alpha val="43000"/>
              </a:srgbClr>
            </a:outerShdw>
          </a:effectLst>
        </p:spPr>
        <p:txBody>
          <a:bodyPr vert="vert" wrap="square">
            <a:prstTxWarp prst="textNoShape">
              <a:avLst/>
            </a:prstTxWarp>
            <a:spAutoFit/>
          </a:bodyPr>
          <a:lstStyle/>
          <a:p>
            <a:pPr algn="dist">
              <a:spcBef>
                <a:spcPct val="50000"/>
              </a:spcBef>
              <a:defRPr/>
            </a:pPr>
            <a:r>
              <a:rPr lang="fr-FR" sz="2000" cap="al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</a:rPr>
              <a:t>nimbostratus (Ns)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116138" y="1163220"/>
            <a:ext cx="2602690" cy="808781"/>
            <a:chOff x="1582" y="280"/>
            <a:chExt cx="1979" cy="69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1649" y="280"/>
              <a:ext cx="1893" cy="31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 smtClean="0">
                  <a:solidFill>
                    <a:srgbClr val="1F497D"/>
                  </a:solidFill>
                  <a:latin typeface="Calibri" pitchFamily="34" charset="0"/>
                </a:rPr>
                <a:t>Nuages </a:t>
              </a:r>
              <a:r>
                <a:rPr lang="fr-FR" b="1" dirty="0">
                  <a:solidFill>
                    <a:srgbClr val="1F497D"/>
                  </a:solidFill>
                  <a:latin typeface="Calibri" pitchFamily="34" charset="0"/>
                </a:rPr>
                <a:t>stratiformes</a:t>
              </a:r>
              <a:endParaRPr lang="fr-FR" sz="2000" b="1" dirty="0">
                <a:solidFill>
                  <a:srgbClr val="1F497D"/>
                </a:solidFill>
                <a:latin typeface="Calibri" pitchFamily="34" charset="0"/>
              </a:endParaRPr>
            </a:p>
          </p:txBody>
        </p:sp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4">
              <a:alphaModFix amt="90000"/>
              <a:lum bright="47000" contrast="-100000"/>
            </a:blip>
            <a:srcRect/>
            <a:stretch>
              <a:fillRect/>
            </a:stretch>
          </p:blipFill>
          <p:spPr bwMode="auto">
            <a:xfrm flipV="1">
              <a:off x="1582" y="682"/>
              <a:ext cx="19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460000">
                <a:srgbClr val="000000">
                  <a:alpha val="50000"/>
                </a:srgbClr>
              </a:innerShdw>
              <a:softEdge rad="254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337176" y="1166812"/>
            <a:ext cx="2493963" cy="831851"/>
            <a:chOff x="3457" y="275"/>
            <a:chExt cx="1571" cy="524"/>
          </a:xfrm>
        </p:grpSpPr>
        <p:sp>
          <p:nvSpPr>
            <p:cNvPr id="48" name="Text Box 19"/>
            <p:cNvSpPr txBox="1">
              <a:spLocks noChangeArrowheads="1"/>
            </p:cNvSpPr>
            <p:nvPr/>
          </p:nvSpPr>
          <p:spPr bwMode="auto">
            <a:xfrm>
              <a:off x="3457" y="275"/>
              <a:ext cx="1571" cy="23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 smtClean="0">
                  <a:solidFill>
                    <a:srgbClr val="FF0000"/>
                  </a:solidFill>
                  <a:latin typeface="Calibri" pitchFamily="34" charset="0"/>
                </a:rPr>
                <a:t>Nuages </a:t>
              </a:r>
              <a:r>
                <a:rPr lang="fr-FR" b="1" dirty="0">
                  <a:solidFill>
                    <a:srgbClr val="FF0000"/>
                  </a:solidFill>
                  <a:latin typeface="Calibri" pitchFamily="34" charset="0"/>
                </a:rPr>
                <a:t>cumuliformes</a:t>
              </a:r>
            </a:p>
          </p:txBody>
        </p:sp>
        <p:pic>
          <p:nvPicPr>
            <p:cNvPr id="49" name="Picture 21"/>
            <p:cNvPicPr>
              <a:picLocks noChangeAspect="1" noChangeArrowheads="1"/>
            </p:cNvPicPr>
            <p:nvPr/>
          </p:nvPicPr>
          <p:blipFill>
            <a:blip r:embed="rId5">
              <a:lum contrast="100000"/>
            </a:blip>
            <a:srcRect b="60613"/>
            <a:stretch>
              <a:fillRect/>
            </a:stretch>
          </p:blipFill>
          <p:spPr bwMode="auto">
            <a:xfrm>
              <a:off x="3690" y="474"/>
              <a:ext cx="108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32" grpId="0"/>
      <p:bldP spid="39" grpId="0"/>
      <p:bldP spid="40" grpId="0"/>
      <p:bldP spid="41" grpId="0"/>
      <p:bldP spid="42" grpId="0"/>
      <p:bldP spid="4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r 26"/>
          <p:cNvGrpSpPr/>
          <p:nvPr/>
        </p:nvGrpSpPr>
        <p:grpSpPr>
          <a:xfrm>
            <a:off x="4743001" y="1194102"/>
            <a:ext cx="3533011" cy="2405330"/>
            <a:chOff x="1543046" y="3128499"/>
            <a:chExt cx="3533011" cy="2405330"/>
          </a:xfrm>
        </p:grpSpPr>
        <p:pic>
          <p:nvPicPr>
            <p:cNvPr id="25" name="Image 24" descr="images.jpeg"/>
            <p:cNvPicPr>
              <a:picLocks noChangeAspect="1"/>
            </p:cNvPicPr>
            <p:nvPr/>
          </p:nvPicPr>
          <p:blipFill>
            <a:blip r:embed="rId3"/>
            <a:srcRect t="12748" r="11598" b="8708"/>
            <a:stretch>
              <a:fillRect/>
            </a:stretch>
          </p:blipFill>
          <p:spPr>
            <a:xfrm>
              <a:off x="1543046" y="3128499"/>
              <a:ext cx="3533011" cy="2405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ZoneTexte 25"/>
            <p:cNvSpPr txBox="1"/>
            <p:nvPr/>
          </p:nvSpPr>
          <p:spPr>
            <a:xfrm>
              <a:off x="1555746" y="5151797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Cirrostratus</a:t>
              </a:r>
            </a:p>
          </p:txBody>
        </p:sp>
      </p:grp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245660" y="186908"/>
            <a:ext cx="2602690" cy="808781"/>
            <a:chOff x="1582" y="280"/>
            <a:chExt cx="1979" cy="69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1649" y="280"/>
              <a:ext cx="1893" cy="318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>
                  <a:solidFill>
                    <a:schemeClr val="tx2"/>
                  </a:solidFill>
                  <a:latin typeface="Calibri" pitchFamily="34" charset="0"/>
                </a:rPr>
                <a:t>Nuages stratiformes</a:t>
              </a:r>
            </a:p>
          </p:txBody>
        </p:sp>
        <p:pic>
          <p:nvPicPr>
            <p:cNvPr id="46" name="Picture 18"/>
            <p:cNvPicPr>
              <a:picLocks noChangeAspect="1" noChangeArrowheads="1"/>
            </p:cNvPicPr>
            <p:nvPr/>
          </p:nvPicPr>
          <p:blipFill>
            <a:blip r:embed="rId4">
              <a:alphaModFix amt="90000"/>
              <a:lum bright="47000" contrast="-100000"/>
            </a:blip>
            <a:srcRect/>
            <a:stretch>
              <a:fillRect/>
            </a:stretch>
          </p:blipFill>
          <p:spPr bwMode="auto">
            <a:xfrm flipV="1">
              <a:off x="1582" y="682"/>
              <a:ext cx="1979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8460000">
                <a:srgbClr val="000000">
                  <a:alpha val="50000"/>
                </a:srgbClr>
              </a:innerShdw>
              <a:softEdge rad="2540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3" name="Grouper 58"/>
          <p:cNvGrpSpPr/>
          <p:nvPr/>
        </p:nvGrpSpPr>
        <p:grpSpPr>
          <a:xfrm>
            <a:off x="806521" y="1202300"/>
            <a:ext cx="3598792" cy="2406700"/>
            <a:chOff x="495300" y="2391800"/>
            <a:chExt cx="3598792" cy="2406700"/>
          </a:xfrm>
        </p:grpSpPr>
        <p:pic>
          <p:nvPicPr>
            <p:cNvPr id="60" name="Image 59" descr="Unknown.jpe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00" y="2391800"/>
              <a:ext cx="3598792" cy="24067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1" name="ZoneTexte 60"/>
            <p:cNvSpPr txBox="1"/>
            <p:nvPr/>
          </p:nvSpPr>
          <p:spPr>
            <a:xfrm>
              <a:off x="546100" y="4356100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 smtClean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Altostratus</a:t>
              </a:r>
              <a:endParaRPr lang="fr-FR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er 64"/>
          <p:cNvGrpSpPr/>
          <p:nvPr/>
        </p:nvGrpSpPr>
        <p:grpSpPr>
          <a:xfrm>
            <a:off x="822801" y="4039724"/>
            <a:ext cx="3577300" cy="2391800"/>
            <a:chOff x="3365500" y="4466200"/>
            <a:chExt cx="3577300" cy="2391800"/>
          </a:xfrm>
        </p:grpSpPr>
        <p:pic>
          <p:nvPicPr>
            <p:cNvPr id="66" name="Image 65" descr="Unknown.jpe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65500" y="4466200"/>
              <a:ext cx="3577300" cy="23918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7" name="ZoneTexte 66"/>
            <p:cNvSpPr txBox="1"/>
            <p:nvPr/>
          </p:nvSpPr>
          <p:spPr>
            <a:xfrm>
              <a:off x="3429000" y="6437868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Stratus</a:t>
              </a:r>
            </a:p>
          </p:txBody>
        </p:sp>
      </p:grpSp>
      <p:grpSp>
        <p:nvGrpSpPr>
          <p:cNvPr id="6" name="Grouper 82"/>
          <p:cNvGrpSpPr/>
          <p:nvPr/>
        </p:nvGrpSpPr>
        <p:grpSpPr>
          <a:xfrm>
            <a:off x="4741888" y="3984624"/>
            <a:ext cx="3600500" cy="2396100"/>
            <a:chOff x="4572000" y="4095750"/>
            <a:chExt cx="3600500" cy="2396100"/>
          </a:xfrm>
        </p:grpSpPr>
        <p:pic>
          <p:nvPicPr>
            <p:cNvPr id="84" name="Image 83" descr="images.jpeg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0" y="4095750"/>
              <a:ext cx="3600500" cy="2396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5" name="ZoneTexte 84"/>
            <p:cNvSpPr txBox="1"/>
            <p:nvPr/>
          </p:nvSpPr>
          <p:spPr>
            <a:xfrm>
              <a:off x="4622800" y="6063734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Nimbostratus</a:t>
              </a:r>
            </a:p>
          </p:txBody>
        </p:sp>
      </p:grpSp>
      <p:sp>
        <p:nvSpPr>
          <p:cNvPr id="17" name="Rectangle 1027"/>
          <p:cNvSpPr txBox="1">
            <a:spLocks noChangeArrowheads="1"/>
          </p:cNvSpPr>
          <p:nvPr/>
        </p:nvSpPr>
        <p:spPr bwMode="auto">
          <a:xfrm>
            <a:off x="4773613" y="4039724"/>
            <a:ext cx="366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Couche grise et sombre 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Grande étendue et grande épaisseur.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Constitués d’eau, de glace ou de neige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Pluie ou neige continue</a:t>
            </a:r>
            <a:endParaRPr lang="fr-FR" sz="1400" dirty="0">
              <a:ln w="11430"/>
              <a:solidFill>
                <a:srgbClr val="FFFFFF"/>
              </a:solidFill>
            </a:endParaRPr>
          </a:p>
        </p:txBody>
      </p:sp>
      <p:sp>
        <p:nvSpPr>
          <p:cNvPr id="18" name="Rectangle 1027"/>
          <p:cNvSpPr txBox="1">
            <a:spLocks noChangeArrowheads="1"/>
          </p:cNvSpPr>
          <p:nvPr/>
        </p:nvSpPr>
        <p:spPr bwMode="auto">
          <a:xfrm>
            <a:off x="822801" y="4039724"/>
            <a:ext cx="3582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Couche grise, dense et très basse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Brouillard fréquent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Constitués de gouttelettes d’eau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Bruine possible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89914" y="1857153"/>
            <a:ext cx="364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Nappe ou couche grisâtre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Couvre le ciel en partie ou totalement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Constitués d’eau de glace ou de neige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Pluie ou neige possible</a:t>
            </a:r>
            <a:endParaRPr lang="fr-FR" sz="1400" dirty="0">
              <a:ln w="11430"/>
              <a:solidFill>
                <a:schemeClr val="bg1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792688" y="1227699"/>
            <a:ext cx="3692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Voile transparent et blanchâtre</a:t>
            </a:r>
          </a:p>
          <a:p>
            <a:pPr marL="342900" marR="0" lvl="0" indent="-342900" defTabSz="914400" eaLnBrk="1" latinLnBrk="0" hangingPunct="1">
              <a:lnSpc>
                <a:spcPct val="100000"/>
              </a:lnSpc>
              <a:buClrTx/>
              <a:buSzTx/>
              <a:buFontTx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Constitués de cristaux de glace 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Phénomène de halo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Pas de précipitations</a:t>
            </a:r>
          </a:p>
        </p:txBody>
      </p:sp>
    </p:spTree>
    <p:extLst>
      <p:ext uri="{BB962C8B-B14F-4D97-AF65-F5344CB8AC3E}">
        <p14:creationId xmlns:p14="http://schemas.microsoft.com/office/powerpoint/2010/main" val="503464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18" grpId="0" build="p" autoUpdateAnimBg="0"/>
      <p:bldP spid="19" grpId="0" build="p" autoUpdateAnimBg="0"/>
      <p:bldP spid="20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310731" y="315913"/>
            <a:ext cx="2493963" cy="831851"/>
            <a:chOff x="3457" y="275"/>
            <a:chExt cx="1571" cy="524"/>
          </a:xfrm>
        </p:grpSpPr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457" y="275"/>
              <a:ext cx="1571" cy="233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>
                  <a:solidFill>
                    <a:srgbClr val="FF0000"/>
                  </a:solidFill>
                  <a:latin typeface="Calibri" pitchFamily="34" charset="0"/>
                </a:rPr>
                <a:t>Nuages cumuliformes</a:t>
              </a:r>
            </a:p>
          </p:txBody>
        </p:sp>
        <p:pic>
          <p:nvPicPr>
            <p:cNvPr id="19" name="Picture 21"/>
            <p:cNvPicPr>
              <a:picLocks noChangeAspect="1" noChangeArrowheads="1"/>
            </p:cNvPicPr>
            <p:nvPr/>
          </p:nvPicPr>
          <p:blipFill>
            <a:blip r:embed="rId3">
              <a:lum contrast="100000"/>
            </a:blip>
            <a:srcRect b="60613"/>
            <a:stretch>
              <a:fillRect/>
            </a:stretch>
          </p:blipFill>
          <p:spPr bwMode="auto">
            <a:xfrm>
              <a:off x="3690" y="474"/>
              <a:ext cx="1086" cy="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</p:pic>
      </p:grpSp>
      <p:grpSp>
        <p:nvGrpSpPr>
          <p:cNvPr id="3" name="Grouper 67"/>
          <p:cNvGrpSpPr/>
          <p:nvPr/>
        </p:nvGrpSpPr>
        <p:grpSpPr>
          <a:xfrm>
            <a:off x="627832" y="1219764"/>
            <a:ext cx="3575100" cy="2385500"/>
            <a:chOff x="5092700" y="622300"/>
            <a:chExt cx="3575100" cy="2385500"/>
          </a:xfrm>
        </p:grpSpPr>
        <p:pic>
          <p:nvPicPr>
            <p:cNvPr id="21" name="Image 20" descr="images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92700" y="622300"/>
              <a:ext cx="3575100" cy="238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ZoneTexte 21"/>
            <p:cNvSpPr txBox="1"/>
            <p:nvPr/>
          </p:nvSpPr>
          <p:spPr>
            <a:xfrm>
              <a:off x="5156200" y="2587668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Cirrocumulus</a:t>
              </a:r>
            </a:p>
          </p:txBody>
        </p:sp>
      </p:grpSp>
      <p:grpSp>
        <p:nvGrpSpPr>
          <p:cNvPr id="4" name="Grouper 70"/>
          <p:cNvGrpSpPr/>
          <p:nvPr/>
        </p:nvGrpSpPr>
        <p:grpSpPr>
          <a:xfrm>
            <a:off x="653232" y="3978236"/>
            <a:ext cx="3600500" cy="2396100"/>
            <a:chOff x="5067300" y="3390900"/>
            <a:chExt cx="3600500" cy="2396100"/>
          </a:xfrm>
        </p:grpSpPr>
        <p:pic>
          <p:nvPicPr>
            <p:cNvPr id="24" name="Image 23" descr="images.jpe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67300" y="3390900"/>
              <a:ext cx="3600500" cy="2396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5" name="ZoneTexte 24"/>
            <p:cNvSpPr txBox="1"/>
            <p:nvPr/>
          </p:nvSpPr>
          <p:spPr>
            <a:xfrm>
              <a:off x="5105400" y="5384800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Cumulus</a:t>
              </a:r>
            </a:p>
          </p:txBody>
        </p:sp>
      </p:grpSp>
      <p:grpSp>
        <p:nvGrpSpPr>
          <p:cNvPr id="5" name="Grouper 73"/>
          <p:cNvGrpSpPr/>
          <p:nvPr/>
        </p:nvGrpSpPr>
        <p:grpSpPr>
          <a:xfrm>
            <a:off x="4982344" y="1223964"/>
            <a:ext cx="3588000" cy="2394000"/>
            <a:chOff x="292100" y="4350782"/>
            <a:chExt cx="3588000" cy="2394000"/>
          </a:xfrm>
        </p:grpSpPr>
        <p:pic>
          <p:nvPicPr>
            <p:cNvPr id="27" name="Image 26" descr="images-1.jpeg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2100" y="4350782"/>
              <a:ext cx="3588000" cy="2394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8" name="ZoneTexte 27"/>
            <p:cNvSpPr txBox="1"/>
            <p:nvPr/>
          </p:nvSpPr>
          <p:spPr>
            <a:xfrm>
              <a:off x="342900" y="6324650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Altocumulus</a:t>
              </a:r>
            </a:p>
          </p:txBody>
        </p:sp>
      </p:grpSp>
      <p:grpSp>
        <p:nvGrpSpPr>
          <p:cNvPr id="6" name="Grouper 85"/>
          <p:cNvGrpSpPr/>
          <p:nvPr/>
        </p:nvGrpSpPr>
        <p:grpSpPr>
          <a:xfrm>
            <a:off x="5006954" y="3914736"/>
            <a:ext cx="3600696" cy="2396100"/>
            <a:chOff x="806450" y="755650"/>
            <a:chExt cx="3600696" cy="2396100"/>
          </a:xfrm>
        </p:grpSpPr>
        <p:pic>
          <p:nvPicPr>
            <p:cNvPr id="30" name="Image 29" descr="images-1.jpe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06450" y="755650"/>
              <a:ext cx="3600696" cy="23961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1" name="ZoneTexte 30"/>
            <p:cNvSpPr txBox="1"/>
            <p:nvPr/>
          </p:nvSpPr>
          <p:spPr>
            <a:xfrm>
              <a:off x="869950" y="2718918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Cumulonimbus</a:t>
              </a: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60400" y="1282700"/>
            <a:ext cx="3542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Blanc, en couche mince 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Aspect moutonneux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Constitués de cristaux de glace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Pas de précipitations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968854" y="1249364"/>
            <a:ext cx="5652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Blanc ou gris, épars ou soudés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Aspect moutonneux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Constitués de gouttelettes d’eau 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Pas de précipitations</a:t>
            </a:r>
            <a:endParaRPr lang="fr-FR" sz="1400" dirty="0">
              <a:ln w="1143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88954" y="4025900"/>
            <a:ext cx="3159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Blanc, pommelé, 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Base plate et grise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contours bien délimités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Constitués de gouttelettes d’eau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</a:rPr>
              <a:t>Pas de précipitations</a:t>
            </a:r>
            <a:endParaRPr lang="fr-FR" sz="1400" dirty="0">
              <a:ln w="1143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033144" y="3978236"/>
            <a:ext cx="4558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Nuage dense 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Très grand développement vertical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000000"/>
                </a:solidFill>
              </a:rPr>
              <a:t>base large et très sombre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000000"/>
                </a:solidFill>
              </a:rPr>
              <a:t>Constitués d’eau et de glace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000000"/>
                </a:solidFill>
              </a:rPr>
              <a:t>Averses de pluie, de neige, grêle 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000000"/>
                </a:solidFill>
              </a:rPr>
              <a:t>Orages</a:t>
            </a:r>
          </a:p>
        </p:txBody>
      </p:sp>
    </p:spTree>
    <p:extLst>
      <p:ext uri="{BB962C8B-B14F-4D97-AF65-F5344CB8AC3E}">
        <p14:creationId xmlns:p14="http://schemas.microsoft.com/office/powerpoint/2010/main" val="31067064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20" grpId="0" build="p" autoUpdateAnimBg="0"/>
      <p:bldP spid="23" grpId="0" build="p" autoUpdateAnimBg="0"/>
      <p:bldP spid="26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310731" y="315913"/>
            <a:ext cx="2493963" cy="369888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b="1" dirty="0" smtClean="0">
                <a:latin typeface="Calibri" pitchFamily="34" charset="0"/>
              </a:rPr>
              <a:t>Nuages indifférents</a:t>
            </a:r>
            <a:endParaRPr lang="fr-FR" b="1" dirty="0">
              <a:latin typeface="Calibri" pitchFamily="34" charset="0"/>
            </a:endParaRPr>
          </a:p>
        </p:txBody>
      </p:sp>
      <p:grpSp>
        <p:nvGrpSpPr>
          <p:cNvPr id="2" name="Grouper 76"/>
          <p:cNvGrpSpPr/>
          <p:nvPr/>
        </p:nvGrpSpPr>
        <p:grpSpPr>
          <a:xfrm>
            <a:off x="2768063" y="1040050"/>
            <a:ext cx="3579300" cy="2388950"/>
            <a:chOff x="4832351" y="826300"/>
            <a:chExt cx="3579300" cy="2388950"/>
          </a:xfrm>
        </p:grpSpPr>
        <p:pic>
          <p:nvPicPr>
            <p:cNvPr id="20" name="Image 19" descr="Unknown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2351" y="826300"/>
              <a:ext cx="3579300" cy="23889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ZoneTexte 22"/>
            <p:cNvSpPr txBox="1"/>
            <p:nvPr/>
          </p:nvSpPr>
          <p:spPr>
            <a:xfrm>
              <a:off x="4908551" y="2782418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Cirrus</a:t>
              </a:r>
            </a:p>
          </p:txBody>
        </p:sp>
      </p:grpSp>
      <p:grpSp>
        <p:nvGrpSpPr>
          <p:cNvPr id="3" name="Grouper 79"/>
          <p:cNvGrpSpPr/>
          <p:nvPr/>
        </p:nvGrpSpPr>
        <p:grpSpPr>
          <a:xfrm>
            <a:off x="2763763" y="3989857"/>
            <a:ext cx="3583600" cy="2387600"/>
            <a:chOff x="546100" y="4104250"/>
            <a:chExt cx="3583600" cy="2387600"/>
          </a:xfrm>
        </p:grpSpPr>
        <p:pic>
          <p:nvPicPr>
            <p:cNvPr id="29" name="Image 28" descr="images-1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100" y="4104250"/>
              <a:ext cx="3583600" cy="23876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2" name="ZoneTexte 31"/>
            <p:cNvSpPr txBox="1"/>
            <p:nvPr/>
          </p:nvSpPr>
          <p:spPr>
            <a:xfrm>
              <a:off x="596900" y="6070600"/>
              <a:ext cx="241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fr-FR" dirty="0">
                  <a:ln w="1143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Stratocumulus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844263" y="1114167"/>
            <a:ext cx="35438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Nuages élevés en forme de filaments</a:t>
            </a:r>
          </a:p>
          <a:p>
            <a:pPr marL="285750" marR="0" lvl="0" indent="-285750" defTabSz="914400" eaLnBrk="1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Constitués de cristaux de glace</a:t>
            </a:r>
          </a:p>
          <a:p>
            <a:pPr marL="285750" marR="0" lvl="0" indent="-285750" defTabSz="914400" eaLnBrk="1" latinLnBrk="0" hangingPunct="1">
              <a:lnSpc>
                <a:spcPct val="100000"/>
              </a:lnSpc>
              <a:buClrTx/>
              <a:buSzTx/>
              <a:buFont typeface="Arial"/>
              <a:buChar char="•"/>
              <a:tabLst/>
              <a:defRPr/>
            </a:pPr>
            <a:r>
              <a:rPr lang="fr-FR" sz="1400" dirty="0" smtClean="0">
                <a:ln w="11430"/>
                <a:solidFill>
                  <a:schemeClr val="bg1"/>
                </a:solidFill>
              </a:rPr>
              <a:t>Pas de précipitations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80763" y="4114800"/>
            <a:ext cx="36327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En nappe ou en couche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Constitués de gouttelettes d’eau</a:t>
            </a:r>
          </a:p>
          <a:p>
            <a:pPr marL="342900" indent="-342900">
              <a:buFontTx/>
              <a:buChar char="•"/>
              <a:defRPr/>
            </a:pPr>
            <a:r>
              <a:rPr lang="fr-FR" sz="1400" dirty="0" smtClean="0">
                <a:ln w="11430"/>
                <a:solidFill>
                  <a:srgbClr val="FFFFFF"/>
                </a:solidFill>
              </a:rPr>
              <a:t>Pluie ou neige faible</a:t>
            </a:r>
            <a:endParaRPr lang="fr-FR" sz="1400" dirty="0">
              <a:ln w="11430"/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97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arth-atmosphere-layer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5" r="9378"/>
          <a:stretch/>
        </p:blipFill>
        <p:spPr>
          <a:xfrm>
            <a:off x="5452529" y="371229"/>
            <a:ext cx="3729483" cy="6486771"/>
          </a:xfrm>
          <a:prstGeom prst="rect">
            <a:avLst/>
          </a:prstGeom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>
            <a:defPPr>
              <a:defRPr lang="fr-FR"/>
            </a:defPPr>
            <a:lvl1pPr algn="ctr" fontAlgn="auto">
              <a:spcAft>
                <a:spcPts val="1200"/>
              </a:spcAft>
              <a:defRPr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1/  </a:t>
            </a:r>
            <a:r>
              <a:rPr lang="fr-FR" dirty="0" smtClean="0"/>
              <a:t>PRINCIPALES COUCHES </a:t>
            </a:r>
            <a:r>
              <a:rPr lang="fr-FR" dirty="0"/>
              <a:t>DE L’ATMOSPHERE</a:t>
            </a:r>
          </a:p>
        </p:txBody>
      </p:sp>
      <p:sp>
        <p:nvSpPr>
          <p:cNvPr id="9" name="Légende à une bordure 2 8"/>
          <p:cNvSpPr/>
          <p:nvPr/>
        </p:nvSpPr>
        <p:spPr>
          <a:xfrm>
            <a:off x="1727199" y="1286933"/>
            <a:ext cx="3221038" cy="469900"/>
          </a:xfrm>
          <a:prstGeom prst="accentCallout2">
            <a:avLst>
              <a:gd name="adj1" fmla="val 40372"/>
              <a:gd name="adj2" fmla="val 76306"/>
              <a:gd name="adj3" fmla="val 43975"/>
              <a:gd name="adj4" fmla="val 121069"/>
              <a:gd name="adj5" fmla="val 397185"/>
              <a:gd name="adj6" fmla="val 168348"/>
            </a:avLst>
          </a:prstGeom>
          <a:solidFill>
            <a:srgbClr val="FFFFFF"/>
          </a:solidFill>
          <a:ln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MESOSPHERE</a:t>
            </a:r>
          </a:p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694236" y="2797642"/>
            <a:ext cx="1856696" cy="0"/>
          </a:xfrm>
          <a:prstGeom prst="straightConnector1">
            <a:avLst/>
          </a:prstGeom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69331" y="1735686"/>
            <a:ext cx="6214536" cy="12085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Couche s’élevant jusqu’à environ 80 km</a:t>
            </a:r>
            <a:r>
              <a:rPr lang="fr-FR" sz="1600" dirty="0" smtClean="0">
                <a:latin typeface="+mj-lt"/>
              </a:rPr>
              <a:t>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la température décroit fortement avec l'altitude (- 100°C).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Sa limite supérieure s’appelle la </a:t>
            </a:r>
            <a:r>
              <a:rPr lang="fr-FR" sz="1600" b="1" dirty="0" smtClean="0">
                <a:solidFill>
                  <a:srgbClr val="C0504D"/>
                </a:solidFill>
              </a:rPr>
              <a:t>Mésopause</a:t>
            </a:r>
            <a:endParaRPr lang="fr-FR" sz="1600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7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arth-atmosphere-layer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5" r="9378"/>
          <a:stretch/>
        </p:blipFill>
        <p:spPr>
          <a:xfrm>
            <a:off x="5452529" y="371229"/>
            <a:ext cx="3729483" cy="6486771"/>
          </a:xfrm>
          <a:prstGeom prst="rect">
            <a:avLst/>
          </a:prstGeom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>
            <a:defPPr>
              <a:defRPr lang="fr-FR"/>
            </a:defPPr>
            <a:lvl1pPr algn="ctr" fontAlgn="auto">
              <a:spcAft>
                <a:spcPts val="1200"/>
              </a:spcAft>
              <a:defRPr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1/  </a:t>
            </a:r>
            <a:r>
              <a:rPr lang="fr-FR" dirty="0" smtClean="0"/>
              <a:t>PRINCIPALES COUCHES </a:t>
            </a:r>
            <a:r>
              <a:rPr lang="fr-FR" dirty="0"/>
              <a:t>DE L’ATMOSPHERE</a:t>
            </a:r>
          </a:p>
        </p:txBody>
      </p:sp>
      <p:sp>
        <p:nvSpPr>
          <p:cNvPr id="9" name="Légende à une bordure 2 8"/>
          <p:cNvSpPr/>
          <p:nvPr/>
        </p:nvSpPr>
        <p:spPr>
          <a:xfrm>
            <a:off x="1727199" y="1286933"/>
            <a:ext cx="3221038" cy="469900"/>
          </a:xfrm>
          <a:prstGeom prst="accentCallout2">
            <a:avLst>
              <a:gd name="adj1" fmla="val 40372"/>
              <a:gd name="adj2" fmla="val 80512"/>
              <a:gd name="adj3" fmla="val 43975"/>
              <a:gd name="adj4" fmla="val 121069"/>
              <a:gd name="adj5" fmla="val 224212"/>
              <a:gd name="adj6" fmla="val 167822"/>
            </a:avLst>
          </a:prstGeom>
          <a:solidFill>
            <a:srgbClr val="FFFFFF"/>
          </a:solidFill>
          <a:ln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THERMOSPHERE</a:t>
            </a:r>
          </a:p>
          <a:p>
            <a:pPr algn="ctr"/>
            <a:endParaRPr lang="fr-FR" dirty="0"/>
          </a:p>
        </p:txBody>
      </p:sp>
      <p:cxnSp>
        <p:nvCxnSpPr>
          <p:cNvPr id="11" name="Connecteur droit avec flèche 10"/>
          <p:cNvCxnSpPr>
            <a:cxnSpLocks/>
          </p:cNvCxnSpPr>
          <p:nvPr/>
        </p:nvCxnSpPr>
        <p:spPr>
          <a:xfrm flipV="1">
            <a:off x="4999037" y="1654176"/>
            <a:ext cx="1696895" cy="1166130"/>
          </a:xfrm>
          <a:prstGeom prst="straightConnector1">
            <a:avLst/>
          </a:prstGeom>
          <a:ln w="12700" cap="flat" cmpd="sng" algn="ctr">
            <a:solidFill>
              <a:srgbClr val="C050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29738" y="1789642"/>
            <a:ext cx="5222791" cy="120853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Couche s’élevant jusqu’à 350 km</a:t>
            </a:r>
            <a:r>
              <a:rPr lang="fr-FR" sz="1600" dirty="0" smtClean="0">
                <a:latin typeface="+mj-lt"/>
              </a:rPr>
              <a:t> minimum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>
                <a:latin typeface="+mj-lt"/>
              </a:rPr>
              <a:t>la température croit fortement avec l'altitude.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Sa limite supérieure s’appelle la </a:t>
            </a:r>
            <a:r>
              <a:rPr lang="fr-FR" sz="1600" b="1" dirty="0" err="1" smtClean="0">
                <a:solidFill>
                  <a:srgbClr val="C0504D"/>
                </a:solidFill>
              </a:rPr>
              <a:t>Thermopause</a:t>
            </a:r>
            <a:endParaRPr lang="fr-FR" sz="1600" dirty="0" smtClean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7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earth-atmosphere-layers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6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5" r="9378"/>
          <a:stretch/>
        </p:blipFill>
        <p:spPr>
          <a:xfrm>
            <a:off x="5452529" y="371229"/>
            <a:ext cx="3729483" cy="6486771"/>
          </a:xfrm>
          <a:prstGeom prst="rect">
            <a:avLst/>
          </a:prstGeom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>
            <a:defPPr>
              <a:defRPr lang="fr-FR"/>
            </a:defPPr>
            <a:lvl1pPr algn="ctr" fontAlgn="auto">
              <a:spcAft>
                <a:spcPts val="1200"/>
              </a:spcAft>
              <a:defRPr sz="20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1/  </a:t>
            </a:r>
            <a:r>
              <a:rPr lang="fr-FR" dirty="0" smtClean="0"/>
              <a:t>PRINCIPALES COUCHES </a:t>
            </a:r>
            <a:r>
              <a:rPr lang="fr-FR" dirty="0"/>
              <a:t>DE L’ATMOSPHERE</a:t>
            </a:r>
          </a:p>
        </p:txBody>
      </p:sp>
      <p:sp>
        <p:nvSpPr>
          <p:cNvPr id="9" name="Légende à une bordure 2 8"/>
          <p:cNvSpPr/>
          <p:nvPr/>
        </p:nvSpPr>
        <p:spPr>
          <a:xfrm>
            <a:off x="1727199" y="1286933"/>
            <a:ext cx="3221038" cy="469900"/>
          </a:xfrm>
          <a:prstGeom prst="accentCallout2">
            <a:avLst>
              <a:gd name="adj1" fmla="val 40372"/>
              <a:gd name="adj2" fmla="val 80512"/>
              <a:gd name="adj3" fmla="val 43975"/>
              <a:gd name="adj4" fmla="val 121069"/>
              <a:gd name="adj5" fmla="val -10023"/>
              <a:gd name="adj6" fmla="val 147845"/>
            </a:avLst>
          </a:prstGeom>
          <a:solidFill>
            <a:srgbClr val="FFFFFF"/>
          </a:solidFill>
          <a:ln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b="1" dirty="0" smtClean="0">
                <a:solidFill>
                  <a:schemeClr val="accent1"/>
                </a:solidFill>
              </a:rPr>
              <a:t>IONOSPHERE</a:t>
            </a:r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29738" y="1789642"/>
            <a:ext cx="5536062" cy="17502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Elle s'étend jusqu'à la limite extrême de l'atmosphère, soit 50 000 kilomètres.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On n’y trouve plus que quelques atomes d'hydrogène. 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/>
              <a:buChar char="•"/>
            </a:pPr>
            <a:r>
              <a:rPr lang="fr-FR" sz="1600" dirty="0" smtClean="0"/>
              <a:t>C'est dans cette couche, que la plupart des satellites sont placés en orbite.</a:t>
            </a:r>
            <a:endParaRPr lang="fr-FR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547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905929" y="1830243"/>
            <a:ext cx="6311900" cy="393700"/>
          </a:xfrm>
          <a:prstGeom prst="roundRect">
            <a:avLst/>
          </a:prstGeom>
          <a:noFill/>
          <a:ln w="19050"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89444" y="295345"/>
            <a:ext cx="61746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4260000" algn="br">
              <a:schemeClr val="tx1">
                <a:alpha val="87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3200" b="1" cap="all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METEOROLOGIE – </a:t>
            </a:r>
            <a:r>
              <a:rPr lang="fr-FR" sz="3200" b="1" spc="17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ea typeface="+mj-ea"/>
                <a:cs typeface="+mj-cs"/>
              </a:rPr>
              <a:t>Part.1</a:t>
            </a:r>
            <a:endParaRPr lang="fr-FR" sz="3200" b="1" spc="17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1049178" y="1271443"/>
            <a:ext cx="574108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composition de l’atmosphère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L’atmosphère Standard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température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La pression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vent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L’humidité de l’air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 refroidissement par détente adiabatique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Stabilité </a:t>
            </a:r>
            <a:r>
              <a:rPr lang="fr-FR" sz="2000" dirty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et instabilité de la masse </a:t>
            </a: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d’air</a:t>
            </a:r>
          </a:p>
          <a:p>
            <a:pPr marL="457200" indent="-457200">
              <a:spcBef>
                <a:spcPct val="500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sz="2000" dirty="0" smtClean="0"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Classification des nuages</a:t>
            </a:r>
            <a:endParaRPr lang="fr-FR" sz="2000" dirty="0">
              <a:solidFill>
                <a:schemeClr val="accent1"/>
              </a:solidFill>
              <a:latin typeface="Trebuchet MS"/>
              <a:ea typeface="Comic Sans MS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2676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9337</TotalTime>
  <Words>2901</Words>
  <Application>Microsoft Macintosh PowerPoint</Application>
  <PresentationFormat>Présentation à l'écran (4:3)</PresentationFormat>
  <Paragraphs>607</Paragraphs>
  <Slides>53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53</vt:i4>
      </vt:variant>
    </vt:vector>
  </HeadingPairs>
  <TitlesOfParts>
    <vt:vector size="55" baseType="lpstr">
      <vt:lpstr>HORNULM15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subject/>
  <dc:creator>DIDIER HORN</dc:creator>
  <cp:keywords/>
  <dc:description/>
  <cp:lastModifiedBy>HORN ULM EURL</cp:lastModifiedBy>
  <cp:revision>467</cp:revision>
  <dcterms:created xsi:type="dcterms:W3CDTF">2014-08-07T11:39:37Z</dcterms:created>
  <dcterms:modified xsi:type="dcterms:W3CDTF">2015-08-28T09:38:15Z</dcterms:modified>
  <cp:category/>
</cp:coreProperties>
</file>