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89" r:id="rId1"/>
    <p:sldMasterId id="2147483901" r:id="rId2"/>
  </p:sldMasterIdLst>
  <p:notesMasterIdLst>
    <p:notesMasterId r:id="rId36"/>
  </p:notesMasterIdLst>
  <p:handoutMasterIdLst>
    <p:handoutMasterId r:id="rId37"/>
  </p:handoutMasterIdLst>
  <p:sldIdLst>
    <p:sldId id="349" r:id="rId3"/>
    <p:sldId id="307" r:id="rId4"/>
    <p:sldId id="330" r:id="rId5"/>
    <p:sldId id="331" r:id="rId6"/>
    <p:sldId id="306" r:id="rId7"/>
    <p:sldId id="332" r:id="rId8"/>
    <p:sldId id="258" r:id="rId9"/>
    <p:sldId id="335" r:id="rId10"/>
    <p:sldId id="321" r:id="rId11"/>
    <p:sldId id="322" r:id="rId12"/>
    <p:sldId id="339" r:id="rId13"/>
    <p:sldId id="336" r:id="rId14"/>
    <p:sldId id="294" r:id="rId15"/>
    <p:sldId id="323" r:id="rId16"/>
    <p:sldId id="324" r:id="rId17"/>
    <p:sldId id="344" r:id="rId18"/>
    <p:sldId id="295" r:id="rId19"/>
    <p:sldId id="328" r:id="rId20"/>
    <p:sldId id="327" r:id="rId21"/>
    <p:sldId id="342" r:id="rId22"/>
    <p:sldId id="343" r:id="rId23"/>
    <p:sldId id="345" r:id="rId24"/>
    <p:sldId id="346" r:id="rId25"/>
    <p:sldId id="290" r:id="rId26"/>
    <p:sldId id="337" r:id="rId27"/>
    <p:sldId id="329" r:id="rId28"/>
    <p:sldId id="287" r:id="rId29"/>
    <p:sldId id="288" r:id="rId30"/>
    <p:sldId id="348" r:id="rId31"/>
    <p:sldId id="338" r:id="rId32"/>
    <p:sldId id="333" r:id="rId33"/>
    <p:sldId id="340" r:id="rId34"/>
    <p:sldId id="341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9pPr>
  </p:defaultTextStyle>
  <p:modifyVerifier cryptProviderType="rsaFull" cryptAlgorithmClass="hash" cryptAlgorithmType="typeAny" cryptAlgorithmSid="4" spinCount="100000" saltData="2mCNeYYuHklySIJJCaxDcg==" hashData="PU04sxSagMWIt+S5nCuUfxxyBY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60093"/>
    <a:srgbClr val="FF3399"/>
    <a:srgbClr val="FFFFCC"/>
    <a:srgbClr val="FF0000"/>
    <a:srgbClr val="FF9900"/>
    <a:srgbClr val="993366"/>
    <a:srgbClr val="996600"/>
    <a:srgbClr val="134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8" autoAdjust="0"/>
    <p:restoredTop sz="97462" autoAdjust="0"/>
  </p:normalViewPr>
  <p:slideViewPr>
    <p:cSldViewPr snapToGrid="0" snapToObjects="1">
      <p:cViewPr>
        <p:scale>
          <a:sx n="75" d="100"/>
          <a:sy n="75" d="100"/>
        </p:scale>
        <p:origin x="-2144" y="-328"/>
      </p:cViewPr>
      <p:guideLst>
        <p:guide orient="horz" pos="374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FD780-4EC2-524A-AF93-689FD8EDCE22}" type="datetime1">
              <a:rPr lang="fr-FR" smtClean="0"/>
              <a:pPr/>
              <a:t>28/08/15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FC0D7-770F-6B47-8B5B-64D72478A51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1264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B5237-C720-DB4B-9BB7-491776F4C36B}" type="datetime1">
              <a:rPr lang="fr-FR" smtClean="0"/>
              <a:pPr/>
              <a:t>28/08/15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702B3-3ADE-E64F-B65A-574EB02E69C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99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F69E13-B357-E744-9AC3-63F08D2CE001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443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7CC6B9-F9D2-6C41-A86C-C48E2782A27C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70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1E852D-4552-2E4D-93E7-C8A09273B13D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91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EC1D-A567-BA49-B18D-C48F4A9BA9AD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81B-962D-9D44-8590-BC29365B2B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16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0130DF-1851-694C-BD7C-40C18A4A2997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00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192A2A-7FE9-9240-89F1-303CFA606ED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46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9203823-EFB5-9446-BAE4-DC7A6F7672A2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46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09A5BBB-FA7D-6843-BCA1-3AF2E517BEB5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80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81C201-47D2-B54D-AF43-716AA3C596E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10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355DBD7-83A5-D94D-8965-5A71F6E161D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86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76706A-DADA-7E44-B49C-B6E22863ACF7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18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Didier HORN-v3/2012 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1AD1D63-9414-3445-8C6B-2F4ADD0D41A7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24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2700" y="6627678"/>
            <a:ext cx="13733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0" dirty="0" smtClean="0">
                <a:latin typeface="Candara"/>
                <a:cs typeface="Haettenschweiler"/>
              </a:rPr>
              <a:t>Didier HORN – V1.13 </a:t>
            </a:r>
            <a:r>
              <a:rPr lang="fr-FR" sz="1000" b="0" dirty="0" smtClean="0">
                <a:latin typeface="Candara"/>
                <a:cs typeface="Haettenschweiler"/>
                <a:sym typeface="Symbol" charset="2"/>
              </a:rPr>
              <a:t></a:t>
            </a:r>
            <a:endParaRPr lang="fr-FR" sz="1000" dirty="0">
              <a:latin typeface="Candara"/>
              <a:cs typeface="Haettenschweiler"/>
            </a:endParaRPr>
          </a:p>
        </p:txBody>
      </p:sp>
      <p:pic>
        <p:nvPicPr>
          <p:cNvPr id="8" name="I 1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6165" y="6316443"/>
            <a:ext cx="1367835" cy="54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825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EC1D-A567-BA49-B18D-C48F4A9BA9AD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81B-962D-9D44-8590-BC29365B2B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1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2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.wmf"/><Relationship Id="rId7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3.wm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w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457199"/>
            <a:ext cx="9143999" cy="51029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fr-FR" sz="2400" b="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Avertissement </a:t>
            </a:r>
            <a:r>
              <a:rPr lang="fr-FR" sz="2400" dirty="0">
                <a:solidFill>
                  <a:schemeClr val="bg1"/>
                </a:solidFill>
                <a:latin typeface="Helvetica Neue Thin"/>
                <a:cs typeface="Helvetica Neue Thin"/>
              </a:rPr>
              <a:t>:</a:t>
            </a:r>
            <a:endParaRPr lang="fr-FR" sz="2400" b="0" dirty="0" smtClean="0">
              <a:solidFill>
                <a:schemeClr val="bg1"/>
              </a:solidFill>
              <a:latin typeface="Helvetica Neue Thin"/>
              <a:cs typeface="Helvetica Neue Thin"/>
            </a:endParaRPr>
          </a:p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fr-FR" sz="2400" b="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Ce support pédagogique est la propriété intellectuelle </a:t>
            </a:r>
          </a:p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fr-FR" sz="2400" b="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de Didier HORN, son concepteur.</a:t>
            </a:r>
          </a:p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fr-FR" sz="2400" b="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Aucune duplication n’est autorisée.</a:t>
            </a:r>
          </a:p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fr-FR" sz="2400" b="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Cet exemplaire a été concédé à </a:t>
            </a:r>
          </a:p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fr-FR" dirty="0">
                <a:solidFill>
                  <a:srgbClr val="FFF793"/>
                </a:solidFill>
                <a:latin typeface="Helvetica Neue Thin"/>
                <a:cs typeface="Helvetica Neue Thin"/>
              </a:rPr>
              <a:t>L’</a:t>
            </a:r>
            <a:r>
              <a:rPr lang="fr-FR" dirty="0" err="1">
                <a:solidFill>
                  <a:srgbClr val="FFF793"/>
                </a:solidFill>
                <a:latin typeface="Helvetica Neue Thin"/>
                <a:cs typeface="Helvetica Neue Thin"/>
              </a:rPr>
              <a:t>Aéro</a:t>
            </a:r>
            <a:r>
              <a:rPr lang="fr-FR">
                <a:solidFill>
                  <a:srgbClr val="FFF793"/>
                </a:solidFill>
                <a:latin typeface="Helvetica Neue Thin"/>
                <a:cs typeface="Helvetica Neue Thin"/>
              </a:rPr>
              <a:t> Club de l’Est</a:t>
            </a:r>
            <a:endParaRPr lang="fr-FR" cap="all">
              <a:solidFill>
                <a:srgbClr val="FFF793"/>
              </a:solidFill>
              <a:latin typeface="Helvetica Neue Thin"/>
              <a:cs typeface="Helvetica Neue Thin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fr-FR" sz="2400" smtClean="0">
                <a:solidFill>
                  <a:srgbClr val="FFFFFF"/>
                </a:solidFill>
                <a:latin typeface="Helvetica Neue Thin"/>
                <a:cs typeface="Helvetica Neue Thin"/>
              </a:rPr>
              <a:t>dans </a:t>
            </a:r>
            <a:r>
              <a:rPr lang="fr-FR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le cadre exclusif de la formation de ses élèves pilote et BIA.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fr-FR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fr-FR" sz="2000" i="1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Renseignements, contact : +33 (0) 610.133.137 – </a:t>
            </a:r>
            <a:r>
              <a:rPr lang="fr-FR" sz="2000" i="1" dirty="0" err="1" smtClean="0">
                <a:solidFill>
                  <a:srgbClr val="FFFFFF"/>
                </a:solidFill>
                <a:latin typeface="Helvetica Neue Thin"/>
                <a:cs typeface="Helvetica Neue Thin"/>
              </a:rPr>
              <a:t>horn.ulm@wanadoo.fr</a:t>
            </a:r>
            <a:endParaRPr lang="fr-FR" sz="2000" i="1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84061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/>
          <p:cNvSpPr>
            <a:spLocks/>
          </p:cNvSpPr>
          <p:nvPr/>
        </p:nvSpPr>
        <p:spPr bwMode="auto">
          <a:xfrm>
            <a:off x="1739901" y="1612900"/>
            <a:ext cx="5549899" cy="4991100"/>
          </a:xfrm>
          <a:custGeom>
            <a:avLst/>
            <a:gdLst>
              <a:gd name="T0" fmla="*/ 3229 w 6430"/>
              <a:gd name="T1" fmla="*/ 154 h 6323"/>
              <a:gd name="T2" fmla="*/ 3117 w 6430"/>
              <a:gd name="T3" fmla="*/ 798 h 6323"/>
              <a:gd name="T4" fmla="*/ 2641 w 6430"/>
              <a:gd name="T5" fmla="*/ 938 h 6323"/>
              <a:gd name="T6" fmla="*/ 2529 w 6430"/>
              <a:gd name="T7" fmla="*/ 1218 h 6323"/>
              <a:gd name="T8" fmla="*/ 1913 w 6430"/>
              <a:gd name="T9" fmla="*/ 1274 h 6323"/>
              <a:gd name="T10" fmla="*/ 1913 w 6430"/>
              <a:gd name="T11" fmla="*/ 994 h 6323"/>
              <a:gd name="T12" fmla="*/ 1605 w 6430"/>
              <a:gd name="T13" fmla="*/ 1022 h 6323"/>
              <a:gd name="T14" fmla="*/ 1689 w 6430"/>
              <a:gd name="T15" fmla="*/ 1414 h 6323"/>
              <a:gd name="T16" fmla="*/ 1773 w 6430"/>
              <a:gd name="T17" fmla="*/ 1834 h 6323"/>
              <a:gd name="T18" fmla="*/ 1325 w 6430"/>
              <a:gd name="T19" fmla="*/ 1834 h 6323"/>
              <a:gd name="T20" fmla="*/ 905 w 6430"/>
              <a:gd name="T21" fmla="*/ 1554 h 6323"/>
              <a:gd name="T22" fmla="*/ 625 w 6430"/>
              <a:gd name="T23" fmla="*/ 1778 h 6323"/>
              <a:gd name="T24" fmla="*/ 65 w 6430"/>
              <a:gd name="T25" fmla="*/ 1834 h 6323"/>
              <a:gd name="T26" fmla="*/ 345 w 6430"/>
              <a:gd name="T27" fmla="*/ 1946 h 6323"/>
              <a:gd name="T28" fmla="*/ 345 w 6430"/>
              <a:gd name="T29" fmla="*/ 2058 h 6323"/>
              <a:gd name="T30" fmla="*/ 261 w 6430"/>
              <a:gd name="T31" fmla="*/ 2254 h 6323"/>
              <a:gd name="T32" fmla="*/ 821 w 6430"/>
              <a:gd name="T33" fmla="*/ 2394 h 6323"/>
              <a:gd name="T34" fmla="*/ 1269 w 6430"/>
              <a:gd name="T35" fmla="*/ 2618 h 6323"/>
              <a:gd name="T36" fmla="*/ 1409 w 6430"/>
              <a:gd name="T37" fmla="*/ 2786 h 6323"/>
              <a:gd name="T38" fmla="*/ 1409 w 6430"/>
              <a:gd name="T39" fmla="*/ 3094 h 6323"/>
              <a:gd name="T40" fmla="*/ 1801 w 6430"/>
              <a:gd name="T41" fmla="*/ 3514 h 6323"/>
              <a:gd name="T42" fmla="*/ 1913 w 6430"/>
              <a:gd name="T43" fmla="*/ 3794 h 6323"/>
              <a:gd name="T44" fmla="*/ 1857 w 6430"/>
              <a:gd name="T45" fmla="*/ 3934 h 6323"/>
              <a:gd name="T46" fmla="*/ 2109 w 6430"/>
              <a:gd name="T47" fmla="*/ 4354 h 6323"/>
              <a:gd name="T48" fmla="*/ 1829 w 6430"/>
              <a:gd name="T49" fmla="*/ 4074 h 6323"/>
              <a:gd name="T50" fmla="*/ 1773 w 6430"/>
              <a:gd name="T51" fmla="*/ 4774 h 6323"/>
              <a:gd name="T52" fmla="*/ 1521 w 6430"/>
              <a:gd name="T53" fmla="*/ 5614 h 6323"/>
              <a:gd name="T54" fmla="*/ 2305 w 6430"/>
              <a:gd name="T55" fmla="*/ 6034 h 6323"/>
              <a:gd name="T56" fmla="*/ 2809 w 6430"/>
              <a:gd name="T57" fmla="*/ 5950 h 6323"/>
              <a:gd name="T58" fmla="*/ 3229 w 6430"/>
              <a:gd name="T59" fmla="*/ 6286 h 6323"/>
              <a:gd name="T60" fmla="*/ 3817 w 6430"/>
              <a:gd name="T61" fmla="*/ 6314 h 6323"/>
              <a:gd name="T62" fmla="*/ 4013 w 6430"/>
              <a:gd name="T63" fmla="*/ 5978 h 6323"/>
              <a:gd name="T64" fmla="*/ 4433 w 6430"/>
              <a:gd name="T65" fmla="*/ 5474 h 6323"/>
              <a:gd name="T66" fmla="*/ 4769 w 6430"/>
              <a:gd name="T67" fmla="*/ 5474 h 6323"/>
              <a:gd name="T68" fmla="*/ 4993 w 6430"/>
              <a:gd name="T69" fmla="*/ 5502 h 6323"/>
              <a:gd name="T70" fmla="*/ 5525 w 6430"/>
              <a:gd name="T71" fmla="*/ 5670 h 6323"/>
              <a:gd name="T72" fmla="*/ 6001 w 6430"/>
              <a:gd name="T73" fmla="*/ 5474 h 6323"/>
              <a:gd name="T74" fmla="*/ 6365 w 6430"/>
              <a:gd name="T75" fmla="*/ 5138 h 6323"/>
              <a:gd name="T76" fmla="*/ 6169 w 6430"/>
              <a:gd name="T77" fmla="*/ 4886 h 6323"/>
              <a:gd name="T78" fmla="*/ 6029 w 6430"/>
              <a:gd name="T79" fmla="*/ 4438 h 6323"/>
              <a:gd name="T80" fmla="*/ 5889 w 6430"/>
              <a:gd name="T81" fmla="*/ 4158 h 6323"/>
              <a:gd name="T82" fmla="*/ 5945 w 6430"/>
              <a:gd name="T83" fmla="*/ 3738 h 6323"/>
              <a:gd name="T84" fmla="*/ 5833 w 6430"/>
              <a:gd name="T85" fmla="*/ 3318 h 6323"/>
              <a:gd name="T86" fmla="*/ 5581 w 6430"/>
              <a:gd name="T87" fmla="*/ 3458 h 6323"/>
              <a:gd name="T88" fmla="*/ 5693 w 6430"/>
              <a:gd name="T89" fmla="*/ 2898 h 6323"/>
              <a:gd name="T90" fmla="*/ 6141 w 6430"/>
              <a:gd name="T91" fmla="*/ 2534 h 6323"/>
              <a:gd name="T92" fmla="*/ 6169 w 6430"/>
              <a:gd name="T93" fmla="*/ 1974 h 6323"/>
              <a:gd name="T94" fmla="*/ 6393 w 6430"/>
              <a:gd name="T95" fmla="*/ 1386 h 6323"/>
              <a:gd name="T96" fmla="*/ 5833 w 6430"/>
              <a:gd name="T97" fmla="*/ 1358 h 6323"/>
              <a:gd name="T98" fmla="*/ 5553 w 6430"/>
              <a:gd name="T99" fmla="*/ 1022 h 6323"/>
              <a:gd name="T100" fmla="*/ 4853 w 6430"/>
              <a:gd name="T101" fmla="*/ 882 h 6323"/>
              <a:gd name="T102" fmla="*/ 4769 w 6430"/>
              <a:gd name="T103" fmla="*/ 630 h 6323"/>
              <a:gd name="T104" fmla="*/ 4377 w 6430"/>
              <a:gd name="T105" fmla="*/ 658 h 6323"/>
              <a:gd name="T106" fmla="*/ 4181 w 6430"/>
              <a:gd name="T107" fmla="*/ 518 h 6323"/>
              <a:gd name="T108" fmla="*/ 3873 w 6430"/>
              <a:gd name="T109" fmla="*/ 266 h 6323"/>
              <a:gd name="T110" fmla="*/ 3649 w 6430"/>
              <a:gd name="T111" fmla="*/ 14 h 632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430"/>
              <a:gd name="T169" fmla="*/ 0 h 6323"/>
              <a:gd name="T170" fmla="*/ 6430 w 6430"/>
              <a:gd name="T171" fmla="*/ 6323 h 632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430" h="6323">
                <a:moveTo>
                  <a:pt x="3649" y="14"/>
                </a:moveTo>
                <a:cubicBezTo>
                  <a:pt x="3565" y="0"/>
                  <a:pt x="3304" y="47"/>
                  <a:pt x="3229" y="154"/>
                </a:cubicBezTo>
                <a:cubicBezTo>
                  <a:pt x="3154" y="261"/>
                  <a:pt x="3220" y="551"/>
                  <a:pt x="3201" y="658"/>
                </a:cubicBezTo>
                <a:cubicBezTo>
                  <a:pt x="3182" y="765"/>
                  <a:pt x="3192" y="742"/>
                  <a:pt x="3117" y="798"/>
                </a:cubicBezTo>
                <a:cubicBezTo>
                  <a:pt x="3042" y="854"/>
                  <a:pt x="2832" y="971"/>
                  <a:pt x="2753" y="994"/>
                </a:cubicBezTo>
                <a:cubicBezTo>
                  <a:pt x="2674" y="1017"/>
                  <a:pt x="2678" y="924"/>
                  <a:pt x="2641" y="938"/>
                </a:cubicBezTo>
                <a:cubicBezTo>
                  <a:pt x="2604" y="952"/>
                  <a:pt x="2548" y="1031"/>
                  <a:pt x="2529" y="1078"/>
                </a:cubicBezTo>
                <a:cubicBezTo>
                  <a:pt x="2510" y="1125"/>
                  <a:pt x="2552" y="1171"/>
                  <a:pt x="2529" y="1218"/>
                </a:cubicBezTo>
                <a:cubicBezTo>
                  <a:pt x="2506" y="1265"/>
                  <a:pt x="2492" y="1349"/>
                  <a:pt x="2389" y="1358"/>
                </a:cubicBezTo>
                <a:cubicBezTo>
                  <a:pt x="2286" y="1367"/>
                  <a:pt x="2002" y="1311"/>
                  <a:pt x="1913" y="1274"/>
                </a:cubicBezTo>
                <a:cubicBezTo>
                  <a:pt x="1824" y="1237"/>
                  <a:pt x="1857" y="1181"/>
                  <a:pt x="1857" y="1134"/>
                </a:cubicBezTo>
                <a:cubicBezTo>
                  <a:pt x="1857" y="1087"/>
                  <a:pt x="1927" y="1008"/>
                  <a:pt x="1913" y="994"/>
                </a:cubicBezTo>
                <a:cubicBezTo>
                  <a:pt x="1899" y="980"/>
                  <a:pt x="1824" y="1045"/>
                  <a:pt x="1773" y="1050"/>
                </a:cubicBezTo>
                <a:cubicBezTo>
                  <a:pt x="1722" y="1055"/>
                  <a:pt x="1642" y="1008"/>
                  <a:pt x="1605" y="1022"/>
                </a:cubicBezTo>
                <a:cubicBezTo>
                  <a:pt x="1568" y="1036"/>
                  <a:pt x="1535" y="1069"/>
                  <a:pt x="1549" y="1134"/>
                </a:cubicBezTo>
                <a:cubicBezTo>
                  <a:pt x="1563" y="1199"/>
                  <a:pt x="1666" y="1311"/>
                  <a:pt x="1689" y="1414"/>
                </a:cubicBezTo>
                <a:cubicBezTo>
                  <a:pt x="1712" y="1517"/>
                  <a:pt x="1675" y="1680"/>
                  <a:pt x="1689" y="1750"/>
                </a:cubicBezTo>
                <a:cubicBezTo>
                  <a:pt x="1703" y="1820"/>
                  <a:pt x="1810" y="1829"/>
                  <a:pt x="1773" y="1834"/>
                </a:cubicBezTo>
                <a:cubicBezTo>
                  <a:pt x="1736" y="1839"/>
                  <a:pt x="1540" y="1778"/>
                  <a:pt x="1465" y="1778"/>
                </a:cubicBezTo>
                <a:cubicBezTo>
                  <a:pt x="1390" y="1778"/>
                  <a:pt x="1381" y="1825"/>
                  <a:pt x="1325" y="1834"/>
                </a:cubicBezTo>
                <a:cubicBezTo>
                  <a:pt x="1269" y="1843"/>
                  <a:pt x="1199" y="1881"/>
                  <a:pt x="1129" y="1834"/>
                </a:cubicBezTo>
                <a:cubicBezTo>
                  <a:pt x="1059" y="1787"/>
                  <a:pt x="980" y="1591"/>
                  <a:pt x="905" y="1554"/>
                </a:cubicBezTo>
                <a:cubicBezTo>
                  <a:pt x="830" y="1517"/>
                  <a:pt x="728" y="1573"/>
                  <a:pt x="681" y="1610"/>
                </a:cubicBezTo>
                <a:cubicBezTo>
                  <a:pt x="634" y="1647"/>
                  <a:pt x="658" y="1769"/>
                  <a:pt x="625" y="1778"/>
                </a:cubicBezTo>
                <a:cubicBezTo>
                  <a:pt x="592" y="1787"/>
                  <a:pt x="578" y="1657"/>
                  <a:pt x="485" y="1666"/>
                </a:cubicBezTo>
                <a:cubicBezTo>
                  <a:pt x="392" y="1675"/>
                  <a:pt x="130" y="1787"/>
                  <a:pt x="65" y="1834"/>
                </a:cubicBezTo>
                <a:cubicBezTo>
                  <a:pt x="0" y="1881"/>
                  <a:pt x="46" y="1927"/>
                  <a:pt x="93" y="1946"/>
                </a:cubicBezTo>
                <a:cubicBezTo>
                  <a:pt x="140" y="1965"/>
                  <a:pt x="331" y="1941"/>
                  <a:pt x="345" y="1946"/>
                </a:cubicBezTo>
                <a:cubicBezTo>
                  <a:pt x="359" y="1951"/>
                  <a:pt x="177" y="1955"/>
                  <a:pt x="177" y="1974"/>
                </a:cubicBezTo>
                <a:cubicBezTo>
                  <a:pt x="177" y="1993"/>
                  <a:pt x="359" y="2035"/>
                  <a:pt x="345" y="2058"/>
                </a:cubicBezTo>
                <a:cubicBezTo>
                  <a:pt x="331" y="2081"/>
                  <a:pt x="107" y="2081"/>
                  <a:pt x="93" y="2114"/>
                </a:cubicBezTo>
                <a:cubicBezTo>
                  <a:pt x="79" y="2147"/>
                  <a:pt x="214" y="2217"/>
                  <a:pt x="261" y="2254"/>
                </a:cubicBezTo>
                <a:cubicBezTo>
                  <a:pt x="308" y="2291"/>
                  <a:pt x="280" y="2315"/>
                  <a:pt x="373" y="2338"/>
                </a:cubicBezTo>
                <a:cubicBezTo>
                  <a:pt x="466" y="2361"/>
                  <a:pt x="704" y="2347"/>
                  <a:pt x="821" y="2394"/>
                </a:cubicBezTo>
                <a:cubicBezTo>
                  <a:pt x="938" y="2441"/>
                  <a:pt x="998" y="2581"/>
                  <a:pt x="1073" y="2618"/>
                </a:cubicBezTo>
                <a:cubicBezTo>
                  <a:pt x="1148" y="2655"/>
                  <a:pt x="1250" y="2599"/>
                  <a:pt x="1269" y="2618"/>
                </a:cubicBezTo>
                <a:cubicBezTo>
                  <a:pt x="1288" y="2637"/>
                  <a:pt x="1162" y="2702"/>
                  <a:pt x="1185" y="2730"/>
                </a:cubicBezTo>
                <a:cubicBezTo>
                  <a:pt x="1208" y="2758"/>
                  <a:pt x="1376" y="2749"/>
                  <a:pt x="1409" y="2786"/>
                </a:cubicBezTo>
                <a:cubicBezTo>
                  <a:pt x="1442" y="2823"/>
                  <a:pt x="1381" y="2903"/>
                  <a:pt x="1381" y="2954"/>
                </a:cubicBezTo>
                <a:cubicBezTo>
                  <a:pt x="1381" y="3005"/>
                  <a:pt x="1367" y="3029"/>
                  <a:pt x="1409" y="3094"/>
                </a:cubicBezTo>
                <a:cubicBezTo>
                  <a:pt x="1451" y="3159"/>
                  <a:pt x="1568" y="3276"/>
                  <a:pt x="1633" y="3346"/>
                </a:cubicBezTo>
                <a:cubicBezTo>
                  <a:pt x="1698" y="3416"/>
                  <a:pt x="1759" y="3472"/>
                  <a:pt x="1801" y="3514"/>
                </a:cubicBezTo>
                <a:cubicBezTo>
                  <a:pt x="1843" y="3556"/>
                  <a:pt x="1866" y="3551"/>
                  <a:pt x="1885" y="3598"/>
                </a:cubicBezTo>
                <a:cubicBezTo>
                  <a:pt x="1904" y="3645"/>
                  <a:pt x="1932" y="3752"/>
                  <a:pt x="1913" y="3794"/>
                </a:cubicBezTo>
                <a:cubicBezTo>
                  <a:pt x="1894" y="3836"/>
                  <a:pt x="1782" y="3827"/>
                  <a:pt x="1773" y="3850"/>
                </a:cubicBezTo>
                <a:cubicBezTo>
                  <a:pt x="1764" y="3873"/>
                  <a:pt x="1810" y="3897"/>
                  <a:pt x="1857" y="3934"/>
                </a:cubicBezTo>
                <a:cubicBezTo>
                  <a:pt x="1904" y="3971"/>
                  <a:pt x="2011" y="4004"/>
                  <a:pt x="2053" y="4074"/>
                </a:cubicBezTo>
                <a:cubicBezTo>
                  <a:pt x="2095" y="4144"/>
                  <a:pt x="2118" y="4331"/>
                  <a:pt x="2109" y="4354"/>
                </a:cubicBezTo>
                <a:cubicBezTo>
                  <a:pt x="2100" y="4377"/>
                  <a:pt x="2044" y="4261"/>
                  <a:pt x="1997" y="4214"/>
                </a:cubicBezTo>
                <a:cubicBezTo>
                  <a:pt x="1950" y="4167"/>
                  <a:pt x="1862" y="4009"/>
                  <a:pt x="1829" y="4074"/>
                </a:cubicBezTo>
                <a:cubicBezTo>
                  <a:pt x="1796" y="4139"/>
                  <a:pt x="1810" y="4489"/>
                  <a:pt x="1801" y="4606"/>
                </a:cubicBezTo>
                <a:cubicBezTo>
                  <a:pt x="1792" y="4723"/>
                  <a:pt x="1792" y="4685"/>
                  <a:pt x="1773" y="4774"/>
                </a:cubicBezTo>
                <a:cubicBezTo>
                  <a:pt x="1754" y="4863"/>
                  <a:pt x="1731" y="4998"/>
                  <a:pt x="1689" y="5138"/>
                </a:cubicBezTo>
                <a:cubicBezTo>
                  <a:pt x="1647" y="5278"/>
                  <a:pt x="1563" y="5521"/>
                  <a:pt x="1521" y="5614"/>
                </a:cubicBezTo>
                <a:cubicBezTo>
                  <a:pt x="1479" y="5707"/>
                  <a:pt x="1306" y="5628"/>
                  <a:pt x="1437" y="5698"/>
                </a:cubicBezTo>
                <a:cubicBezTo>
                  <a:pt x="1568" y="5768"/>
                  <a:pt x="2086" y="5964"/>
                  <a:pt x="2305" y="6034"/>
                </a:cubicBezTo>
                <a:cubicBezTo>
                  <a:pt x="2524" y="6104"/>
                  <a:pt x="2669" y="6132"/>
                  <a:pt x="2753" y="6118"/>
                </a:cubicBezTo>
                <a:cubicBezTo>
                  <a:pt x="2837" y="6104"/>
                  <a:pt x="2734" y="5945"/>
                  <a:pt x="2809" y="5950"/>
                </a:cubicBezTo>
                <a:cubicBezTo>
                  <a:pt x="2884" y="5955"/>
                  <a:pt x="3131" y="6090"/>
                  <a:pt x="3201" y="6146"/>
                </a:cubicBezTo>
                <a:cubicBezTo>
                  <a:pt x="3271" y="6202"/>
                  <a:pt x="3192" y="6263"/>
                  <a:pt x="3229" y="6286"/>
                </a:cubicBezTo>
                <a:cubicBezTo>
                  <a:pt x="3266" y="6309"/>
                  <a:pt x="3327" y="6281"/>
                  <a:pt x="3425" y="6286"/>
                </a:cubicBezTo>
                <a:cubicBezTo>
                  <a:pt x="3523" y="6291"/>
                  <a:pt x="3696" y="6323"/>
                  <a:pt x="3817" y="6314"/>
                </a:cubicBezTo>
                <a:cubicBezTo>
                  <a:pt x="3938" y="6305"/>
                  <a:pt x="4120" y="6286"/>
                  <a:pt x="4153" y="6230"/>
                </a:cubicBezTo>
                <a:cubicBezTo>
                  <a:pt x="4186" y="6174"/>
                  <a:pt x="4027" y="6057"/>
                  <a:pt x="4013" y="5978"/>
                </a:cubicBezTo>
                <a:cubicBezTo>
                  <a:pt x="3999" y="5899"/>
                  <a:pt x="3999" y="5838"/>
                  <a:pt x="4069" y="5754"/>
                </a:cubicBezTo>
                <a:cubicBezTo>
                  <a:pt x="4139" y="5670"/>
                  <a:pt x="4349" y="5535"/>
                  <a:pt x="4433" y="5474"/>
                </a:cubicBezTo>
                <a:cubicBezTo>
                  <a:pt x="4517" y="5413"/>
                  <a:pt x="4517" y="5390"/>
                  <a:pt x="4573" y="5390"/>
                </a:cubicBezTo>
                <a:cubicBezTo>
                  <a:pt x="4629" y="5390"/>
                  <a:pt x="4722" y="5446"/>
                  <a:pt x="4769" y="5474"/>
                </a:cubicBezTo>
                <a:cubicBezTo>
                  <a:pt x="4816" y="5502"/>
                  <a:pt x="4816" y="5553"/>
                  <a:pt x="4853" y="5558"/>
                </a:cubicBezTo>
                <a:cubicBezTo>
                  <a:pt x="4890" y="5563"/>
                  <a:pt x="4937" y="5502"/>
                  <a:pt x="4993" y="5502"/>
                </a:cubicBezTo>
                <a:cubicBezTo>
                  <a:pt x="5049" y="5502"/>
                  <a:pt x="5100" y="5530"/>
                  <a:pt x="5189" y="5558"/>
                </a:cubicBezTo>
                <a:cubicBezTo>
                  <a:pt x="5278" y="5586"/>
                  <a:pt x="5418" y="5656"/>
                  <a:pt x="5525" y="5670"/>
                </a:cubicBezTo>
                <a:cubicBezTo>
                  <a:pt x="5632" y="5684"/>
                  <a:pt x="5754" y="5675"/>
                  <a:pt x="5833" y="5642"/>
                </a:cubicBezTo>
                <a:cubicBezTo>
                  <a:pt x="5912" y="5609"/>
                  <a:pt x="5954" y="5539"/>
                  <a:pt x="6001" y="5474"/>
                </a:cubicBezTo>
                <a:cubicBezTo>
                  <a:pt x="6048" y="5409"/>
                  <a:pt x="6052" y="5306"/>
                  <a:pt x="6113" y="5250"/>
                </a:cubicBezTo>
                <a:cubicBezTo>
                  <a:pt x="6174" y="5194"/>
                  <a:pt x="6318" y="5203"/>
                  <a:pt x="6365" y="5138"/>
                </a:cubicBezTo>
                <a:cubicBezTo>
                  <a:pt x="6412" y="5073"/>
                  <a:pt x="6426" y="4900"/>
                  <a:pt x="6393" y="4858"/>
                </a:cubicBezTo>
                <a:cubicBezTo>
                  <a:pt x="6360" y="4816"/>
                  <a:pt x="6234" y="4919"/>
                  <a:pt x="6169" y="4886"/>
                </a:cubicBezTo>
                <a:cubicBezTo>
                  <a:pt x="6104" y="4853"/>
                  <a:pt x="6024" y="4737"/>
                  <a:pt x="6001" y="4662"/>
                </a:cubicBezTo>
                <a:cubicBezTo>
                  <a:pt x="5978" y="4587"/>
                  <a:pt x="6052" y="4499"/>
                  <a:pt x="6029" y="4438"/>
                </a:cubicBezTo>
                <a:cubicBezTo>
                  <a:pt x="6006" y="4377"/>
                  <a:pt x="5884" y="4345"/>
                  <a:pt x="5861" y="4298"/>
                </a:cubicBezTo>
                <a:cubicBezTo>
                  <a:pt x="5838" y="4251"/>
                  <a:pt x="5856" y="4191"/>
                  <a:pt x="5889" y="4158"/>
                </a:cubicBezTo>
                <a:cubicBezTo>
                  <a:pt x="5922" y="4125"/>
                  <a:pt x="6048" y="4172"/>
                  <a:pt x="6057" y="4102"/>
                </a:cubicBezTo>
                <a:cubicBezTo>
                  <a:pt x="6066" y="4032"/>
                  <a:pt x="5954" y="3836"/>
                  <a:pt x="5945" y="3738"/>
                </a:cubicBezTo>
                <a:cubicBezTo>
                  <a:pt x="5936" y="3640"/>
                  <a:pt x="6020" y="3584"/>
                  <a:pt x="6001" y="3514"/>
                </a:cubicBezTo>
                <a:cubicBezTo>
                  <a:pt x="5982" y="3444"/>
                  <a:pt x="5889" y="3355"/>
                  <a:pt x="5833" y="3318"/>
                </a:cubicBezTo>
                <a:cubicBezTo>
                  <a:pt x="5777" y="3281"/>
                  <a:pt x="5707" y="3267"/>
                  <a:pt x="5665" y="3290"/>
                </a:cubicBezTo>
                <a:cubicBezTo>
                  <a:pt x="5623" y="3313"/>
                  <a:pt x="5604" y="3481"/>
                  <a:pt x="5581" y="3458"/>
                </a:cubicBezTo>
                <a:cubicBezTo>
                  <a:pt x="5558" y="3435"/>
                  <a:pt x="5506" y="3243"/>
                  <a:pt x="5525" y="3150"/>
                </a:cubicBezTo>
                <a:cubicBezTo>
                  <a:pt x="5544" y="3057"/>
                  <a:pt x="5609" y="3010"/>
                  <a:pt x="5693" y="2898"/>
                </a:cubicBezTo>
                <a:cubicBezTo>
                  <a:pt x="5777" y="2786"/>
                  <a:pt x="5954" y="2539"/>
                  <a:pt x="6029" y="2478"/>
                </a:cubicBezTo>
                <a:cubicBezTo>
                  <a:pt x="6104" y="2417"/>
                  <a:pt x="6118" y="2557"/>
                  <a:pt x="6141" y="2534"/>
                </a:cubicBezTo>
                <a:cubicBezTo>
                  <a:pt x="6164" y="2511"/>
                  <a:pt x="6164" y="2431"/>
                  <a:pt x="6169" y="2338"/>
                </a:cubicBezTo>
                <a:cubicBezTo>
                  <a:pt x="6174" y="2245"/>
                  <a:pt x="6160" y="2081"/>
                  <a:pt x="6169" y="1974"/>
                </a:cubicBezTo>
                <a:cubicBezTo>
                  <a:pt x="6178" y="1867"/>
                  <a:pt x="6188" y="1792"/>
                  <a:pt x="6225" y="1694"/>
                </a:cubicBezTo>
                <a:cubicBezTo>
                  <a:pt x="6262" y="1596"/>
                  <a:pt x="6430" y="1456"/>
                  <a:pt x="6393" y="1386"/>
                </a:cubicBezTo>
                <a:cubicBezTo>
                  <a:pt x="6356" y="1316"/>
                  <a:pt x="6094" y="1279"/>
                  <a:pt x="6001" y="1274"/>
                </a:cubicBezTo>
                <a:cubicBezTo>
                  <a:pt x="5908" y="1269"/>
                  <a:pt x="5884" y="1372"/>
                  <a:pt x="5833" y="1358"/>
                </a:cubicBezTo>
                <a:cubicBezTo>
                  <a:pt x="5782" y="1344"/>
                  <a:pt x="5740" y="1246"/>
                  <a:pt x="5693" y="1190"/>
                </a:cubicBezTo>
                <a:cubicBezTo>
                  <a:pt x="5646" y="1134"/>
                  <a:pt x="5660" y="1036"/>
                  <a:pt x="5553" y="1022"/>
                </a:cubicBezTo>
                <a:cubicBezTo>
                  <a:pt x="5446" y="1008"/>
                  <a:pt x="5166" y="1129"/>
                  <a:pt x="5049" y="1106"/>
                </a:cubicBezTo>
                <a:cubicBezTo>
                  <a:pt x="4932" y="1083"/>
                  <a:pt x="4909" y="933"/>
                  <a:pt x="4853" y="882"/>
                </a:cubicBezTo>
                <a:cubicBezTo>
                  <a:pt x="4797" y="831"/>
                  <a:pt x="4727" y="840"/>
                  <a:pt x="4713" y="798"/>
                </a:cubicBezTo>
                <a:cubicBezTo>
                  <a:pt x="4699" y="756"/>
                  <a:pt x="4811" y="616"/>
                  <a:pt x="4769" y="630"/>
                </a:cubicBezTo>
                <a:cubicBezTo>
                  <a:pt x="4727" y="644"/>
                  <a:pt x="4526" y="877"/>
                  <a:pt x="4461" y="882"/>
                </a:cubicBezTo>
                <a:cubicBezTo>
                  <a:pt x="4396" y="887"/>
                  <a:pt x="4377" y="714"/>
                  <a:pt x="4377" y="658"/>
                </a:cubicBezTo>
                <a:cubicBezTo>
                  <a:pt x="4377" y="602"/>
                  <a:pt x="4494" y="569"/>
                  <a:pt x="4461" y="546"/>
                </a:cubicBezTo>
                <a:cubicBezTo>
                  <a:pt x="4428" y="523"/>
                  <a:pt x="4251" y="546"/>
                  <a:pt x="4181" y="518"/>
                </a:cubicBezTo>
                <a:cubicBezTo>
                  <a:pt x="4111" y="490"/>
                  <a:pt x="4092" y="420"/>
                  <a:pt x="4041" y="378"/>
                </a:cubicBezTo>
                <a:cubicBezTo>
                  <a:pt x="3990" y="336"/>
                  <a:pt x="3924" y="289"/>
                  <a:pt x="3873" y="266"/>
                </a:cubicBezTo>
                <a:cubicBezTo>
                  <a:pt x="3822" y="243"/>
                  <a:pt x="3770" y="280"/>
                  <a:pt x="3733" y="238"/>
                </a:cubicBezTo>
                <a:cubicBezTo>
                  <a:pt x="3696" y="196"/>
                  <a:pt x="3733" y="28"/>
                  <a:pt x="3649" y="1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5238" name="Freeform 6" descr="Diagonales larges vers le bas"/>
          <p:cNvSpPr>
            <a:spLocks/>
          </p:cNvSpPr>
          <p:nvPr/>
        </p:nvSpPr>
        <p:spPr bwMode="auto">
          <a:xfrm>
            <a:off x="3011433" y="3829076"/>
            <a:ext cx="2250324" cy="2748186"/>
          </a:xfrm>
          <a:custGeom>
            <a:avLst/>
            <a:gdLst>
              <a:gd name="connsiteX0" fmla="*/ 3553 w 10000"/>
              <a:gd name="connsiteY0" fmla="*/ 0 h 10000"/>
              <a:gd name="connsiteX1" fmla="*/ 8041 w 10000"/>
              <a:gd name="connsiteY1" fmla="*/ 50 h 10000"/>
              <a:gd name="connsiteX2" fmla="*/ 9580 w 10000"/>
              <a:gd name="connsiteY2" fmla="*/ 863 h 10000"/>
              <a:gd name="connsiteX3" fmla="*/ 9751 w 10000"/>
              <a:gd name="connsiteY3" fmla="*/ 1701 h 10000"/>
              <a:gd name="connsiteX4" fmla="*/ 9919 w 10000"/>
              <a:gd name="connsiteY4" fmla="*/ 3331 h 10000"/>
              <a:gd name="connsiteX5" fmla="*/ 10000 w 10000"/>
              <a:gd name="connsiteY5" fmla="*/ 5186 h 10000"/>
              <a:gd name="connsiteX6" fmla="*/ 9369 w 10000"/>
              <a:gd name="connsiteY6" fmla="*/ 7136 h 10000"/>
              <a:gd name="connsiteX7" fmla="*/ 9369 w 10000"/>
              <a:gd name="connsiteY7" fmla="*/ 8073 h 10000"/>
              <a:gd name="connsiteX8" fmla="*/ 9163 w 10000"/>
              <a:gd name="connsiteY8" fmla="*/ 7951 h 10000"/>
              <a:gd name="connsiteX9" fmla="*/ 8420 w 10000"/>
              <a:gd name="connsiteY9" fmla="*/ 8585 h 10000"/>
              <a:gd name="connsiteX10" fmla="*/ 9394 w 10000"/>
              <a:gd name="connsiteY10" fmla="*/ 9461 h 10000"/>
              <a:gd name="connsiteX11" fmla="*/ 9404 w 10000"/>
              <a:gd name="connsiteY11" fmla="*/ 9753 h 10000"/>
              <a:gd name="connsiteX12" fmla="*/ 9334 w 10000"/>
              <a:gd name="connsiteY12" fmla="*/ 10000 h 10000"/>
              <a:gd name="connsiteX13" fmla="*/ 7586 w 10000"/>
              <a:gd name="connsiteY13" fmla="*/ 9827 h 10000"/>
              <a:gd name="connsiteX14" fmla="*/ 5175 w 10000"/>
              <a:gd name="connsiteY14" fmla="*/ 9775 h 10000"/>
              <a:gd name="connsiteX15" fmla="*/ 3598 w 10000"/>
              <a:gd name="connsiteY15" fmla="*/ 9236 h 10000"/>
              <a:gd name="connsiteX16" fmla="*/ 280 w 10000"/>
              <a:gd name="connsiteY16" fmla="*/ 8370 h 10000"/>
              <a:gd name="connsiteX17" fmla="*/ 0 w 10000"/>
              <a:gd name="connsiteY17" fmla="*/ 7266 h 10000"/>
              <a:gd name="connsiteX18" fmla="*/ 701 w 10000"/>
              <a:gd name="connsiteY18" fmla="*/ 1285 h 10000"/>
              <a:gd name="connsiteX19" fmla="*/ 3553 w 10000"/>
              <a:gd name="connsiteY19" fmla="*/ 1285 h 10000"/>
              <a:gd name="connsiteX20" fmla="*/ 3553 w 10000"/>
              <a:gd name="connsiteY20" fmla="*/ 0 h 10000"/>
              <a:gd name="connsiteX0" fmla="*/ 3553 w 10000"/>
              <a:gd name="connsiteY0" fmla="*/ 0 h 10012"/>
              <a:gd name="connsiteX1" fmla="*/ 8041 w 10000"/>
              <a:gd name="connsiteY1" fmla="*/ 50 h 10012"/>
              <a:gd name="connsiteX2" fmla="*/ 9580 w 10000"/>
              <a:gd name="connsiteY2" fmla="*/ 863 h 10012"/>
              <a:gd name="connsiteX3" fmla="*/ 9751 w 10000"/>
              <a:gd name="connsiteY3" fmla="*/ 1701 h 10012"/>
              <a:gd name="connsiteX4" fmla="*/ 9919 w 10000"/>
              <a:gd name="connsiteY4" fmla="*/ 3331 h 10012"/>
              <a:gd name="connsiteX5" fmla="*/ 10000 w 10000"/>
              <a:gd name="connsiteY5" fmla="*/ 5186 h 10012"/>
              <a:gd name="connsiteX6" fmla="*/ 9369 w 10000"/>
              <a:gd name="connsiteY6" fmla="*/ 7136 h 10012"/>
              <a:gd name="connsiteX7" fmla="*/ 9369 w 10000"/>
              <a:gd name="connsiteY7" fmla="*/ 8073 h 10012"/>
              <a:gd name="connsiteX8" fmla="*/ 9163 w 10000"/>
              <a:gd name="connsiteY8" fmla="*/ 7951 h 10012"/>
              <a:gd name="connsiteX9" fmla="*/ 8420 w 10000"/>
              <a:gd name="connsiteY9" fmla="*/ 8585 h 10012"/>
              <a:gd name="connsiteX10" fmla="*/ 9394 w 10000"/>
              <a:gd name="connsiteY10" fmla="*/ 9461 h 10012"/>
              <a:gd name="connsiteX11" fmla="*/ 9404 w 10000"/>
              <a:gd name="connsiteY11" fmla="*/ 9753 h 10012"/>
              <a:gd name="connsiteX12" fmla="*/ 9334 w 10000"/>
              <a:gd name="connsiteY12" fmla="*/ 10000 h 10012"/>
              <a:gd name="connsiteX13" fmla="*/ 7048 w 10000"/>
              <a:gd name="connsiteY13" fmla="*/ 10012 h 10012"/>
              <a:gd name="connsiteX14" fmla="*/ 5175 w 10000"/>
              <a:gd name="connsiteY14" fmla="*/ 9775 h 10012"/>
              <a:gd name="connsiteX15" fmla="*/ 3598 w 10000"/>
              <a:gd name="connsiteY15" fmla="*/ 9236 h 10012"/>
              <a:gd name="connsiteX16" fmla="*/ 280 w 10000"/>
              <a:gd name="connsiteY16" fmla="*/ 8370 h 10012"/>
              <a:gd name="connsiteX17" fmla="*/ 0 w 10000"/>
              <a:gd name="connsiteY17" fmla="*/ 7266 h 10012"/>
              <a:gd name="connsiteX18" fmla="*/ 701 w 10000"/>
              <a:gd name="connsiteY18" fmla="*/ 1285 h 10012"/>
              <a:gd name="connsiteX19" fmla="*/ 3553 w 10000"/>
              <a:gd name="connsiteY19" fmla="*/ 1285 h 10012"/>
              <a:gd name="connsiteX20" fmla="*/ 3553 w 10000"/>
              <a:gd name="connsiteY20" fmla="*/ 0 h 10012"/>
              <a:gd name="connsiteX0" fmla="*/ 3553 w 10000"/>
              <a:gd name="connsiteY0" fmla="*/ 0 h 10012"/>
              <a:gd name="connsiteX1" fmla="*/ 8041 w 10000"/>
              <a:gd name="connsiteY1" fmla="*/ 50 h 10012"/>
              <a:gd name="connsiteX2" fmla="*/ 9580 w 10000"/>
              <a:gd name="connsiteY2" fmla="*/ 863 h 10012"/>
              <a:gd name="connsiteX3" fmla="*/ 9751 w 10000"/>
              <a:gd name="connsiteY3" fmla="*/ 1701 h 10012"/>
              <a:gd name="connsiteX4" fmla="*/ 9919 w 10000"/>
              <a:gd name="connsiteY4" fmla="*/ 3331 h 10012"/>
              <a:gd name="connsiteX5" fmla="*/ 10000 w 10000"/>
              <a:gd name="connsiteY5" fmla="*/ 5186 h 10012"/>
              <a:gd name="connsiteX6" fmla="*/ 9369 w 10000"/>
              <a:gd name="connsiteY6" fmla="*/ 7136 h 10012"/>
              <a:gd name="connsiteX7" fmla="*/ 9369 w 10000"/>
              <a:gd name="connsiteY7" fmla="*/ 8073 h 10012"/>
              <a:gd name="connsiteX8" fmla="*/ 9163 w 10000"/>
              <a:gd name="connsiteY8" fmla="*/ 7951 h 10012"/>
              <a:gd name="connsiteX9" fmla="*/ 8420 w 10000"/>
              <a:gd name="connsiteY9" fmla="*/ 8585 h 10012"/>
              <a:gd name="connsiteX10" fmla="*/ 9394 w 10000"/>
              <a:gd name="connsiteY10" fmla="*/ 9461 h 10012"/>
              <a:gd name="connsiteX11" fmla="*/ 9404 w 10000"/>
              <a:gd name="connsiteY11" fmla="*/ 9753 h 10012"/>
              <a:gd name="connsiteX12" fmla="*/ 9334 w 10000"/>
              <a:gd name="connsiteY12" fmla="*/ 10000 h 10012"/>
              <a:gd name="connsiteX13" fmla="*/ 7048 w 10000"/>
              <a:gd name="connsiteY13" fmla="*/ 10012 h 10012"/>
              <a:gd name="connsiteX14" fmla="*/ 5855 w 10000"/>
              <a:gd name="connsiteY14" fmla="*/ 9774 h 10012"/>
              <a:gd name="connsiteX15" fmla="*/ 5175 w 10000"/>
              <a:gd name="connsiteY15" fmla="*/ 9775 h 10012"/>
              <a:gd name="connsiteX16" fmla="*/ 3598 w 10000"/>
              <a:gd name="connsiteY16" fmla="*/ 9236 h 10012"/>
              <a:gd name="connsiteX17" fmla="*/ 280 w 10000"/>
              <a:gd name="connsiteY17" fmla="*/ 8370 h 10012"/>
              <a:gd name="connsiteX18" fmla="*/ 0 w 10000"/>
              <a:gd name="connsiteY18" fmla="*/ 7266 h 10012"/>
              <a:gd name="connsiteX19" fmla="*/ 701 w 10000"/>
              <a:gd name="connsiteY19" fmla="*/ 1285 h 10012"/>
              <a:gd name="connsiteX20" fmla="*/ 3553 w 10000"/>
              <a:gd name="connsiteY20" fmla="*/ 1285 h 10012"/>
              <a:gd name="connsiteX21" fmla="*/ 3553 w 10000"/>
              <a:gd name="connsiteY21" fmla="*/ 0 h 10012"/>
              <a:gd name="connsiteX0" fmla="*/ 3553 w 10000"/>
              <a:gd name="connsiteY0" fmla="*/ 0 h 10012"/>
              <a:gd name="connsiteX1" fmla="*/ 8041 w 10000"/>
              <a:gd name="connsiteY1" fmla="*/ 50 h 10012"/>
              <a:gd name="connsiteX2" fmla="*/ 9580 w 10000"/>
              <a:gd name="connsiteY2" fmla="*/ 863 h 10012"/>
              <a:gd name="connsiteX3" fmla="*/ 9751 w 10000"/>
              <a:gd name="connsiteY3" fmla="*/ 1701 h 10012"/>
              <a:gd name="connsiteX4" fmla="*/ 9919 w 10000"/>
              <a:gd name="connsiteY4" fmla="*/ 3331 h 10012"/>
              <a:gd name="connsiteX5" fmla="*/ 10000 w 10000"/>
              <a:gd name="connsiteY5" fmla="*/ 5186 h 10012"/>
              <a:gd name="connsiteX6" fmla="*/ 9369 w 10000"/>
              <a:gd name="connsiteY6" fmla="*/ 7136 h 10012"/>
              <a:gd name="connsiteX7" fmla="*/ 9369 w 10000"/>
              <a:gd name="connsiteY7" fmla="*/ 8073 h 10012"/>
              <a:gd name="connsiteX8" fmla="*/ 9163 w 10000"/>
              <a:gd name="connsiteY8" fmla="*/ 7951 h 10012"/>
              <a:gd name="connsiteX9" fmla="*/ 8420 w 10000"/>
              <a:gd name="connsiteY9" fmla="*/ 8585 h 10012"/>
              <a:gd name="connsiteX10" fmla="*/ 9394 w 10000"/>
              <a:gd name="connsiteY10" fmla="*/ 9461 h 10012"/>
              <a:gd name="connsiteX11" fmla="*/ 9404 w 10000"/>
              <a:gd name="connsiteY11" fmla="*/ 9753 h 10012"/>
              <a:gd name="connsiteX12" fmla="*/ 9334 w 10000"/>
              <a:gd name="connsiteY12" fmla="*/ 10000 h 10012"/>
              <a:gd name="connsiteX13" fmla="*/ 7048 w 10000"/>
              <a:gd name="connsiteY13" fmla="*/ 10012 h 10012"/>
              <a:gd name="connsiteX14" fmla="*/ 5376 w 10000"/>
              <a:gd name="connsiteY14" fmla="*/ 8896 h 10012"/>
              <a:gd name="connsiteX15" fmla="*/ 5175 w 10000"/>
              <a:gd name="connsiteY15" fmla="*/ 9775 h 10012"/>
              <a:gd name="connsiteX16" fmla="*/ 3598 w 10000"/>
              <a:gd name="connsiteY16" fmla="*/ 9236 h 10012"/>
              <a:gd name="connsiteX17" fmla="*/ 280 w 10000"/>
              <a:gd name="connsiteY17" fmla="*/ 8370 h 10012"/>
              <a:gd name="connsiteX18" fmla="*/ 0 w 10000"/>
              <a:gd name="connsiteY18" fmla="*/ 7266 h 10012"/>
              <a:gd name="connsiteX19" fmla="*/ 701 w 10000"/>
              <a:gd name="connsiteY19" fmla="*/ 1285 h 10012"/>
              <a:gd name="connsiteX20" fmla="*/ 3553 w 10000"/>
              <a:gd name="connsiteY20" fmla="*/ 1285 h 10012"/>
              <a:gd name="connsiteX21" fmla="*/ 3553 w 10000"/>
              <a:gd name="connsiteY21" fmla="*/ 0 h 10012"/>
              <a:gd name="connsiteX0" fmla="*/ 3553 w 10000"/>
              <a:gd name="connsiteY0" fmla="*/ 0 h 10000"/>
              <a:gd name="connsiteX1" fmla="*/ 8041 w 10000"/>
              <a:gd name="connsiteY1" fmla="*/ 50 h 10000"/>
              <a:gd name="connsiteX2" fmla="*/ 9580 w 10000"/>
              <a:gd name="connsiteY2" fmla="*/ 863 h 10000"/>
              <a:gd name="connsiteX3" fmla="*/ 9751 w 10000"/>
              <a:gd name="connsiteY3" fmla="*/ 1701 h 10000"/>
              <a:gd name="connsiteX4" fmla="*/ 9919 w 10000"/>
              <a:gd name="connsiteY4" fmla="*/ 3331 h 10000"/>
              <a:gd name="connsiteX5" fmla="*/ 10000 w 10000"/>
              <a:gd name="connsiteY5" fmla="*/ 5186 h 10000"/>
              <a:gd name="connsiteX6" fmla="*/ 9369 w 10000"/>
              <a:gd name="connsiteY6" fmla="*/ 7136 h 10000"/>
              <a:gd name="connsiteX7" fmla="*/ 9369 w 10000"/>
              <a:gd name="connsiteY7" fmla="*/ 8073 h 10000"/>
              <a:gd name="connsiteX8" fmla="*/ 9163 w 10000"/>
              <a:gd name="connsiteY8" fmla="*/ 7951 h 10000"/>
              <a:gd name="connsiteX9" fmla="*/ 8420 w 10000"/>
              <a:gd name="connsiteY9" fmla="*/ 8585 h 10000"/>
              <a:gd name="connsiteX10" fmla="*/ 9394 w 10000"/>
              <a:gd name="connsiteY10" fmla="*/ 9461 h 10000"/>
              <a:gd name="connsiteX11" fmla="*/ 9404 w 10000"/>
              <a:gd name="connsiteY11" fmla="*/ 9753 h 10000"/>
              <a:gd name="connsiteX12" fmla="*/ 9334 w 10000"/>
              <a:gd name="connsiteY12" fmla="*/ 10000 h 10000"/>
              <a:gd name="connsiteX13" fmla="*/ 7347 w 10000"/>
              <a:gd name="connsiteY13" fmla="*/ 9827 h 10000"/>
              <a:gd name="connsiteX14" fmla="*/ 5376 w 10000"/>
              <a:gd name="connsiteY14" fmla="*/ 8896 h 10000"/>
              <a:gd name="connsiteX15" fmla="*/ 5175 w 10000"/>
              <a:gd name="connsiteY15" fmla="*/ 9775 h 10000"/>
              <a:gd name="connsiteX16" fmla="*/ 3598 w 10000"/>
              <a:gd name="connsiteY16" fmla="*/ 9236 h 10000"/>
              <a:gd name="connsiteX17" fmla="*/ 280 w 10000"/>
              <a:gd name="connsiteY17" fmla="*/ 8370 h 10000"/>
              <a:gd name="connsiteX18" fmla="*/ 0 w 10000"/>
              <a:gd name="connsiteY18" fmla="*/ 7266 h 10000"/>
              <a:gd name="connsiteX19" fmla="*/ 701 w 10000"/>
              <a:gd name="connsiteY19" fmla="*/ 1285 h 10000"/>
              <a:gd name="connsiteX20" fmla="*/ 3553 w 10000"/>
              <a:gd name="connsiteY20" fmla="*/ 1285 h 10000"/>
              <a:gd name="connsiteX21" fmla="*/ 3553 w 10000"/>
              <a:gd name="connsiteY21" fmla="*/ 0 h 10000"/>
              <a:gd name="connsiteX0" fmla="*/ 3553 w 10600"/>
              <a:gd name="connsiteY0" fmla="*/ 0 h 10000"/>
              <a:gd name="connsiteX1" fmla="*/ 8041 w 10600"/>
              <a:gd name="connsiteY1" fmla="*/ 50 h 10000"/>
              <a:gd name="connsiteX2" fmla="*/ 9580 w 10600"/>
              <a:gd name="connsiteY2" fmla="*/ 863 h 10000"/>
              <a:gd name="connsiteX3" fmla="*/ 9751 w 10600"/>
              <a:gd name="connsiteY3" fmla="*/ 1701 h 10000"/>
              <a:gd name="connsiteX4" fmla="*/ 9919 w 10600"/>
              <a:gd name="connsiteY4" fmla="*/ 3331 h 10000"/>
              <a:gd name="connsiteX5" fmla="*/ 10000 w 10600"/>
              <a:gd name="connsiteY5" fmla="*/ 5186 h 10000"/>
              <a:gd name="connsiteX6" fmla="*/ 9369 w 10600"/>
              <a:gd name="connsiteY6" fmla="*/ 7136 h 10000"/>
              <a:gd name="connsiteX7" fmla="*/ 9369 w 10600"/>
              <a:gd name="connsiteY7" fmla="*/ 8073 h 10000"/>
              <a:gd name="connsiteX8" fmla="*/ 9163 w 10600"/>
              <a:gd name="connsiteY8" fmla="*/ 7951 h 10000"/>
              <a:gd name="connsiteX9" fmla="*/ 8420 w 10600"/>
              <a:gd name="connsiteY9" fmla="*/ 8585 h 10000"/>
              <a:gd name="connsiteX10" fmla="*/ 9394 w 10600"/>
              <a:gd name="connsiteY10" fmla="*/ 9461 h 10000"/>
              <a:gd name="connsiteX11" fmla="*/ 10600 w 10600"/>
              <a:gd name="connsiteY11" fmla="*/ 9568 h 10000"/>
              <a:gd name="connsiteX12" fmla="*/ 9334 w 10600"/>
              <a:gd name="connsiteY12" fmla="*/ 10000 h 10000"/>
              <a:gd name="connsiteX13" fmla="*/ 7347 w 10600"/>
              <a:gd name="connsiteY13" fmla="*/ 9827 h 10000"/>
              <a:gd name="connsiteX14" fmla="*/ 5376 w 10600"/>
              <a:gd name="connsiteY14" fmla="*/ 8896 h 10000"/>
              <a:gd name="connsiteX15" fmla="*/ 5175 w 10600"/>
              <a:gd name="connsiteY15" fmla="*/ 9775 h 10000"/>
              <a:gd name="connsiteX16" fmla="*/ 3598 w 10600"/>
              <a:gd name="connsiteY16" fmla="*/ 9236 h 10000"/>
              <a:gd name="connsiteX17" fmla="*/ 280 w 10600"/>
              <a:gd name="connsiteY17" fmla="*/ 8370 h 10000"/>
              <a:gd name="connsiteX18" fmla="*/ 0 w 10600"/>
              <a:gd name="connsiteY18" fmla="*/ 7266 h 10000"/>
              <a:gd name="connsiteX19" fmla="*/ 701 w 10600"/>
              <a:gd name="connsiteY19" fmla="*/ 1285 h 10000"/>
              <a:gd name="connsiteX20" fmla="*/ 3553 w 10600"/>
              <a:gd name="connsiteY20" fmla="*/ 1285 h 10000"/>
              <a:gd name="connsiteX21" fmla="*/ 3553 w 10600"/>
              <a:gd name="connsiteY21" fmla="*/ 0 h 10000"/>
              <a:gd name="connsiteX0" fmla="*/ 3553 w 10600"/>
              <a:gd name="connsiteY0" fmla="*/ 0 h 10000"/>
              <a:gd name="connsiteX1" fmla="*/ 8041 w 10600"/>
              <a:gd name="connsiteY1" fmla="*/ 50 h 10000"/>
              <a:gd name="connsiteX2" fmla="*/ 9580 w 10600"/>
              <a:gd name="connsiteY2" fmla="*/ 863 h 10000"/>
              <a:gd name="connsiteX3" fmla="*/ 9751 w 10600"/>
              <a:gd name="connsiteY3" fmla="*/ 1701 h 10000"/>
              <a:gd name="connsiteX4" fmla="*/ 9919 w 10600"/>
              <a:gd name="connsiteY4" fmla="*/ 3331 h 10000"/>
              <a:gd name="connsiteX5" fmla="*/ 10000 w 10600"/>
              <a:gd name="connsiteY5" fmla="*/ 5186 h 10000"/>
              <a:gd name="connsiteX6" fmla="*/ 9369 w 10600"/>
              <a:gd name="connsiteY6" fmla="*/ 7136 h 10000"/>
              <a:gd name="connsiteX7" fmla="*/ 9369 w 10600"/>
              <a:gd name="connsiteY7" fmla="*/ 8073 h 10000"/>
              <a:gd name="connsiteX8" fmla="*/ 9163 w 10600"/>
              <a:gd name="connsiteY8" fmla="*/ 7951 h 10000"/>
              <a:gd name="connsiteX9" fmla="*/ 8420 w 10600"/>
              <a:gd name="connsiteY9" fmla="*/ 8585 h 10000"/>
              <a:gd name="connsiteX10" fmla="*/ 9394 w 10600"/>
              <a:gd name="connsiteY10" fmla="*/ 9461 h 10000"/>
              <a:gd name="connsiteX11" fmla="*/ 10600 w 10600"/>
              <a:gd name="connsiteY11" fmla="*/ 9938 h 10000"/>
              <a:gd name="connsiteX12" fmla="*/ 9334 w 10600"/>
              <a:gd name="connsiteY12" fmla="*/ 10000 h 10000"/>
              <a:gd name="connsiteX13" fmla="*/ 7347 w 10600"/>
              <a:gd name="connsiteY13" fmla="*/ 9827 h 10000"/>
              <a:gd name="connsiteX14" fmla="*/ 5376 w 10600"/>
              <a:gd name="connsiteY14" fmla="*/ 8896 h 10000"/>
              <a:gd name="connsiteX15" fmla="*/ 5175 w 10600"/>
              <a:gd name="connsiteY15" fmla="*/ 9775 h 10000"/>
              <a:gd name="connsiteX16" fmla="*/ 3598 w 10600"/>
              <a:gd name="connsiteY16" fmla="*/ 9236 h 10000"/>
              <a:gd name="connsiteX17" fmla="*/ 280 w 10600"/>
              <a:gd name="connsiteY17" fmla="*/ 8370 h 10000"/>
              <a:gd name="connsiteX18" fmla="*/ 0 w 10600"/>
              <a:gd name="connsiteY18" fmla="*/ 7266 h 10000"/>
              <a:gd name="connsiteX19" fmla="*/ 701 w 10600"/>
              <a:gd name="connsiteY19" fmla="*/ 1285 h 10000"/>
              <a:gd name="connsiteX20" fmla="*/ 3553 w 10600"/>
              <a:gd name="connsiteY20" fmla="*/ 1285 h 10000"/>
              <a:gd name="connsiteX21" fmla="*/ 3553 w 10600"/>
              <a:gd name="connsiteY2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600" h="10000">
                <a:moveTo>
                  <a:pt x="3553" y="0"/>
                </a:moveTo>
                <a:lnTo>
                  <a:pt x="8041" y="50"/>
                </a:lnTo>
                <a:lnTo>
                  <a:pt x="9580" y="863"/>
                </a:lnTo>
                <a:lnTo>
                  <a:pt x="9751" y="1701"/>
                </a:lnTo>
                <a:lnTo>
                  <a:pt x="9919" y="3331"/>
                </a:lnTo>
                <a:cubicBezTo>
                  <a:pt x="9946" y="3949"/>
                  <a:pt x="9973" y="4568"/>
                  <a:pt x="10000" y="5186"/>
                </a:cubicBezTo>
                <a:lnTo>
                  <a:pt x="9369" y="7136"/>
                </a:lnTo>
                <a:lnTo>
                  <a:pt x="9369" y="8073"/>
                </a:lnTo>
                <a:lnTo>
                  <a:pt x="9163" y="7951"/>
                </a:lnTo>
                <a:lnTo>
                  <a:pt x="8420" y="8585"/>
                </a:lnTo>
                <a:lnTo>
                  <a:pt x="9394" y="9461"/>
                </a:lnTo>
                <a:cubicBezTo>
                  <a:pt x="9397" y="9558"/>
                  <a:pt x="10597" y="9841"/>
                  <a:pt x="10600" y="9938"/>
                </a:cubicBezTo>
                <a:cubicBezTo>
                  <a:pt x="10577" y="10020"/>
                  <a:pt x="9357" y="9918"/>
                  <a:pt x="9334" y="10000"/>
                </a:cubicBezTo>
                <a:lnTo>
                  <a:pt x="7347" y="9827"/>
                </a:lnTo>
                <a:lnTo>
                  <a:pt x="5376" y="8896"/>
                </a:lnTo>
                <a:lnTo>
                  <a:pt x="5175" y="9775"/>
                </a:lnTo>
                <a:lnTo>
                  <a:pt x="3598" y="9236"/>
                </a:lnTo>
                <a:lnTo>
                  <a:pt x="280" y="8370"/>
                </a:lnTo>
                <a:cubicBezTo>
                  <a:pt x="187" y="8002"/>
                  <a:pt x="93" y="7634"/>
                  <a:pt x="0" y="7266"/>
                </a:cubicBezTo>
                <a:cubicBezTo>
                  <a:pt x="234" y="5272"/>
                  <a:pt x="467" y="3279"/>
                  <a:pt x="701" y="1285"/>
                </a:cubicBezTo>
                <a:lnTo>
                  <a:pt x="3553" y="1285"/>
                </a:lnTo>
                <a:lnTo>
                  <a:pt x="3553" y="0"/>
                </a:lnTo>
                <a:close/>
              </a:path>
            </a:pathLst>
          </a:custGeom>
          <a:solidFill>
            <a:schemeClr val="accent3">
              <a:alpha val="4600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5237" name="Freeform 5" descr="Diagonales larges vers le haut"/>
          <p:cNvSpPr>
            <a:spLocks/>
          </p:cNvSpPr>
          <p:nvPr/>
        </p:nvSpPr>
        <p:spPr bwMode="auto">
          <a:xfrm>
            <a:off x="4841076" y="4154846"/>
            <a:ext cx="2511403" cy="2486575"/>
          </a:xfrm>
          <a:custGeom>
            <a:avLst/>
            <a:gdLst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7660 w 10000"/>
              <a:gd name="connsiteY3" fmla="*/ 1441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149 w 10000"/>
              <a:gd name="connsiteY8" fmla="*/ 5012 h 10000"/>
              <a:gd name="connsiteX9" fmla="*/ 8931 w 10000"/>
              <a:gd name="connsiteY9" fmla="*/ 5456 h 10000"/>
              <a:gd name="connsiteX10" fmla="*/ 9537 w 10000"/>
              <a:gd name="connsiteY10" fmla="*/ 5208 h 10000"/>
              <a:gd name="connsiteX11" fmla="*/ 9305 w 10000"/>
              <a:gd name="connsiteY11" fmla="*/ 6066 h 10000"/>
              <a:gd name="connsiteX12" fmla="*/ 10000 w 10000"/>
              <a:gd name="connsiteY12" fmla="*/ 6286 h 10000"/>
              <a:gd name="connsiteX13" fmla="*/ 10000 w 10000"/>
              <a:gd name="connsiteY13" fmla="*/ 10000 h 10000"/>
              <a:gd name="connsiteX14" fmla="*/ 2948 w 10000"/>
              <a:gd name="connsiteY14" fmla="*/ 10000 h 10000"/>
              <a:gd name="connsiteX15" fmla="*/ 1535 w 10000"/>
              <a:gd name="connsiteY15" fmla="*/ 9503 h 10000"/>
              <a:gd name="connsiteX16" fmla="*/ 866 w 10000"/>
              <a:gd name="connsiteY16" fmla="*/ 9503 h 10000"/>
              <a:gd name="connsiteX17" fmla="*/ 750 w 10000"/>
              <a:gd name="connsiteY17" fmla="*/ 9151 h 10000"/>
              <a:gd name="connsiteX18" fmla="*/ 0 w 10000"/>
              <a:gd name="connsiteY18" fmla="*/ 8201 h 10000"/>
              <a:gd name="connsiteX19" fmla="*/ 521 w 10000"/>
              <a:gd name="connsiteY19" fmla="*/ 7618 h 10000"/>
              <a:gd name="connsiteX20" fmla="*/ 840 w 10000"/>
              <a:gd name="connsiteY20" fmla="*/ 7820 h 10000"/>
              <a:gd name="connsiteX21" fmla="*/ 782 w 10000"/>
              <a:gd name="connsiteY21" fmla="*/ 6540 h 10000"/>
              <a:gd name="connsiteX22" fmla="*/ 1303 w 10000"/>
              <a:gd name="connsiteY22" fmla="*/ 4378 h 10000"/>
              <a:gd name="connsiteX23" fmla="*/ 1138 w 10000"/>
              <a:gd name="connsiteY23" fmla="*/ 530 h 10000"/>
              <a:gd name="connsiteX0" fmla="*/ 1138 w 10000"/>
              <a:gd name="connsiteY0" fmla="*/ 687 h 10157"/>
              <a:gd name="connsiteX1" fmla="*/ 1793 w 10000"/>
              <a:gd name="connsiteY1" fmla="*/ 324 h 10157"/>
              <a:gd name="connsiteX2" fmla="*/ 6447 w 10000"/>
              <a:gd name="connsiteY2" fmla="*/ 157 h 10157"/>
              <a:gd name="connsiteX3" fmla="*/ 8281 w 10000"/>
              <a:gd name="connsiteY3" fmla="*/ 0 h 10157"/>
              <a:gd name="connsiteX4" fmla="*/ 8149 w 10000"/>
              <a:gd name="connsiteY4" fmla="*/ 2373 h 10157"/>
              <a:gd name="connsiteX5" fmla="*/ 8323 w 10000"/>
              <a:gd name="connsiteY5" fmla="*/ 2676 h 10157"/>
              <a:gd name="connsiteX6" fmla="*/ 7955 w 10000"/>
              <a:gd name="connsiteY6" fmla="*/ 3190 h 10157"/>
              <a:gd name="connsiteX7" fmla="*/ 8265 w 10000"/>
              <a:gd name="connsiteY7" fmla="*/ 4118 h 10157"/>
              <a:gd name="connsiteX8" fmla="*/ 8149 w 10000"/>
              <a:gd name="connsiteY8" fmla="*/ 5169 h 10157"/>
              <a:gd name="connsiteX9" fmla="*/ 8931 w 10000"/>
              <a:gd name="connsiteY9" fmla="*/ 5613 h 10157"/>
              <a:gd name="connsiteX10" fmla="*/ 9537 w 10000"/>
              <a:gd name="connsiteY10" fmla="*/ 5365 h 10157"/>
              <a:gd name="connsiteX11" fmla="*/ 9305 w 10000"/>
              <a:gd name="connsiteY11" fmla="*/ 6223 h 10157"/>
              <a:gd name="connsiteX12" fmla="*/ 10000 w 10000"/>
              <a:gd name="connsiteY12" fmla="*/ 6443 h 10157"/>
              <a:gd name="connsiteX13" fmla="*/ 10000 w 10000"/>
              <a:gd name="connsiteY13" fmla="*/ 10157 h 10157"/>
              <a:gd name="connsiteX14" fmla="*/ 2948 w 10000"/>
              <a:gd name="connsiteY14" fmla="*/ 10157 h 10157"/>
              <a:gd name="connsiteX15" fmla="*/ 1535 w 10000"/>
              <a:gd name="connsiteY15" fmla="*/ 9660 h 10157"/>
              <a:gd name="connsiteX16" fmla="*/ 866 w 10000"/>
              <a:gd name="connsiteY16" fmla="*/ 9660 h 10157"/>
              <a:gd name="connsiteX17" fmla="*/ 750 w 10000"/>
              <a:gd name="connsiteY17" fmla="*/ 9308 h 10157"/>
              <a:gd name="connsiteX18" fmla="*/ 0 w 10000"/>
              <a:gd name="connsiteY18" fmla="*/ 8358 h 10157"/>
              <a:gd name="connsiteX19" fmla="*/ 521 w 10000"/>
              <a:gd name="connsiteY19" fmla="*/ 7775 h 10157"/>
              <a:gd name="connsiteX20" fmla="*/ 840 w 10000"/>
              <a:gd name="connsiteY20" fmla="*/ 7977 h 10157"/>
              <a:gd name="connsiteX21" fmla="*/ 782 w 10000"/>
              <a:gd name="connsiteY21" fmla="*/ 6697 h 10157"/>
              <a:gd name="connsiteX22" fmla="*/ 1303 w 10000"/>
              <a:gd name="connsiteY22" fmla="*/ 4535 h 10157"/>
              <a:gd name="connsiteX23" fmla="*/ 1138 w 10000"/>
              <a:gd name="connsiteY23" fmla="*/ 687 h 10157"/>
              <a:gd name="connsiteX0" fmla="*/ 1138 w 10000"/>
              <a:gd name="connsiteY0" fmla="*/ 687 h 10157"/>
              <a:gd name="connsiteX1" fmla="*/ 1793 w 10000"/>
              <a:gd name="connsiteY1" fmla="*/ 324 h 10157"/>
              <a:gd name="connsiteX2" fmla="*/ 6447 w 10000"/>
              <a:gd name="connsiteY2" fmla="*/ 157 h 10157"/>
              <a:gd name="connsiteX3" fmla="*/ 8281 w 10000"/>
              <a:gd name="connsiteY3" fmla="*/ 0 h 10157"/>
              <a:gd name="connsiteX4" fmla="*/ 8149 w 10000"/>
              <a:gd name="connsiteY4" fmla="*/ 2373 h 10157"/>
              <a:gd name="connsiteX5" fmla="*/ 8323 w 10000"/>
              <a:gd name="connsiteY5" fmla="*/ 2676 h 10157"/>
              <a:gd name="connsiteX6" fmla="*/ 7955 w 10000"/>
              <a:gd name="connsiteY6" fmla="*/ 3190 h 10157"/>
              <a:gd name="connsiteX7" fmla="*/ 8265 w 10000"/>
              <a:gd name="connsiteY7" fmla="*/ 4118 h 10157"/>
              <a:gd name="connsiteX8" fmla="*/ 8149 w 10000"/>
              <a:gd name="connsiteY8" fmla="*/ 5169 h 10157"/>
              <a:gd name="connsiteX9" fmla="*/ 8931 w 10000"/>
              <a:gd name="connsiteY9" fmla="*/ 5613 h 10157"/>
              <a:gd name="connsiteX10" fmla="*/ 9537 w 10000"/>
              <a:gd name="connsiteY10" fmla="*/ 5365 h 10157"/>
              <a:gd name="connsiteX11" fmla="*/ 9305 w 10000"/>
              <a:gd name="connsiteY11" fmla="*/ 6223 h 10157"/>
              <a:gd name="connsiteX12" fmla="*/ 10000 w 10000"/>
              <a:gd name="connsiteY12" fmla="*/ 6443 h 10157"/>
              <a:gd name="connsiteX13" fmla="*/ 10000 w 10000"/>
              <a:gd name="connsiteY13" fmla="*/ 10157 h 10157"/>
              <a:gd name="connsiteX14" fmla="*/ 2948 w 10000"/>
              <a:gd name="connsiteY14" fmla="*/ 10157 h 10157"/>
              <a:gd name="connsiteX15" fmla="*/ 1535 w 10000"/>
              <a:gd name="connsiteY15" fmla="*/ 9660 h 10157"/>
              <a:gd name="connsiteX16" fmla="*/ 866 w 10000"/>
              <a:gd name="connsiteY16" fmla="*/ 9660 h 10157"/>
              <a:gd name="connsiteX17" fmla="*/ 750 w 10000"/>
              <a:gd name="connsiteY17" fmla="*/ 9308 h 10157"/>
              <a:gd name="connsiteX18" fmla="*/ 0 w 10000"/>
              <a:gd name="connsiteY18" fmla="*/ 8358 h 10157"/>
              <a:gd name="connsiteX19" fmla="*/ 521 w 10000"/>
              <a:gd name="connsiteY19" fmla="*/ 7775 h 10157"/>
              <a:gd name="connsiteX20" fmla="*/ 840 w 10000"/>
              <a:gd name="connsiteY20" fmla="*/ 7977 h 10157"/>
              <a:gd name="connsiteX21" fmla="*/ 782 w 10000"/>
              <a:gd name="connsiteY21" fmla="*/ 6697 h 10157"/>
              <a:gd name="connsiteX22" fmla="*/ 1303 w 10000"/>
              <a:gd name="connsiteY22" fmla="*/ 4535 h 10157"/>
              <a:gd name="connsiteX23" fmla="*/ 1138 w 10000"/>
              <a:gd name="connsiteY23" fmla="*/ 687 h 10157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149 w 10000"/>
              <a:gd name="connsiteY8" fmla="*/ 5012 h 10000"/>
              <a:gd name="connsiteX9" fmla="*/ 8931 w 10000"/>
              <a:gd name="connsiteY9" fmla="*/ 5456 h 10000"/>
              <a:gd name="connsiteX10" fmla="*/ 9537 w 10000"/>
              <a:gd name="connsiteY10" fmla="*/ 5208 h 10000"/>
              <a:gd name="connsiteX11" fmla="*/ 9305 w 10000"/>
              <a:gd name="connsiteY11" fmla="*/ 6066 h 10000"/>
              <a:gd name="connsiteX12" fmla="*/ 10000 w 10000"/>
              <a:gd name="connsiteY12" fmla="*/ 6286 h 10000"/>
              <a:gd name="connsiteX13" fmla="*/ 10000 w 10000"/>
              <a:gd name="connsiteY13" fmla="*/ 10000 h 10000"/>
              <a:gd name="connsiteX14" fmla="*/ 2948 w 10000"/>
              <a:gd name="connsiteY14" fmla="*/ 10000 h 10000"/>
              <a:gd name="connsiteX15" fmla="*/ 1535 w 10000"/>
              <a:gd name="connsiteY15" fmla="*/ 9503 h 10000"/>
              <a:gd name="connsiteX16" fmla="*/ 866 w 10000"/>
              <a:gd name="connsiteY16" fmla="*/ 9503 h 10000"/>
              <a:gd name="connsiteX17" fmla="*/ 750 w 10000"/>
              <a:gd name="connsiteY17" fmla="*/ 9151 h 10000"/>
              <a:gd name="connsiteX18" fmla="*/ 0 w 10000"/>
              <a:gd name="connsiteY18" fmla="*/ 8201 h 10000"/>
              <a:gd name="connsiteX19" fmla="*/ 521 w 10000"/>
              <a:gd name="connsiteY19" fmla="*/ 7618 h 10000"/>
              <a:gd name="connsiteX20" fmla="*/ 840 w 10000"/>
              <a:gd name="connsiteY20" fmla="*/ 7820 h 10000"/>
              <a:gd name="connsiteX21" fmla="*/ 782 w 10000"/>
              <a:gd name="connsiteY21" fmla="*/ 6540 h 10000"/>
              <a:gd name="connsiteX22" fmla="*/ 1303 w 10000"/>
              <a:gd name="connsiteY22" fmla="*/ 4378 h 10000"/>
              <a:gd name="connsiteX23" fmla="*/ 1138 w 10000"/>
              <a:gd name="connsiteY23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149 w 10000"/>
              <a:gd name="connsiteY8" fmla="*/ 5012 h 10000"/>
              <a:gd name="connsiteX9" fmla="*/ 8931 w 10000"/>
              <a:gd name="connsiteY9" fmla="*/ 5456 h 10000"/>
              <a:gd name="connsiteX10" fmla="*/ 9537 w 10000"/>
              <a:gd name="connsiteY10" fmla="*/ 5208 h 10000"/>
              <a:gd name="connsiteX11" fmla="*/ 9305 w 10000"/>
              <a:gd name="connsiteY11" fmla="*/ 6066 h 10000"/>
              <a:gd name="connsiteX12" fmla="*/ 10000 w 10000"/>
              <a:gd name="connsiteY12" fmla="*/ 6286 h 10000"/>
              <a:gd name="connsiteX13" fmla="*/ 10000 w 10000"/>
              <a:gd name="connsiteY13" fmla="*/ 10000 h 10000"/>
              <a:gd name="connsiteX14" fmla="*/ 2948 w 10000"/>
              <a:gd name="connsiteY14" fmla="*/ 10000 h 10000"/>
              <a:gd name="connsiteX15" fmla="*/ 1535 w 10000"/>
              <a:gd name="connsiteY15" fmla="*/ 9503 h 10000"/>
              <a:gd name="connsiteX16" fmla="*/ 866 w 10000"/>
              <a:gd name="connsiteY16" fmla="*/ 9503 h 10000"/>
              <a:gd name="connsiteX17" fmla="*/ 750 w 10000"/>
              <a:gd name="connsiteY17" fmla="*/ 9151 h 10000"/>
              <a:gd name="connsiteX18" fmla="*/ 0 w 10000"/>
              <a:gd name="connsiteY18" fmla="*/ 8201 h 10000"/>
              <a:gd name="connsiteX19" fmla="*/ 521 w 10000"/>
              <a:gd name="connsiteY19" fmla="*/ 7618 h 10000"/>
              <a:gd name="connsiteX20" fmla="*/ 840 w 10000"/>
              <a:gd name="connsiteY20" fmla="*/ 7820 h 10000"/>
              <a:gd name="connsiteX21" fmla="*/ 782 w 10000"/>
              <a:gd name="connsiteY21" fmla="*/ 6540 h 10000"/>
              <a:gd name="connsiteX22" fmla="*/ 1303 w 10000"/>
              <a:gd name="connsiteY22" fmla="*/ 4378 h 10000"/>
              <a:gd name="connsiteX23" fmla="*/ 1138 w 10000"/>
              <a:gd name="connsiteY23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8931 w 10000"/>
              <a:gd name="connsiteY9" fmla="*/ 5456 h 10000"/>
              <a:gd name="connsiteX10" fmla="*/ 9537 w 10000"/>
              <a:gd name="connsiteY10" fmla="*/ 5208 h 10000"/>
              <a:gd name="connsiteX11" fmla="*/ 9305 w 10000"/>
              <a:gd name="connsiteY11" fmla="*/ 6066 h 10000"/>
              <a:gd name="connsiteX12" fmla="*/ 10000 w 10000"/>
              <a:gd name="connsiteY12" fmla="*/ 6286 h 10000"/>
              <a:gd name="connsiteX13" fmla="*/ 10000 w 10000"/>
              <a:gd name="connsiteY13" fmla="*/ 10000 h 10000"/>
              <a:gd name="connsiteX14" fmla="*/ 2948 w 10000"/>
              <a:gd name="connsiteY14" fmla="*/ 10000 h 10000"/>
              <a:gd name="connsiteX15" fmla="*/ 1535 w 10000"/>
              <a:gd name="connsiteY15" fmla="*/ 9503 h 10000"/>
              <a:gd name="connsiteX16" fmla="*/ 866 w 10000"/>
              <a:gd name="connsiteY16" fmla="*/ 9503 h 10000"/>
              <a:gd name="connsiteX17" fmla="*/ 750 w 10000"/>
              <a:gd name="connsiteY17" fmla="*/ 9151 h 10000"/>
              <a:gd name="connsiteX18" fmla="*/ 0 w 10000"/>
              <a:gd name="connsiteY18" fmla="*/ 8201 h 10000"/>
              <a:gd name="connsiteX19" fmla="*/ 521 w 10000"/>
              <a:gd name="connsiteY19" fmla="*/ 7618 h 10000"/>
              <a:gd name="connsiteX20" fmla="*/ 840 w 10000"/>
              <a:gd name="connsiteY20" fmla="*/ 7820 h 10000"/>
              <a:gd name="connsiteX21" fmla="*/ 782 w 10000"/>
              <a:gd name="connsiteY21" fmla="*/ 6540 h 10000"/>
              <a:gd name="connsiteX22" fmla="*/ 1303 w 10000"/>
              <a:gd name="connsiteY22" fmla="*/ 4378 h 10000"/>
              <a:gd name="connsiteX23" fmla="*/ 1138 w 10000"/>
              <a:gd name="connsiteY23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9537 w 10000"/>
              <a:gd name="connsiteY9" fmla="*/ 5208 h 10000"/>
              <a:gd name="connsiteX10" fmla="*/ 9305 w 10000"/>
              <a:gd name="connsiteY10" fmla="*/ 6066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9537 w 10000"/>
              <a:gd name="connsiteY9" fmla="*/ 5208 h 10000"/>
              <a:gd name="connsiteX10" fmla="*/ 9592 w 10000"/>
              <a:gd name="connsiteY10" fmla="*/ 5969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9537 w 10000"/>
              <a:gd name="connsiteY9" fmla="*/ 4869 h 10000"/>
              <a:gd name="connsiteX10" fmla="*/ 9592 w 10000"/>
              <a:gd name="connsiteY10" fmla="*/ 5969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9537 w 10000"/>
              <a:gd name="connsiteY9" fmla="*/ 4869 h 10000"/>
              <a:gd name="connsiteX10" fmla="*/ 9592 w 10000"/>
              <a:gd name="connsiteY10" fmla="*/ 5969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456 w 10000"/>
              <a:gd name="connsiteY7" fmla="*/ 3574 h 10000"/>
              <a:gd name="connsiteX8" fmla="*/ 8866 w 10000"/>
              <a:gd name="connsiteY8" fmla="*/ 4867 h 10000"/>
              <a:gd name="connsiteX9" fmla="*/ 9537 w 10000"/>
              <a:gd name="connsiteY9" fmla="*/ 4869 h 10000"/>
              <a:gd name="connsiteX10" fmla="*/ 9592 w 10000"/>
              <a:gd name="connsiteY10" fmla="*/ 5969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323 w 10000"/>
              <a:gd name="connsiteY4" fmla="*/ 2519 h 10000"/>
              <a:gd name="connsiteX5" fmla="*/ 7955 w 10000"/>
              <a:gd name="connsiteY5" fmla="*/ 3033 h 10000"/>
              <a:gd name="connsiteX6" fmla="*/ 8456 w 10000"/>
              <a:gd name="connsiteY6" fmla="*/ 3574 h 10000"/>
              <a:gd name="connsiteX7" fmla="*/ 8866 w 10000"/>
              <a:gd name="connsiteY7" fmla="*/ 4867 h 10000"/>
              <a:gd name="connsiteX8" fmla="*/ 9537 w 10000"/>
              <a:gd name="connsiteY8" fmla="*/ 4869 h 10000"/>
              <a:gd name="connsiteX9" fmla="*/ 9592 w 10000"/>
              <a:gd name="connsiteY9" fmla="*/ 5969 h 10000"/>
              <a:gd name="connsiteX10" fmla="*/ 10000 w 10000"/>
              <a:gd name="connsiteY10" fmla="*/ 6286 h 10000"/>
              <a:gd name="connsiteX11" fmla="*/ 10000 w 10000"/>
              <a:gd name="connsiteY11" fmla="*/ 10000 h 10000"/>
              <a:gd name="connsiteX12" fmla="*/ 2948 w 10000"/>
              <a:gd name="connsiteY12" fmla="*/ 10000 h 10000"/>
              <a:gd name="connsiteX13" fmla="*/ 1535 w 10000"/>
              <a:gd name="connsiteY13" fmla="*/ 9503 h 10000"/>
              <a:gd name="connsiteX14" fmla="*/ 866 w 10000"/>
              <a:gd name="connsiteY14" fmla="*/ 9503 h 10000"/>
              <a:gd name="connsiteX15" fmla="*/ 750 w 10000"/>
              <a:gd name="connsiteY15" fmla="*/ 9151 h 10000"/>
              <a:gd name="connsiteX16" fmla="*/ 0 w 10000"/>
              <a:gd name="connsiteY16" fmla="*/ 8201 h 10000"/>
              <a:gd name="connsiteX17" fmla="*/ 521 w 10000"/>
              <a:gd name="connsiteY17" fmla="*/ 7618 h 10000"/>
              <a:gd name="connsiteX18" fmla="*/ 840 w 10000"/>
              <a:gd name="connsiteY18" fmla="*/ 7820 h 10000"/>
              <a:gd name="connsiteX19" fmla="*/ 782 w 10000"/>
              <a:gd name="connsiteY19" fmla="*/ 6540 h 10000"/>
              <a:gd name="connsiteX20" fmla="*/ 1303 w 10000"/>
              <a:gd name="connsiteY20" fmla="*/ 4378 h 10000"/>
              <a:gd name="connsiteX21" fmla="*/ 1138 w 10000"/>
              <a:gd name="connsiteY21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323 w 10000"/>
              <a:gd name="connsiteY4" fmla="*/ 2519 h 10000"/>
              <a:gd name="connsiteX5" fmla="*/ 7955 w 10000"/>
              <a:gd name="connsiteY5" fmla="*/ 3033 h 10000"/>
              <a:gd name="connsiteX6" fmla="*/ 8456 w 10000"/>
              <a:gd name="connsiteY6" fmla="*/ 3574 h 10000"/>
              <a:gd name="connsiteX7" fmla="*/ 8866 w 10000"/>
              <a:gd name="connsiteY7" fmla="*/ 4867 h 10000"/>
              <a:gd name="connsiteX8" fmla="*/ 9537 w 10000"/>
              <a:gd name="connsiteY8" fmla="*/ 4869 h 10000"/>
              <a:gd name="connsiteX9" fmla="*/ 9592 w 10000"/>
              <a:gd name="connsiteY9" fmla="*/ 5969 h 10000"/>
              <a:gd name="connsiteX10" fmla="*/ 10000 w 10000"/>
              <a:gd name="connsiteY10" fmla="*/ 6286 h 10000"/>
              <a:gd name="connsiteX11" fmla="*/ 10000 w 10000"/>
              <a:gd name="connsiteY11" fmla="*/ 10000 h 10000"/>
              <a:gd name="connsiteX12" fmla="*/ 2948 w 10000"/>
              <a:gd name="connsiteY12" fmla="*/ 10000 h 10000"/>
              <a:gd name="connsiteX13" fmla="*/ 1535 w 10000"/>
              <a:gd name="connsiteY13" fmla="*/ 9503 h 10000"/>
              <a:gd name="connsiteX14" fmla="*/ 866 w 10000"/>
              <a:gd name="connsiteY14" fmla="*/ 9503 h 10000"/>
              <a:gd name="connsiteX15" fmla="*/ 750 w 10000"/>
              <a:gd name="connsiteY15" fmla="*/ 9151 h 10000"/>
              <a:gd name="connsiteX16" fmla="*/ 0 w 10000"/>
              <a:gd name="connsiteY16" fmla="*/ 8201 h 10000"/>
              <a:gd name="connsiteX17" fmla="*/ 521 w 10000"/>
              <a:gd name="connsiteY17" fmla="*/ 7618 h 10000"/>
              <a:gd name="connsiteX18" fmla="*/ 840 w 10000"/>
              <a:gd name="connsiteY18" fmla="*/ 7820 h 10000"/>
              <a:gd name="connsiteX19" fmla="*/ 782 w 10000"/>
              <a:gd name="connsiteY19" fmla="*/ 6540 h 10000"/>
              <a:gd name="connsiteX20" fmla="*/ 1303 w 10000"/>
              <a:gd name="connsiteY20" fmla="*/ 4378 h 10000"/>
              <a:gd name="connsiteX21" fmla="*/ 1138 w 10000"/>
              <a:gd name="connsiteY21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323 w 10000"/>
              <a:gd name="connsiteY4" fmla="*/ 2519 h 10000"/>
              <a:gd name="connsiteX5" fmla="*/ 7955 w 10000"/>
              <a:gd name="connsiteY5" fmla="*/ 3033 h 10000"/>
              <a:gd name="connsiteX6" fmla="*/ 8456 w 10000"/>
              <a:gd name="connsiteY6" fmla="*/ 3574 h 10000"/>
              <a:gd name="connsiteX7" fmla="*/ 8866 w 10000"/>
              <a:gd name="connsiteY7" fmla="*/ 4867 h 10000"/>
              <a:gd name="connsiteX8" fmla="*/ 9537 w 10000"/>
              <a:gd name="connsiteY8" fmla="*/ 4869 h 10000"/>
              <a:gd name="connsiteX9" fmla="*/ 9592 w 10000"/>
              <a:gd name="connsiteY9" fmla="*/ 5969 h 10000"/>
              <a:gd name="connsiteX10" fmla="*/ 10000 w 10000"/>
              <a:gd name="connsiteY10" fmla="*/ 6286 h 10000"/>
              <a:gd name="connsiteX11" fmla="*/ 10000 w 10000"/>
              <a:gd name="connsiteY11" fmla="*/ 10000 h 10000"/>
              <a:gd name="connsiteX12" fmla="*/ 2948 w 10000"/>
              <a:gd name="connsiteY12" fmla="*/ 10000 h 10000"/>
              <a:gd name="connsiteX13" fmla="*/ 1535 w 10000"/>
              <a:gd name="connsiteY13" fmla="*/ 9503 h 10000"/>
              <a:gd name="connsiteX14" fmla="*/ 866 w 10000"/>
              <a:gd name="connsiteY14" fmla="*/ 9503 h 10000"/>
              <a:gd name="connsiteX15" fmla="*/ 750 w 10000"/>
              <a:gd name="connsiteY15" fmla="*/ 9151 h 10000"/>
              <a:gd name="connsiteX16" fmla="*/ 0 w 10000"/>
              <a:gd name="connsiteY16" fmla="*/ 8201 h 10000"/>
              <a:gd name="connsiteX17" fmla="*/ 521 w 10000"/>
              <a:gd name="connsiteY17" fmla="*/ 7618 h 10000"/>
              <a:gd name="connsiteX18" fmla="*/ 840 w 10000"/>
              <a:gd name="connsiteY18" fmla="*/ 7820 h 10000"/>
              <a:gd name="connsiteX19" fmla="*/ 782 w 10000"/>
              <a:gd name="connsiteY19" fmla="*/ 6540 h 10000"/>
              <a:gd name="connsiteX20" fmla="*/ 1303 w 10000"/>
              <a:gd name="connsiteY20" fmla="*/ 4378 h 10000"/>
              <a:gd name="connsiteX21" fmla="*/ 1138 w 10000"/>
              <a:gd name="connsiteY21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658 w 10000"/>
              <a:gd name="connsiteY4" fmla="*/ 2471 h 10000"/>
              <a:gd name="connsiteX5" fmla="*/ 7955 w 10000"/>
              <a:gd name="connsiteY5" fmla="*/ 3033 h 10000"/>
              <a:gd name="connsiteX6" fmla="*/ 8456 w 10000"/>
              <a:gd name="connsiteY6" fmla="*/ 3574 h 10000"/>
              <a:gd name="connsiteX7" fmla="*/ 8866 w 10000"/>
              <a:gd name="connsiteY7" fmla="*/ 4867 h 10000"/>
              <a:gd name="connsiteX8" fmla="*/ 9537 w 10000"/>
              <a:gd name="connsiteY8" fmla="*/ 4869 h 10000"/>
              <a:gd name="connsiteX9" fmla="*/ 9592 w 10000"/>
              <a:gd name="connsiteY9" fmla="*/ 5969 h 10000"/>
              <a:gd name="connsiteX10" fmla="*/ 10000 w 10000"/>
              <a:gd name="connsiteY10" fmla="*/ 6286 h 10000"/>
              <a:gd name="connsiteX11" fmla="*/ 10000 w 10000"/>
              <a:gd name="connsiteY11" fmla="*/ 10000 h 10000"/>
              <a:gd name="connsiteX12" fmla="*/ 2948 w 10000"/>
              <a:gd name="connsiteY12" fmla="*/ 10000 h 10000"/>
              <a:gd name="connsiteX13" fmla="*/ 1535 w 10000"/>
              <a:gd name="connsiteY13" fmla="*/ 9503 h 10000"/>
              <a:gd name="connsiteX14" fmla="*/ 866 w 10000"/>
              <a:gd name="connsiteY14" fmla="*/ 9503 h 10000"/>
              <a:gd name="connsiteX15" fmla="*/ 750 w 10000"/>
              <a:gd name="connsiteY15" fmla="*/ 9151 h 10000"/>
              <a:gd name="connsiteX16" fmla="*/ 0 w 10000"/>
              <a:gd name="connsiteY16" fmla="*/ 8201 h 10000"/>
              <a:gd name="connsiteX17" fmla="*/ 521 w 10000"/>
              <a:gd name="connsiteY17" fmla="*/ 7618 h 10000"/>
              <a:gd name="connsiteX18" fmla="*/ 840 w 10000"/>
              <a:gd name="connsiteY18" fmla="*/ 7820 h 10000"/>
              <a:gd name="connsiteX19" fmla="*/ 782 w 10000"/>
              <a:gd name="connsiteY19" fmla="*/ 6540 h 10000"/>
              <a:gd name="connsiteX20" fmla="*/ 1303 w 10000"/>
              <a:gd name="connsiteY20" fmla="*/ 4378 h 10000"/>
              <a:gd name="connsiteX21" fmla="*/ 1138 w 10000"/>
              <a:gd name="connsiteY21" fmla="*/ 530 h 10000"/>
              <a:gd name="connsiteX0" fmla="*/ 1138 w 10000"/>
              <a:gd name="connsiteY0" fmla="*/ 541 h 10011"/>
              <a:gd name="connsiteX1" fmla="*/ 1793 w 10000"/>
              <a:gd name="connsiteY1" fmla="*/ 178 h 10011"/>
              <a:gd name="connsiteX2" fmla="*/ 6447 w 10000"/>
              <a:gd name="connsiteY2" fmla="*/ 11 h 10011"/>
              <a:gd name="connsiteX3" fmla="*/ 8185 w 10000"/>
              <a:gd name="connsiteY3" fmla="*/ 0 h 10011"/>
              <a:gd name="connsiteX4" fmla="*/ 8658 w 10000"/>
              <a:gd name="connsiteY4" fmla="*/ 2482 h 10011"/>
              <a:gd name="connsiteX5" fmla="*/ 7955 w 10000"/>
              <a:gd name="connsiteY5" fmla="*/ 3044 h 10011"/>
              <a:gd name="connsiteX6" fmla="*/ 8456 w 10000"/>
              <a:gd name="connsiteY6" fmla="*/ 3585 h 10011"/>
              <a:gd name="connsiteX7" fmla="*/ 8866 w 10000"/>
              <a:gd name="connsiteY7" fmla="*/ 4878 h 10011"/>
              <a:gd name="connsiteX8" fmla="*/ 9537 w 10000"/>
              <a:gd name="connsiteY8" fmla="*/ 4880 h 10011"/>
              <a:gd name="connsiteX9" fmla="*/ 9592 w 10000"/>
              <a:gd name="connsiteY9" fmla="*/ 5980 h 10011"/>
              <a:gd name="connsiteX10" fmla="*/ 10000 w 10000"/>
              <a:gd name="connsiteY10" fmla="*/ 6297 h 10011"/>
              <a:gd name="connsiteX11" fmla="*/ 10000 w 10000"/>
              <a:gd name="connsiteY11" fmla="*/ 10011 h 10011"/>
              <a:gd name="connsiteX12" fmla="*/ 2948 w 10000"/>
              <a:gd name="connsiteY12" fmla="*/ 10011 h 10011"/>
              <a:gd name="connsiteX13" fmla="*/ 1535 w 10000"/>
              <a:gd name="connsiteY13" fmla="*/ 9514 h 10011"/>
              <a:gd name="connsiteX14" fmla="*/ 866 w 10000"/>
              <a:gd name="connsiteY14" fmla="*/ 9514 h 10011"/>
              <a:gd name="connsiteX15" fmla="*/ 750 w 10000"/>
              <a:gd name="connsiteY15" fmla="*/ 9162 h 10011"/>
              <a:gd name="connsiteX16" fmla="*/ 0 w 10000"/>
              <a:gd name="connsiteY16" fmla="*/ 8212 h 10011"/>
              <a:gd name="connsiteX17" fmla="*/ 521 w 10000"/>
              <a:gd name="connsiteY17" fmla="*/ 7629 h 10011"/>
              <a:gd name="connsiteX18" fmla="*/ 840 w 10000"/>
              <a:gd name="connsiteY18" fmla="*/ 7831 h 10011"/>
              <a:gd name="connsiteX19" fmla="*/ 782 w 10000"/>
              <a:gd name="connsiteY19" fmla="*/ 6551 h 10011"/>
              <a:gd name="connsiteX20" fmla="*/ 1303 w 10000"/>
              <a:gd name="connsiteY20" fmla="*/ 4389 h 10011"/>
              <a:gd name="connsiteX21" fmla="*/ 1138 w 10000"/>
              <a:gd name="connsiteY21" fmla="*/ 541 h 10011"/>
              <a:gd name="connsiteX0" fmla="*/ 1138 w 10000"/>
              <a:gd name="connsiteY0" fmla="*/ 644 h 10114"/>
              <a:gd name="connsiteX1" fmla="*/ 1793 w 10000"/>
              <a:gd name="connsiteY1" fmla="*/ 281 h 10114"/>
              <a:gd name="connsiteX2" fmla="*/ 6447 w 10000"/>
              <a:gd name="connsiteY2" fmla="*/ 114 h 10114"/>
              <a:gd name="connsiteX3" fmla="*/ 8185 w 10000"/>
              <a:gd name="connsiteY3" fmla="*/ 103 h 10114"/>
              <a:gd name="connsiteX4" fmla="*/ 8658 w 10000"/>
              <a:gd name="connsiteY4" fmla="*/ 2585 h 10114"/>
              <a:gd name="connsiteX5" fmla="*/ 7955 w 10000"/>
              <a:gd name="connsiteY5" fmla="*/ 3147 h 10114"/>
              <a:gd name="connsiteX6" fmla="*/ 8456 w 10000"/>
              <a:gd name="connsiteY6" fmla="*/ 3688 h 10114"/>
              <a:gd name="connsiteX7" fmla="*/ 8866 w 10000"/>
              <a:gd name="connsiteY7" fmla="*/ 4981 h 10114"/>
              <a:gd name="connsiteX8" fmla="*/ 9537 w 10000"/>
              <a:gd name="connsiteY8" fmla="*/ 4983 h 10114"/>
              <a:gd name="connsiteX9" fmla="*/ 9592 w 10000"/>
              <a:gd name="connsiteY9" fmla="*/ 6083 h 10114"/>
              <a:gd name="connsiteX10" fmla="*/ 10000 w 10000"/>
              <a:gd name="connsiteY10" fmla="*/ 6400 h 10114"/>
              <a:gd name="connsiteX11" fmla="*/ 10000 w 10000"/>
              <a:gd name="connsiteY11" fmla="*/ 10114 h 10114"/>
              <a:gd name="connsiteX12" fmla="*/ 2948 w 10000"/>
              <a:gd name="connsiteY12" fmla="*/ 10114 h 10114"/>
              <a:gd name="connsiteX13" fmla="*/ 1535 w 10000"/>
              <a:gd name="connsiteY13" fmla="*/ 9617 h 10114"/>
              <a:gd name="connsiteX14" fmla="*/ 866 w 10000"/>
              <a:gd name="connsiteY14" fmla="*/ 9617 h 10114"/>
              <a:gd name="connsiteX15" fmla="*/ 750 w 10000"/>
              <a:gd name="connsiteY15" fmla="*/ 9265 h 10114"/>
              <a:gd name="connsiteX16" fmla="*/ 0 w 10000"/>
              <a:gd name="connsiteY16" fmla="*/ 8315 h 10114"/>
              <a:gd name="connsiteX17" fmla="*/ 521 w 10000"/>
              <a:gd name="connsiteY17" fmla="*/ 7732 h 10114"/>
              <a:gd name="connsiteX18" fmla="*/ 840 w 10000"/>
              <a:gd name="connsiteY18" fmla="*/ 7934 h 10114"/>
              <a:gd name="connsiteX19" fmla="*/ 782 w 10000"/>
              <a:gd name="connsiteY19" fmla="*/ 6654 h 10114"/>
              <a:gd name="connsiteX20" fmla="*/ 1303 w 10000"/>
              <a:gd name="connsiteY20" fmla="*/ 4492 h 10114"/>
              <a:gd name="connsiteX21" fmla="*/ 1138 w 10000"/>
              <a:gd name="connsiteY21" fmla="*/ 644 h 10114"/>
              <a:gd name="connsiteX0" fmla="*/ 1138 w 10000"/>
              <a:gd name="connsiteY0" fmla="*/ 644 h 10114"/>
              <a:gd name="connsiteX1" fmla="*/ 1793 w 10000"/>
              <a:gd name="connsiteY1" fmla="*/ 281 h 10114"/>
              <a:gd name="connsiteX2" fmla="*/ 6447 w 10000"/>
              <a:gd name="connsiteY2" fmla="*/ 114 h 10114"/>
              <a:gd name="connsiteX3" fmla="*/ 8185 w 10000"/>
              <a:gd name="connsiteY3" fmla="*/ 103 h 10114"/>
              <a:gd name="connsiteX4" fmla="*/ 8658 w 10000"/>
              <a:gd name="connsiteY4" fmla="*/ 2585 h 10114"/>
              <a:gd name="connsiteX5" fmla="*/ 7955 w 10000"/>
              <a:gd name="connsiteY5" fmla="*/ 3147 h 10114"/>
              <a:gd name="connsiteX6" fmla="*/ 8456 w 10000"/>
              <a:gd name="connsiteY6" fmla="*/ 3688 h 10114"/>
              <a:gd name="connsiteX7" fmla="*/ 8866 w 10000"/>
              <a:gd name="connsiteY7" fmla="*/ 4981 h 10114"/>
              <a:gd name="connsiteX8" fmla="*/ 9537 w 10000"/>
              <a:gd name="connsiteY8" fmla="*/ 4983 h 10114"/>
              <a:gd name="connsiteX9" fmla="*/ 9592 w 10000"/>
              <a:gd name="connsiteY9" fmla="*/ 6083 h 10114"/>
              <a:gd name="connsiteX10" fmla="*/ 10000 w 10000"/>
              <a:gd name="connsiteY10" fmla="*/ 6400 h 10114"/>
              <a:gd name="connsiteX11" fmla="*/ 10000 w 10000"/>
              <a:gd name="connsiteY11" fmla="*/ 10114 h 10114"/>
              <a:gd name="connsiteX12" fmla="*/ 2948 w 10000"/>
              <a:gd name="connsiteY12" fmla="*/ 10114 h 10114"/>
              <a:gd name="connsiteX13" fmla="*/ 1535 w 10000"/>
              <a:gd name="connsiteY13" fmla="*/ 9617 h 10114"/>
              <a:gd name="connsiteX14" fmla="*/ 750 w 10000"/>
              <a:gd name="connsiteY14" fmla="*/ 9265 h 10114"/>
              <a:gd name="connsiteX15" fmla="*/ 0 w 10000"/>
              <a:gd name="connsiteY15" fmla="*/ 8315 h 10114"/>
              <a:gd name="connsiteX16" fmla="*/ 521 w 10000"/>
              <a:gd name="connsiteY16" fmla="*/ 7732 h 10114"/>
              <a:gd name="connsiteX17" fmla="*/ 840 w 10000"/>
              <a:gd name="connsiteY17" fmla="*/ 7934 h 10114"/>
              <a:gd name="connsiteX18" fmla="*/ 782 w 10000"/>
              <a:gd name="connsiteY18" fmla="*/ 6654 h 10114"/>
              <a:gd name="connsiteX19" fmla="*/ 1303 w 10000"/>
              <a:gd name="connsiteY19" fmla="*/ 4492 h 10114"/>
              <a:gd name="connsiteX20" fmla="*/ 1138 w 10000"/>
              <a:gd name="connsiteY20" fmla="*/ 644 h 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114">
                <a:moveTo>
                  <a:pt x="1138" y="644"/>
                </a:moveTo>
                <a:lnTo>
                  <a:pt x="1793" y="281"/>
                </a:lnTo>
                <a:lnTo>
                  <a:pt x="6447" y="114"/>
                </a:lnTo>
                <a:cubicBezTo>
                  <a:pt x="7026" y="110"/>
                  <a:pt x="7128" y="-135"/>
                  <a:pt x="8185" y="103"/>
                </a:cubicBezTo>
                <a:cubicBezTo>
                  <a:pt x="8343" y="801"/>
                  <a:pt x="8500" y="1887"/>
                  <a:pt x="8658" y="2585"/>
                </a:cubicBezTo>
                <a:lnTo>
                  <a:pt x="7955" y="3147"/>
                </a:lnTo>
                <a:lnTo>
                  <a:pt x="8456" y="3688"/>
                </a:lnTo>
                <a:cubicBezTo>
                  <a:pt x="8417" y="4038"/>
                  <a:pt x="8905" y="4631"/>
                  <a:pt x="8866" y="4981"/>
                </a:cubicBezTo>
                <a:cubicBezTo>
                  <a:pt x="9078" y="5189"/>
                  <a:pt x="9464" y="4783"/>
                  <a:pt x="9537" y="4983"/>
                </a:cubicBezTo>
                <a:cubicBezTo>
                  <a:pt x="9890" y="5269"/>
                  <a:pt x="9669" y="5797"/>
                  <a:pt x="9592" y="6083"/>
                </a:cubicBezTo>
                <a:lnTo>
                  <a:pt x="10000" y="6400"/>
                </a:lnTo>
                <a:lnTo>
                  <a:pt x="10000" y="10114"/>
                </a:lnTo>
                <a:lnTo>
                  <a:pt x="2948" y="10114"/>
                </a:lnTo>
                <a:lnTo>
                  <a:pt x="1535" y="9617"/>
                </a:lnTo>
                <a:lnTo>
                  <a:pt x="750" y="9265"/>
                </a:lnTo>
                <a:lnTo>
                  <a:pt x="0" y="8315"/>
                </a:lnTo>
                <a:lnTo>
                  <a:pt x="521" y="7732"/>
                </a:lnTo>
                <a:lnTo>
                  <a:pt x="840" y="7934"/>
                </a:lnTo>
                <a:cubicBezTo>
                  <a:pt x="821" y="7507"/>
                  <a:pt x="801" y="7081"/>
                  <a:pt x="782" y="6654"/>
                </a:cubicBezTo>
                <a:lnTo>
                  <a:pt x="1303" y="4492"/>
                </a:lnTo>
                <a:lnTo>
                  <a:pt x="1138" y="644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 w="25400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2105139" y="186928"/>
            <a:ext cx="4989085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DIVISION HORIZONTALE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95234" name="Freeform 2" descr="Diagonales larges vers le haut"/>
          <p:cNvSpPr>
            <a:spLocks/>
          </p:cNvSpPr>
          <p:nvPr/>
        </p:nvSpPr>
        <p:spPr bwMode="auto">
          <a:xfrm>
            <a:off x="1481966" y="2113069"/>
            <a:ext cx="2298118" cy="3686070"/>
          </a:xfrm>
          <a:custGeom>
            <a:avLst/>
            <a:gdLst/>
            <a:ahLst/>
            <a:cxnLst>
              <a:cxn ang="0">
                <a:pos x="0" y="4169"/>
              </a:cxn>
              <a:cxn ang="0">
                <a:pos x="719" y="4373"/>
              </a:cxn>
              <a:cxn ang="0">
                <a:pos x="1969" y="5062"/>
              </a:cxn>
              <a:cxn ang="0">
                <a:pos x="2156" y="2792"/>
              </a:cxn>
              <a:cxn ang="0">
                <a:pos x="2954" y="2767"/>
              </a:cxn>
              <a:cxn ang="0">
                <a:pos x="3034" y="50"/>
              </a:cxn>
              <a:cxn ang="0">
                <a:pos x="2156" y="0"/>
              </a:cxn>
              <a:cxn ang="0">
                <a:pos x="8" y="414"/>
              </a:cxn>
              <a:cxn ang="0">
                <a:pos x="0" y="4169"/>
              </a:cxn>
            </a:cxnLst>
            <a:rect l="0" t="0" r="r" b="b"/>
            <a:pathLst>
              <a:path w="3034" h="5062">
                <a:moveTo>
                  <a:pt x="0" y="4169"/>
                </a:moveTo>
                <a:lnTo>
                  <a:pt x="719" y="4373"/>
                </a:lnTo>
                <a:lnTo>
                  <a:pt x="1969" y="5062"/>
                </a:lnTo>
                <a:lnTo>
                  <a:pt x="2156" y="2792"/>
                </a:lnTo>
                <a:lnTo>
                  <a:pt x="2954" y="2767"/>
                </a:lnTo>
                <a:lnTo>
                  <a:pt x="3034" y="50"/>
                </a:lnTo>
                <a:lnTo>
                  <a:pt x="2156" y="0"/>
                </a:lnTo>
                <a:lnTo>
                  <a:pt x="8" y="414"/>
                </a:lnTo>
                <a:lnTo>
                  <a:pt x="0" y="416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6500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5235" name="Freeform 3" descr="Diagonales larges vers le bas"/>
          <p:cNvSpPr>
            <a:spLocks/>
          </p:cNvSpPr>
          <p:nvPr/>
        </p:nvSpPr>
        <p:spPr bwMode="auto">
          <a:xfrm>
            <a:off x="3773490" y="1536225"/>
            <a:ext cx="2536395" cy="2709985"/>
          </a:xfrm>
          <a:custGeom>
            <a:avLst/>
            <a:gdLst/>
            <a:ahLst/>
            <a:cxnLst>
              <a:cxn ang="0">
                <a:pos x="54" y="840"/>
              </a:cxn>
              <a:cxn ang="0">
                <a:pos x="985" y="335"/>
              </a:cxn>
              <a:cxn ang="0">
                <a:pos x="985" y="0"/>
              </a:cxn>
              <a:cxn ang="0">
                <a:pos x="1610" y="0"/>
              </a:cxn>
              <a:cxn ang="0">
                <a:pos x="3467" y="1223"/>
              </a:cxn>
              <a:cxn ang="0">
                <a:pos x="2834" y="1662"/>
              </a:cxn>
              <a:cxn ang="0">
                <a:pos x="3353" y="2196"/>
              </a:cxn>
              <a:cxn ang="0">
                <a:pos x="3039" y="2258"/>
              </a:cxn>
              <a:cxn ang="0">
                <a:pos x="2582" y="2878"/>
              </a:cxn>
              <a:cxn ang="0">
                <a:pos x="2914" y="3598"/>
              </a:cxn>
              <a:cxn ang="0">
                <a:pos x="2036" y="3635"/>
              </a:cxn>
              <a:cxn ang="0">
                <a:pos x="1796" y="3759"/>
              </a:cxn>
              <a:cxn ang="0">
                <a:pos x="1757" y="3424"/>
              </a:cxn>
              <a:cxn ang="0">
                <a:pos x="1291" y="3114"/>
              </a:cxn>
              <a:cxn ang="0">
                <a:pos x="0" y="3089"/>
              </a:cxn>
              <a:cxn ang="0">
                <a:pos x="54" y="840"/>
              </a:cxn>
            </a:cxnLst>
            <a:rect l="0" t="0" r="r" b="b"/>
            <a:pathLst>
              <a:path w="3467" h="3759">
                <a:moveTo>
                  <a:pt x="54" y="840"/>
                </a:moveTo>
                <a:lnTo>
                  <a:pt x="985" y="335"/>
                </a:lnTo>
                <a:lnTo>
                  <a:pt x="985" y="0"/>
                </a:lnTo>
                <a:lnTo>
                  <a:pt x="1610" y="0"/>
                </a:lnTo>
                <a:lnTo>
                  <a:pt x="3467" y="1223"/>
                </a:lnTo>
                <a:lnTo>
                  <a:pt x="2834" y="1662"/>
                </a:lnTo>
                <a:lnTo>
                  <a:pt x="3353" y="2196"/>
                </a:lnTo>
                <a:lnTo>
                  <a:pt x="3039" y="2258"/>
                </a:lnTo>
                <a:lnTo>
                  <a:pt x="2582" y="2878"/>
                </a:lnTo>
                <a:lnTo>
                  <a:pt x="2914" y="3598"/>
                </a:lnTo>
                <a:lnTo>
                  <a:pt x="2036" y="3635"/>
                </a:lnTo>
                <a:lnTo>
                  <a:pt x="1796" y="3759"/>
                </a:lnTo>
                <a:lnTo>
                  <a:pt x="1757" y="3424"/>
                </a:lnTo>
                <a:lnTo>
                  <a:pt x="1291" y="3114"/>
                </a:lnTo>
                <a:lnTo>
                  <a:pt x="0" y="3089"/>
                </a:lnTo>
                <a:lnTo>
                  <a:pt x="54" y="840"/>
                </a:lnTo>
                <a:close/>
              </a:path>
            </a:pathLst>
          </a:custGeom>
          <a:solidFill>
            <a:srgbClr val="FFFFCC">
              <a:alpha val="54000"/>
            </a:srgbClr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5236" name="Freeform 4" descr="Diagonales larges vers le haut"/>
          <p:cNvSpPr>
            <a:spLocks/>
          </p:cNvSpPr>
          <p:nvPr/>
        </p:nvSpPr>
        <p:spPr bwMode="auto">
          <a:xfrm>
            <a:off x="5734000" y="2372237"/>
            <a:ext cx="1595337" cy="1781067"/>
          </a:xfrm>
          <a:custGeom>
            <a:avLst/>
            <a:gdLst>
              <a:gd name="connsiteX0" fmla="*/ 4192 w 10000"/>
              <a:gd name="connsiteY0" fmla="*/ 0 h 10000"/>
              <a:gd name="connsiteX1" fmla="*/ 10000 w 10000"/>
              <a:gd name="connsiteY1" fmla="*/ 1216 h 10000"/>
              <a:gd name="connsiteX2" fmla="*/ 8595 w 10000"/>
              <a:gd name="connsiteY2" fmla="*/ 6088 h 10000"/>
              <a:gd name="connsiteX3" fmla="*/ 5516 w 10000"/>
              <a:gd name="connsiteY3" fmla="*/ 8888 h 10000"/>
              <a:gd name="connsiteX4" fmla="*/ 3875 w 10000"/>
              <a:gd name="connsiteY4" fmla="*/ 8468 h 10000"/>
              <a:gd name="connsiteX5" fmla="*/ 4897 w 10000"/>
              <a:gd name="connsiteY5" fmla="*/ 9846 h 10000"/>
              <a:gd name="connsiteX6" fmla="*/ 1487 w 10000"/>
              <a:gd name="connsiteY6" fmla="*/ 10000 h 10000"/>
              <a:gd name="connsiteX7" fmla="*/ 0 w 10000"/>
              <a:gd name="connsiteY7" fmla="*/ 7014 h 10000"/>
              <a:gd name="connsiteX8" fmla="*/ 2024 w 10000"/>
              <a:gd name="connsiteY8" fmla="*/ 4603 h 10000"/>
              <a:gd name="connsiteX9" fmla="*/ 3683 w 10000"/>
              <a:gd name="connsiteY9" fmla="*/ 4181 h 10000"/>
              <a:gd name="connsiteX10" fmla="*/ 1194 w 10000"/>
              <a:gd name="connsiteY10" fmla="*/ 1852 h 10000"/>
              <a:gd name="connsiteX11" fmla="*/ 4192 w 10000"/>
              <a:gd name="connsiteY11" fmla="*/ 0 h 10000"/>
              <a:gd name="connsiteX0" fmla="*/ 4192 w 10000"/>
              <a:gd name="connsiteY0" fmla="*/ 0 h 10000"/>
              <a:gd name="connsiteX1" fmla="*/ 10000 w 10000"/>
              <a:gd name="connsiteY1" fmla="*/ 1216 h 10000"/>
              <a:gd name="connsiteX2" fmla="*/ 8908 w 10000"/>
              <a:gd name="connsiteY2" fmla="*/ 5737 h 10000"/>
              <a:gd name="connsiteX3" fmla="*/ 5516 w 10000"/>
              <a:gd name="connsiteY3" fmla="*/ 8888 h 10000"/>
              <a:gd name="connsiteX4" fmla="*/ 3875 w 10000"/>
              <a:gd name="connsiteY4" fmla="*/ 8468 h 10000"/>
              <a:gd name="connsiteX5" fmla="*/ 4897 w 10000"/>
              <a:gd name="connsiteY5" fmla="*/ 9846 h 10000"/>
              <a:gd name="connsiteX6" fmla="*/ 1487 w 10000"/>
              <a:gd name="connsiteY6" fmla="*/ 10000 h 10000"/>
              <a:gd name="connsiteX7" fmla="*/ 0 w 10000"/>
              <a:gd name="connsiteY7" fmla="*/ 7014 h 10000"/>
              <a:gd name="connsiteX8" fmla="*/ 2024 w 10000"/>
              <a:gd name="connsiteY8" fmla="*/ 4603 h 10000"/>
              <a:gd name="connsiteX9" fmla="*/ 3683 w 10000"/>
              <a:gd name="connsiteY9" fmla="*/ 4181 h 10000"/>
              <a:gd name="connsiteX10" fmla="*/ 1194 w 10000"/>
              <a:gd name="connsiteY10" fmla="*/ 1852 h 10000"/>
              <a:gd name="connsiteX11" fmla="*/ 4192 w 10000"/>
              <a:gd name="connsiteY11" fmla="*/ 0 h 10000"/>
              <a:gd name="connsiteX0" fmla="*/ 4192 w 10391"/>
              <a:gd name="connsiteY0" fmla="*/ 0 h 10000"/>
              <a:gd name="connsiteX1" fmla="*/ 10391 w 10391"/>
              <a:gd name="connsiteY1" fmla="*/ 936 h 10000"/>
              <a:gd name="connsiteX2" fmla="*/ 8908 w 10391"/>
              <a:gd name="connsiteY2" fmla="*/ 5737 h 10000"/>
              <a:gd name="connsiteX3" fmla="*/ 5516 w 10391"/>
              <a:gd name="connsiteY3" fmla="*/ 8888 h 10000"/>
              <a:gd name="connsiteX4" fmla="*/ 3875 w 10391"/>
              <a:gd name="connsiteY4" fmla="*/ 8468 h 10000"/>
              <a:gd name="connsiteX5" fmla="*/ 4897 w 10391"/>
              <a:gd name="connsiteY5" fmla="*/ 9846 h 10000"/>
              <a:gd name="connsiteX6" fmla="*/ 1487 w 10391"/>
              <a:gd name="connsiteY6" fmla="*/ 10000 h 10000"/>
              <a:gd name="connsiteX7" fmla="*/ 0 w 10391"/>
              <a:gd name="connsiteY7" fmla="*/ 7014 h 10000"/>
              <a:gd name="connsiteX8" fmla="*/ 2024 w 10391"/>
              <a:gd name="connsiteY8" fmla="*/ 4603 h 10000"/>
              <a:gd name="connsiteX9" fmla="*/ 3683 w 10391"/>
              <a:gd name="connsiteY9" fmla="*/ 4181 h 10000"/>
              <a:gd name="connsiteX10" fmla="*/ 1194 w 10391"/>
              <a:gd name="connsiteY10" fmla="*/ 1852 h 10000"/>
              <a:gd name="connsiteX11" fmla="*/ 4192 w 10391"/>
              <a:gd name="connsiteY11" fmla="*/ 0 h 10000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505 h 10491"/>
              <a:gd name="connsiteX8" fmla="*/ 2024 w 10391"/>
              <a:gd name="connsiteY8" fmla="*/ 5094 h 10491"/>
              <a:gd name="connsiteX9" fmla="*/ 3683 w 10391"/>
              <a:gd name="connsiteY9" fmla="*/ 4672 h 10491"/>
              <a:gd name="connsiteX10" fmla="*/ 1194 w 10391"/>
              <a:gd name="connsiteY10" fmla="*/ 234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505 h 10491"/>
              <a:gd name="connsiteX8" fmla="*/ 2024 w 10391"/>
              <a:gd name="connsiteY8" fmla="*/ 5094 h 10491"/>
              <a:gd name="connsiteX9" fmla="*/ 3683 w 10391"/>
              <a:gd name="connsiteY9" fmla="*/ 467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505 h 10491"/>
              <a:gd name="connsiteX8" fmla="*/ 1868 w 10391"/>
              <a:gd name="connsiteY8" fmla="*/ 4884 h 10491"/>
              <a:gd name="connsiteX9" fmla="*/ 3683 w 10391"/>
              <a:gd name="connsiteY9" fmla="*/ 467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505 h 10491"/>
              <a:gd name="connsiteX8" fmla="*/ 1868 w 10391"/>
              <a:gd name="connsiteY8" fmla="*/ 4884 h 10491"/>
              <a:gd name="connsiteX9" fmla="*/ 3370 w 10391"/>
              <a:gd name="connsiteY9" fmla="*/ 446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154 h 10491"/>
              <a:gd name="connsiteX8" fmla="*/ 1868 w 10391"/>
              <a:gd name="connsiteY8" fmla="*/ 4884 h 10491"/>
              <a:gd name="connsiteX9" fmla="*/ 3370 w 10391"/>
              <a:gd name="connsiteY9" fmla="*/ 446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9487 w 10391"/>
              <a:gd name="connsiteY2" fmla="*/ 3834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154 h 10491"/>
              <a:gd name="connsiteX8" fmla="*/ 1868 w 10391"/>
              <a:gd name="connsiteY8" fmla="*/ 4884 h 10491"/>
              <a:gd name="connsiteX9" fmla="*/ 3370 w 10391"/>
              <a:gd name="connsiteY9" fmla="*/ 446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9487 w 10391"/>
              <a:gd name="connsiteY2" fmla="*/ 3834 h 10491"/>
              <a:gd name="connsiteX3" fmla="*/ 7735 w 10391"/>
              <a:gd name="connsiteY3" fmla="*/ 6225 h 10491"/>
              <a:gd name="connsiteX4" fmla="*/ 5516 w 10391"/>
              <a:gd name="connsiteY4" fmla="*/ 9379 h 10491"/>
              <a:gd name="connsiteX5" fmla="*/ 3875 w 10391"/>
              <a:gd name="connsiteY5" fmla="*/ 8959 h 10491"/>
              <a:gd name="connsiteX6" fmla="*/ 4897 w 10391"/>
              <a:gd name="connsiteY6" fmla="*/ 10337 h 10491"/>
              <a:gd name="connsiteX7" fmla="*/ 1487 w 10391"/>
              <a:gd name="connsiteY7" fmla="*/ 10491 h 10491"/>
              <a:gd name="connsiteX8" fmla="*/ 0 w 10391"/>
              <a:gd name="connsiteY8" fmla="*/ 7154 h 10491"/>
              <a:gd name="connsiteX9" fmla="*/ 1868 w 10391"/>
              <a:gd name="connsiteY9" fmla="*/ 4884 h 10491"/>
              <a:gd name="connsiteX10" fmla="*/ 3370 w 10391"/>
              <a:gd name="connsiteY10" fmla="*/ 4462 h 10491"/>
              <a:gd name="connsiteX11" fmla="*/ 1194 w 10391"/>
              <a:gd name="connsiteY11" fmla="*/ 2063 h 10491"/>
              <a:gd name="connsiteX12" fmla="*/ 4739 w 10391"/>
              <a:gd name="connsiteY12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9487 w 10391"/>
              <a:gd name="connsiteY2" fmla="*/ 3834 h 10491"/>
              <a:gd name="connsiteX3" fmla="*/ 8562 w 10391"/>
              <a:gd name="connsiteY3" fmla="*/ 7123 h 10491"/>
              <a:gd name="connsiteX4" fmla="*/ 5516 w 10391"/>
              <a:gd name="connsiteY4" fmla="*/ 9379 h 10491"/>
              <a:gd name="connsiteX5" fmla="*/ 3875 w 10391"/>
              <a:gd name="connsiteY5" fmla="*/ 8959 h 10491"/>
              <a:gd name="connsiteX6" fmla="*/ 4897 w 10391"/>
              <a:gd name="connsiteY6" fmla="*/ 10337 h 10491"/>
              <a:gd name="connsiteX7" fmla="*/ 1487 w 10391"/>
              <a:gd name="connsiteY7" fmla="*/ 10491 h 10491"/>
              <a:gd name="connsiteX8" fmla="*/ 0 w 10391"/>
              <a:gd name="connsiteY8" fmla="*/ 7154 h 10491"/>
              <a:gd name="connsiteX9" fmla="*/ 1868 w 10391"/>
              <a:gd name="connsiteY9" fmla="*/ 4884 h 10491"/>
              <a:gd name="connsiteX10" fmla="*/ 3370 w 10391"/>
              <a:gd name="connsiteY10" fmla="*/ 4462 h 10491"/>
              <a:gd name="connsiteX11" fmla="*/ 1194 w 10391"/>
              <a:gd name="connsiteY11" fmla="*/ 2063 h 10491"/>
              <a:gd name="connsiteX12" fmla="*/ 4739 w 10391"/>
              <a:gd name="connsiteY12" fmla="*/ 0 h 1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91" h="10491">
                <a:moveTo>
                  <a:pt x="4739" y="0"/>
                </a:moveTo>
                <a:lnTo>
                  <a:pt x="10391" y="1427"/>
                </a:lnTo>
                <a:lnTo>
                  <a:pt x="9487" y="3834"/>
                </a:lnTo>
                <a:lnTo>
                  <a:pt x="8562" y="7123"/>
                </a:lnTo>
                <a:lnTo>
                  <a:pt x="5516" y="9379"/>
                </a:lnTo>
                <a:lnTo>
                  <a:pt x="3875" y="8959"/>
                </a:lnTo>
                <a:lnTo>
                  <a:pt x="4897" y="10337"/>
                </a:lnTo>
                <a:lnTo>
                  <a:pt x="1487" y="10491"/>
                </a:lnTo>
                <a:lnTo>
                  <a:pt x="0" y="7154"/>
                </a:lnTo>
                <a:lnTo>
                  <a:pt x="1868" y="4884"/>
                </a:lnTo>
                <a:lnTo>
                  <a:pt x="3370" y="4462"/>
                </a:lnTo>
                <a:lnTo>
                  <a:pt x="1194" y="2063"/>
                </a:lnTo>
                <a:lnTo>
                  <a:pt x="4739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8" name="AutoShape 13"/>
          <p:cNvSpPr>
            <a:spLocks noChangeAspect="1" noChangeArrowheads="1"/>
          </p:cNvSpPr>
          <p:nvPr/>
        </p:nvSpPr>
        <p:spPr bwMode="auto">
          <a:xfrm>
            <a:off x="2466478" y="3018399"/>
            <a:ext cx="1307012" cy="82830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BREST</a:t>
            </a:r>
          </a:p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LFRR</a:t>
            </a:r>
          </a:p>
        </p:txBody>
      </p:sp>
      <p:sp>
        <p:nvSpPr>
          <p:cNvPr id="29" name="AutoShape 14"/>
          <p:cNvSpPr>
            <a:spLocks noChangeAspect="1" noChangeArrowheads="1"/>
          </p:cNvSpPr>
          <p:nvPr/>
        </p:nvSpPr>
        <p:spPr bwMode="auto">
          <a:xfrm>
            <a:off x="4279857" y="2664728"/>
            <a:ext cx="1122438" cy="66264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PARIS</a:t>
            </a:r>
          </a:p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LFFF</a:t>
            </a:r>
          </a:p>
        </p:txBody>
      </p:sp>
      <p:sp>
        <p:nvSpPr>
          <p:cNvPr id="30" name="AutoShape 15"/>
          <p:cNvSpPr>
            <a:spLocks noChangeAspect="1" noChangeArrowheads="1"/>
          </p:cNvSpPr>
          <p:nvPr/>
        </p:nvSpPr>
        <p:spPr bwMode="auto">
          <a:xfrm>
            <a:off x="6061820" y="2811773"/>
            <a:ext cx="1208401" cy="71339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REIMS</a:t>
            </a:r>
          </a:p>
          <a:p>
            <a:pPr algn="ctr"/>
            <a:r>
              <a:rPr lang="fr-FR" sz="1800" b="1" spc="50" dirty="0" smtClean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LFEE</a:t>
            </a:r>
            <a:endParaRPr lang="fr-FR" sz="1800" b="1" spc="50" dirty="0">
              <a:ln w="11430"/>
              <a:solidFill>
                <a:srgbClr val="09213B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rebuchet MS"/>
            </a:endParaRP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>
            <a:off x="3383195" y="4677513"/>
            <a:ext cx="1751184" cy="73348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BORDEAUX</a:t>
            </a:r>
          </a:p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LFBB</a:t>
            </a:r>
          </a:p>
        </p:txBody>
      </p:sp>
      <p:sp>
        <p:nvSpPr>
          <p:cNvPr id="32" name="AutoShape 17"/>
          <p:cNvSpPr>
            <a:spLocks noChangeAspect="1" noChangeArrowheads="1"/>
          </p:cNvSpPr>
          <p:nvPr/>
        </p:nvSpPr>
        <p:spPr bwMode="auto">
          <a:xfrm>
            <a:off x="5029416" y="4677513"/>
            <a:ext cx="2064808" cy="79231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MARSEILLE</a:t>
            </a:r>
          </a:p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LFMM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28133" y="853384"/>
            <a:ext cx="7685220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fr-FR" sz="1400" dirty="0">
                <a:latin typeface="Trebuchet MS"/>
                <a:cs typeface="Trebuchet MS"/>
              </a:rPr>
              <a:t>Afin de faciliter l</a:t>
            </a:r>
            <a:r>
              <a:rPr lang="fr-FR" sz="1400" dirty="0" smtClean="0">
                <a:latin typeface="Trebuchet MS"/>
                <a:cs typeface="Trebuchet MS"/>
              </a:rPr>
              <a:t>e </a:t>
            </a:r>
            <a:r>
              <a:rPr lang="fr-FR" sz="1400" dirty="0">
                <a:latin typeface="Trebuchet MS"/>
                <a:cs typeface="Trebuchet MS"/>
              </a:rPr>
              <a:t>contrôle, le territoire français est divisé en </a:t>
            </a:r>
            <a:r>
              <a:rPr lang="fr-FR" sz="1400" b="1" dirty="0">
                <a:latin typeface="Trebuchet MS"/>
                <a:cs typeface="Trebuchet MS"/>
              </a:rPr>
              <a:t>5</a:t>
            </a:r>
            <a:r>
              <a:rPr lang="fr-FR" sz="1400" dirty="0">
                <a:latin typeface="Trebuchet MS"/>
                <a:cs typeface="Trebuchet MS"/>
              </a:rPr>
              <a:t> régions d'information de vol, dénommées </a:t>
            </a:r>
            <a:r>
              <a:rPr lang="fr-FR" sz="1400" b="1" dirty="0">
                <a:latin typeface="Trebuchet MS"/>
                <a:cs typeface="Trebuchet MS"/>
              </a:rPr>
              <a:t>FIR </a:t>
            </a:r>
            <a:r>
              <a:rPr lang="fr-FR" sz="1400" dirty="0">
                <a:latin typeface="Trebuchet MS"/>
                <a:cs typeface="Trebuchet MS"/>
              </a:rPr>
              <a:t>(Flight Information Région)</a:t>
            </a:r>
            <a:r>
              <a:rPr lang="fr-FR" sz="1400" dirty="0" smtClean="0">
                <a:latin typeface="Trebuchet MS"/>
                <a:cs typeface="Trebuchet MS"/>
              </a:rPr>
              <a:t>.</a:t>
            </a:r>
            <a:endParaRPr lang="fr-FR"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 animBg="1"/>
      <p:bldP spid="95237" grpId="0" animBg="1"/>
      <p:bldP spid="95234" grpId="0" animBg="1"/>
      <p:bldP spid="95235" grpId="0" animBg="1"/>
      <p:bldP spid="95236" grpId="0" animBg="1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numérisation0001"/>
          <p:cNvPicPr>
            <a:picLocks noChangeAspect="1"/>
          </p:cNvPicPr>
          <p:nvPr/>
        </p:nvPicPr>
        <p:blipFill>
          <a:blip r:embed="rId2" cstate="screen">
            <a:lum bright="-28000" contras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246" y="1714500"/>
            <a:ext cx="5447867" cy="4756151"/>
          </a:xfrm>
          <a:prstGeom prst="rect">
            <a:avLst/>
          </a:prstGeom>
          <a:solidFill>
            <a:srgbClr val="FFBFB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ZoneTexte 21"/>
          <p:cNvSpPr txBox="1"/>
          <p:nvPr/>
        </p:nvSpPr>
        <p:spPr>
          <a:xfrm>
            <a:off x="728133" y="853384"/>
            <a:ext cx="76852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spcAft>
                <a:spcPts val="1200"/>
              </a:spcAft>
              <a:buFont typeface="Wingdings" charset="2"/>
              <a:buChar char="v"/>
            </a:pPr>
            <a:r>
              <a:rPr lang="fr-FR" sz="1400" dirty="0" smtClean="0">
                <a:latin typeface="Trebuchet MS"/>
                <a:cs typeface="Trebuchet MS"/>
              </a:rPr>
              <a:t>Chaque </a:t>
            </a:r>
            <a:r>
              <a:rPr lang="fr-FR" sz="1400" dirty="0">
                <a:latin typeface="Trebuchet MS"/>
                <a:cs typeface="Trebuchet MS"/>
              </a:rPr>
              <a:t>FIR est associé à un Centre d’Information de Vol (CIV).</a:t>
            </a:r>
          </a:p>
          <a:p>
            <a:pPr marL="285750" lvl="0" indent="-285750" algn="ctr">
              <a:spcAft>
                <a:spcPts val="1200"/>
              </a:spcAft>
              <a:buFont typeface="Wingdings" charset="2"/>
              <a:buChar char="v"/>
            </a:pPr>
            <a:r>
              <a:rPr lang="fr-FR" sz="1400" dirty="0">
                <a:latin typeface="Trebuchet MS"/>
                <a:cs typeface="Trebuchet MS"/>
              </a:rPr>
              <a:t>Chaque CIV est subdivisé en Secteurs d’Information de Vol (SIV).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2111236" y="193675"/>
            <a:ext cx="4921528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DIVISION HORIZONTALE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437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  <a:endParaRPr lang="fr-F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rebuchet MS"/>
              <a:cs typeface="Trebuchet MS"/>
            </a:endParaRP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La circulation Aérienne Générale (C.A.G) 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services et organismes de la C.A.G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divisions de l’espace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aérien français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d’espaces</a:t>
            </a:r>
            <a:endParaRPr lang="fr-FR" sz="20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38735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482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 descr="Papier lettre"/>
          <p:cNvSpPr>
            <a:spLocks noChangeArrowheads="1"/>
          </p:cNvSpPr>
          <p:nvPr/>
        </p:nvSpPr>
        <p:spPr bwMode="auto">
          <a:xfrm>
            <a:off x="817562" y="965200"/>
            <a:ext cx="7800975" cy="19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cap="all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</a:t>
            </a:r>
            <a:r>
              <a:rPr lang="fr-FR" sz="14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/ </a:t>
            </a:r>
            <a:r>
              <a:rPr lang="fr-FR" sz="1400" b="1" cap="all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L’espace aérien contrôlé (EAC)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CTR (zones de contrôle terminal) 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14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TMA (régions de contrôle terminal) 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AWY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14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(Airway 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o</a:t>
            </a:r>
            <a:r>
              <a:rPr lang="fr-FR" sz="14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u couloirs aériens)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L’espace aérien &gt; au FL 115 ou 3000 </a:t>
            </a:r>
            <a:r>
              <a:rPr lang="fr-FR" sz="1400" dirty="0" err="1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ft</a:t>
            </a:r>
            <a:r>
              <a:rPr lang="fr-FR" sz="14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/ASFC </a:t>
            </a:r>
            <a:r>
              <a:rPr lang="fr-FR" sz="1200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(le plus élevé des 2)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14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ATZ (zones de circulation d’aérodr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o</a:t>
            </a:r>
            <a:r>
              <a:rPr lang="fr-FR" sz="14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me)</a:t>
            </a:r>
          </a:p>
        </p:txBody>
      </p:sp>
      <p:sp>
        <p:nvSpPr>
          <p:cNvPr id="4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cap="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  <a:cs typeface="Trebuchet MS"/>
              </a:rPr>
              <a:t>Les Différents types d’Espaces Aériens</a:t>
            </a:r>
            <a:endParaRPr lang="fr-FR" b="1" cap="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rebuchet MS"/>
              <a:cs typeface="Trebuchet MS"/>
            </a:endParaRPr>
          </a:p>
        </p:txBody>
      </p:sp>
      <p:sp>
        <p:nvSpPr>
          <p:cNvPr id="5" name="Rectangle 3" descr="Papier lettre"/>
          <p:cNvSpPr>
            <a:spLocks noChangeArrowheads="1"/>
          </p:cNvSpPr>
          <p:nvPr/>
        </p:nvSpPr>
        <p:spPr bwMode="auto">
          <a:xfrm>
            <a:off x="817562" y="3063965"/>
            <a:ext cx="7800975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cap="all" dirty="0" smtClean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à statut particulier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 smtClean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zones interdites (LF.P)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 smtClean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zones dangereuses (LF.D)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 smtClean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zones règlementées (LF.R)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 smtClean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RMZ et TMZ (Zones où l’usage de la radio ou du transpondeur est obligatoire)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1400" dirty="0" smtClean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ZIT et ZRT (Zones règlementées où interdites temporairement)</a:t>
            </a:r>
          </a:p>
        </p:txBody>
      </p:sp>
      <p:sp>
        <p:nvSpPr>
          <p:cNvPr id="6" name="Rectangle 3" descr="Papier lettre"/>
          <p:cNvSpPr>
            <a:spLocks noChangeArrowheads="1"/>
          </p:cNvSpPr>
          <p:nvPr/>
        </p:nvSpPr>
        <p:spPr bwMode="auto">
          <a:xfrm>
            <a:off x="817562" y="5145346"/>
            <a:ext cx="801687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cap="all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3/ L’espace aérien non contrôlé (EANC)</a:t>
            </a:r>
          </a:p>
          <a:p>
            <a:pPr lvl="1">
              <a:spcBef>
                <a:spcPct val="50000"/>
              </a:spcBef>
              <a:buFont typeface="Wingdings" charset="2"/>
              <a:buChar char=""/>
            </a:pPr>
            <a:r>
              <a:rPr lang="fr-FR" sz="140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Espace libre</a:t>
            </a:r>
            <a:endParaRPr lang="fr-FR" sz="1200" i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</p:txBody>
      </p:sp>
      <p:sp>
        <p:nvSpPr>
          <p:cNvPr id="10" name="Rectangle 2" descr="Marbre blanc"/>
          <p:cNvSpPr>
            <a:spLocks noChangeArrowheads="1"/>
          </p:cNvSpPr>
          <p:nvPr/>
        </p:nvSpPr>
        <p:spPr bwMode="auto">
          <a:xfrm>
            <a:off x="206375" y="6005523"/>
            <a:ext cx="84121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400" b="1" dirty="0" smtClean="0">
                <a:ln w="0">
                  <a:noFill/>
                </a:ln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Tous ces espaces sont matérialisés sur les cartes aéronautiques</a:t>
            </a:r>
            <a:endParaRPr lang="fr-FR" sz="1400" b="1" dirty="0">
              <a:ln w="0">
                <a:noFill/>
              </a:ln>
              <a:solidFill>
                <a:srgbClr val="000000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bldLvl="2"/>
      <p:bldP spid="5" grpId="0" build="p" bldLvl="2"/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r 25"/>
          <p:cNvGrpSpPr/>
          <p:nvPr/>
        </p:nvGrpSpPr>
        <p:grpSpPr>
          <a:xfrm>
            <a:off x="2374503" y="1554443"/>
            <a:ext cx="5003800" cy="5033381"/>
            <a:chOff x="2374503" y="1554443"/>
            <a:chExt cx="5003800" cy="503338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/>
            <a:srcRect l="3735" r="3737"/>
            <a:stretch/>
          </p:blipFill>
          <p:spPr>
            <a:xfrm>
              <a:off x="2374503" y="1906352"/>
              <a:ext cx="5003800" cy="4681472"/>
            </a:xfrm>
            <a:prstGeom prst="rect">
              <a:avLst/>
            </a:prstGeom>
          </p:spPr>
        </p:pic>
        <p:sp>
          <p:nvSpPr>
            <p:cNvPr id="25" name="Rectangle 2" descr="Marbre blanc"/>
            <p:cNvSpPr>
              <a:spLocks noChangeArrowheads="1"/>
            </p:cNvSpPr>
            <p:nvPr/>
          </p:nvSpPr>
          <p:spPr bwMode="auto">
            <a:xfrm>
              <a:off x="2374503" y="1554443"/>
              <a:ext cx="5003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200" i="1" dirty="0" smtClean="0">
                  <a:latin typeface="+mj-lt"/>
                  <a:cs typeface="Trebuchet MS"/>
                </a:rPr>
                <a:t>(</a:t>
              </a:r>
              <a:r>
                <a:rPr lang="fr-FR" sz="1200" i="1" dirty="0" smtClean="0">
                  <a:latin typeface="Trebuchet MS"/>
                  <a:cs typeface="Trebuchet MS"/>
                </a:rPr>
                <a:t>Extrait de carte 1/500 000 IGN)</a:t>
              </a:r>
              <a:endParaRPr lang="fr-FR" sz="1200" i="1" dirty="0">
                <a:latin typeface="Trebuchet MS"/>
                <a:cs typeface="Trebuchet MS"/>
              </a:endParaRPr>
            </a:p>
          </p:txBody>
        </p:sp>
      </p:grpSp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1904603" y="193675"/>
            <a:ext cx="53347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ESPACES AERIENS CONTROLES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Rectangle 2" descr="Marbre blanc"/>
          <p:cNvSpPr>
            <a:spLocks noChangeArrowheads="1"/>
          </p:cNvSpPr>
          <p:nvPr/>
        </p:nvSpPr>
        <p:spPr bwMode="auto">
          <a:xfrm>
            <a:off x="365919" y="951845"/>
            <a:ext cx="8412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CTR - TMA</a:t>
            </a:r>
            <a:endParaRPr lang="fr-FR" sz="18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21583" t="41319" r="58925" b="47016"/>
          <a:stretch/>
        </p:blipFill>
        <p:spPr>
          <a:xfrm>
            <a:off x="577743" y="4889370"/>
            <a:ext cx="1657458" cy="85868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l="14303" t="29654" r="69728" b="58681"/>
          <a:stretch/>
        </p:blipFill>
        <p:spPr>
          <a:xfrm>
            <a:off x="577743" y="3759200"/>
            <a:ext cx="1657458" cy="9757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Connecteur droit avec flèche 14"/>
          <p:cNvCxnSpPr>
            <a:endCxn id="14" idx="3"/>
          </p:cNvCxnSpPr>
          <p:nvPr/>
        </p:nvCxnSpPr>
        <p:spPr>
          <a:xfrm flipH="1">
            <a:off x="2235201" y="3688288"/>
            <a:ext cx="895349" cy="558800"/>
          </a:xfrm>
          <a:prstGeom prst="straightConnector1">
            <a:avLst/>
          </a:prstGeom>
          <a:ln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2235202" y="4247088"/>
            <a:ext cx="1314448" cy="952500"/>
          </a:xfrm>
          <a:prstGeom prst="straightConnector1">
            <a:avLst/>
          </a:prstGeom>
          <a:ln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 descr="Marbre blanc"/>
          <p:cNvSpPr>
            <a:spLocks noChangeArrowheads="1"/>
          </p:cNvSpPr>
          <p:nvPr/>
        </p:nvSpPr>
        <p:spPr bwMode="auto">
          <a:xfrm>
            <a:off x="365919" y="951845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AIRWAY </a:t>
            </a:r>
            <a:r>
              <a:rPr lang="fr-FR" sz="1200" i="1" dirty="0" smtClean="0">
                <a:latin typeface="+mj-lt"/>
                <a:cs typeface="Trebuchet MS"/>
              </a:rPr>
              <a:t>(matérialisés uniquement sur les cartes 1/1 000 000 SIA)</a:t>
            </a:r>
            <a:endParaRPr lang="fr-FR" sz="1200" i="1" dirty="0">
              <a:latin typeface="+mj-lt"/>
              <a:cs typeface="Trebuchet MS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070" y="1440300"/>
            <a:ext cx="5109860" cy="474600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3" name="Connecteur droit 22"/>
          <p:cNvCxnSpPr/>
          <p:nvPr/>
        </p:nvCxnSpPr>
        <p:spPr>
          <a:xfrm rot="5400000" flipH="1" flipV="1">
            <a:off x="4369865" y="2117733"/>
            <a:ext cx="1786468" cy="1394870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4565664" y="2912533"/>
            <a:ext cx="2360069" cy="795869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4572000" y="3302000"/>
            <a:ext cx="2353733" cy="406402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4572000" y="3708402"/>
            <a:ext cx="2235200" cy="1191665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4572000" y="3708401"/>
            <a:ext cx="1487933" cy="1699729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rot="5400000">
            <a:off x="2481800" y="3842802"/>
            <a:ext cx="2218265" cy="1949464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rot="10800000">
            <a:off x="2159000" y="2734733"/>
            <a:ext cx="2406664" cy="97366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endCxn id="17" idx="3"/>
          </p:cNvCxnSpPr>
          <p:nvPr/>
        </p:nvCxnSpPr>
        <p:spPr>
          <a:xfrm>
            <a:off x="4572000" y="3708401"/>
            <a:ext cx="2446930" cy="104899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" descr="Marbre blanc"/>
          <p:cNvSpPr>
            <a:spLocks noChangeArrowheads="1"/>
          </p:cNvSpPr>
          <p:nvPr/>
        </p:nvSpPr>
        <p:spPr bwMode="auto">
          <a:xfrm>
            <a:off x="391319" y="6313300"/>
            <a:ext cx="84121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4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Largeur d’un </a:t>
            </a:r>
            <a:r>
              <a:rPr lang="fr-FR" sz="1400" b="1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airway</a:t>
            </a:r>
            <a:r>
              <a:rPr lang="fr-FR" sz="14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 : de 10 à 20 Nm</a:t>
            </a:r>
            <a:endParaRPr lang="fr-FR" sz="1400" b="1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grpSp>
        <p:nvGrpSpPr>
          <p:cNvPr id="45" name="Grouper 44"/>
          <p:cNvGrpSpPr>
            <a:grpSpLocks noChangeAspect="1"/>
          </p:cNvGrpSpPr>
          <p:nvPr/>
        </p:nvGrpSpPr>
        <p:grpSpPr>
          <a:xfrm>
            <a:off x="2753617" y="6262337"/>
            <a:ext cx="415774" cy="409540"/>
            <a:chOff x="563019" y="2082801"/>
            <a:chExt cx="628691" cy="522280"/>
          </a:xfrm>
        </p:grpSpPr>
        <p:sp>
          <p:nvSpPr>
            <p:cNvPr id="46" name="AutoShape 69"/>
            <p:cNvSpPr>
              <a:spLocks noChangeArrowheads="1"/>
            </p:cNvSpPr>
            <p:nvPr/>
          </p:nvSpPr>
          <p:spPr bwMode="auto">
            <a:xfrm>
              <a:off x="596108" y="2082801"/>
              <a:ext cx="562513" cy="461844"/>
            </a:xfrm>
            <a:prstGeom prst="triangle">
              <a:avLst>
                <a:gd name="adj" fmla="val 50000"/>
              </a:avLst>
            </a:prstGeom>
            <a:solidFill>
              <a:srgbClr val="F5F53D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F5F53D">
                  <a:gamma/>
                  <a:shade val="60000"/>
                  <a:invGamma/>
                  <a:alpha val="74998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47" name="Text Box 70"/>
            <p:cNvSpPr txBox="1">
              <a:spLocks noChangeArrowheads="1"/>
            </p:cNvSpPr>
            <p:nvPr/>
          </p:nvSpPr>
          <p:spPr bwMode="auto">
            <a:xfrm>
              <a:off x="563019" y="2094827"/>
              <a:ext cx="628691" cy="510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3300"/>
                  </a:solidFill>
                </a:rPr>
                <a:t>!</a:t>
              </a:r>
              <a:endParaRPr lang="fr-FR" sz="2800" dirty="0"/>
            </a:p>
          </p:txBody>
        </p:sp>
      </p:grp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1904603" y="193675"/>
            <a:ext cx="53347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ESPACES AERIENS CONTROLES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1822450" y="3708400"/>
            <a:ext cx="2698750" cy="1"/>
          </a:xfrm>
          <a:prstGeom prst="straightConnector1">
            <a:avLst/>
          </a:prstGeom>
          <a:ln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8816" y="3474746"/>
            <a:ext cx="1855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dirty="0" smtClean="0">
                <a:solidFill>
                  <a:srgbClr val="244A58"/>
                </a:solidFill>
                <a:latin typeface="+mj-lt"/>
              </a:rPr>
              <a:t>Radio balise (V0R)</a:t>
            </a:r>
            <a:endParaRPr lang="fr-FR" sz="1600" dirty="0">
              <a:solidFill>
                <a:srgbClr val="244A58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910953" y="193675"/>
            <a:ext cx="53220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ZONES A STATUT PARTICULIER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86" y="2026959"/>
            <a:ext cx="7667427" cy="4529234"/>
          </a:xfrm>
          <a:prstGeom prst="rect">
            <a:avLst/>
          </a:prstGeom>
        </p:spPr>
      </p:pic>
      <p:sp>
        <p:nvSpPr>
          <p:cNvPr id="13" name="Rectangle 2" descr="Marbre blanc"/>
          <p:cNvSpPr>
            <a:spLocks noChangeArrowheads="1"/>
          </p:cNvSpPr>
          <p:nvPr/>
        </p:nvSpPr>
        <p:spPr bwMode="auto">
          <a:xfrm>
            <a:off x="365919" y="782568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La pochette </a:t>
            </a:r>
            <a:r>
              <a:rPr lang="fr-FR" sz="16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vfr</a:t>
            </a: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 du </a:t>
            </a:r>
            <a:r>
              <a:rPr lang="fr-FR" sz="16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sia</a:t>
            </a:r>
            <a:endParaRPr lang="fr-FR" sz="1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14" name="Oval 40"/>
          <p:cNvSpPr>
            <a:spLocks noChangeArrowheads="1"/>
          </p:cNvSpPr>
          <p:nvPr/>
        </p:nvSpPr>
        <p:spPr bwMode="auto">
          <a:xfrm>
            <a:off x="2628900" y="3519022"/>
            <a:ext cx="669727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4130873" y="3519022"/>
            <a:ext cx="669727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AutoShape 1768"/>
          <p:cNvSpPr>
            <a:spLocks noChangeArrowheads="1"/>
          </p:cNvSpPr>
          <p:nvPr/>
        </p:nvSpPr>
        <p:spPr bwMode="auto">
          <a:xfrm>
            <a:off x="2303812" y="1387780"/>
            <a:ext cx="4536376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>
                <a:effectLst/>
                <a:latin typeface="Trebuchet MS"/>
                <a:ea typeface="Times New Roman"/>
                <a:cs typeface="Trebuchet MS"/>
              </a:rPr>
              <a:t>Cartes Nord et Sud France 1/1 000 000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1" name="Oval 40"/>
          <p:cNvSpPr>
            <a:spLocks noChangeArrowheads="1"/>
          </p:cNvSpPr>
          <p:nvPr/>
        </p:nvSpPr>
        <p:spPr bwMode="auto">
          <a:xfrm>
            <a:off x="1384300" y="3823822"/>
            <a:ext cx="10160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" name="AutoShape 1768"/>
          <p:cNvSpPr>
            <a:spLocks noChangeArrowheads="1"/>
          </p:cNvSpPr>
          <p:nvPr/>
        </p:nvSpPr>
        <p:spPr bwMode="auto">
          <a:xfrm>
            <a:off x="2303812" y="1387780"/>
            <a:ext cx="4536376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>
                <a:effectLst/>
                <a:latin typeface="Trebuchet MS"/>
                <a:ea typeface="Times New Roman"/>
                <a:cs typeface="Trebuchet MS"/>
              </a:rPr>
              <a:t>Guide VFR (Rappel des règles de l’air)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3" name="AutoShape 1768"/>
          <p:cNvSpPr>
            <a:spLocks noChangeArrowheads="1"/>
          </p:cNvSpPr>
          <p:nvPr/>
        </p:nvSpPr>
        <p:spPr bwMode="auto">
          <a:xfrm>
            <a:off x="2303812" y="1387780"/>
            <a:ext cx="4536376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>
                <a:effectLst/>
                <a:latin typeface="Trebuchet MS"/>
                <a:ea typeface="Times New Roman"/>
                <a:cs typeface="Trebuchet MS"/>
              </a:rPr>
              <a:t>Complément aux cartes aéronautiques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4" name="AutoShape 1768"/>
          <p:cNvSpPr>
            <a:spLocks noChangeArrowheads="1"/>
          </p:cNvSpPr>
          <p:nvPr/>
        </p:nvSpPr>
        <p:spPr bwMode="auto">
          <a:xfrm>
            <a:off x="2303812" y="1398000"/>
            <a:ext cx="4536376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>
                <a:effectLst/>
                <a:latin typeface="Trebuchet MS"/>
                <a:ea typeface="Times New Roman"/>
                <a:cs typeface="Trebuchet MS"/>
              </a:rPr>
              <a:t>Carte RTBA défense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5" name="AutoShape 1768"/>
          <p:cNvSpPr>
            <a:spLocks noChangeArrowheads="1"/>
          </p:cNvSpPr>
          <p:nvPr/>
        </p:nvSpPr>
        <p:spPr bwMode="auto">
          <a:xfrm>
            <a:off x="2313139" y="1387780"/>
            <a:ext cx="4536376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>
                <a:effectLst/>
                <a:latin typeface="Trebuchet MS"/>
                <a:ea typeface="Times New Roman"/>
                <a:cs typeface="Trebuchet MS"/>
              </a:rPr>
              <a:t>Règle de navigation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6" name="Oval 40"/>
          <p:cNvSpPr>
            <a:spLocks noChangeArrowheads="1"/>
          </p:cNvSpPr>
          <p:nvPr/>
        </p:nvSpPr>
        <p:spPr bwMode="auto">
          <a:xfrm>
            <a:off x="1351312" y="2959100"/>
            <a:ext cx="1201388" cy="71232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7" name="Oval 40"/>
          <p:cNvSpPr>
            <a:spLocks noChangeArrowheads="1"/>
          </p:cNvSpPr>
          <p:nvPr/>
        </p:nvSpPr>
        <p:spPr bwMode="auto">
          <a:xfrm>
            <a:off x="5321300" y="3366622"/>
            <a:ext cx="1320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8" name="Oval 40"/>
          <p:cNvSpPr>
            <a:spLocks noChangeArrowheads="1"/>
          </p:cNvSpPr>
          <p:nvPr/>
        </p:nvSpPr>
        <p:spPr bwMode="auto">
          <a:xfrm>
            <a:off x="3124201" y="4902200"/>
            <a:ext cx="2463800" cy="18161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5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15765" b="7428"/>
          <a:stretch/>
        </p:blipFill>
        <p:spPr>
          <a:xfrm>
            <a:off x="2374049" y="1605243"/>
            <a:ext cx="4412147" cy="2911218"/>
          </a:xfrm>
          <a:prstGeom prst="rect">
            <a:avLst/>
          </a:prstGeom>
        </p:spPr>
      </p:pic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910953" y="193675"/>
            <a:ext cx="53220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ZONES A STATUT PARTICULIER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0" name="Rectangle 2" descr="Marbre blanc"/>
          <p:cNvSpPr>
            <a:spLocks noChangeArrowheads="1"/>
          </p:cNvSpPr>
          <p:nvPr/>
        </p:nvSpPr>
        <p:spPr bwMode="auto">
          <a:xfrm>
            <a:off x="365919" y="782568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Zones interdites (</a:t>
            </a:r>
            <a:r>
              <a:rPr lang="fr-FR" sz="16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lf-p</a:t>
            </a: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) </a:t>
            </a:r>
            <a:endParaRPr lang="fr-FR" sz="1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11" name="Oval 40"/>
          <p:cNvSpPr>
            <a:spLocks noChangeArrowheads="1"/>
          </p:cNvSpPr>
          <p:nvPr/>
        </p:nvSpPr>
        <p:spPr bwMode="auto">
          <a:xfrm>
            <a:off x="4279900" y="3835400"/>
            <a:ext cx="8382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476" y="4699085"/>
            <a:ext cx="3115047" cy="1911266"/>
          </a:xfrm>
          <a:prstGeom prst="rect">
            <a:avLst/>
          </a:prstGeom>
        </p:spPr>
      </p:pic>
      <p:sp>
        <p:nvSpPr>
          <p:cNvPr id="13" name="Rectangle 2" descr="Marbre blanc"/>
          <p:cNvSpPr>
            <a:spLocks noChangeArrowheads="1"/>
          </p:cNvSpPr>
          <p:nvPr/>
        </p:nvSpPr>
        <p:spPr bwMode="auto">
          <a:xfrm>
            <a:off x="2625526" y="1277444"/>
            <a:ext cx="38929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200" i="1" dirty="0" smtClean="0">
                <a:latin typeface="+mj-lt"/>
                <a:cs typeface="Trebuchet MS"/>
              </a:rPr>
              <a:t>(</a:t>
            </a:r>
            <a:r>
              <a:rPr lang="fr-FR" sz="1200" i="1" dirty="0" smtClean="0">
                <a:latin typeface="Trebuchet MS"/>
                <a:cs typeface="Trebuchet MS"/>
              </a:rPr>
              <a:t>Extraits de carte 1/500 000 IGN)</a:t>
            </a:r>
            <a:endParaRPr lang="fr-FR" sz="1200" i="1" dirty="0">
              <a:latin typeface="Trebuchet MS"/>
              <a:cs typeface="Trebuchet MS"/>
            </a:endParaRPr>
          </a:p>
        </p:txBody>
      </p:sp>
      <p:sp>
        <p:nvSpPr>
          <p:cNvPr id="14" name="Oval 40"/>
          <p:cNvSpPr>
            <a:spLocks noChangeArrowheads="1"/>
          </p:cNvSpPr>
          <p:nvPr/>
        </p:nvSpPr>
        <p:spPr bwMode="auto">
          <a:xfrm>
            <a:off x="3784600" y="4813300"/>
            <a:ext cx="787400" cy="520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987624" y="1526401"/>
            <a:ext cx="7168751" cy="4747400"/>
            <a:chOff x="987624" y="1526401"/>
            <a:chExt cx="7168751" cy="47474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/>
            <a:srcRect t="7423" b="20707"/>
            <a:stretch/>
          </p:blipFill>
          <p:spPr>
            <a:xfrm>
              <a:off x="987624" y="1803400"/>
              <a:ext cx="7168751" cy="4470401"/>
            </a:xfrm>
            <a:prstGeom prst="rect">
              <a:avLst/>
            </a:prstGeom>
          </p:spPr>
        </p:pic>
        <p:sp>
          <p:nvSpPr>
            <p:cNvPr id="10" name="Rectangle 2" descr="Marbre blanc"/>
            <p:cNvSpPr>
              <a:spLocks noChangeArrowheads="1"/>
            </p:cNvSpPr>
            <p:nvPr/>
          </p:nvSpPr>
          <p:spPr bwMode="auto">
            <a:xfrm>
              <a:off x="2625526" y="1526401"/>
              <a:ext cx="389294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200" i="1" dirty="0" smtClean="0">
                  <a:latin typeface="+mj-lt"/>
                  <a:cs typeface="Trebuchet MS"/>
                </a:rPr>
                <a:t>(</a:t>
              </a:r>
              <a:r>
                <a:rPr lang="fr-FR" sz="1200" i="1" dirty="0" smtClean="0">
                  <a:latin typeface="Trebuchet MS"/>
                  <a:cs typeface="Trebuchet MS"/>
                </a:rPr>
                <a:t>Extrait de carte 1/500 000 IGN)</a:t>
              </a:r>
              <a:endParaRPr lang="fr-FR" sz="1200" i="1" dirty="0">
                <a:latin typeface="Trebuchet MS"/>
                <a:cs typeface="Trebuchet MS"/>
              </a:endParaRPr>
            </a:p>
          </p:txBody>
        </p:sp>
      </p:grpSp>
      <p:sp>
        <p:nvSpPr>
          <p:cNvPr id="8" name="Rectangle 2" descr="Marbre blanc"/>
          <p:cNvSpPr>
            <a:spLocks noChangeArrowheads="1"/>
          </p:cNvSpPr>
          <p:nvPr/>
        </p:nvSpPr>
        <p:spPr bwMode="auto">
          <a:xfrm>
            <a:off x="365919" y="951845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Zones dangereuses (</a:t>
            </a:r>
            <a:r>
              <a:rPr lang="fr-FR" sz="16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lf</a:t>
            </a: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-d) </a:t>
            </a:r>
            <a:endParaRPr lang="fr-FR" sz="1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910953" y="193675"/>
            <a:ext cx="53220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ZONES A STATUT PARTICULIER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Oval 40"/>
          <p:cNvSpPr>
            <a:spLocks noChangeArrowheads="1"/>
          </p:cNvSpPr>
          <p:nvPr/>
        </p:nvSpPr>
        <p:spPr bwMode="auto">
          <a:xfrm>
            <a:off x="3860800" y="1803400"/>
            <a:ext cx="838200" cy="520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Oval 40"/>
          <p:cNvSpPr>
            <a:spLocks noChangeArrowheads="1"/>
          </p:cNvSpPr>
          <p:nvPr/>
        </p:nvSpPr>
        <p:spPr bwMode="auto">
          <a:xfrm>
            <a:off x="987624" y="5156200"/>
            <a:ext cx="838200" cy="596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508" t="1621" b="79815"/>
          <a:stretch/>
        </p:blipFill>
        <p:spPr>
          <a:xfrm>
            <a:off x="558800" y="2965449"/>
            <a:ext cx="8264188" cy="2307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 descr="Marbre blanc"/>
          <p:cNvSpPr>
            <a:spLocks noChangeArrowheads="1"/>
          </p:cNvSpPr>
          <p:nvPr/>
        </p:nvSpPr>
        <p:spPr bwMode="auto">
          <a:xfrm>
            <a:off x="365919" y="946844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Zones réglementées (</a:t>
            </a:r>
            <a:r>
              <a:rPr lang="fr-FR" sz="16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lf</a:t>
            </a: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-r) </a:t>
            </a:r>
            <a:endParaRPr lang="fr-FR" sz="1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910953" y="193675"/>
            <a:ext cx="53220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ZONES A STATUT PARTICULIER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2625526" y="1371523"/>
            <a:ext cx="3892947" cy="2025418"/>
            <a:chOff x="2625526" y="1371523"/>
            <a:chExt cx="3892947" cy="202541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525" y="1648522"/>
              <a:ext cx="3028950" cy="1748419"/>
            </a:xfrm>
            <a:prstGeom prst="rect">
              <a:avLst/>
            </a:prstGeom>
          </p:spPr>
        </p:pic>
        <p:sp>
          <p:nvSpPr>
            <p:cNvPr id="10" name="Rectangle 2" descr="Marbre blanc"/>
            <p:cNvSpPr>
              <a:spLocks noChangeArrowheads="1"/>
            </p:cNvSpPr>
            <p:nvPr/>
          </p:nvSpPr>
          <p:spPr bwMode="auto">
            <a:xfrm>
              <a:off x="2625526" y="1371523"/>
              <a:ext cx="389294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200" i="1" dirty="0" smtClean="0">
                  <a:latin typeface="+mj-lt"/>
                  <a:cs typeface="Trebuchet MS"/>
                </a:rPr>
                <a:t>(</a:t>
              </a:r>
              <a:r>
                <a:rPr lang="fr-FR" sz="1200" i="1" dirty="0" smtClean="0">
                  <a:latin typeface="Trebuchet MS"/>
                  <a:cs typeface="Trebuchet MS"/>
                </a:rPr>
                <a:t>Extraits de carte 1/500 000 IGN)</a:t>
              </a:r>
              <a:endParaRPr lang="fr-FR" sz="1200" i="1" dirty="0">
                <a:latin typeface="Trebuchet MS"/>
                <a:cs typeface="Trebuchet MS"/>
              </a:endParaRP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t="4408" b="8824"/>
          <a:stretch/>
        </p:blipFill>
        <p:spPr>
          <a:xfrm>
            <a:off x="2825750" y="3613150"/>
            <a:ext cx="3517900" cy="2872058"/>
          </a:xfrm>
          <a:prstGeom prst="rect">
            <a:avLst/>
          </a:prstGeom>
        </p:spPr>
      </p:pic>
      <p:sp>
        <p:nvSpPr>
          <p:cNvPr id="12" name="Oval 40"/>
          <p:cNvSpPr>
            <a:spLocks noChangeArrowheads="1"/>
          </p:cNvSpPr>
          <p:nvPr/>
        </p:nvSpPr>
        <p:spPr bwMode="auto">
          <a:xfrm>
            <a:off x="4445000" y="3886200"/>
            <a:ext cx="838200" cy="711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3" name="Oval 40"/>
          <p:cNvSpPr>
            <a:spLocks noChangeArrowheads="1"/>
          </p:cNvSpPr>
          <p:nvPr/>
        </p:nvSpPr>
        <p:spPr bwMode="auto">
          <a:xfrm>
            <a:off x="4660900" y="2723841"/>
            <a:ext cx="8382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2716" t="42222" b="40556"/>
          <a:stretch/>
        </p:blipFill>
        <p:spPr>
          <a:xfrm>
            <a:off x="388250" y="3816350"/>
            <a:ext cx="8389831" cy="21780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2748" t="61482" b="22880"/>
          <a:stretch/>
        </p:blipFill>
        <p:spPr>
          <a:xfrm rot="60000">
            <a:off x="258979" y="1657851"/>
            <a:ext cx="8372042" cy="1974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  <a:endParaRPr lang="fr-F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rebuchet MS"/>
              <a:cs typeface="Trebuchet MS"/>
            </a:endParaRP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La circulation Aérienne Générale (C.A.G) 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services et organismes de la C.A.G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divisions de l’espace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aérien français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d’espaces</a:t>
            </a:r>
            <a:endParaRPr lang="fr-FR" sz="20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14478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 descr="Marbre blanc"/>
          <p:cNvSpPr>
            <a:spLocks noChangeArrowheads="1"/>
          </p:cNvSpPr>
          <p:nvPr/>
        </p:nvSpPr>
        <p:spPr bwMode="auto">
          <a:xfrm>
            <a:off x="365919" y="946844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Zones réglementées (le réseau très basse altitude) </a:t>
            </a:r>
            <a:endParaRPr lang="fr-FR" sz="1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910953" y="193675"/>
            <a:ext cx="53220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ZONES A STATUT PARTICULIER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501298"/>
            <a:ext cx="6701207" cy="48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 descr="Marbre blanc"/>
          <p:cNvSpPr>
            <a:spLocks noChangeArrowheads="1"/>
          </p:cNvSpPr>
          <p:nvPr/>
        </p:nvSpPr>
        <p:spPr bwMode="auto">
          <a:xfrm>
            <a:off x="365919" y="946844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Zones réglementées (le réseau très basse altitude) </a:t>
            </a:r>
            <a:endParaRPr lang="fr-FR" sz="1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910953" y="193675"/>
            <a:ext cx="53220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ZONES A STATUT PARTICULIER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805" t="4560" r="2500" b="11142"/>
          <a:stretch/>
        </p:blipFill>
        <p:spPr>
          <a:xfrm>
            <a:off x="425450" y="1835844"/>
            <a:ext cx="8293100" cy="4590356"/>
          </a:xfrm>
          <a:prstGeom prst="rect">
            <a:avLst/>
          </a:prstGeom>
        </p:spPr>
      </p:pic>
      <p:sp>
        <p:nvSpPr>
          <p:cNvPr id="6" name="Rectangle 2" descr="Marbre blanc"/>
          <p:cNvSpPr>
            <a:spLocks noChangeArrowheads="1"/>
          </p:cNvSpPr>
          <p:nvPr/>
        </p:nvSpPr>
        <p:spPr bwMode="auto">
          <a:xfrm>
            <a:off x="2625526" y="1554443"/>
            <a:ext cx="38929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200" i="1" dirty="0" smtClean="0">
                <a:latin typeface="+mj-lt"/>
                <a:cs typeface="Trebuchet MS"/>
              </a:rPr>
              <a:t>(</a:t>
            </a:r>
            <a:r>
              <a:rPr lang="fr-FR" sz="1200" i="1" dirty="0" smtClean="0">
                <a:latin typeface="Trebuchet MS"/>
                <a:cs typeface="Trebuchet MS"/>
              </a:rPr>
              <a:t>Extrais de carte 1/500 000 IGN)</a:t>
            </a:r>
            <a:endParaRPr lang="fr-FR" sz="1200" i="1" dirty="0">
              <a:latin typeface="Trebuchet MS"/>
              <a:cs typeface="Trebuchet MS"/>
            </a:endParaRPr>
          </a:p>
        </p:txBody>
      </p:sp>
      <p:sp>
        <p:nvSpPr>
          <p:cNvPr id="7" name="Oval 40"/>
          <p:cNvSpPr>
            <a:spLocks noChangeArrowheads="1"/>
          </p:cNvSpPr>
          <p:nvPr/>
        </p:nvSpPr>
        <p:spPr bwMode="auto">
          <a:xfrm>
            <a:off x="5781873" y="5041900"/>
            <a:ext cx="669727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6667" t="13462" r="17143" b="10898"/>
          <a:stretch/>
        </p:blipFill>
        <p:spPr>
          <a:xfrm>
            <a:off x="6545559" y="4207160"/>
            <a:ext cx="1145153" cy="8445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Connecteur droit avec flèche 9"/>
          <p:cNvCxnSpPr>
            <a:stCxn id="7" idx="7"/>
          </p:cNvCxnSpPr>
          <p:nvPr/>
        </p:nvCxnSpPr>
        <p:spPr>
          <a:xfrm flipV="1">
            <a:off x="6353521" y="4381500"/>
            <a:ext cx="509538" cy="749674"/>
          </a:xfrm>
          <a:prstGeom prst="straightConnector1">
            <a:avLst/>
          </a:prstGeom>
          <a:ln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4502435"/>
            <a:ext cx="1422400" cy="86302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Oval 40"/>
          <p:cNvSpPr>
            <a:spLocks noChangeArrowheads="1"/>
          </p:cNvSpPr>
          <p:nvPr/>
        </p:nvSpPr>
        <p:spPr bwMode="auto">
          <a:xfrm>
            <a:off x="4610100" y="5511800"/>
            <a:ext cx="647700" cy="558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3962400" y="4749800"/>
            <a:ext cx="854422" cy="762000"/>
          </a:xfrm>
          <a:prstGeom prst="straightConnector1">
            <a:avLst/>
          </a:prstGeom>
          <a:ln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2328" t="78237"/>
          <a:stretch/>
        </p:blipFill>
        <p:spPr>
          <a:xfrm>
            <a:off x="673596" y="1402043"/>
            <a:ext cx="7796807" cy="25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b="10160"/>
          <a:stretch/>
        </p:blipFill>
        <p:spPr>
          <a:xfrm>
            <a:off x="635000" y="1361853"/>
            <a:ext cx="7779610" cy="5165947"/>
          </a:xfrm>
          <a:prstGeom prst="rect">
            <a:avLst/>
          </a:prstGeom>
        </p:spPr>
      </p:pic>
      <p:sp>
        <p:nvSpPr>
          <p:cNvPr id="8" name="Rectangle 2" descr="Marbre blanc"/>
          <p:cNvSpPr>
            <a:spLocks noChangeArrowheads="1"/>
          </p:cNvSpPr>
          <p:nvPr/>
        </p:nvSpPr>
        <p:spPr bwMode="auto">
          <a:xfrm>
            <a:off x="365919" y="928488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Zones réglementées (le réseau très basse altitude) </a:t>
            </a:r>
            <a:endParaRPr lang="fr-FR" sz="1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910953" y="193675"/>
            <a:ext cx="53220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ZONES A STATUT PARTICULIER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571500" y="3370728"/>
            <a:ext cx="1079500" cy="30592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83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 descr="Marbre blanc"/>
          <p:cNvSpPr>
            <a:spLocks noChangeArrowheads="1"/>
          </p:cNvSpPr>
          <p:nvPr/>
        </p:nvSpPr>
        <p:spPr bwMode="auto">
          <a:xfrm>
            <a:off x="365919" y="946844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Zones réglementées (le réseau très basse altitude) </a:t>
            </a:r>
            <a:endParaRPr lang="fr-FR" sz="1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910953" y="193675"/>
            <a:ext cx="5322094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ZONES A STATUT PARTICULIER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4" y="1322326"/>
            <a:ext cx="6162036" cy="55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7"/>
          <p:cNvPicPr>
            <a:picLocks noChangeAspect="1" noChangeArrowheads="1"/>
          </p:cNvPicPr>
          <p:nvPr/>
        </p:nvPicPr>
        <p:blipFill>
          <a:blip r:embed="rId3" cstate="screen">
            <a:alphaModFix amt="94000"/>
            <a:lum bright="22000" contras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grpSp>
        <p:nvGrpSpPr>
          <p:cNvPr id="86" name="Grouper 85"/>
          <p:cNvGrpSpPr/>
          <p:nvPr/>
        </p:nvGrpSpPr>
        <p:grpSpPr>
          <a:xfrm>
            <a:off x="0" y="-25400"/>
            <a:ext cx="9159875" cy="1998467"/>
            <a:chOff x="0" y="-25400"/>
            <a:chExt cx="9159875" cy="1998467"/>
          </a:xfrm>
        </p:grpSpPr>
        <p:sp>
          <p:nvSpPr>
            <p:cNvPr id="84" name="Rectangle 83"/>
            <p:cNvSpPr/>
            <p:nvPr/>
          </p:nvSpPr>
          <p:spPr>
            <a:xfrm>
              <a:off x="22225" y="-25400"/>
              <a:ext cx="9137650" cy="194310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100000"/>
                    <a:satMod val="120000"/>
                  </a:schemeClr>
                </a:gs>
                <a:gs pos="69000">
                  <a:schemeClr val="accent1">
                    <a:tint val="80000"/>
                    <a:shade val="100000"/>
                    <a:satMod val="150000"/>
                  </a:schemeClr>
                </a:gs>
                <a:gs pos="100000">
                  <a:schemeClr val="accent1">
                    <a:tint val="50000"/>
                    <a:shade val="100000"/>
                    <a:satMod val="15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" name="Grouper 35"/>
            <p:cNvGrpSpPr>
              <a:grpSpLocks/>
            </p:cNvGrpSpPr>
            <p:nvPr/>
          </p:nvGrpSpPr>
          <p:grpSpPr bwMode="auto">
            <a:xfrm>
              <a:off x="0" y="1665290"/>
              <a:ext cx="9137650" cy="307777"/>
              <a:chOff x="0" y="1665288"/>
              <a:chExt cx="9137650" cy="307777"/>
            </a:xfrm>
          </p:grpSpPr>
          <p:sp>
            <p:nvSpPr>
              <p:cNvPr id="38944" name="Line 57"/>
              <p:cNvSpPr>
                <a:spLocks noChangeShapeType="1"/>
              </p:cNvSpPr>
              <p:nvPr/>
            </p:nvSpPr>
            <p:spPr bwMode="auto">
              <a:xfrm>
                <a:off x="0" y="1943100"/>
                <a:ext cx="91376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945" name="Text Box 55"/>
              <p:cNvSpPr txBox="1">
                <a:spLocks noChangeArrowheads="1"/>
              </p:cNvSpPr>
              <p:nvPr/>
            </p:nvSpPr>
            <p:spPr bwMode="auto">
              <a:xfrm>
                <a:off x="34925" y="1665288"/>
                <a:ext cx="8001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F</a:t>
                </a:r>
                <a:r>
                  <a:rPr lang="en-US" sz="1400" b="1" dirty="0">
                    <a:latin typeface="+mj-lt"/>
                  </a:rPr>
                  <a:t>L 115</a:t>
                </a:r>
              </a:p>
            </p:txBody>
          </p:sp>
        </p:grpSp>
      </p:grpSp>
      <p:grpSp>
        <p:nvGrpSpPr>
          <p:cNvPr id="2" name="Grouper 33"/>
          <p:cNvGrpSpPr>
            <a:grpSpLocks/>
          </p:cNvGrpSpPr>
          <p:nvPr/>
        </p:nvGrpSpPr>
        <p:grpSpPr bwMode="auto">
          <a:xfrm>
            <a:off x="620957" y="1379605"/>
            <a:ext cx="3311958" cy="379799"/>
            <a:chOff x="685367" y="3563938"/>
            <a:chExt cx="3311958" cy="379799"/>
          </a:xfrm>
        </p:grpSpPr>
        <p:sp>
          <p:nvSpPr>
            <p:cNvPr id="38946" name="Rectangle 132"/>
            <p:cNvSpPr>
              <a:spLocks noChangeArrowheads="1"/>
            </p:cNvSpPr>
            <p:nvPr/>
          </p:nvSpPr>
          <p:spPr bwMode="auto">
            <a:xfrm flipH="1" flipV="1">
              <a:off x="3276600" y="3563938"/>
              <a:ext cx="720725" cy="241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ObliqueTop">
                <a:rot lat="19799991" lon="18900000" rev="0"/>
              </a:camera>
              <a:lightRig rig="flood" dir="t">
                <a:rot lat="0" lon="0" rev="14580000"/>
              </a:lightRig>
            </a:scene3d>
            <a:sp3d extrusionH="3630600" contourW="12700" prstMaterial="flat">
              <a:bevelT w="13500" h="13500" prst="angle"/>
              <a:bevelB w="13500" h="13500" prst="angle"/>
              <a:extrusionClr>
                <a:schemeClr val="tx2">
                  <a:lumMod val="50000"/>
                  <a:lumOff val="50000"/>
                </a:schemeClr>
              </a:extrusionClr>
              <a:contourClr>
                <a:schemeClr val="accent1"/>
              </a:contourClr>
            </a:sp3d>
          </p:spPr>
          <p:txBody>
            <a:bodyPr rot="10800000" wrap="none" anchor="ctr">
              <a:prstTxWarp prst="textNoShape">
                <a:avLst/>
              </a:prstTxWarp>
              <a:flatTx/>
            </a:bodyPr>
            <a:lstStyle/>
            <a:p>
              <a:pPr algn="ctr"/>
              <a:endParaRPr lang="fr-FR"/>
            </a:p>
          </p:txBody>
        </p:sp>
        <p:sp>
          <p:nvSpPr>
            <p:cNvPr id="38947" name="Text Box 58"/>
            <p:cNvSpPr txBox="1">
              <a:spLocks noChangeArrowheads="1"/>
            </p:cNvSpPr>
            <p:nvPr/>
          </p:nvSpPr>
          <p:spPr bwMode="auto">
            <a:xfrm>
              <a:off x="685367" y="3666738"/>
              <a:ext cx="7715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latin typeface="+mj-lt"/>
                </a:rPr>
                <a:t>AWY</a:t>
              </a:r>
            </a:p>
          </p:txBody>
        </p:sp>
      </p:grpSp>
      <p:sp>
        <p:nvSpPr>
          <p:cNvPr id="38922" name="Freeform 4"/>
          <p:cNvSpPr>
            <a:spLocks/>
          </p:cNvSpPr>
          <p:nvPr/>
        </p:nvSpPr>
        <p:spPr bwMode="auto">
          <a:xfrm>
            <a:off x="-50800" y="5367337"/>
            <a:ext cx="9347200" cy="1503363"/>
          </a:xfrm>
          <a:custGeom>
            <a:avLst/>
            <a:gdLst>
              <a:gd name="T0" fmla="*/ 0 w 5772"/>
              <a:gd name="T1" fmla="*/ 2147483647 h 947"/>
              <a:gd name="T2" fmla="*/ 0 w 5772"/>
              <a:gd name="T3" fmla="*/ 2147483647 h 947"/>
              <a:gd name="T4" fmla="*/ 2147483647 w 5772"/>
              <a:gd name="T5" fmla="*/ 2147483647 h 947"/>
              <a:gd name="T6" fmla="*/ 2147483647 w 5772"/>
              <a:gd name="T7" fmla="*/ 2147483647 h 947"/>
              <a:gd name="T8" fmla="*/ 2147483647 w 5772"/>
              <a:gd name="T9" fmla="*/ 2147483647 h 947"/>
              <a:gd name="T10" fmla="*/ 2147483647 w 5772"/>
              <a:gd name="T11" fmla="*/ 2147483647 h 947"/>
              <a:gd name="T12" fmla="*/ 2147483647 w 5772"/>
              <a:gd name="T13" fmla="*/ 2147483647 h 947"/>
              <a:gd name="T14" fmla="*/ 2147483647 w 5772"/>
              <a:gd name="T15" fmla="*/ 2147483647 h 947"/>
              <a:gd name="T16" fmla="*/ 2147483647 w 5772"/>
              <a:gd name="T17" fmla="*/ 2147483647 h 947"/>
              <a:gd name="T18" fmla="*/ 2147483647 w 5772"/>
              <a:gd name="T19" fmla="*/ 2147483647 h 947"/>
              <a:gd name="T20" fmla="*/ 2147483647 w 5772"/>
              <a:gd name="T21" fmla="*/ 2147483647 h 947"/>
              <a:gd name="T22" fmla="*/ 2147483647 w 5772"/>
              <a:gd name="T23" fmla="*/ 2147483647 h 947"/>
              <a:gd name="T24" fmla="*/ 2147483647 w 5772"/>
              <a:gd name="T25" fmla="*/ 2147483647 h 947"/>
              <a:gd name="T26" fmla="*/ 2147483647 w 5772"/>
              <a:gd name="T27" fmla="*/ 2147483647 h 947"/>
              <a:gd name="T28" fmla="*/ 2147483647 w 5772"/>
              <a:gd name="T29" fmla="*/ 2147483647 h 947"/>
              <a:gd name="T30" fmla="*/ 2147483647 w 5772"/>
              <a:gd name="T31" fmla="*/ 2147483647 h 947"/>
              <a:gd name="T32" fmla="*/ 2147483647 w 5772"/>
              <a:gd name="T33" fmla="*/ 2147483647 h 947"/>
              <a:gd name="T34" fmla="*/ 2147483647 w 5772"/>
              <a:gd name="T35" fmla="*/ 2147483647 h 94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772"/>
              <a:gd name="T55" fmla="*/ 0 h 947"/>
              <a:gd name="T56" fmla="*/ 5772 w 5772"/>
              <a:gd name="T57" fmla="*/ 947 h 94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772" h="947">
                <a:moveTo>
                  <a:pt x="0" y="947"/>
                </a:moveTo>
                <a:lnTo>
                  <a:pt x="0" y="523"/>
                </a:lnTo>
                <a:cubicBezTo>
                  <a:pt x="27" y="436"/>
                  <a:pt x="75" y="443"/>
                  <a:pt x="160" y="427"/>
                </a:cubicBezTo>
                <a:lnTo>
                  <a:pt x="512" y="427"/>
                </a:lnTo>
                <a:cubicBezTo>
                  <a:pt x="629" y="420"/>
                  <a:pt x="724" y="406"/>
                  <a:pt x="864" y="387"/>
                </a:cubicBezTo>
                <a:cubicBezTo>
                  <a:pt x="1004" y="368"/>
                  <a:pt x="1215" y="327"/>
                  <a:pt x="1352" y="315"/>
                </a:cubicBezTo>
                <a:cubicBezTo>
                  <a:pt x="1489" y="303"/>
                  <a:pt x="1545" y="357"/>
                  <a:pt x="1684" y="315"/>
                </a:cubicBezTo>
                <a:cubicBezTo>
                  <a:pt x="1823" y="273"/>
                  <a:pt x="2015" y="75"/>
                  <a:pt x="2188" y="63"/>
                </a:cubicBezTo>
                <a:cubicBezTo>
                  <a:pt x="2361" y="51"/>
                  <a:pt x="2589" y="205"/>
                  <a:pt x="2722" y="243"/>
                </a:cubicBezTo>
                <a:cubicBezTo>
                  <a:pt x="2855" y="281"/>
                  <a:pt x="2729" y="290"/>
                  <a:pt x="2986" y="291"/>
                </a:cubicBezTo>
                <a:lnTo>
                  <a:pt x="4264" y="249"/>
                </a:lnTo>
                <a:cubicBezTo>
                  <a:pt x="4525" y="224"/>
                  <a:pt x="4461" y="182"/>
                  <a:pt x="4552" y="141"/>
                </a:cubicBezTo>
                <a:cubicBezTo>
                  <a:pt x="4643" y="100"/>
                  <a:pt x="4708" y="6"/>
                  <a:pt x="4810" y="3"/>
                </a:cubicBezTo>
                <a:cubicBezTo>
                  <a:pt x="4912" y="0"/>
                  <a:pt x="5062" y="87"/>
                  <a:pt x="5164" y="123"/>
                </a:cubicBezTo>
                <a:cubicBezTo>
                  <a:pt x="5266" y="159"/>
                  <a:pt x="5321" y="187"/>
                  <a:pt x="5422" y="219"/>
                </a:cubicBezTo>
                <a:cubicBezTo>
                  <a:pt x="5523" y="251"/>
                  <a:pt x="5714" y="195"/>
                  <a:pt x="5772" y="315"/>
                </a:cubicBezTo>
                <a:lnTo>
                  <a:pt x="5772" y="941"/>
                </a:lnTo>
                <a:lnTo>
                  <a:pt x="558" y="941"/>
                </a:lnTo>
              </a:path>
            </a:pathLst>
          </a:custGeom>
          <a:gradFill rotWithShape="1">
            <a:gsLst>
              <a:gs pos="0">
                <a:srgbClr val="2F762F"/>
              </a:gs>
              <a:gs pos="100000">
                <a:srgbClr val="9966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innerShdw blurRad="279400" dist="165100">
              <a:srgbClr val="000000">
                <a:alpha val="70000"/>
              </a:srgbClr>
            </a:inn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8923" name="Rectangle 7"/>
          <p:cNvSpPr>
            <a:spLocks noChangeArrowheads="1"/>
          </p:cNvSpPr>
          <p:nvPr/>
        </p:nvSpPr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rgbClr val="FFFFCC"/>
              </a:solidFill>
            </a:endParaRPr>
          </a:p>
        </p:txBody>
      </p:sp>
      <p:sp>
        <p:nvSpPr>
          <p:cNvPr id="38924" name="Text Box 54"/>
          <p:cNvSpPr txBox="1">
            <a:spLocks noChangeArrowheads="1"/>
          </p:cNvSpPr>
          <p:nvPr/>
        </p:nvSpPr>
        <p:spPr bwMode="auto">
          <a:xfrm>
            <a:off x="50800" y="-25399"/>
            <a:ext cx="144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latin typeface="+mj-lt"/>
              </a:rPr>
              <a:t>FL 195</a:t>
            </a:r>
          </a:p>
        </p:txBody>
      </p:sp>
      <p:grpSp>
        <p:nvGrpSpPr>
          <p:cNvPr id="5" name="Grouper 34"/>
          <p:cNvGrpSpPr>
            <a:grpSpLocks/>
          </p:cNvGrpSpPr>
          <p:nvPr/>
        </p:nvGrpSpPr>
        <p:grpSpPr bwMode="auto">
          <a:xfrm>
            <a:off x="6832600" y="2786064"/>
            <a:ext cx="1509713" cy="276999"/>
            <a:chOff x="6810375" y="2786063"/>
            <a:chExt cx="1509713" cy="277000"/>
          </a:xfrm>
        </p:grpSpPr>
        <p:sp>
          <p:nvSpPr>
            <p:cNvPr id="38940" name="Rectangle 131"/>
            <p:cNvSpPr>
              <a:spLocks noChangeArrowheads="1"/>
            </p:cNvSpPr>
            <p:nvPr/>
          </p:nvSpPr>
          <p:spPr bwMode="auto">
            <a:xfrm>
              <a:off x="6810375" y="2798763"/>
              <a:ext cx="720725" cy="241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ObliqueTopLeft">
                <a:rot lat="20699991" lon="4200000" rev="0"/>
              </a:camera>
              <a:lightRig rig="legacyFlat4" dir="b"/>
            </a:scene3d>
            <a:sp3d extrusionH="3630600" contourW="12700" prstMaterial="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tx2">
                  <a:lumMod val="75000"/>
                  <a:lumOff val="25000"/>
                </a:schemeClr>
              </a:contour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pPr algn="ctr"/>
              <a:endParaRPr lang="fr-FR"/>
            </a:p>
          </p:txBody>
        </p:sp>
        <p:sp>
          <p:nvSpPr>
            <p:cNvPr id="38941" name="Text Box 133"/>
            <p:cNvSpPr txBox="1">
              <a:spLocks noChangeArrowheads="1"/>
            </p:cNvSpPr>
            <p:nvPr/>
          </p:nvSpPr>
          <p:spPr bwMode="auto">
            <a:xfrm>
              <a:off x="7548563" y="2786063"/>
              <a:ext cx="771525" cy="2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latin typeface="+mj-lt"/>
                </a:rPr>
                <a:t>AWY</a:t>
              </a:r>
            </a:p>
          </p:txBody>
        </p:sp>
      </p:grpSp>
      <p:grpSp>
        <p:nvGrpSpPr>
          <p:cNvPr id="6" name="Grouper 39"/>
          <p:cNvGrpSpPr>
            <a:grpSpLocks/>
          </p:cNvGrpSpPr>
          <p:nvPr/>
        </p:nvGrpSpPr>
        <p:grpSpPr bwMode="auto">
          <a:xfrm>
            <a:off x="8166100" y="3105151"/>
            <a:ext cx="729300" cy="3257550"/>
            <a:chOff x="8166100" y="3105150"/>
            <a:chExt cx="729300" cy="3257550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8936" name="Grouper 38"/>
            <p:cNvGrpSpPr>
              <a:grpSpLocks/>
            </p:cNvGrpSpPr>
            <p:nvPr/>
          </p:nvGrpSpPr>
          <p:grpSpPr bwMode="auto">
            <a:xfrm>
              <a:off x="8166100" y="3265926"/>
              <a:ext cx="729300" cy="3096774"/>
              <a:chOff x="8204200" y="3177026"/>
              <a:chExt cx="729300" cy="3096774"/>
            </a:xfrm>
            <a:grpFill/>
          </p:grpSpPr>
          <p:sp>
            <p:nvSpPr>
              <p:cNvPr id="38938" name="AutoShape 123"/>
              <p:cNvSpPr>
                <a:spLocks noChangeArrowheads="1"/>
              </p:cNvSpPr>
              <p:nvPr/>
            </p:nvSpPr>
            <p:spPr bwMode="auto">
              <a:xfrm flipV="1">
                <a:off x="8280400" y="3177026"/>
                <a:ext cx="571500" cy="3096774"/>
              </a:xfrm>
              <a:prstGeom prst="can">
                <a:avLst>
                  <a:gd name="adj" fmla="val 26146"/>
                </a:avLst>
              </a:prstGeom>
              <a:solidFill>
                <a:schemeClr val="accent2">
                  <a:lumMod val="60000"/>
                  <a:lumOff val="40000"/>
                  <a:alpha val="70000"/>
                </a:schemeClr>
              </a:solidFill>
              <a:ln w="9525">
                <a:solidFill>
                  <a:srgbClr val="C0504D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fr-FR" sz="2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38939" name="Picture 124" descr="MCj04338410000[1]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-1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4200" y="5613400"/>
                <a:ext cx="729300" cy="643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3375" name="Text Box 127"/>
            <p:cNvSpPr txBox="1">
              <a:spLocks noChangeArrowheads="1"/>
            </p:cNvSpPr>
            <p:nvPr/>
          </p:nvSpPr>
          <p:spPr bwMode="auto">
            <a:xfrm rot="16200000">
              <a:off x="7950200" y="3576638"/>
              <a:ext cx="121761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LF P - 23</a:t>
              </a:r>
            </a:p>
          </p:txBody>
        </p:sp>
      </p:grpSp>
      <p:grpSp>
        <p:nvGrpSpPr>
          <p:cNvPr id="8" name="Grouper 32"/>
          <p:cNvGrpSpPr>
            <a:grpSpLocks/>
          </p:cNvGrpSpPr>
          <p:nvPr/>
        </p:nvGrpSpPr>
        <p:grpSpPr bwMode="auto">
          <a:xfrm>
            <a:off x="3013074" y="738188"/>
            <a:ext cx="4648200" cy="4733925"/>
            <a:chOff x="2290761" y="732545"/>
            <a:chExt cx="4648200" cy="4733925"/>
          </a:xfrm>
          <a:solidFill>
            <a:srgbClr val="2C7C9F">
              <a:alpha val="69000"/>
            </a:srgbClr>
          </a:solidFill>
        </p:grpSpPr>
        <p:sp>
          <p:nvSpPr>
            <p:cNvPr id="38932" name="AutoShape 5"/>
            <p:cNvSpPr>
              <a:spLocks noChangeArrowheads="1"/>
            </p:cNvSpPr>
            <p:nvPr/>
          </p:nvSpPr>
          <p:spPr bwMode="auto">
            <a:xfrm flipV="1">
              <a:off x="2290761" y="732545"/>
              <a:ext cx="4648200" cy="4733925"/>
            </a:xfrm>
            <a:prstGeom prst="can">
              <a:avLst>
                <a:gd name="adj" fmla="val 6111"/>
              </a:avLst>
            </a:prstGeom>
            <a:gradFill flip="none" rotWithShape="1">
              <a:gsLst>
                <a:gs pos="22000">
                  <a:schemeClr val="tx2">
                    <a:lumMod val="50000"/>
                    <a:lumOff val="50000"/>
                    <a:alpha val="60000"/>
                  </a:schemeClr>
                </a:gs>
                <a:gs pos="84000">
                  <a:schemeClr val="tx2">
                    <a:lumMod val="50000"/>
                    <a:lumOff val="50000"/>
                    <a:alpha val="60000"/>
                  </a:schemeClr>
                </a:gs>
                <a:gs pos="51000">
                  <a:schemeClr val="tx2">
                    <a:lumMod val="75000"/>
                    <a:lumOff val="25000"/>
                    <a:alpha val="60000"/>
                  </a:schemeClr>
                </a:gs>
              </a:gsLst>
              <a:lin ang="0" scaled="0"/>
              <a:tileRect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8933" name="Text Box 8"/>
            <p:cNvSpPr txBox="1">
              <a:spLocks noChangeArrowheads="1"/>
            </p:cNvSpPr>
            <p:nvPr/>
          </p:nvSpPr>
          <p:spPr bwMode="auto">
            <a:xfrm>
              <a:off x="6110287" y="1096963"/>
              <a:ext cx="7715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200" b="1" dirty="0">
                  <a:latin typeface="+mj-lt"/>
                  <a:cs typeface="+mn-cs"/>
                </a:rPr>
                <a:t>TMA</a:t>
              </a:r>
            </a:p>
          </p:txBody>
        </p:sp>
      </p:grpSp>
      <p:grpSp>
        <p:nvGrpSpPr>
          <p:cNvPr id="9" name="Grouper 31"/>
          <p:cNvGrpSpPr>
            <a:grpSpLocks/>
          </p:cNvGrpSpPr>
          <p:nvPr/>
        </p:nvGrpSpPr>
        <p:grpSpPr bwMode="auto">
          <a:xfrm>
            <a:off x="4282960" y="5291139"/>
            <a:ext cx="1905000" cy="908548"/>
            <a:chOff x="2595562" y="5466556"/>
            <a:chExt cx="1905000" cy="693738"/>
          </a:xfrm>
          <a:solidFill>
            <a:schemeClr val="accent1"/>
          </a:solidFill>
        </p:grpSpPr>
        <p:sp>
          <p:nvSpPr>
            <p:cNvPr id="38934" name="AutoShape 6"/>
            <p:cNvSpPr>
              <a:spLocks noChangeArrowheads="1"/>
            </p:cNvSpPr>
            <p:nvPr/>
          </p:nvSpPr>
          <p:spPr bwMode="auto">
            <a:xfrm flipV="1">
              <a:off x="2595562" y="5466556"/>
              <a:ext cx="1905000" cy="693738"/>
            </a:xfrm>
            <a:prstGeom prst="can">
              <a:avLst>
                <a:gd name="adj" fmla="val 18019"/>
              </a:avLst>
            </a:prstGeom>
            <a:gradFill flip="none" rotWithShape="1">
              <a:gsLst>
                <a:gs pos="8000">
                  <a:schemeClr val="tx2">
                    <a:lumMod val="50000"/>
                    <a:lumOff val="50000"/>
                    <a:alpha val="90000"/>
                  </a:schemeClr>
                </a:gs>
                <a:gs pos="100000">
                  <a:schemeClr val="tx2">
                    <a:lumMod val="50000"/>
                    <a:lumOff val="50000"/>
                    <a:alpha val="90000"/>
                  </a:schemeClr>
                </a:gs>
                <a:gs pos="51000">
                  <a:schemeClr val="tx2">
                    <a:lumMod val="75000"/>
                    <a:lumOff val="25000"/>
                    <a:alpha val="90000"/>
                  </a:schemeClr>
                </a:gs>
              </a:gsLst>
              <a:lin ang="10800000" scaled="0"/>
              <a:tileRect/>
            </a:gra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935" name="Text Box 9"/>
            <p:cNvSpPr txBox="1">
              <a:spLocks noChangeArrowheads="1"/>
            </p:cNvSpPr>
            <p:nvPr/>
          </p:nvSpPr>
          <p:spPr bwMode="auto">
            <a:xfrm>
              <a:off x="3821227" y="5548309"/>
              <a:ext cx="619125" cy="21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latin typeface="+mj-lt"/>
                </a:rPr>
                <a:t>CTR</a:t>
              </a:r>
            </a:p>
          </p:txBody>
        </p:sp>
      </p:grpSp>
      <p:grpSp>
        <p:nvGrpSpPr>
          <p:cNvPr id="38" name="Group 2"/>
          <p:cNvGrpSpPr>
            <a:grpSpLocks noChangeAspect="1"/>
          </p:cNvGrpSpPr>
          <p:nvPr/>
        </p:nvGrpSpPr>
        <p:grpSpPr bwMode="auto">
          <a:xfrm>
            <a:off x="5092701" y="5815013"/>
            <a:ext cx="367496" cy="330560"/>
            <a:chOff x="5132" y="8412"/>
            <a:chExt cx="902" cy="582"/>
          </a:xfrm>
          <a:effectLst/>
        </p:grpSpPr>
        <p:sp>
          <p:nvSpPr>
            <p:cNvPr id="39" name="Freeform 3"/>
            <p:cNvSpPr>
              <a:spLocks noChangeAspect="1"/>
            </p:cNvSpPr>
            <p:nvPr/>
          </p:nvSpPr>
          <p:spPr bwMode="auto">
            <a:xfrm>
              <a:off x="5282" y="8517"/>
              <a:ext cx="167" cy="288"/>
            </a:xfrm>
            <a:custGeom>
              <a:avLst/>
              <a:gdLst/>
              <a:ahLst/>
              <a:cxnLst>
                <a:cxn ang="0">
                  <a:pos x="0" y="1185"/>
                </a:cxn>
                <a:cxn ang="0">
                  <a:pos x="0" y="424"/>
                </a:cxn>
                <a:cxn ang="0">
                  <a:pos x="182" y="424"/>
                </a:cxn>
                <a:cxn ang="0">
                  <a:pos x="0" y="133"/>
                </a:cxn>
                <a:cxn ang="0">
                  <a:pos x="0" y="0"/>
                </a:cxn>
                <a:cxn ang="0">
                  <a:pos x="574" y="0"/>
                </a:cxn>
                <a:cxn ang="0">
                  <a:pos x="574" y="133"/>
                </a:cxn>
                <a:cxn ang="0">
                  <a:pos x="400" y="424"/>
                </a:cxn>
                <a:cxn ang="0">
                  <a:pos x="574" y="424"/>
                </a:cxn>
                <a:cxn ang="0">
                  <a:pos x="574" y="1185"/>
                </a:cxn>
                <a:cxn ang="0">
                  <a:pos x="0" y="1185"/>
                </a:cxn>
                <a:cxn ang="0">
                  <a:pos x="0" y="1185"/>
                </a:cxn>
                <a:cxn ang="0">
                  <a:pos x="0" y="1185"/>
                </a:cxn>
              </a:cxnLst>
              <a:rect l="0" t="0" r="r" b="b"/>
              <a:pathLst>
                <a:path w="574" h="1185">
                  <a:moveTo>
                    <a:pt x="0" y="1185"/>
                  </a:moveTo>
                  <a:lnTo>
                    <a:pt x="0" y="424"/>
                  </a:lnTo>
                  <a:lnTo>
                    <a:pt x="182" y="424"/>
                  </a:lnTo>
                  <a:lnTo>
                    <a:pt x="0" y="133"/>
                  </a:lnTo>
                  <a:lnTo>
                    <a:pt x="0" y="0"/>
                  </a:lnTo>
                  <a:lnTo>
                    <a:pt x="574" y="0"/>
                  </a:lnTo>
                  <a:lnTo>
                    <a:pt x="574" y="133"/>
                  </a:lnTo>
                  <a:lnTo>
                    <a:pt x="400" y="424"/>
                  </a:lnTo>
                  <a:lnTo>
                    <a:pt x="574" y="424"/>
                  </a:lnTo>
                  <a:lnTo>
                    <a:pt x="574" y="1185"/>
                  </a:lnTo>
                  <a:lnTo>
                    <a:pt x="0" y="1185"/>
                  </a:lnTo>
                  <a:close/>
                </a:path>
              </a:pathLst>
            </a:custGeom>
            <a:solidFill>
              <a:srgbClr val="E8E6F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4"/>
            <p:cNvSpPr>
              <a:spLocks noChangeAspect="1"/>
            </p:cNvSpPr>
            <p:nvPr/>
          </p:nvSpPr>
          <p:spPr bwMode="auto">
            <a:xfrm>
              <a:off x="5663" y="8768"/>
              <a:ext cx="215" cy="37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0" y="0"/>
                </a:cxn>
                <a:cxn ang="0">
                  <a:pos x="745" y="0"/>
                </a:cxn>
                <a:cxn ang="0">
                  <a:pos x="745" y="158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0" y="158"/>
                </a:cxn>
              </a:cxnLst>
              <a:rect l="0" t="0" r="r" b="b"/>
              <a:pathLst>
                <a:path w="745" h="158">
                  <a:moveTo>
                    <a:pt x="0" y="158"/>
                  </a:moveTo>
                  <a:lnTo>
                    <a:pt x="0" y="0"/>
                  </a:lnTo>
                  <a:lnTo>
                    <a:pt x="745" y="0"/>
                  </a:lnTo>
                  <a:lnTo>
                    <a:pt x="745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8E6F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5"/>
            <p:cNvSpPr>
              <a:spLocks noChangeAspect="1"/>
            </p:cNvSpPr>
            <p:nvPr/>
          </p:nvSpPr>
          <p:spPr bwMode="auto">
            <a:xfrm>
              <a:off x="5187" y="8811"/>
              <a:ext cx="785" cy="171"/>
            </a:xfrm>
            <a:custGeom>
              <a:avLst/>
              <a:gdLst/>
              <a:ahLst/>
              <a:cxnLst>
                <a:cxn ang="0">
                  <a:pos x="0" y="700"/>
                </a:cxn>
                <a:cxn ang="0">
                  <a:pos x="0" y="0"/>
                </a:cxn>
                <a:cxn ang="0">
                  <a:pos x="2709" y="0"/>
                </a:cxn>
                <a:cxn ang="0">
                  <a:pos x="2709" y="700"/>
                </a:cxn>
                <a:cxn ang="0">
                  <a:pos x="0" y="700"/>
                </a:cxn>
                <a:cxn ang="0">
                  <a:pos x="0" y="700"/>
                </a:cxn>
                <a:cxn ang="0">
                  <a:pos x="0" y="700"/>
                </a:cxn>
              </a:cxnLst>
              <a:rect l="0" t="0" r="r" b="b"/>
              <a:pathLst>
                <a:path w="2709" h="700">
                  <a:moveTo>
                    <a:pt x="0" y="700"/>
                  </a:moveTo>
                  <a:lnTo>
                    <a:pt x="0" y="0"/>
                  </a:lnTo>
                  <a:lnTo>
                    <a:pt x="2709" y="0"/>
                  </a:lnTo>
                  <a:lnTo>
                    <a:pt x="2709" y="700"/>
                  </a:lnTo>
                  <a:lnTo>
                    <a:pt x="0" y="700"/>
                  </a:lnTo>
                  <a:close/>
                </a:path>
              </a:pathLst>
            </a:custGeom>
            <a:solidFill>
              <a:srgbClr val="C1C0DB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6"/>
            <p:cNvSpPr>
              <a:spLocks noChangeAspect="1"/>
            </p:cNvSpPr>
            <p:nvPr/>
          </p:nvSpPr>
          <p:spPr bwMode="auto">
            <a:xfrm>
              <a:off x="5178" y="8802"/>
              <a:ext cx="804" cy="17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0"/>
                </a:cxn>
                <a:cxn ang="0">
                  <a:pos x="2766" y="0"/>
                </a:cxn>
                <a:cxn ang="0">
                  <a:pos x="2766" y="734"/>
                </a:cxn>
                <a:cxn ang="0">
                  <a:pos x="2699" y="734"/>
                </a:cxn>
                <a:cxn ang="0">
                  <a:pos x="2699" y="83"/>
                </a:cxn>
                <a:cxn ang="0">
                  <a:pos x="68" y="83"/>
                </a:cxn>
                <a:cxn ang="0">
                  <a:pos x="68" y="734"/>
                </a:cxn>
                <a:cxn ang="0">
                  <a:pos x="0" y="734"/>
                </a:cxn>
                <a:cxn ang="0">
                  <a:pos x="0" y="734"/>
                </a:cxn>
                <a:cxn ang="0">
                  <a:pos x="0" y="734"/>
                </a:cxn>
              </a:cxnLst>
              <a:rect l="0" t="0" r="r" b="b"/>
              <a:pathLst>
                <a:path w="2766" h="734">
                  <a:moveTo>
                    <a:pt x="0" y="734"/>
                  </a:moveTo>
                  <a:lnTo>
                    <a:pt x="0" y="0"/>
                  </a:lnTo>
                  <a:lnTo>
                    <a:pt x="2766" y="0"/>
                  </a:lnTo>
                  <a:lnTo>
                    <a:pt x="2766" y="734"/>
                  </a:lnTo>
                  <a:lnTo>
                    <a:pt x="2699" y="734"/>
                  </a:lnTo>
                  <a:lnTo>
                    <a:pt x="2699" y="83"/>
                  </a:lnTo>
                  <a:lnTo>
                    <a:pt x="68" y="83"/>
                  </a:lnTo>
                  <a:lnTo>
                    <a:pt x="68" y="734"/>
                  </a:lnTo>
                  <a:lnTo>
                    <a:pt x="0" y="7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7"/>
            <p:cNvSpPr>
              <a:spLocks noChangeAspect="1"/>
            </p:cNvSpPr>
            <p:nvPr/>
          </p:nvSpPr>
          <p:spPr bwMode="auto">
            <a:xfrm>
              <a:off x="5132" y="8894"/>
              <a:ext cx="902" cy="100"/>
            </a:xfrm>
            <a:custGeom>
              <a:avLst/>
              <a:gdLst/>
              <a:ahLst/>
              <a:cxnLst>
                <a:cxn ang="0">
                  <a:pos x="0" y="407"/>
                </a:cxn>
                <a:cxn ang="0">
                  <a:pos x="3108" y="407"/>
                </a:cxn>
                <a:cxn ang="0">
                  <a:pos x="3108" y="324"/>
                </a:cxn>
                <a:cxn ang="0">
                  <a:pos x="2450" y="324"/>
                </a:cxn>
                <a:cxn ang="0">
                  <a:pos x="2450" y="0"/>
                </a:cxn>
                <a:cxn ang="0">
                  <a:pos x="2224" y="0"/>
                </a:cxn>
                <a:cxn ang="0">
                  <a:pos x="2224" y="324"/>
                </a:cxn>
                <a:cxn ang="0">
                  <a:pos x="0" y="324"/>
                </a:cxn>
                <a:cxn ang="0">
                  <a:pos x="0" y="407"/>
                </a:cxn>
                <a:cxn ang="0">
                  <a:pos x="0" y="407"/>
                </a:cxn>
                <a:cxn ang="0">
                  <a:pos x="0" y="407"/>
                </a:cxn>
              </a:cxnLst>
              <a:rect l="0" t="0" r="r" b="b"/>
              <a:pathLst>
                <a:path w="3108" h="407">
                  <a:moveTo>
                    <a:pt x="0" y="407"/>
                  </a:moveTo>
                  <a:lnTo>
                    <a:pt x="3108" y="407"/>
                  </a:lnTo>
                  <a:lnTo>
                    <a:pt x="3108" y="324"/>
                  </a:lnTo>
                  <a:lnTo>
                    <a:pt x="2450" y="324"/>
                  </a:lnTo>
                  <a:lnTo>
                    <a:pt x="2450" y="0"/>
                  </a:lnTo>
                  <a:lnTo>
                    <a:pt x="2224" y="0"/>
                  </a:lnTo>
                  <a:lnTo>
                    <a:pt x="2224" y="324"/>
                  </a:lnTo>
                  <a:lnTo>
                    <a:pt x="0" y="324"/>
                  </a:lnTo>
                  <a:lnTo>
                    <a:pt x="0" y="4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8"/>
            <p:cNvSpPr>
              <a:spLocks noChangeAspect="1"/>
            </p:cNvSpPr>
            <p:nvPr/>
          </p:nvSpPr>
          <p:spPr bwMode="auto">
            <a:xfrm>
              <a:off x="5225" y="8847"/>
              <a:ext cx="15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2"/>
                </a:cxn>
                <a:cxn ang="0">
                  <a:pos x="540" y="82"/>
                </a:cxn>
                <a:cxn ang="0">
                  <a:pos x="54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0" h="82">
                  <a:moveTo>
                    <a:pt x="0" y="0"/>
                  </a:moveTo>
                  <a:lnTo>
                    <a:pt x="0" y="82"/>
                  </a:lnTo>
                  <a:lnTo>
                    <a:pt x="540" y="82"/>
                  </a:lnTo>
                  <a:lnTo>
                    <a:pt x="5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9"/>
            <p:cNvSpPr>
              <a:spLocks noChangeAspect="1"/>
            </p:cNvSpPr>
            <p:nvPr/>
          </p:nvSpPr>
          <p:spPr bwMode="auto">
            <a:xfrm>
              <a:off x="5409" y="8847"/>
              <a:ext cx="15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2"/>
                </a:cxn>
                <a:cxn ang="0">
                  <a:pos x="542" y="82"/>
                </a:cxn>
                <a:cxn ang="0">
                  <a:pos x="54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2" h="82">
                  <a:moveTo>
                    <a:pt x="0" y="0"/>
                  </a:moveTo>
                  <a:lnTo>
                    <a:pt x="0" y="82"/>
                  </a:lnTo>
                  <a:lnTo>
                    <a:pt x="542" y="82"/>
                  </a:lnTo>
                  <a:lnTo>
                    <a:pt x="5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10"/>
            <p:cNvSpPr>
              <a:spLocks noChangeAspect="1"/>
            </p:cNvSpPr>
            <p:nvPr/>
          </p:nvSpPr>
          <p:spPr bwMode="auto">
            <a:xfrm>
              <a:off x="5593" y="8847"/>
              <a:ext cx="158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2"/>
                </a:cxn>
                <a:cxn ang="0">
                  <a:pos x="543" y="82"/>
                </a:cxn>
                <a:cxn ang="0">
                  <a:pos x="54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3" h="82">
                  <a:moveTo>
                    <a:pt x="0" y="0"/>
                  </a:moveTo>
                  <a:lnTo>
                    <a:pt x="0" y="82"/>
                  </a:lnTo>
                  <a:lnTo>
                    <a:pt x="543" y="82"/>
                  </a:lnTo>
                  <a:lnTo>
                    <a:pt x="5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11"/>
            <p:cNvSpPr>
              <a:spLocks noChangeAspect="1"/>
            </p:cNvSpPr>
            <p:nvPr/>
          </p:nvSpPr>
          <p:spPr bwMode="auto">
            <a:xfrm>
              <a:off x="5870" y="8894"/>
              <a:ext cx="6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226" y="218"/>
                </a:cxn>
                <a:cxn ang="0">
                  <a:pos x="22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6" h="218">
                  <a:moveTo>
                    <a:pt x="0" y="0"/>
                  </a:moveTo>
                  <a:lnTo>
                    <a:pt x="0" y="218"/>
                  </a:lnTo>
                  <a:lnTo>
                    <a:pt x="226" y="218"/>
                  </a:lnTo>
                  <a:lnTo>
                    <a:pt x="2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12"/>
            <p:cNvSpPr>
              <a:spLocks noChangeAspect="1"/>
            </p:cNvSpPr>
            <p:nvPr/>
          </p:nvSpPr>
          <p:spPr bwMode="auto">
            <a:xfrm>
              <a:off x="5225" y="8894"/>
              <a:ext cx="157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540" y="218"/>
                </a:cxn>
                <a:cxn ang="0">
                  <a:pos x="54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0" h="218">
                  <a:moveTo>
                    <a:pt x="0" y="0"/>
                  </a:moveTo>
                  <a:lnTo>
                    <a:pt x="0" y="218"/>
                  </a:lnTo>
                  <a:lnTo>
                    <a:pt x="540" y="218"/>
                  </a:lnTo>
                  <a:lnTo>
                    <a:pt x="5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13"/>
            <p:cNvSpPr>
              <a:spLocks noChangeAspect="1"/>
            </p:cNvSpPr>
            <p:nvPr/>
          </p:nvSpPr>
          <p:spPr bwMode="auto">
            <a:xfrm>
              <a:off x="5409" y="8894"/>
              <a:ext cx="157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542" y="218"/>
                </a:cxn>
                <a:cxn ang="0">
                  <a:pos x="54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2" h="218">
                  <a:moveTo>
                    <a:pt x="0" y="0"/>
                  </a:moveTo>
                  <a:lnTo>
                    <a:pt x="0" y="218"/>
                  </a:lnTo>
                  <a:lnTo>
                    <a:pt x="542" y="218"/>
                  </a:lnTo>
                  <a:lnTo>
                    <a:pt x="5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14"/>
            <p:cNvSpPr>
              <a:spLocks noChangeAspect="1"/>
            </p:cNvSpPr>
            <p:nvPr/>
          </p:nvSpPr>
          <p:spPr bwMode="auto">
            <a:xfrm>
              <a:off x="5593" y="8894"/>
              <a:ext cx="158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543" y="218"/>
                </a:cxn>
                <a:cxn ang="0">
                  <a:pos x="54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3" h="218">
                  <a:moveTo>
                    <a:pt x="0" y="0"/>
                  </a:moveTo>
                  <a:lnTo>
                    <a:pt x="0" y="218"/>
                  </a:lnTo>
                  <a:lnTo>
                    <a:pt x="543" y="218"/>
                  </a:lnTo>
                  <a:lnTo>
                    <a:pt x="5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15"/>
            <p:cNvSpPr>
              <a:spLocks noChangeAspect="1"/>
            </p:cNvSpPr>
            <p:nvPr/>
          </p:nvSpPr>
          <p:spPr bwMode="auto">
            <a:xfrm>
              <a:off x="5777" y="8847"/>
              <a:ext cx="158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5"/>
                </a:cxn>
                <a:cxn ang="0">
                  <a:pos x="544" y="85"/>
                </a:cxn>
                <a:cxn ang="0">
                  <a:pos x="54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4" h="85">
                  <a:moveTo>
                    <a:pt x="0" y="0"/>
                  </a:moveTo>
                  <a:lnTo>
                    <a:pt x="0" y="85"/>
                  </a:lnTo>
                  <a:lnTo>
                    <a:pt x="544" y="85"/>
                  </a:lnTo>
                  <a:lnTo>
                    <a:pt x="5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16"/>
            <p:cNvSpPr>
              <a:spLocks noChangeAspect="1"/>
            </p:cNvSpPr>
            <p:nvPr/>
          </p:nvSpPr>
          <p:spPr bwMode="auto">
            <a:xfrm>
              <a:off x="5652" y="8755"/>
              <a:ext cx="237" cy="47"/>
            </a:xfrm>
            <a:custGeom>
              <a:avLst/>
              <a:gdLst/>
              <a:ahLst/>
              <a:cxnLst>
                <a:cxn ang="0">
                  <a:pos x="0" y="188"/>
                </a:cxn>
                <a:cxn ang="0">
                  <a:pos x="0" y="0"/>
                </a:cxn>
                <a:cxn ang="0">
                  <a:pos x="816" y="0"/>
                </a:cxn>
                <a:cxn ang="0">
                  <a:pos x="816" y="188"/>
                </a:cxn>
                <a:cxn ang="0">
                  <a:pos x="747" y="188"/>
                </a:cxn>
                <a:cxn ang="0">
                  <a:pos x="747" y="80"/>
                </a:cxn>
                <a:cxn ang="0">
                  <a:pos x="68" y="80"/>
                </a:cxn>
                <a:cxn ang="0">
                  <a:pos x="68" y="188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0" y="188"/>
                </a:cxn>
              </a:cxnLst>
              <a:rect l="0" t="0" r="r" b="b"/>
              <a:pathLst>
                <a:path w="816" h="188">
                  <a:moveTo>
                    <a:pt x="0" y="188"/>
                  </a:moveTo>
                  <a:lnTo>
                    <a:pt x="0" y="0"/>
                  </a:lnTo>
                  <a:lnTo>
                    <a:pt x="816" y="0"/>
                  </a:lnTo>
                  <a:lnTo>
                    <a:pt x="816" y="188"/>
                  </a:lnTo>
                  <a:lnTo>
                    <a:pt x="747" y="188"/>
                  </a:lnTo>
                  <a:lnTo>
                    <a:pt x="747" y="80"/>
                  </a:lnTo>
                  <a:lnTo>
                    <a:pt x="68" y="80"/>
                  </a:lnTo>
                  <a:lnTo>
                    <a:pt x="68" y="188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17"/>
            <p:cNvSpPr>
              <a:spLocks noChangeAspect="1"/>
            </p:cNvSpPr>
            <p:nvPr/>
          </p:nvSpPr>
          <p:spPr bwMode="auto">
            <a:xfrm>
              <a:off x="5270" y="8609"/>
              <a:ext cx="192" cy="199"/>
            </a:xfrm>
            <a:custGeom>
              <a:avLst/>
              <a:gdLst/>
              <a:ahLst/>
              <a:cxnLst>
                <a:cxn ang="0">
                  <a:pos x="0" y="816"/>
                </a:cxn>
                <a:cxn ang="0">
                  <a:pos x="0" y="0"/>
                </a:cxn>
                <a:cxn ang="0">
                  <a:pos x="657" y="0"/>
                </a:cxn>
                <a:cxn ang="0">
                  <a:pos x="657" y="816"/>
                </a:cxn>
                <a:cxn ang="0">
                  <a:pos x="588" y="816"/>
                </a:cxn>
                <a:cxn ang="0">
                  <a:pos x="588" y="81"/>
                </a:cxn>
                <a:cxn ang="0">
                  <a:pos x="68" y="81"/>
                </a:cxn>
                <a:cxn ang="0">
                  <a:pos x="68" y="816"/>
                </a:cxn>
                <a:cxn ang="0">
                  <a:pos x="0" y="816"/>
                </a:cxn>
                <a:cxn ang="0">
                  <a:pos x="0" y="816"/>
                </a:cxn>
                <a:cxn ang="0">
                  <a:pos x="0" y="816"/>
                </a:cxn>
              </a:cxnLst>
              <a:rect l="0" t="0" r="r" b="b"/>
              <a:pathLst>
                <a:path w="657" h="816">
                  <a:moveTo>
                    <a:pt x="0" y="816"/>
                  </a:moveTo>
                  <a:lnTo>
                    <a:pt x="0" y="0"/>
                  </a:lnTo>
                  <a:lnTo>
                    <a:pt x="657" y="0"/>
                  </a:lnTo>
                  <a:lnTo>
                    <a:pt x="657" y="816"/>
                  </a:lnTo>
                  <a:lnTo>
                    <a:pt x="588" y="816"/>
                  </a:lnTo>
                  <a:lnTo>
                    <a:pt x="588" y="81"/>
                  </a:lnTo>
                  <a:lnTo>
                    <a:pt x="68" y="81"/>
                  </a:lnTo>
                  <a:lnTo>
                    <a:pt x="68" y="816"/>
                  </a:lnTo>
                  <a:lnTo>
                    <a:pt x="0" y="8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18"/>
            <p:cNvSpPr>
              <a:spLocks noChangeAspect="1"/>
            </p:cNvSpPr>
            <p:nvPr/>
          </p:nvSpPr>
          <p:spPr bwMode="auto">
            <a:xfrm>
              <a:off x="5270" y="8550"/>
              <a:ext cx="192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245"/>
                </a:cxn>
                <a:cxn ang="0">
                  <a:pos x="499" y="245"/>
                </a:cxn>
                <a:cxn ang="0">
                  <a:pos x="65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57" h="245">
                  <a:moveTo>
                    <a:pt x="0" y="0"/>
                  </a:moveTo>
                  <a:lnTo>
                    <a:pt x="159" y="245"/>
                  </a:lnTo>
                  <a:lnTo>
                    <a:pt x="499" y="245"/>
                  </a:lnTo>
                  <a:lnTo>
                    <a:pt x="6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19"/>
            <p:cNvSpPr>
              <a:spLocks noChangeAspect="1"/>
            </p:cNvSpPr>
            <p:nvPr/>
          </p:nvSpPr>
          <p:spPr bwMode="auto">
            <a:xfrm>
              <a:off x="5270" y="8505"/>
              <a:ext cx="192" cy="45"/>
            </a:xfrm>
            <a:custGeom>
              <a:avLst/>
              <a:gdLst/>
              <a:ahLst/>
              <a:cxnLst>
                <a:cxn ang="0">
                  <a:pos x="657" y="188"/>
                </a:cxn>
                <a:cxn ang="0">
                  <a:pos x="657" y="0"/>
                </a:cxn>
                <a:cxn ang="0">
                  <a:pos x="0" y="0"/>
                </a:cxn>
                <a:cxn ang="0">
                  <a:pos x="0" y="188"/>
                </a:cxn>
                <a:cxn ang="0">
                  <a:pos x="68" y="188"/>
                </a:cxn>
                <a:cxn ang="0">
                  <a:pos x="68" y="81"/>
                </a:cxn>
                <a:cxn ang="0">
                  <a:pos x="588" y="81"/>
                </a:cxn>
                <a:cxn ang="0">
                  <a:pos x="588" y="188"/>
                </a:cxn>
                <a:cxn ang="0">
                  <a:pos x="657" y="188"/>
                </a:cxn>
                <a:cxn ang="0">
                  <a:pos x="657" y="188"/>
                </a:cxn>
                <a:cxn ang="0">
                  <a:pos x="657" y="188"/>
                </a:cxn>
              </a:cxnLst>
              <a:rect l="0" t="0" r="r" b="b"/>
              <a:pathLst>
                <a:path w="657" h="188">
                  <a:moveTo>
                    <a:pt x="657" y="188"/>
                  </a:moveTo>
                  <a:lnTo>
                    <a:pt x="657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68" y="188"/>
                  </a:lnTo>
                  <a:lnTo>
                    <a:pt x="68" y="81"/>
                  </a:lnTo>
                  <a:lnTo>
                    <a:pt x="588" y="81"/>
                  </a:lnTo>
                  <a:lnTo>
                    <a:pt x="588" y="188"/>
                  </a:lnTo>
                  <a:lnTo>
                    <a:pt x="657" y="1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20"/>
            <p:cNvSpPr>
              <a:spLocks noChangeAspect="1"/>
            </p:cNvSpPr>
            <p:nvPr/>
          </p:nvSpPr>
          <p:spPr bwMode="auto">
            <a:xfrm>
              <a:off x="5284" y="8656"/>
              <a:ext cx="164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5" y="0"/>
                </a:cxn>
                <a:cxn ang="0">
                  <a:pos x="565" y="80"/>
                </a:cxn>
                <a:cxn ang="0">
                  <a:pos x="0" y="8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65" h="80">
                  <a:moveTo>
                    <a:pt x="0" y="0"/>
                  </a:moveTo>
                  <a:lnTo>
                    <a:pt x="565" y="0"/>
                  </a:lnTo>
                  <a:lnTo>
                    <a:pt x="565" y="80"/>
                  </a:ln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21"/>
            <p:cNvSpPr>
              <a:spLocks noChangeAspect="1"/>
            </p:cNvSpPr>
            <p:nvPr/>
          </p:nvSpPr>
          <p:spPr bwMode="auto">
            <a:xfrm>
              <a:off x="5284" y="8702"/>
              <a:ext cx="164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5" y="0"/>
                </a:cxn>
                <a:cxn ang="0">
                  <a:pos x="565" y="80"/>
                </a:cxn>
                <a:cxn ang="0">
                  <a:pos x="0" y="8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65" h="80">
                  <a:moveTo>
                    <a:pt x="0" y="0"/>
                  </a:moveTo>
                  <a:lnTo>
                    <a:pt x="565" y="0"/>
                  </a:lnTo>
                  <a:lnTo>
                    <a:pt x="565" y="80"/>
                  </a:ln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22"/>
            <p:cNvSpPr>
              <a:spLocks noChangeAspect="1"/>
            </p:cNvSpPr>
            <p:nvPr/>
          </p:nvSpPr>
          <p:spPr bwMode="auto">
            <a:xfrm>
              <a:off x="5363" y="8412"/>
              <a:ext cx="13" cy="99"/>
            </a:xfrm>
            <a:custGeom>
              <a:avLst/>
              <a:gdLst/>
              <a:ahLst/>
              <a:cxnLst>
                <a:cxn ang="0">
                  <a:pos x="0" y="406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406"/>
                </a:cxn>
                <a:cxn ang="0">
                  <a:pos x="0" y="406"/>
                </a:cxn>
                <a:cxn ang="0">
                  <a:pos x="0" y="406"/>
                </a:cxn>
                <a:cxn ang="0">
                  <a:pos x="0" y="406"/>
                </a:cxn>
              </a:cxnLst>
              <a:rect l="0" t="0" r="r" b="b"/>
              <a:pathLst>
                <a:path w="45" h="406">
                  <a:moveTo>
                    <a:pt x="0" y="406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406"/>
                  </a:lnTo>
                  <a:lnTo>
                    <a:pt x="0" y="4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80" name="Image 7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5095">
            <a:off x="5693910" y="2918890"/>
            <a:ext cx="753381" cy="288351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4114" flipH="1">
            <a:off x="3552897" y="1356511"/>
            <a:ext cx="659323" cy="252351"/>
          </a:xfrm>
          <a:prstGeom prst="rect">
            <a:avLst/>
          </a:prstGeom>
        </p:spPr>
      </p:pic>
      <p:sp>
        <p:nvSpPr>
          <p:cNvPr id="85" name="Rectangle 131"/>
          <p:cNvSpPr>
            <a:spLocks noChangeArrowheads="1"/>
          </p:cNvSpPr>
          <p:nvPr/>
        </p:nvSpPr>
        <p:spPr bwMode="auto">
          <a:xfrm>
            <a:off x="3212190" y="4322764"/>
            <a:ext cx="720725" cy="241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Front" fov="2400000">
              <a:rot lat="359321" lon="19148596" rev="127381"/>
            </a:camera>
            <a:lightRig rig="soft" dir="b">
              <a:rot lat="0" lon="0" rev="8640000"/>
            </a:lightRig>
          </a:scene3d>
          <a:sp3d extrusionH="8399780" contourW="6350" prstMaterial="powder">
            <a:bevelT w="13500" h="13500" prst="artDeco"/>
            <a:bevelB w="13500" h="13500" prst="artDeco"/>
            <a:extrusionClr>
              <a:srgbClr val="FF3399"/>
            </a:extrusionClr>
            <a:contourClr>
              <a:schemeClr val="accent6"/>
            </a:contour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/>
            <a:endParaRPr lang="fr-FR"/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5782" y="3928518"/>
            <a:ext cx="766239" cy="209297"/>
          </a:xfrm>
          <a:prstGeom prst="rect">
            <a:avLst/>
          </a:prstGeom>
          <a:scene3d>
            <a:camera prst="orthographicFront">
              <a:rot lat="21370264" lon="21306463" rev="21406855"/>
            </a:camera>
            <a:lightRig rig="threePt" dir="t"/>
          </a:scene3d>
          <a:sp3d>
            <a:bevelT/>
          </a:sp3d>
        </p:spPr>
      </p:pic>
      <p:sp>
        <p:nvSpPr>
          <p:cNvPr id="88" name="Text Box 111"/>
          <p:cNvSpPr txBox="1">
            <a:spLocks noChangeArrowheads="1"/>
          </p:cNvSpPr>
          <p:nvPr/>
        </p:nvSpPr>
        <p:spPr bwMode="auto">
          <a:xfrm>
            <a:off x="513931" y="4137815"/>
            <a:ext cx="10592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n-ea"/>
                <a:cs typeface="+mn-cs"/>
              </a:rPr>
              <a:t>LF</a:t>
            </a:r>
            <a:r>
              <a:rPr lang="en-US" sz="1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n-ea"/>
                <a:cs typeface="+mn-cs"/>
              </a:rPr>
              <a:t> R – 166 A</a:t>
            </a:r>
            <a:endParaRPr lang="en-US" sz="1200" b="1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91" name="Rectangle 2" descr="Marbre blanc"/>
          <p:cNvSpPr>
            <a:spLocks noChangeArrowheads="1"/>
          </p:cNvSpPr>
          <p:nvPr/>
        </p:nvSpPr>
        <p:spPr bwMode="auto">
          <a:xfrm>
            <a:off x="373063" y="11310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VUE EN COUPE D’UNE F.I.R</a:t>
            </a:r>
            <a:endParaRPr lang="fr-FR" sz="1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845888" y="5083137"/>
            <a:ext cx="1104293" cy="1226351"/>
            <a:chOff x="1537307" y="5083137"/>
            <a:chExt cx="1104293" cy="1226351"/>
          </a:xfrm>
        </p:grpSpPr>
        <p:sp>
          <p:nvSpPr>
            <p:cNvPr id="7" name="Cube 6"/>
            <p:cNvSpPr/>
            <p:nvPr/>
          </p:nvSpPr>
          <p:spPr>
            <a:xfrm>
              <a:off x="1537307" y="5083137"/>
              <a:ext cx="1104293" cy="1226351"/>
            </a:xfrm>
            <a:prstGeom prst="cube">
              <a:avLst>
                <a:gd name="adj" fmla="val 20100"/>
              </a:avLst>
            </a:prstGeom>
            <a:solidFill>
              <a:schemeClr val="accent2">
                <a:lumMod val="60000"/>
                <a:lumOff val="40000"/>
                <a:alpha val="68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4" name="Grouper 36"/>
            <p:cNvGrpSpPr>
              <a:grpSpLocks/>
            </p:cNvGrpSpPr>
            <p:nvPr/>
          </p:nvGrpSpPr>
          <p:grpSpPr bwMode="auto">
            <a:xfrm>
              <a:off x="1573213" y="5345114"/>
              <a:ext cx="919162" cy="856738"/>
              <a:chOff x="1573213" y="5345113"/>
              <a:chExt cx="919162" cy="856738"/>
            </a:xfrm>
            <a:solidFill>
              <a:srgbClr val="D99694">
                <a:alpha val="73000"/>
              </a:srgbClr>
            </a:solidFill>
          </p:grpSpPr>
          <p:sp>
            <p:nvSpPr>
              <p:cNvPr id="53359" name="Text Box 111"/>
              <p:cNvSpPr txBox="1">
                <a:spLocks noChangeArrowheads="1"/>
              </p:cNvSpPr>
              <p:nvPr/>
            </p:nvSpPr>
            <p:spPr bwMode="auto">
              <a:xfrm>
                <a:off x="1573213" y="5345113"/>
                <a:ext cx="91916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200" b="1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  <a:ea typeface="+mn-ea"/>
                    <a:cs typeface="+mn-cs"/>
                  </a:rPr>
                  <a:t>LF D-</a:t>
                </a:r>
                <a:r>
                  <a:rPr lang="en-US" sz="1200" b="1" dirty="0" smtClean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  <a:ea typeface="+mn-ea"/>
                    <a:cs typeface="+mn-cs"/>
                  </a:rPr>
                  <a:t>183</a:t>
                </a:r>
                <a:endParaRPr lang="en-US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endParaRPr>
              </a:p>
            </p:txBody>
          </p:sp>
          <p:graphicFrame>
            <p:nvGraphicFramePr>
              <p:cNvPr id="38918" name="Object 5"/>
              <p:cNvGraphicFramePr>
                <a:graphicFrameLocks noChangeAspect="1"/>
              </p:cNvGraphicFramePr>
              <p:nvPr/>
            </p:nvGraphicFramePr>
            <p:xfrm>
              <a:off x="1677988" y="5910263"/>
              <a:ext cx="557819" cy="291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039" name="Clip" r:id="rId8" imgW="4190760" imgH="2149200" progId="">
                      <p:embed/>
                    </p:oleObj>
                  </mc:Choice>
                  <mc:Fallback>
                    <p:oleObj name="Clip" r:id="rId8" imgW="4190760" imgH="2149200" progId="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7988" y="5910263"/>
                            <a:ext cx="557819" cy="2915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1" name="Grouper 10"/>
          <p:cNvGrpSpPr/>
          <p:nvPr/>
        </p:nvGrpSpPr>
        <p:grpSpPr>
          <a:xfrm>
            <a:off x="181768" y="5472112"/>
            <a:ext cx="1054100" cy="792597"/>
            <a:chOff x="1266275" y="4682973"/>
            <a:chExt cx="1054100" cy="792597"/>
          </a:xfrm>
        </p:grpSpPr>
        <p:grpSp>
          <p:nvGrpSpPr>
            <p:cNvPr id="87" name="Grouper 36"/>
            <p:cNvGrpSpPr>
              <a:grpSpLocks/>
            </p:cNvGrpSpPr>
            <p:nvPr/>
          </p:nvGrpSpPr>
          <p:grpSpPr bwMode="auto">
            <a:xfrm>
              <a:off x="1266275" y="4682973"/>
              <a:ext cx="1054100" cy="792597"/>
              <a:chOff x="1388268" y="6136733"/>
              <a:chExt cx="1054100" cy="792597"/>
            </a:xfrm>
            <a:solidFill>
              <a:srgbClr val="D99694">
                <a:alpha val="73000"/>
              </a:srgbClr>
            </a:solidFill>
          </p:grpSpPr>
          <p:sp>
            <p:nvSpPr>
              <p:cNvPr id="89" name="AutoShape 97"/>
              <p:cNvSpPr>
                <a:spLocks noChangeArrowheads="1"/>
              </p:cNvSpPr>
              <p:nvPr/>
            </p:nvSpPr>
            <p:spPr bwMode="auto">
              <a:xfrm flipV="1">
                <a:off x="1388268" y="6136733"/>
                <a:ext cx="1054100" cy="792597"/>
              </a:xfrm>
              <a:prstGeom prst="can">
                <a:avLst>
                  <a:gd name="adj" fmla="val 22360"/>
                </a:avLst>
              </a:prstGeom>
              <a:solidFill>
                <a:schemeClr val="bg2">
                  <a:lumMod val="75000"/>
                  <a:alpha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fr-FR" dirty="0">
                  <a:solidFill>
                    <a:srgbClr val="4F6228"/>
                  </a:solidFill>
                </a:endParaRPr>
              </a:p>
            </p:txBody>
          </p:sp>
          <p:sp>
            <p:nvSpPr>
              <p:cNvPr id="90" name="Text Box 111"/>
              <p:cNvSpPr txBox="1">
                <a:spLocks noChangeArrowheads="1"/>
              </p:cNvSpPr>
              <p:nvPr/>
            </p:nvSpPr>
            <p:spPr bwMode="auto">
              <a:xfrm>
                <a:off x="1488167" y="6223041"/>
                <a:ext cx="91916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200" b="1" dirty="0" smtClean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  <a:ea typeface="+mn-ea"/>
                    <a:cs typeface="+mn-cs"/>
                  </a:rPr>
                  <a:t>ATZ</a:t>
                </a:r>
                <a:endParaRPr lang="en-US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2"/>
            <p:cNvGrpSpPr>
              <a:grpSpLocks/>
            </p:cNvGrpSpPr>
            <p:nvPr/>
          </p:nvGrpSpPr>
          <p:grpSpPr bwMode="auto">
            <a:xfrm>
              <a:off x="1648932" y="5070838"/>
              <a:ext cx="367499" cy="330563"/>
              <a:chOff x="5132" y="8412"/>
              <a:chExt cx="902" cy="582"/>
            </a:xfrm>
            <a:effectLst/>
          </p:grpSpPr>
          <p:sp>
            <p:nvSpPr>
              <p:cNvPr id="60" name="Freeform 3"/>
              <p:cNvSpPr>
                <a:spLocks noChangeAspect="1"/>
              </p:cNvSpPr>
              <p:nvPr/>
            </p:nvSpPr>
            <p:spPr bwMode="auto">
              <a:xfrm>
                <a:off x="5282" y="8517"/>
                <a:ext cx="167" cy="288"/>
              </a:xfrm>
              <a:custGeom>
                <a:avLst/>
                <a:gdLst/>
                <a:ahLst/>
                <a:cxnLst>
                  <a:cxn ang="0">
                    <a:pos x="0" y="1185"/>
                  </a:cxn>
                  <a:cxn ang="0">
                    <a:pos x="0" y="424"/>
                  </a:cxn>
                  <a:cxn ang="0">
                    <a:pos x="182" y="424"/>
                  </a:cxn>
                  <a:cxn ang="0">
                    <a:pos x="0" y="133"/>
                  </a:cxn>
                  <a:cxn ang="0">
                    <a:pos x="0" y="0"/>
                  </a:cxn>
                  <a:cxn ang="0">
                    <a:pos x="574" y="0"/>
                  </a:cxn>
                  <a:cxn ang="0">
                    <a:pos x="574" y="133"/>
                  </a:cxn>
                  <a:cxn ang="0">
                    <a:pos x="400" y="424"/>
                  </a:cxn>
                  <a:cxn ang="0">
                    <a:pos x="574" y="424"/>
                  </a:cxn>
                  <a:cxn ang="0">
                    <a:pos x="574" y="1185"/>
                  </a:cxn>
                  <a:cxn ang="0">
                    <a:pos x="0" y="1185"/>
                  </a:cxn>
                  <a:cxn ang="0">
                    <a:pos x="0" y="1185"/>
                  </a:cxn>
                  <a:cxn ang="0">
                    <a:pos x="0" y="1185"/>
                  </a:cxn>
                </a:cxnLst>
                <a:rect l="0" t="0" r="r" b="b"/>
                <a:pathLst>
                  <a:path w="574" h="1185">
                    <a:moveTo>
                      <a:pt x="0" y="1185"/>
                    </a:moveTo>
                    <a:lnTo>
                      <a:pt x="0" y="424"/>
                    </a:lnTo>
                    <a:lnTo>
                      <a:pt x="182" y="424"/>
                    </a:lnTo>
                    <a:lnTo>
                      <a:pt x="0" y="133"/>
                    </a:lnTo>
                    <a:lnTo>
                      <a:pt x="0" y="0"/>
                    </a:lnTo>
                    <a:lnTo>
                      <a:pt x="574" y="0"/>
                    </a:lnTo>
                    <a:lnTo>
                      <a:pt x="574" y="133"/>
                    </a:lnTo>
                    <a:lnTo>
                      <a:pt x="400" y="424"/>
                    </a:lnTo>
                    <a:lnTo>
                      <a:pt x="574" y="424"/>
                    </a:lnTo>
                    <a:lnTo>
                      <a:pt x="574" y="1185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E8E6FF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61" name="Freeform 4"/>
              <p:cNvSpPr>
                <a:spLocks noChangeAspect="1"/>
              </p:cNvSpPr>
              <p:nvPr/>
            </p:nvSpPr>
            <p:spPr bwMode="auto">
              <a:xfrm>
                <a:off x="5663" y="8768"/>
                <a:ext cx="215" cy="37"/>
              </a:xfrm>
              <a:custGeom>
                <a:avLst/>
                <a:gdLst/>
                <a:ahLst/>
                <a:cxnLst>
                  <a:cxn ang="0">
                    <a:pos x="0" y="158"/>
                  </a:cxn>
                  <a:cxn ang="0">
                    <a:pos x="0" y="0"/>
                  </a:cxn>
                  <a:cxn ang="0">
                    <a:pos x="745" y="0"/>
                  </a:cxn>
                  <a:cxn ang="0">
                    <a:pos x="745" y="158"/>
                  </a:cxn>
                  <a:cxn ang="0">
                    <a:pos x="0" y="158"/>
                  </a:cxn>
                  <a:cxn ang="0">
                    <a:pos x="0" y="158"/>
                  </a:cxn>
                  <a:cxn ang="0">
                    <a:pos x="0" y="158"/>
                  </a:cxn>
                </a:cxnLst>
                <a:rect l="0" t="0" r="r" b="b"/>
                <a:pathLst>
                  <a:path w="745" h="158">
                    <a:moveTo>
                      <a:pt x="0" y="158"/>
                    </a:moveTo>
                    <a:lnTo>
                      <a:pt x="0" y="0"/>
                    </a:lnTo>
                    <a:lnTo>
                      <a:pt x="745" y="0"/>
                    </a:lnTo>
                    <a:lnTo>
                      <a:pt x="745" y="158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E8E6FF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" name="Freeform 5"/>
              <p:cNvSpPr>
                <a:spLocks noChangeAspect="1"/>
              </p:cNvSpPr>
              <p:nvPr/>
            </p:nvSpPr>
            <p:spPr bwMode="auto">
              <a:xfrm>
                <a:off x="5187" y="8811"/>
                <a:ext cx="785" cy="171"/>
              </a:xfrm>
              <a:custGeom>
                <a:avLst/>
                <a:gdLst/>
                <a:ahLst/>
                <a:cxnLst>
                  <a:cxn ang="0">
                    <a:pos x="0" y="700"/>
                  </a:cxn>
                  <a:cxn ang="0">
                    <a:pos x="0" y="0"/>
                  </a:cxn>
                  <a:cxn ang="0">
                    <a:pos x="2709" y="0"/>
                  </a:cxn>
                  <a:cxn ang="0">
                    <a:pos x="2709" y="700"/>
                  </a:cxn>
                  <a:cxn ang="0">
                    <a:pos x="0" y="700"/>
                  </a:cxn>
                  <a:cxn ang="0">
                    <a:pos x="0" y="700"/>
                  </a:cxn>
                  <a:cxn ang="0">
                    <a:pos x="0" y="700"/>
                  </a:cxn>
                </a:cxnLst>
                <a:rect l="0" t="0" r="r" b="b"/>
                <a:pathLst>
                  <a:path w="2709" h="700">
                    <a:moveTo>
                      <a:pt x="0" y="700"/>
                    </a:moveTo>
                    <a:lnTo>
                      <a:pt x="0" y="0"/>
                    </a:lnTo>
                    <a:lnTo>
                      <a:pt x="2709" y="0"/>
                    </a:lnTo>
                    <a:lnTo>
                      <a:pt x="2709" y="700"/>
                    </a:lnTo>
                    <a:lnTo>
                      <a:pt x="0" y="700"/>
                    </a:lnTo>
                    <a:close/>
                  </a:path>
                </a:pathLst>
              </a:custGeom>
              <a:solidFill>
                <a:srgbClr val="C1C0DB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63" name="Freeform 6"/>
              <p:cNvSpPr>
                <a:spLocks noChangeAspect="1"/>
              </p:cNvSpPr>
              <p:nvPr/>
            </p:nvSpPr>
            <p:spPr bwMode="auto">
              <a:xfrm>
                <a:off x="5178" y="8802"/>
                <a:ext cx="804" cy="177"/>
              </a:xfrm>
              <a:custGeom>
                <a:avLst/>
                <a:gdLst/>
                <a:ahLst/>
                <a:cxnLst>
                  <a:cxn ang="0">
                    <a:pos x="0" y="734"/>
                  </a:cxn>
                  <a:cxn ang="0">
                    <a:pos x="0" y="0"/>
                  </a:cxn>
                  <a:cxn ang="0">
                    <a:pos x="2766" y="0"/>
                  </a:cxn>
                  <a:cxn ang="0">
                    <a:pos x="2766" y="734"/>
                  </a:cxn>
                  <a:cxn ang="0">
                    <a:pos x="2699" y="734"/>
                  </a:cxn>
                  <a:cxn ang="0">
                    <a:pos x="2699" y="83"/>
                  </a:cxn>
                  <a:cxn ang="0">
                    <a:pos x="68" y="83"/>
                  </a:cxn>
                  <a:cxn ang="0">
                    <a:pos x="68" y="734"/>
                  </a:cxn>
                  <a:cxn ang="0">
                    <a:pos x="0" y="734"/>
                  </a:cxn>
                  <a:cxn ang="0">
                    <a:pos x="0" y="734"/>
                  </a:cxn>
                  <a:cxn ang="0">
                    <a:pos x="0" y="734"/>
                  </a:cxn>
                </a:cxnLst>
                <a:rect l="0" t="0" r="r" b="b"/>
                <a:pathLst>
                  <a:path w="2766" h="734">
                    <a:moveTo>
                      <a:pt x="0" y="734"/>
                    </a:moveTo>
                    <a:lnTo>
                      <a:pt x="0" y="0"/>
                    </a:lnTo>
                    <a:lnTo>
                      <a:pt x="2766" y="0"/>
                    </a:lnTo>
                    <a:lnTo>
                      <a:pt x="2766" y="734"/>
                    </a:lnTo>
                    <a:lnTo>
                      <a:pt x="2699" y="734"/>
                    </a:lnTo>
                    <a:lnTo>
                      <a:pt x="2699" y="83"/>
                    </a:lnTo>
                    <a:lnTo>
                      <a:pt x="68" y="83"/>
                    </a:lnTo>
                    <a:lnTo>
                      <a:pt x="68" y="734"/>
                    </a:lnTo>
                    <a:lnTo>
                      <a:pt x="0" y="7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" name="Freeform 7"/>
              <p:cNvSpPr>
                <a:spLocks noChangeAspect="1"/>
              </p:cNvSpPr>
              <p:nvPr/>
            </p:nvSpPr>
            <p:spPr bwMode="auto">
              <a:xfrm>
                <a:off x="5132" y="8894"/>
                <a:ext cx="902" cy="100"/>
              </a:xfrm>
              <a:custGeom>
                <a:avLst/>
                <a:gdLst/>
                <a:ahLst/>
                <a:cxnLst>
                  <a:cxn ang="0">
                    <a:pos x="0" y="407"/>
                  </a:cxn>
                  <a:cxn ang="0">
                    <a:pos x="3108" y="407"/>
                  </a:cxn>
                  <a:cxn ang="0">
                    <a:pos x="3108" y="324"/>
                  </a:cxn>
                  <a:cxn ang="0">
                    <a:pos x="2450" y="324"/>
                  </a:cxn>
                  <a:cxn ang="0">
                    <a:pos x="2450" y="0"/>
                  </a:cxn>
                  <a:cxn ang="0">
                    <a:pos x="2224" y="0"/>
                  </a:cxn>
                  <a:cxn ang="0">
                    <a:pos x="2224" y="324"/>
                  </a:cxn>
                  <a:cxn ang="0">
                    <a:pos x="0" y="324"/>
                  </a:cxn>
                  <a:cxn ang="0">
                    <a:pos x="0" y="407"/>
                  </a:cxn>
                  <a:cxn ang="0">
                    <a:pos x="0" y="407"/>
                  </a:cxn>
                  <a:cxn ang="0">
                    <a:pos x="0" y="407"/>
                  </a:cxn>
                </a:cxnLst>
                <a:rect l="0" t="0" r="r" b="b"/>
                <a:pathLst>
                  <a:path w="3108" h="407">
                    <a:moveTo>
                      <a:pt x="0" y="407"/>
                    </a:moveTo>
                    <a:lnTo>
                      <a:pt x="3108" y="407"/>
                    </a:lnTo>
                    <a:lnTo>
                      <a:pt x="3108" y="324"/>
                    </a:lnTo>
                    <a:lnTo>
                      <a:pt x="2450" y="324"/>
                    </a:lnTo>
                    <a:lnTo>
                      <a:pt x="2450" y="0"/>
                    </a:lnTo>
                    <a:lnTo>
                      <a:pt x="2224" y="0"/>
                    </a:lnTo>
                    <a:lnTo>
                      <a:pt x="2224" y="324"/>
                    </a:lnTo>
                    <a:lnTo>
                      <a:pt x="0" y="324"/>
                    </a:lnTo>
                    <a:lnTo>
                      <a:pt x="0" y="4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" name="Freeform 8"/>
              <p:cNvSpPr>
                <a:spLocks noChangeAspect="1"/>
              </p:cNvSpPr>
              <p:nvPr/>
            </p:nvSpPr>
            <p:spPr bwMode="auto">
              <a:xfrm>
                <a:off x="5225" y="8847"/>
                <a:ext cx="157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2"/>
                  </a:cxn>
                  <a:cxn ang="0">
                    <a:pos x="540" y="82"/>
                  </a:cxn>
                  <a:cxn ang="0">
                    <a:pos x="54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40" h="82">
                    <a:moveTo>
                      <a:pt x="0" y="0"/>
                    </a:moveTo>
                    <a:lnTo>
                      <a:pt x="0" y="82"/>
                    </a:lnTo>
                    <a:lnTo>
                      <a:pt x="540" y="82"/>
                    </a:lnTo>
                    <a:lnTo>
                      <a:pt x="5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" name="Freeform 9"/>
              <p:cNvSpPr>
                <a:spLocks noChangeAspect="1"/>
              </p:cNvSpPr>
              <p:nvPr/>
            </p:nvSpPr>
            <p:spPr bwMode="auto">
              <a:xfrm>
                <a:off x="5409" y="8847"/>
                <a:ext cx="157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2"/>
                  </a:cxn>
                  <a:cxn ang="0">
                    <a:pos x="542" y="82"/>
                  </a:cxn>
                  <a:cxn ang="0">
                    <a:pos x="54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42" h="82">
                    <a:moveTo>
                      <a:pt x="0" y="0"/>
                    </a:moveTo>
                    <a:lnTo>
                      <a:pt x="0" y="82"/>
                    </a:lnTo>
                    <a:lnTo>
                      <a:pt x="542" y="82"/>
                    </a:lnTo>
                    <a:lnTo>
                      <a:pt x="54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7" name="Freeform 10"/>
              <p:cNvSpPr>
                <a:spLocks noChangeAspect="1"/>
              </p:cNvSpPr>
              <p:nvPr/>
            </p:nvSpPr>
            <p:spPr bwMode="auto">
              <a:xfrm>
                <a:off x="5593" y="8847"/>
                <a:ext cx="158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2"/>
                  </a:cxn>
                  <a:cxn ang="0">
                    <a:pos x="543" y="82"/>
                  </a:cxn>
                  <a:cxn ang="0">
                    <a:pos x="54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43" h="82">
                    <a:moveTo>
                      <a:pt x="0" y="0"/>
                    </a:moveTo>
                    <a:lnTo>
                      <a:pt x="0" y="82"/>
                    </a:lnTo>
                    <a:lnTo>
                      <a:pt x="543" y="82"/>
                    </a:lnTo>
                    <a:lnTo>
                      <a:pt x="5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Freeform 11"/>
              <p:cNvSpPr>
                <a:spLocks noChangeAspect="1"/>
              </p:cNvSpPr>
              <p:nvPr/>
            </p:nvSpPr>
            <p:spPr bwMode="auto">
              <a:xfrm>
                <a:off x="5870" y="8894"/>
                <a:ext cx="65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8"/>
                  </a:cxn>
                  <a:cxn ang="0">
                    <a:pos x="226" y="218"/>
                  </a:cxn>
                  <a:cxn ang="0">
                    <a:pos x="22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26" h="218">
                    <a:moveTo>
                      <a:pt x="0" y="0"/>
                    </a:moveTo>
                    <a:lnTo>
                      <a:pt x="0" y="218"/>
                    </a:lnTo>
                    <a:lnTo>
                      <a:pt x="226" y="218"/>
                    </a:lnTo>
                    <a:lnTo>
                      <a:pt x="2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>
                <a:off x="5225" y="8894"/>
                <a:ext cx="157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8"/>
                  </a:cxn>
                  <a:cxn ang="0">
                    <a:pos x="540" y="218"/>
                  </a:cxn>
                  <a:cxn ang="0">
                    <a:pos x="54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40" h="218">
                    <a:moveTo>
                      <a:pt x="0" y="0"/>
                    </a:moveTo>
                    <a:lnTo>
                      <a:pt x="0" y="218"/>
                    </a:lnTo>
                    <a:lnTo>
                      <a:pt x="540" y="218"/>
                    </a:lnTo>
                    <a:lnTo>
                      <a:pt x="5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0" name="Freeform 13"/>
              <p:cNvSpPr>
                <a:spLocks noChangeAspect="1"/>
              </p:cNvSpPr>
              <p:nvPr/>
            </p:nvSpPr>
            <p:spPr bwMode="auto">
              <a:xfrm>
                <a:off x="5409" y="8894"/>
                <a:ext cx="157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8"/>
                  </a:cxn>
                  <a:cxn ang="0">
                    <a:pos x="542" y="218"/>
                  </a:cxn>
                  <a:cxn ang="0">
                    <a:pos x="54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42" h="218">
                    <a:moveTo>
                      <a:pt x="0" y="0"/>
                    </a:moveTo>
                    <a:lnTo>
                      <a:pt x="0" y="218"/>
                    </a:lnTo>
                    <a:lnTo>
                      <a:pt x="542" y="218"/>
                    </a:lnTo>
                    <a:lnTo>
                      <a:pt x="54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1" name="Freeform 14"/>
              <p:cNvSpPr>
                <a:spLocks noChangeAspect="1"/>
              </p:cNvSpPr>
              <p:nvPr/>
            </p:nvSpPr>
            <p:spPr bwMode="auto">
              <a:xfrm>
                <a:off x="5593" y="8894"/>
                <a:ext cx="158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8"/>
                  </a:cxn>
                  <a:cxn ang="0">
                    <a:pos x="543" y="218"/>
                  </a:cxn>
                  <a:cxn ang="0">
                    <a:pos x="54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43" h="218">
                    <a:moveTo>
                      <a:pt x="0" y="0"/>
                    </a:moveTo>
                    <a:lnTo>
                      <a:pt x="0" y="218"/>
                    </a:lnTo>
                    <a:lnTo>
                      <a:pt x="543" y="218"/>
                    </a:lnTo>
                    <a:lnTo>
                      <a:pt x="5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2" name="Freeform 15"/>
              <p:cNvSpPr>
                <a:spLocks noChangeAspect="1"/>
              </p:cNvSpPr>
              <p:nvPr/>
            </p:nvSpPr>
            <p:spPr bwMode="auto">
              <a:xfrm>
                <a:off x="5777" y="8847"/>
                <a:ext cx="158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5"/>
                  </a:cxn>
                  <a:cxn ang="0">
                    <a:pos x="544" y="85"/>
                  </a:cxn>
                  <a:cxn ang="0">
                    <a:pos x="54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44" h="85">
                    <a:moveTo>
                      <a:pt x="0" y="0"/>
                    </a:moveTo>
                    <a:lnTo>
                      <a:pt x="0" y="85"/>
                    </a:lnTo>
                    <a:lnTo>
                      <a:pt x="544" y="85"/>
                    </a:lnTo>
                    <a:lnTo>
                      <a:pt x="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3" name="Freeform 16"/>
              <p:cNvSpPr>
                <a:spLocks noChangeAspect="1"/>
              </p:cNvSpPr>
              <p:nvPr/>
            </p:nvSpPr>
            <p:spPr bwMode="auto">
              <a:xfrm>
                <a:off x="5652" y="8755"/>
                <a:ext cx="237" cy="47"/>
              </a:xfrm>
              <a:custGeom>
                <a:avLst/>
                <a:gdLst/>
                <a:ahLst/>
                <a:cxnLst>
                  <a:cxn ang="0">
                    <a:pos x="0" y="188"/>
                  </a:cxn>
                  <a:cxn ang="0">
                    <a:pos x="0" y="0"/>
                  </a:cxn>
                  <a:cxn ang="0">
                    <a:pos x="816" y="0"/>
                  </a:cxn>
                  <a:cxn ang="0">
                    <a:pos x="816" y="188"/>
                  </a:cxn>
                  <a:cxn ang="0">
                    <a:pos x="747" y="188"/>
                  </a:cxn>
                  <a:cxn ang="0">
                    <a:pos x="747" y="80"/>
                  </a:cxn>
                  <a:cxn ang="0">
                    <a:pos x="68" y="80"/>
                  </a:cxn>
                  <a:cxn ang="0">
                    <a:pos x="68" y="188"/>
                  </a:cxn>
                  <a:cxn ang="0">
                    <a:pos x="0" y="188"/>
                  </a:cxn>
                  <a:cxn ang="0">
                    <a:pos x="0" y="188"/>
                  </a:cxn>
                  <a:cxn ang="0">
                    <a:pos x="0" y="188"/>
                  </a:cxn>
                </a:cxnLst>
                <a:rect l="0" t="0" r="r" b="b"/>
                <a:pathLst>
                  <a:path w="816" h="188">
                    <a:moveTo>
                      <a:pt x="0" y="188"/>
                    </a:moveTo>
                    <a:lnTo>
                      <a:pt x="0" y="0"/>
                    </a:lnTo>
                    <a:lnTo>
                      <a:pt x="816" y="0"/>
                    </a:lnTo>
                    <a:lnTo>
                      <a:pt x="816" y="188"/>
                    </a:lnTo>
                    <a:lnTo>
                      <a:pt x="747" y="188"/>
                    </a:lnTo>
                    <a:lnTo>
                      <a:pt x="747" y="80"/>
                    </a:lnTo>
                    <a:lnTo>
                      <a:pt x="68" y="80"/>
                    </a:lnTo>
                    <a:lnTo>
                      <a:pt x="68" y="188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Freeform 17"/>
              <p:cNvSpPr>
                <a:spLocks noChangeAspect="1"/>
              </p:cNvSpPr>
              <p:nvPr/>
            </p:nvSpPr>
            <p:spPr bwMode="auto">
              <a:xfrm>
                <a:off x="5270" y="8609"/>
                <a:ext cx="192" cy="199"/>
              </a:xfrm>
              <a:custGeom>
                <a:avLst/>
                <a:gdLst/>
                <a:ahLst/>
                <a:cxnLst>
                  <a:cxn ang="0">
                    <a:pos x="0" y="816"/>
                  </a:cxn>
                  <a:cxn ang="0">
                    <a:pos x="0" y="0"/>
                  </a:cxn>
                  <a:cxn ang="0">
                    <a:pos x="657" y="0"/>
                  </a:cxn>
                  <a:cxn ang="0">
                    <a:pos x="657" y="816"/>
                  </a:cxn>
                  <a:cxn ang="0">
                    <a:pos x="588" y="816"/>
                  </a:cxn>
                  <a:cxn ang="0">
                    <a:pos x="588" y="81"/>
                  </a:cxn>
                  <a:cxn ang="0">
                    <a:pos x="68" y="81"/>
                  </a:cxn>
                  <a:cxn ang="0">
                    <a:pos x="68" y="816"/>
                  </a:cxn>
                  <a:cxn ang="0">
                    <a:pos x="0" y="816"/>
                  </a:cxn>
                  <a:cxn ang="0">
                    <a:pos x="0" y="816"/>
                  </a:cxn>
                  <a:cxn ang="0">
                    <a:pos x="0" y="816"/>
                  </a:cxn>
                </a:cxnLst>
                <a:rect l="0" t="0" r="r" b="b"/>
                <a:pathLst>
                  <a:path w="657" h="816">
                    <a:moveTo>
                      <a:pt x="0" y="816"/>
                    </a:moveTo>
                    <a:lnTo>
                      <a:pt x="0" y="0"/>
                    </a:lnTo>
                    <a:lnTo>
                      <a:pt x="657" y="0"/>
                    </a:lnTo>
                    <a:lnTo>
                      <a:pt x="657" y="816"/>
                    </a:lnTo>
                    <a:lnTo>
                      <a:pt x="588" y="816"/>
                    </a:lnTo>
                    <a:lnTo>
                      <a:pt x="588" y="81"/>
                    </a:lnTo>
                    <a:lnTo>
                      <a:pt x="68" y="81"/>
                    </a:lnTo>
                    <a:lnTo>
                      <a:pt x="68" y="816"/>
                    </a:lnTo>
                    <a:lnTo>
                      <a:pt x="0" y="8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Freeform 18"/>
              <p:cNvSpPr>
                <a:spLocks noChangeAspect="1"/>
              </p:cNvSpPr>
              <p:nvPr/>
            </p:nvSpPr>
            <p:spPr bwMode="auto">
              <a:xfrm>
                <a:off x="5270" y="8550"/>
                <a:ext cx="192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245"/>
                  </a:cxn>
                  <a:cxn ang="0">
                    <a:pos x="499" y="245"/>
                  </a:cxn>
                  <a:cxn ang="0">
                    <a:pos x="657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57" h="245">
                    <a:moveTo>
                      <a:pt x="0" y="0"/>
                    </a:moveTo>
                    <a:lnTo>
                      <a:pt x="159" y="245"/>
                    </a:lnTo>
                    <a:lnTo>
                      <a:pt x="499" y="245"/>
                    </a:lnTo>
                    <a:lnTo>
                      <a:pt x="6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Freeform 19"/>
              <p:cNvSpPr>
                <a:spLocks noChangeAspect="1"/>
              </p:cNvSpPr>
              <p:nvPr/>
            </p:nvSpPr>
            <p:spPr bwMode="auto">
              <a:xfrm>
                <a:off x="5270" y="8505"/>
                <a:ext cx="192" cy="45"/>
              </a:xfrm>
              <a:custGeom>
                <a:avLst/>
                <a:gdLst/>
                <a:ahLst/>
                <a:cxnLst>
                  <a:cxn ang="0">
                    <a:pos x="657" y="188"/>
                  </a:cxn>
                  <a:cxn ang="0">
                    <a:pos x="657" y="0"/>
                  </a:cxn>
                  <a:cxn ang="0">
                    <a:pos x="0" y="0"/>
                  </a:cxn>
                  <a:cxn ang="0">
                    <a:pos x="0" y="188"/>
                  </a:cxn>
                  <a:cxn ang="0">
                    <a:pos x="68" y="188"/>
                  </a:cxn>
                  <a:cxn ang="0">
                    <a:pos x="68" y="81"/>
                  </a:cxn>
                  <a:cxn ang="0">
                    <a:pos x="588" y="81"/>
                  </a:cxn>
                  <a:cxn ang="0">
                    <a:pos x="588" y="188"/>
                  </a:cxn>
                  <a:cxn ang="0">
                    <a:pos x="657" y="188"/>
                  </a:cxn>
                  <a:cxn ang="0">
                    <a:pos x="657" y="188"/>
                  </a:cxn>
                  <a:cxn ang="0">
                    <a:pos x="657" y="188"/>
                  </a:cxn>
                </a:cxnLst>
                <a:rect l="0" t="0" r="r" b="b"/>
                <a:pathLst>
                  <a:path w="657" h="188">
                    <a:moveTo>
                      <a:pt x="657" y="188"/>
                    </a:moveTo>
                    <a:lnTo>
                      <a:pt x="657" y="0"/>
                    </a:lnTo>
                    <a:lnTo>
                      <a:pt x="0" y="0"/>
                    </a:lnTo>
                    <a:lnTo>
                      <a:pt x="0" y="188"/>
                    </a:lnTo>
                    <a:lnTo>
                      <a:pt x="68" y="188"/>
                    </a:lnTo>
                    <a:lnTo>
                      <a:pt x="68" y="81"/>
                    </a:lnTo>
                    <a:lnTo>
                      <a:pt x="588" y="81"/>
                    </a:lnTo>
                    <a:lnTo>
                      <a:pt x="588" y="188"/>
                    </a:lnTo>
                    <a:lnTo>
                      <a:pt x="657" y="1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7" name="Freeform 20"/>
              <p:cNvSpPr>
                <a:spLocks noChangeAspect="1"/>
              </p:cNvSpPr>
              <p:nvPr/>
            </p:nvSpPr>
            <p:spPr bwMode="auto">
              <a:xfrm>
                <a:off x="5284" y="8656"/>
                <a:ext cx="164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5" y="0"/>
                  </a:cxn>
                  <a:cxn ang="0">
                    <a:pos x="565" y="80"/>
                  </a:cxn>
                  <a:cxn ang="0">
                    <a:pos x="0" y="8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65" h="80">
                    <a:moveTo>
                      <a:pt x="0" y="0"/>
                    </a:moveTo>
                    <a:lnTo>
                      <a:pt x="565" y="0"/>
                    </a:lnTo>
                    <a:lnTo>
                      <a:pt x="565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8" name="Freeform 21"/>
              <p:cNvSpPr>
                <a:spLocks noChangeAspect="1"/>
              </p:cNvSpPr>
              <p:nvPr/>
            </p:nvSpPr>
            <p:spPr bwMode="auto">
              <a:xfrm>
                <a:off x="5284" y="8702"/>
                <a:ext cx="164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5" y="0"/>
                  </a:cxn>
                  <a:cxn ang="0">
                    <a:pos x="565" y="80"/>
                  </a:cxn>
                  <a:cxn ang="0">
                    <a:pos x="0" y="8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65" h="80">
                    <a:moveTo>
                      <a:pt x="0" y="0"/>
                    </a:moveTo>
                    <a:lnTo>
                      <a:pt x="565" y="0"/>
                    </a:lnTo>
                    <a:lnTo>
                      <a:pt x="565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9" name="Freeform 22"/>
              <p:cNvSpPr>
                <a:spLocks noChangeAspect="1"/>
              </p:cNvSpPr>
              <p:nvPr/>
            </p:nvSpPr>
            <p:spPr bwMode="auto">
              <a:xfrm>
                <a:off x="5363" y="8412"/>
                <a:ext cx="13" cy="99"/>
              </a:xfrm>
              <a:custGeom>
                <a:avLst/>
                <a:gdLst/>
                <a:ahLst/>
                <a:cxnLst>
                  <a:cxn ang="0">
                    <a:pos x="0" y="406"/>
                  </a:cxn>
                  <a:cxn ang="0">
                    <a:pos x="0" y="0"/>
                  </a:cxn>
                  <a:cxn ang="0">
                    <a:pos x="45" y="0"/>
                  </a:cxn>
                  <a:cxn ang="0">
                    <a:pos x="45" y="406"/>
                  </a:cxn>
                  <a:cxn ang="0">
                    <a:pos x="0" y="406"/>
                  </a:cxn>
                  <a:cxn ang="0">
                    <a:pos x="0" y="406"/>
                  </a:cxn>
                  <a:cxn ang="0">
                    <a:pos x="0" y="406"/>
                  </a:cxn>
                </a:cxnLst>
                <a:rect l="0" t="0" r="r" b="b"/>
                <a:pathLst>
                  <a:path w="45" h="406">
                    <a:moveTo>
                      <a:pt x="0" y="406"/>
                    </a:moveTo>
                    <a:lnTo>
                      <a:pt x="0" y="0"/>
                    </a:lnTo>
                    <a:lnTo>
                      <a:pt x="45" y="0"/>
                    </a:lnTo>
                    <a:lnTo>
                      <a:pt x="45" y="406"/>
                    </a:lnTo>
                    <a:lnTo>
                      <a:pt x="0" y="4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0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45 0.0574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  <a:endParaRPr lang="fr-F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rebuchet MS"/>
              <a:cs typeface="Trebuchet MS"/>
            </a:endParaRP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La circulation Aérienne Générale (C.A.G) 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services et organismes de la C.A.G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divisions de l’espace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aérien français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d’espaces</a:t>
            </a:r>
            <a:endParaRPr lang="fr-FR" sz="20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44958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6850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30300" y="1759843"/>
            <a:ext cx="7620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indice qualitatif affecté aux différents espaces, en fonction : </a:t>
            </a:r>
          </a:p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✈   Des services rendus</a:t>
            </a:r>
          </a:p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✈   Des exigences de pénétration</a:t>
            </a:r>
          </a:p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✈   Des conditions VMC</a:t>
            </a:r>
          </a:p>
        </p:txBody>
      </p:sp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870472" y="165100"/>
            <a:ext cx="5403056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CLASSES D’ESPACES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Rectangle 2" descr="Marbre blanc"/>
          <p:cNvSpPr>
            <a:spLocks noChangeArrowheads="1"/>
          </p:cNvSpPr>
          <p:nvPr/>
        </p:nvSpPr>
        <p:spPr bwMode="auto">
          <a:xfrm>
            <a:off x="1130300" y="1339711"/>
            <a:ext cx="7952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fr-FR" sz="1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DEFINITION :</a:t>
            </a:r>
            <a:endParaRPr lang="fr-FR" sz="18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5" name="Rectangle 2" descr="Marbre blanc"/>
          <p:cNvSpPr>
            <a:spLocks noChangeArrowheads="1"/>
          </p:cNvSpPr>
          <p:nvPr/>
        </p:nvSpPr>
        <p:spPr bwMode="auto">
          <a:xfrm>
            <a:off x="1130300" y="3447534"/>
            <a:ext cx="7952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fr-FR" sz="1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But :</a:t>
            </a:r>
            <a:endParaRPr lang="fr-FR" sz="18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j-lt"/>
              <a:cs typeface="Trebuchet M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30300" y="3874532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✈   Protéger les vols IFR</a:t>
            </a:r>
          </a:p>
          <a:p>
            <a:pPr lvl="0"/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✈   Eviter les interférences entre les vols VFR et IFR</a:t>
            </a:r>
          </a:p>
          <a:p>
            <a:pPr lvl="0"/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✈   Améliorer les services et les informations des organismes de contrôle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5" grpId="0"/>
      <p:bldP spid="6" grpId="0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ChangeArrowheads="1"/>
          </p:cNvSpPr>
          <p:nvPr/>
        </p:nvSpPr>
        <p:spPr bwMode="auto">
          <a:xfrm>
            <a:off x="2038352" y="1188478"/>
            <a:ext cx="841375" cy="604183"/>
          </a:xfrm>
          <a:prstGeom prst="roundRect">
            <a:avLst>
              <a:gd name="adj" fmla="val 23249"/>
            </a:avLst>
          </a:prstGeom>
          <a:solidFill>
            <a:schemeClr val="accent2"/>
          </a:soli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</a:rPr>
              <a:t>A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oper Black" charset="0"/>
            </a:endParaRPr>
          </a:p>
        </p:txBody>
      </p:sp>
      <p:sp>
        <p:nvSpPr>
          <p:cNvPr id="50179" name="AutoShape 3"/>
          <p:cNvSpPr>
            <a:spLocks noChangeArrowheads="1"/>
          </p:cNvSpPr>
          <p:nvPr/>
        </p:nvSpPr>
        <p:spPr bwMode="auto">
          <a:xfrm>
            <a:off x="3027365" y="1194829"/>
            <a:ext cx="4098925" cy="594062"/>
          </a:xfrm>
          <a:prstGeom prst="roundRect">
            <a:avLst>
              <a:gd name="adj" fmla="val 21055"/>
            </a:avLst>
          </a:prstGeom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rPr>
              <a:t>Interdit aux VFR</a:t>
            </a: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2046288" y="1886980"/>
            <a:ext cx="861499" cy="253365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B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C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D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E</a:t>
            </a:r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2035174" y="4533758"/>
            <a:ext cx="856223" cy="127341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F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G</a:t>
            </a: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3030538" y="1906031"/>
            <a:ext cx="4095750" cy="2493526"/>
          </a:xfrm>
          <a:prstGeom prst="roundRect">
            <a:avLst>
              <a:gd name="adj" fmla="val 6968"/>
            </a:avLst>
          </a:prstGeom>
          <a:solidFill>
            <a:srgbClr val="1F497D"/>
          </a:soli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fr-FR" b="1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sz="28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Espaces aériens</a:t>
            </a:r>
            <a:endParaRPr lang="fr-FR" sz="2800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sz="28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contrôlés</a:t>
            </a:r>
            <a:endParaRPr lang="fr-FR" sz="2800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  <a:p>
            <a:pPr algn="ctr">
              <a:spcBef>
                <a:spcPct val="50000"/>
              </a:spcBef>
              <a:defRPr/>
            </a:pP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3027365" y="4546458"/>
            <a:ext cx="4103687" cy="1269980"/>
          </a:xfrm>
          <a:prstGeom prst="roundRect">
            <a:avLst>
              <a:gd name="adj" fmla="val 9625"/>
            </a:avLst>
          </a:prstGeom>
          <a:solidFill>
            <a:srgbClr val="008000"/>
          </a:soli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fr-FR" sz="900" b="1" dirty="0">
              <a:solidFill>
                <a:srgbClr val="FFFF00"/>
              </a:solidFill>
              <a:latin typeface="+mj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sz="2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28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Espace non contrôlé</a:t>
            </a:r>
          </a:p>
          <a:p>
            <a:pPr algn="ctr">
              <a:spcBef>
                <a:spcPct val="50000"/>
              </a:spcBef>
              <a:defRPr/>
            </a:pPr>
            <a:endParaRPr lang="fr-FR" sz="12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152653" y="2517219"/>
            <a:ext cx="636983" cy="1256175"/>
            <a:chOff x="2508" y="1705"/>
            <a:chExt cx="423" cy="88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0984" name="Oval 9"/>
            <p:cNvSpPr>
              <a:spLocks noChangeArrowheads="1"/>
            </p:cNvSpPr>
            <p:nvPr/>
          </p:nvSpPr>
          <p:spPr bwMode="auto">
            <a:xfrm>
              <a:off x="2508" y="1705"/>
              <a:ext cx="423" cy="42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0985" name="Oval 10"/>
            <p:cNvSpPr>
              <a:spLocks noChangeArrowheads="1"/>
            </p:cNvSpPr>
            <p:nvPr/>
          </p:nvSpPr>
          <p:spPr bwMode="auto">
            <a:xfrm>
              <a:off x="2508" y="2164"/>
              <a:ext cx="423" cy="42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0187" name="AutoShape 11"/>
          <p:cNvSpPr>
            <a:spLocks noChangeAspect="1" noChangeArrowheads="1"/>
          </p:cNvSpPr>
          <p:nvPr/>
        </p:nvSpPr>
        <p:spPr bwMode="auto">
          <a:xfrm rot="20256407">
            <a:off x="6085484" y="1909881"/>
            <a:ext cx="2993421" cy="1208901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scene3d>
            <a:camera prst="orthographicFront">
              <a:rot lat="846725" lon="1717672" rev="21527598"/>
            </a:camera>
            <a:lightRig rig="threePt" dir="t"/>
          </a:scene3d>
          <a:sp3d>
            <a:bevelT/>
          </a:sp3d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ln>
                  <a:prstDash val="solid"/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n-ea"/>
                <a:cs typeface="Trebuchet MS"/>
              </a:rPr>
              <a:t>CLAIRANCE OBLIGATOIRE</a:t>
            </a:r>
          </a:p>
        </p:txBody>
      </p:sp>
      <p:graphicFrame>
        <p:nvGraphicFramePr>
          <p:cNvPr id="5018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66828"/>
              </p:ext>
            </p:extLst>
          </p:nvPr>
        </p:nvGraphicFramePr>
        <p:xfrm>
          <a:off x="6339159" y="3042706"/>
          <a:ext cx="1583785" cy="146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9" name="Clip" r:id="rId3" imgW="3758400" imgH="3468960" progId="">
                  <p:embed/>
                </p:oleObj>
              </mc:Choice>
              <mc:Fallback>
                <p:oleObj name="Clip" r:id="rId3" imgW="3758400" imgH="34689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9159" y="3042706"/>
                        <a:ext cx="1583785" cy="14613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0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9442182"/>
              </p:ext>
            </p:extLst>
          </p:nvPr>
        </p:nvGraphicFramePr>
        <p:xfrm>
          <a:off x="2194325" y="1975352"/>
          <a:ext cx="536575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0" name="Clip" r:id="rId5" imgW="1576440" imgH="1942200" progId="">
                  <p:embed/>
                </p:oleObj>
              </mc:Choice>
              <mc:Fallback>
                <p:oleObj name="Clip" r:id="rId5" imgW="1576440" imgH="19422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4325" y="1975352"/>
                        <a:ext cx="536575" cy="54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409196"/>
              </p:ext>
            </p:extLst>
          </p:nvPr>
        </p:nvGraphicFramePr>
        <p:xfrm>
          <a:off x="2194325" y="4627534"/>
          <a:ext cx="536575" cy="53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1" name="Clip" r:id="rId7" imgW="1576440" imgH="1942200" progId="">
                  <p:embed/>
                </p:oleObj>
              </mc:Choice>
              <mc:Fallback>
                <p:oleObj name="Clip" r:id="rId7" imgW="1576440" imgH="19422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4325" y="4627534"/>
                        <a:ext cx="536575" cy="5399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1870472" y="165100"/>
            <a:ext cx="5403056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CLASSES D’ESPACES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15834"/>
              </p:ext>
            </p:extLst>
          </p:nvPr>
        </p:nvGraphicFramePr>
        <p:xfrm>
          <a:off x="298450" y="977901"/>
          <a:ext cx="8561901" cy="4651124"/>
        </p:xfrm>
        <a:graphic>
          <a:graphicData uri="http://schemas.openxmlformats.org/drawingml/2006/table">
            <a:tbl>
              <a:tblPr/>
              <a:tblGrid>
                <a:gridCol w="1116082"/>
                <a:gridCol w="3043142"/>
                <a:gridCol w="2832889"/>
                <a:gridCol w="1569788"/>
              </a:tblGrid>
              <a:tr h="631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16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Classe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16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Espacements assurés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16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Services assurés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16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Clairance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889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A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Espaces Interdits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aux vols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                    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IFR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contrôle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Info de trafic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Oui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204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D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spéciaux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IFR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contrôle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Info de trafic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et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Oui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096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  <a:p>
                      <a:endParaRPr lang="fr-FR" sz="19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Info de trafic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et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(si possible)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Non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94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G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Service d’information de vol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Non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2" descr="Marbre blanc"/>
          <p:cNvSpPr>
            <a:spLocks noChangeArrowheads="1"/>
          </p:cNvSpPr>
          <p:nvPr/>
        </p:nvSpPr>
        <p:spPr bwMode="auto">
          <a:xfrm>
            <a:off x="0" y="5898119"/>
            <a:ext cx="91439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 smtClean="0">
                <a:latin typeface="+mj-lt"/>
                <a:cs typeface="Trebuchet MS"/>
              </a:rPr>
              <a:t>Rappel : les services d’information de vol et d’alerte sont assurés dans toutes les classes.</a:t>
            </a:r>
            <a:endParaRPr lang="fr-FR" sz="1600" dirty="0">
              <a:latin typeface="+mj-lt"/>
              <a:cs typeface="Trebuchet MS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870472" y="165100"/>
            <a:ext cx="5403056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CLASSES D’ESPACES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Bouton d'action : Informations 4">
            <a:hlinkClick r:id="rId2" action="ppaction://hlinksldjump" highlightClick="1"/>
          </p:cNvPr>
          <p:cNvSpPr/>
          <p:nvPr/>
        </p:nvSpPr>
        <p:spPr>
          <a:xfrm>
            <a:off x="7620000" y="244078"/>
            <a:ext cx="800100" cy="368300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870472" y="165100"/>
            <a:ext cx="5403056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CLASSES D’ESPACES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AutoShape 1768"/>
          <p:cNvSpPr>
            <a:spLocks noChangeArrowheads="1"/>
          </p:cNvSpPr>
          <p:nvPr/>
        </p:nvSpPr>
        <p:spPr bwMode="auto">
          <a:xfrm>
            <a:off x="584200" y="1326340"/>
            <a:ext cx="8115300" cy="4261660"/>
          </a:xfrm>
          <a:prstGeom prst="roundRect">
            <a:avLst>
              <a:gd name="adj" fmla="val 2835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FR" sz="2000" b="1" dirty="0"/>
              <a:t>VFR spécial</a:t>
            </a:r>
            <a:r>
              <a:rPr lang="fr-FR" sz="2000" dirty="0"/>
              <a:t> : </a:t>
            </a:r>
            <a:endParaRPr lang="fr-FR" sz="2000" dirty="0" smtClean="0"/>
          </a:p>
          <a:p>
            <a:pPr lvl="0" algn="ctr"/>
            <a:r>
              <a:rPr lang="fr-FR" sz="1600" dirty="0" smtClean="0"/>
              <a:t>Lorsque </a:t>
            </a:r>
            <a:r>
              <a:rPr lang="fr-FR" sz="1600" dirty="0"/>
              <a:t>les conditions météos sont inférieures aux VMC requises, le </a:t>
            </a:r>
            <a:r>
              <a:rPr lang="fr-FR" sz="1600"/>
              <a:t>pilote </a:t>
            </a:r>
            <a:r>
              <a:rPr lang="fr-FR" sz="1600" smtClean="0"/>
              <a:t>peut demander </a:t>
            </a:r>
            <a:r>
              <a:rPr lang="fr-FR" sz="1600" dirty="0"/>
              <a:t>une clairance pour évoluer en « VFR spécial » dans une CTR</a:t>
            </a:r>
            <a:r>
              <a:rPr lang="fr-FR" sz="1600" dirty="0" smtClean="0"/>
              <a:t>.</a:t>
            </a:r>
          </a:p>
          <a:p>
            <a:pPr lvl="0" algn="ctr"/>
            <a:r>
              <a:rPr lang="fr-FR" sz="1600" dirty="0" smtClean="0"/>
              <a:t> </a:t>
            </a:r>
            <a:endParaRPr lang="fr-FR" sz="1600" dirty="0"/>
          </a:p>
          <a:p>
            <a:pPr algn="ctr"/>
            <a:r>
              <a:rPr lang="fr-FR" sz="1600" dirty="0"/>
              <a:t>Les conditions pour ce régime de vol sont :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fr-FR" sz="1600" b="1" dirty="0"/>
              <a:t>Pour le pilote : </a:t>
            </a:r>
            <a:endParaRPr lang="fr-FR" sz="1600" dirty="0"/>
          </a:p>
          <a:p>
            <a:r>
              <a:rPr lang="fr-FR" sz="1600" dirty="0"/>
              <a:t>1) Vol hors des nuages et en vue du sol ; </a:t>
            </a:r>
          </a:p>
          <a:p>
            <a:r>
              <a:rPr lang="fr-FR" sz="1600" dirty="0"/>
              <a:t>2) La </a:t>
            </a:r>
            <a:r>
              <a:rPr lang="fr-FR" sz="1600" dirty="0" err="1"/>
              <a:t>visibilite</a:t>
            </a:r>
            <a:r>
              <a:rPr lang="fr-FR" sz="1600" dirty="0"/>
              <a:t>́ en vol n’est pas </a:t>
            </a:r>
            <a:r>
              <a:rPr lang="fr-FR" sz="1600" dirty="0" err="1"/>
              <a:t>inférieure</a:t>
            </a:r>
            <a:r>
              <a:rPr lang="fr-FR" sz="1600" dirty="0"/>
              <a:t> à 1 500 m ou, pour les </a:t>
            </a:r>
            <a:r>
              <a:rPr lang="fr-FR" sz="1600" dirty="0" err="1"/>
              <a:t>hélicoptères</a:t>
            </a:r>
            <a:r>
              <a:rPr lang="fr-FR" sz="1600" dirty="0"/>
              <a:t>, à 800 m ; </a:t>
            </a:r>
          </a:p>
          <a:p>
            <a:r>
              <a:rPr lang="fr-FR" sz="1600" dirty="0"/>
              <a:t>3) Vitesse de 140 </a:t>
            </a:r>
            <a:r>
              <a:rPr lang="fr-FR" sz="1600" dirty="0" err="1"/>
              <a:t>kts</a:t>
            </a:r>
            <a:r>
              <a:rPr lang="fr-FR" sz="1600" dirty="0"/>
              <a:t> IAS, ou moins, pour permettre de voir tout autre </a:t>
            </a:r>
            <a:r>
              <a:rPr lang="fr-FR" sz="1600" dirty="0" err="1"/>
              <a:t>aéronef</a:t>
            </a:r>
            <a:r>
              <a:rPr lang="fr-FR" sz="1600" dirty="0"/>
              <a:t> et tout obstacle à temps pour </a:t>
            </a:r>
            <a:r>
              <a:rPr lang="fr-FR" sz="1600" dirty="0" err="1"/>
              <a:t>éviter</a:t>
            </a:r>
            <a:r>
              <a:rPr lang="fr-FR" sz="1600" dirty="0"/>
              <a:t> une collision </a:t>
            </a:r>
            <a:r>
              <a:rPr lang="fr-FR" sz="1600" dirty="0" smtClean="0"/>
              <a:t>.</a:t>
            </a:r>
          </a:p>
          <a:p>
            <a:endParaRPr lang="fr-FR" sz="1600" dirty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fr-FR" sz="1600" b="1" dirty="0"/>
              <a:t>Pour le </a:t>
            </a:r>
            <a:r>
              <a:rPr lang="fr-FR" sz="1600" b="1" dirty="0" err="1"/>
              <a:t>contrôle</a:t>
            </a:r>
            <a:r>
              <a:rPr lang="fr-FR" sz="1600" b="1" dirty="0"/>
              <a:t> de la circulation </a:t>
            </a:r>
            <a:r>
              <a:rPr lang="fr-FR" sz="1600" b="1" dirty="0" err="1"/>
              <a:t>aérienne</a:t>
            </a:r>
            <a:r>
              <a:rPr lang="fr-FR" sz="1600" b="1" dirty="0"/>
              <a:t> : </a:t>
            </a:r>
            <a:endParaRPr lang="fr-FR" sz="1600" dirty="0"/>
          </a:p>
          <a:p>
            <a:r>
              <a:rPr lang="fr-FR" sz="1600" dirty="0"/>
              <a:t>1) De jour uniquement, sauf autorisation contraire de l’</a:t>
            </a:r>
            <a:r>
              <a:rPr lang="fr-FR" sz="1600" dirty="0" err="1"/>
              <a:t>autorite</a:t>
            </a:r>
            <a:r>
              <a:rPr lang="fr-FR" sz="1600" dirty="0"/>
              <a:t>́ </a:t>
            </a:r>
            <a:r>
              <a:rPr lang="fr-FR" sz="1600" dirty="0" err="1"/>
              <a:t>compétente</a:t>
            </a:r>
            <a:r>
              <a:rPr lang="fr-FR" sz="1600" dirty="0"/>
              <a:t> ; </a:t>
            </a:r>
          </a:p>
          <a:p>
            <a:r>
              <a:rPr lang="fr-FR" sz="1600" dirty="0"/>
              <a:t>2) La </a:t>
            </a:r>
            <a:r>
              <a:rPr lang="fr-FR" sz="1600" dirty="0" err="1"/>
              <a:t>visibilite</a:t>
            </a:r>
            <a:r>
              <a:rPr lang="fr-FR" sz="1600" dirty="0"/>
              <a:t>́ au sol n’est pas </a:t>
            </a:r>
            <a:r>
              <a:rPr lang="fr-FR" sz="1600" dirty="0" err="1"/>
              <a:t>inférieure</a:t>
            </a:r>
            <a:r>
              <a:rPr lang="fr-FR" sz="1600" dirty="0"/>
              <a:t> à 1 500 m ou, pour les </a:t>
            </a:r>
            <a:r>
              <a:rPr lang="fr-FR" sz="1600" dirty="0" err="1"/>
              <a:t>hélicoptères</a:t>
            </a:r>
            <a:r>
              <a:rPr lang="fr-FR" sz="1600" dirty="0"/>
              <a:t>, à 800 m ; </a:t>
            </a:r>
          </a:p>
          <a:p>
            <a:r>
              <a:rPr lang="fr-FR" sz="1600" dirty="0"/>
              <a:t>3) Le plafond n’est pas </a:t>
            </a:r>
            <a:r>
              <a:rPr lang="fr-FR" sz="1600" dirty="0" err="1"/>
              <a:t>inférieur</a:t>
            </a:r>
            <a:r>
              <a:rPr lang="fr-FR" sz="1600" dirty="0"/>
              <a:t> à 600 </a:t>
            </a:r>
            <a:r>
              <a:rPr lang="fr-FR" sz="1600" dirty="0" err="1"/>
              <a:t>ft</a:t>
            </a:r>
            <a:r>
              <a:rPr lang="fr-FR" sz="1600" dirty="0"/>
              <a:t>. </a:t>
            </a:r>
          </a:p>
        </p:txBody>
      </p:sp>
      <p:sp>
        <p:nvSpPr>
          <p:cNvPr id="2" name="Bouton d'action : Informations 1">
            <a:hlinkClick r:id="rId2" action="ppaction://hlinksldjump" highlightClick="1"/>
          </p:cNvPr>
          <p:cNvSpPr/>
          <p:nvPr/>
        </p:nvSpPr>
        <p:spPr>
          <a:xfrm>
            <a:off x="7721600" y="269478"/>
            <a:ext cx="800100" cy="368300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38824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1562100" y="224234"/>
            <a:ext cx="6019800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CIRCULATION AERIENNE GENERALE 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Rectangle 2" descr="Marbre blanc"/>
          <p:cNvSpPr>
            <a:spLocks noChangeArrowheads="1"/>
          </p:cNvSpPr>
          <p:nvPr/>
        </p:nvSpPr>
        <p:spPr bwMode="auto">
          <a:xfrm>
            <a:off x="2078235" y="1556217"/>
            <a:ext cx="4987529" cy="36933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 smtClean="0">
                <a:solidFill>
                  <a:schemeClr val="accent2"/>
                </a:solidFill>
                <a:latin typeface="+mj-lt"/>
                <a:cs typeface="Trebuchet MS"/>
              </a:rPr>
              <a:t>La circulation aérienne générale (CAG)</a:t>
            </a:r>
            <a:endParaRPr lang="fr-FR" sz="1800" b="1" cap="all" dirty="0">
              <a:solidFill>
                <a:schemeClr val="accent2"/>
              </a:solidFill>
              <a:latin typeface="+mj-lt"/>
              <a:cs typeface="Trebuchet M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28133" y="853384"/>
            <a:ext cx="76852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1600" dirty="0" smtClean="0">
                <a:latin typeface="Trebuchet MS"/>
                <a:cs typeface="Trebuchet MS"/>
              </a:rPr>
              <a:t>Pour </a:t>
            </a:r>
            <a:r>
              <a:rPr lang="fr-FR" sz="1600" dirty="0">
                <a:latin typeface="Trebuchet MS"/>
                <a:cs typeface="Trebuchet MS"/>
              </a:rPr>
              <a:t>des raisons d’ordre technique ou </a:t>
            </a:r>
            <a:r>
              <a:rPr lang="fr-FR" sz="1600" dirty="0" smtClean="0">
                <a:latin typeface="Trebuchet MS"/>
                <a:cs typeface="Trebuchet MS"/>
              </a:rPr>
              <a:t>militaire, </a:t>
            </a:r>
            <a:r>
              <a:rPr lang="fr-FR" sz="1600" dirty="0">
                <a:latin typeface="Trebuchet MS"/>
                <a:cs typeface="Trebuchet MS"/>
              </a:rPr>
              <a:t>la circulation </a:t>
            </a:r>
            <a:r>
              <a:rPr lang="fr-FR" sz="1600" dirty="0" smtClean="0">
                <a:latin typeface="Trebuchet MS"/>
                <a:cs typeface="Trebuchet MS"/>
              </a:rPr>
              <a:t>aérienne se distingue par 2 types de vols :</a:t>
            </a:r>
            <a:endParaRPr lang="fr-FR" sz="1600" dirty="0">
              <a:latin typeface="Trebuchet MS"/>
              <a:cs typeface="Trebuchet M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62550" y="1970971"/>
            <a:ext cx="7818900" cy="219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Trebuchet MS"/>
                <a:cs typeface="Trebuchet MS"/>
              </a:rPr>
              <a:t>E</a:t>
            </a:r>
            <a:r>
              <a:rPr lang="fr-FR" sz="1600" dirty="0" smtClean="0">
                <a:latin typeface="Trebuchet MS"/>
                <a:cs typeface="Trebuchet MS"/>
              </a:rPr>
              <a:t>lle </a:t>
            </a:r>
            <a:r>
              <a:rPr lang="fr-FR" sz="1600" dirty="0">
                <a:latin typeface="Trebuchet MS"/>
                <a:cs typeface="Trebuchet MS"/>
              </a:rPr>
              <a:t>regroupe l’ensemble des mouvements des aéronefs </a:t>
            </a:r>
            <a:r>
              <a:rPr lang="fr-FR" sz="1600" dirty="0" smtClean="0">
                <a:latin typeface="Trebuchet MS"/>
                <a:cs typeface="Trebuchet MS"/>
              </a:rPr>
              <a:t>civils et d’état.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fr-FR" sz="1600" dirty="0" smtClean="0">
                <a:latin typeface="Trebuchet MS"/>
                <a:cs typeface="Trebuchet MS"/>
              </a:rPr>
              <a:t>Début 2015, sans </a:t>
            </a:r>
            <a:r>
              <a:rPr lang="fr-FR" sz="1600" dirty="0">
                <a:latin typeface="Trebuchet MS"/>
                <a:cs typeface="Trebuchet MS"/>
              </a:rPr>
              <a:t>une logique d’uniformisation du ciel </a:t>
            </a:r>
            <a:r>
              <a:rPr lang="fr-FR" sz="1600" dirty="0" smtClean="0">
                <a:latin typeface="Trebuchet MS"/>
                <a:cs typeface="Trebuchet MS"/>
              </a:rPr>
              <a:t>européen, de </a:t>
            </a:r>
            <a:r>
              <a:rPr lang="fr-FR" sz="1600" dirty="0">
                <a:latin typeface="Trebuchet MS"/>
                <a:cs typeface="Trebuchet MS"/>
              </a:rPr>
              <a:t>nouvelles </a:t>
            </a:r>
            <a:r>
              <a:rPr lang="fr-FR" sz="1600" dirty="0" smtClean="0">
                <a:latin typeface="Trebuchet MS"/>
                <a:cs typeface="Trebuchet MS"/>
              </a:rPr>
              <a:t>règles sont entrées en vigueur sous </a:t>
            </a:r>
            <a:r>
              <a:rPr lang="fr-FR" sz="1600" dirty="0">
                <a:latin typeface="Trebuchet MS"/>
                <a:cs typeface="Trebuchet MS"/>
              </a:rPr>
              <a:t>l’acronyme </a:t>
            </a:r>
            <a:r>
              <a:rPr lang="fr-FR" sz="1600" dirty="0" smtClean="0">
                <a:latin typeface="Trebuchet MS"/>
                <a:cs typeface="Trebuchet MS"/>
              </a:rPr>
              <a:t>: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fr-FR" sz="1600" b="1" dirty="0" smtClean="0">
                <a:solidFill>
                  <a:srgbClr val="C0504D"/>
                </a:solidFill>
                <a:latin typeface="Trebuchet MS"/>
                <a:cs typeface="Trebuchet MS"/>
              </a:rPr>
              <a:t>SERA </a:t>
            </a:r>
            <a:r>
              <a:rPr lang="fr-FR" sz="1600" dirty="0">
                <a:latin typeface="Trebuchet MS"/>
                <a:cs typeface="Trebuchet MS"/>
              </a:rPr>
              <a:t>(</a:t>
            </a:r>
            <a:r>
              <a:rPr lang="fr-FR" sz="1600" b="1" dirty="0">
                <a:solidFill>
                  <a:srgbClr val="C0504D"/>
                </a:solidFill>
                <a:latin typeface="Trebuchet MS"/>
                <a:cs typeface="Trebuchet MS"/>
              </a:rPr>
              <a:t>S</a:t>
            </a:r>
            <a:r>
              <a:rPr lang="fr-FR" sz="1600" dirty="0">
                <a:latin typeface="Trebuchet MS"/>
                <a:cs typeface="Trebuchet MS"/>
              </a:rPr>
              <a:t>tandardized </a:t>
            </a:r>
            <a:r>
              <a:rPr lang="fr-FR" sz="1600" b="1" dirty="0">
                <a:solidFill>
                  <a:srgbClr val="C0504D"/>
                </a:solidFill>
                <a:latin typeface="Trebuchet MS"/>
                <a:cs typeface="Trebuchet MS"/>
              </a:rPr>
              <a:t>E</a:t>
            </a:r>
            <a:r>
              <a:rPr lang="fr-FR" sz="1600" dirty="0">
                <a:latin typeface="Trebuchet MS"/>
                <a:cs typeface="Trebuchet MS"/>
              </a:rPr>
              <a:t>uropean </a:t>
            </a:r>
            <a:r>
              <a:rPr lang="fr-FR" sz="1600" b="1" dirty="0">
                <a:solidFill>
                  <a:srgbClr val="C0504D"/>
                </a:solidFill>
                <a:latin typeface="Trebuchet MS"/>
                <a:cs typeface="Trebuchet MS"/>
              </a:rPr>
              <a:t>R</a:t>
            </a:r>
            <a:r>
              <a:rPr lang="fr-FR" sz="1600" dirty="0">
                <a:latin typeface="Trebuchet MS"/>
                <a:cs typeface="Trebuchet MS"/>
              </a:rPr>
              <a:t>ules of the </a:t>
            </a:r>
            <a:r>
              <a:rPr lang="fr-FR" sz="1600" b="1" dirty="0">
                <a:solidFill>
                  <a:srgbClr val="C0504D"/>
                </a:solidFill>
                <a:latin typeface="Trebuchet MS"/>
                <a:cs typeface="Trebuchet MS"/>
              </a:rPr>
              <a:t>A</a:t>
            </a:r>
            <a:r>
              <a:rPr lang="fr-FR" sz="1600" dirty="0">
                <a:latin typeface="Trebuchet MS"/>
                <a:cs typeface="Trebuchet MS"/>
              </a:rPr>
              <a:t>ir). </a:t>
            </a:r>
          </a:p>
          <a:p>
            <a:pPr algn="ctr">
              <a:lnSpc>
                <a:spcPct val="110000"/>
              </a:lnSpc>
            </a:pPr>
            <a:r>
              <a:rPr lang="fr-FR" sz="1600" dirty="0">
                <a:latin typeface="Trebuchet MS"/>
                <a:cs typeface="Trebuchet MS"/>
              </a:rPr>
              <a:t>Ce sont ces règles que tout pilote est tenu de respecter afin de prévenir les abordages et de garantir la sécurité des personnes et des biens. </a:t>
            </a:r>
          </a:p>
          <a:p>
            <a:pPr algn="ctr">
              <a:spcAft>
                <a:spcPts val="600"/>
              </a:spcAft>
            </a:pPr>
            <a:r>
              <a:rPr lang="fr-FR" sz="1600" dirty="0" smtClean="0">
                <a:latin typeface="Trebuchet MS"/>
                <a:cs typeface="Trebuchet MS"/>
              </a:rPr>
              <a:t> </a:t>
            </a:r>
            <a:endParaRPr lang="fr-FR" sz="1600" dirty="0">
              <a:latin typeface="Trebuchet MS"/>
              <a:cs typeface="Trebuchet M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62550" y="4598974"/>
            <a:ext cx="7818900" cy="159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1600" dirty="0" smtClean="0">
                <a:latin typeface="Trebuchet MS"/>
                <a:cs typeface="Trebuchet MS"/>
              </a:rPr>
              <a:t>C’est </a:t>
            </a:r>
            <a:r>
              <a:rPr lang="fr-FR" sz="1600" dirty="0">
                <a:latin typeface="Trebuchet MS"/>
                <a:cs typeface="Trebuchet MS"/>
              </a:rPr>
              <a:t>l’ensemble des mouvements des aéronefs militaires et</a:t>
            </a:r>
          </a:p>
          <a:p>
            <a:pPr algn="ctr">
              <a:lnSpc>
                <a:spcPct val="110000"/>
              </a:lnSpc>
            </a:pPr>
            <a:r>
              <a:rPr lang="fr-FR" sz="1600" dirty="0">
                <a:latin typeface="Trebuchet MS"/>
                <a:cs typeface="Trebuchet MS"/>
              </a:rPr>
              <a:t>des aéronefs en vol </a:t>
            </a:r>
            <a:r>
              <a:rPr lang="fr-FR" sz="1600" dirty="0" smtClean="0">
                <a:latin typeface="Trebuchet MS"/>
                <a:cs typeface="Trebuchet MS"/>
              </a:rPr>
              <a:t>d’essai </a:t>
            </a:r>
            <a:r>
              <a:rPr lang="fr-FR" sz="1600" dirty="0">
                <a:latin typeface="Trebuchet MS"/>
                <a:cs typeface="Trebuchet MS"/>
              </a:rPr>
              <a:t>qui ne peuvent se conformer aux </a:t>
            </a:r>
            <a:r>
              <a:rPr lang="fr-FR" sz="1600" dirty="0" smtClean="0">
                <a:latin typeface="Trebuchet MS"/>
                <a:cs typeface="Trebuchet MS"/>
              </a:rPr>
              <a:t>règles de </a:t>
            </a:r>
            <a:r>
              <a:rPr lang="fr-FR" sz="1600" dirty="0">
                <a:latin typeface="Trebuchet MS"/>
                <a:cs typeface="Trebuchet MS"/>
              </a:rPr>
              <a:t>la </a:t>
            </a:r>
            <a:r>
              <a:rPr lang="fr-FR" sz="1600" dirty="0" smtClean="0">
                <a:latin typeface="Trebuchet MS"/>
                <a:cs typeface="Trebuchet MS"/>
              </a:rPr>
              <a:t>CAG.</a:t>
            </a:r>
            <a:endParaRPr lang="fr-FR" sz="1600" dirty="0">
              <a:latin typeface="Trebuchet MS"/>
              <a:cs typeface="Trebuchet MS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fr-FR" sz="1600" dirty="0" smtClean="0">
                <a:latin typeface="Trebuchet MS"/>
                <a:cs typeface="Trebuchet MS"/>
              </a:rPr>
              <a:t>Elle est subdivisée </a:t>
            </a:r>
            <a:r>
              <a:rPr lang="fr-FR" sz="1600" dirty="0">
                <a:latin typeface="Trebuchet MS"/>
                <a:cs typeface="Trebuchet MS"/>
              </a:rPr>
              <a:t>en 2</a:t>
            </a:r>
            <a:r>
              <a:rPr lang="fr-FR" sz="1600" dirty="0" smtClean="0">
                <a:latin typeface="Trebuchet MS"/>
                <a:cs typeface="Trebuchet MS"/>
              </a:rPr>
              <a:t> </a:t>
            </a:r>
            <a:r>
              <a:rPr lang="fr-FR" sz="1600" dirty="0">
                <a:latin typeface="Trebuchet MS"/>
                <a:cs typeface="Trebuchet MS"/>
              </a:rPr>
              <a:t>catégories : </a:t>
            </a:r>
            <a:endParaRPr lang="fr-FR" sz="1600" dirty="0" smtClean="0">
              <a:latin typeface="Trebuchet MS"/>
              <a:cs typeface="Trebuchet MS"/>
            </a:endParaRPr>
          </a:p>
          <a:p>
            <a:pPr marL="285750" indent="-285750" algn="ctr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fr-FR" sz="1600" dirty="0">
                <a:latin typeface="Trebuchet MS"/>
                <a:cs typeface="Trebuchet MS"/>
              </a:rPr>
              <a:t>L</a:t>
            </a:r>
            <a:r>
              <a:rPr lang="fr-FR" sz="1600" dirty="0" smtClean="0">
                <a:latin typeface="Trebuchet MS"/>
                <a:cs typeface="Trebuchet MS"/>
              </a:rPr>
              <a:t>a </a:t>
            </a:r>
            <a:r>
              <a:rPr lang="fr-FR" sz="1600" dirty="0">
                <a:latin typeface="Trebuchet MS"/>
                <a:cs typeface="Trebuchet MS"/>
              </a:rPr>
              <a:t>Circulation Opérationnelle </a:t>
            </a:r>
            <a:r>
              <a:rPr lang="fr-FR" sz="1600" dirty="0" smtClean="0">
                <a:latin typeface="Trebuchet MS"/>
                <a:cs typeface="Trebuchet MS"/>
              </a:rPr>
              <a:t>Militaire (</a:t>
            </a:r>
            <a:r>
              <a:rPr lang="fr-FR" sz="1600" dirty="0">
                <a:latin typeface="Trebuchet MS"/>
                <a:cs typeface="Trebuchet MS"/>
              </a:rPr>
              <a:t>COM</a:t>
            </a:r>
            <a:r>
              <a:rPr lang="fr-FR" sz="1600" dirty="0" smtClean="0">
                <a:latin typeface="Trebuchet MS"/>
                <a:cs typeface="Trebuchet MS"/>
              </a:rPr>
              <a:t>)</a:t>
            </a:r>
          </a:p>
          <a:p>
            <a:pPr marL="285750" indent="-285750" algn="ctr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fr-FR" sz="1600" dirty="0">
                <a:latin typeface="Trebuchet MS"/>
                <a:cs typeface="Trebuchet MS"/>
              </a:rPr>
              <a:t>L</a:t>
            </a:r>
            <a:r>
              <a:rPr lang="fr-FR" sz="1600" dirty="0" smtClean="0">
                <a:latin typeface="Trebuchet MS"/>
                <a:cs typeface="Trebuchet MS"/>
              </a:rPr>
              <a:t>a </a:t>
            </a:r>
            <a:r>
              <a:rPr lang="fr-FR" sz="1600" dirty="0">
                <a:latin typeface="Trebuchet MS"/>
                <a:cs typeface="Trebuchet MS"/>
              </a:rPr>
              <a:t>Circulation d'Essai et de Réception (CER).</a:t>
            </a:r>
          </a:p>
        </p:txBody>
      </p:sp>
      <p:sp>
        <p:nvSpPr>
          <p:cNvPr id="14" name="Rectangle 2" descr="Marbre blanc"/>
          <p:cNvSpPr>
            <a:spLocks noChangeArrowheads="1"/>
          </p:cNvSpPr>
          <p:nvPr/>
        </p:nvSpPr>
        <p:spPr bwMode="auto">
          <a:xfrm>
            <a:off x="2078235" y="4182295"/>
            <a:ext cx="4987529" cy="36933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 smtClean="0">
                <a:solidFill>
                  <a:schemeClr val="accent2"/>
                </a:solidFill>
                <a:latin typeface="+mj-lt"/>
                <a:cs typeface="Trebuchet MS"/>
              </a:rPr>
              <a:t>La circulation aérienne MILITAIRE (CAM)</a:t>
            </a:r>
            <a:endParaRPr lang="fr-FR" sz="1800" b="1" cap="all" dirty="0">
              <a:solidFill>
                <a:schemeClr val="accent2"/>
              </a:solidFill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936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build="allAtOnce"/>
      <p:bldP spid="18" grpId="0" build="allAtOnce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  <a:endParaRPr lang="fr-F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rebuchet MS"/>
              <a:cs typeface="Trebuchet MS"/>
            </a:endParaRP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La circulation Aérienne Générale (C.A.G) 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services et organismes de la C.A.G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divisions de l’espace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aérien français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d’espaces</a:t>
            </a:r>
            <a:endParaRPr lang="fr-FR" sz="20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5092700"/>
            <a:ext cx="69596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2452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9" name="AutoShape 15"/>
          <p:cNvSpPr>
            <a:spLocks noChangeArrowheads="1"/>
          </p:cNvSpPr>
          <p:nvPr/>
        </p:nvSpPr>
        <p:spPr bwMode="auto">
          <a:xfrm>
            <a:off x="7162800" y="4765985"/>
            <a:ext cx="1028700" cy="1214438"/>
          </a:xfrm>
          <a:prstGeom prst="curvedLeftArrow">
            <a:avLst>
              <a:gd name="adj1" fmla="val 22454"/>
              <a:gd name="adj2" fmla="val 48231"/>
              <a:gd name="adj3" fmla="val 2874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843250" y="4382294"/>
            <a:ext cx="5686097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I.M.C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(Instrument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Météorological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 Conditions)</a:t>
            </a: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2146300" y="1889127"/>
            <a:ext cx="6424613" cy="2174136"/>
            <a:chOff x="1296" y="1238"/>
            <a:chExt cx="4047" cy="1370"/>
          </a:xfrm>
        </p:grpSpPr>
        <p:graphicFrame>
          <p:nvGraphicFramePr>
            <p:cNvPr id="3072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1796601"/>
                </p:ext>
              </p:extLst>
            </p:nvPr>
          </p:nvGraphicFramePr>
          <p:xfrm>
            <a:off x="2337" y="1504"/>
            <a:ext cx="1242" cy="1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" name="Clip" r:id="rId3" imgW="685714" imgH="609524" progId="">
                    <p:embed/>
                  </p:oleObj>
                </mc:Choice>
                <mc:Fallback>
                  <p:oleObj name="Clip" r:id="rId3" imgW="685714" imgH="60952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7" y="1504"/>
                          <a:ext cx="1242" cy="11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734" name="Group 33"/>
            <p:cNvGrpSpPr>
              <a:grpSpLocks/>
            </p:cNvGrpSpPr>
            <p:nvPr/>
          </p:nvGrpSpPr>
          <p:grpSpPr bwMode="auto">
            <a:xfrm>
              <a:off x="1296" y="1238"/>
              <a:ext cx="4047" cy="988"/>
              <a:chOff x="1296" y="1238"/>
              <a:chExt cx="4047" cy="988"/>
            </a:xfrm>
          </p:grpSpPr>
          <p:sp>
            <p:nvSpPr>
              <p:cNvPr id="30735" name="AutoShape 6"/>
              <p:cNvSpPr>
                <a:spLocks noChangeArrowheads="1"/>
              </p:cNvSpPr>
              <p:nvPr/>
            </p:nvSpPr>
            <p:spPr bwMode="auto">
              <a:xfrm>
                <a:off x="4695" y="1238"/>
                <a:ext cx="648" cy="765"/>
              </a:xfrm>
              <a:prstGeom prst="curvedLeftArrow">
                <a:avLst>
                  <a:gd name="adj1" fmla="val 22454"/>
                  <a:gd name="adj2" fmla="val 48231"/>
                  <a:gd name="adj3" fmla="val 28749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079" name="Text Box 7"/>
              <p:cNvSpPr txBox="1">
                <a:spLocks noChangeArrowheads="1"/>
              </p:cNvSpPr>
              <p:nvPr/>
            </p:nvSpPr>
            <p:spPr bwMode="auto">
              <a:xfrm>
                <a:off x="1296" y="1779"/>
                <a:ext cx="3216" cy="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rebuchet MS"/>
                    <a:cs typeface="Trebuchet MS"/>
                  </a:rPr>
                  <a:t>V.M.C</a:t>
                </a:r>
              </a:p>
              <a:p>
                <a:pPr algn="ctr">
                  <a:lnSpc>
                    <a:spcPct val="60000"/>
                  </a:lnSpc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rebuchet MS"/>
                    <a:cs typeface="Trebuchet MS"/>
                  </a:rPr>
                  <a:t>(Visual </a:t>
                </a:r>
                <a:r>
                  <a:rPr lang="en-US" sz="2000" b="1" dirty="0" err="1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rebuchet MS"/>
                    <a:cs typeface="Trebuchet MS"/>
                  </a:rPr>
                  <a:t>Météorological</a:t>
                </a:r>
                <a:r>
                  <a:rPr lang="en-US" sz="2000" b="1" dirty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rebuchet MS"/>
                    <a:cs typeface="Trebuchet MS"/>
                  </a:rPr>
                  <a:t> Conditions)</a:t>
                </a:r>
              </a:p>
            </p:txBody>
          </p:sp>
        </p:grpSp>
      </p:grp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1176338" y="193675"/>
            <a:ext cx="7045323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CONDITIONS METEOROLOGIQUES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 VOL A VUE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124200" y="5348908"/>
            <a:ext cx="3035300" cy="74892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I.F.R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Instrument Flight Rules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124200" y="1575177"/>
            <a:ext cx="2971799" cy="74892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V.F.R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Visual Flight Rules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51" y="5223675"/>
            <a:ext cx="1582331" cy="605626"/>
          </a:xfrm>
          <a:prstGeom prst="rect">
            <a:avLst/>
          </a:prstGeom>
        </p:spPr>
      </p:pic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5795963" y="1359695"/>
            <a:ext cx="2446337" cy="1314331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65000"/>
              </a:schemeClr>
            </a:prst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Voir</a:t>
            </a:r>
            <a:r>
              <a:rPr lang="en-US" sz="1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 et </a:t>
            </a:r>
            <a:r>
              <a:rPr lang="en-US" sz="16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éviter</a:t>
            </a:r>
            <a:endParaRPr lang="en-US" sz="1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rebuchet MS"/>
              <a:ea typeface="+mn-ea"/>
              <a:cs typeface="Trebuchet MS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4654">
            <a:off x="2208570" y="1374385"/>
            <a:ext cx="1370182" cy="1327364"/>
          </a:xfrm>
          <a:prstGeom prst="rect">
            <a:avLst/>
          </a:prstGeom>
        </p:spPr>
      </p:pic>
      <p:graphicFrame>
        <p:nvGraphicFramePr>
          <p:cNvPr id="20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695344"/>
              </p:ext>
            </p:extLst>
          </p:nvPr>
        </p:nvGraphicFramePr>
        <p:xfrm>
          <a:off x="4104481" y="5223675"/>
          <a:ext cx="1011237" cy="1003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Clip" r:id="rId7" imgW="1576440" imgH="1942200" progId="">
                  <p:embed/>
                </p:oleObj>
              </mc:Choice>
              <mc:Fallback>
                <p:oleObj name="Clip" r:id="rId7" imgW="1576440" imgH="1942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4481" y="5223675"/>
                        <a:ext cx="1011237" cy="10033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2157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83 -0.06111 C -0.10798 -0.02546 -0.07013 0.01019 -0.04583 0.02037 C -0.02152 0.03056 -0.01076 0.01528 -3.88889E-6 -2.59259E-6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9" grpId="0" animBg="1"/>
      <p:bldP spid="3086" grpId="0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87"/>
          <p:cNvPicPr>
            <a:picLocks noChangeAspect="1" noChangeArrowheads="1"/>
          </p:cNvPicPr>
          <p:nvPr/>
        </p:nvPicPr>
        <p:blipFill>
          <a:blip r:embed="rId2" cstate="screen">
            <a:lum bright="22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510" y="1574800"/>
            <a:ext cx="7045323" cy="495045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03" name="AutoShape 19"/>
          <p:cNvSpPr>
            <a:spLocks noChangeArrowheads="1"/>
          </p:cNvSpPr>
          <p:nvPr/>
        </p:nvSpPr>
        <p:spPr bwMode="auto">
          <a:xfrm>
            <a:off x="2944721" y="815816"/>
            <a:ext cx="3254558" cy="623098"/>
          </a:xfrm>
          <a:custGeom>
            <a:avLst/>
            <a:gdLst>
              <a:gd name="connsiteX0" fmla="*/ 0 w 3254558"/>
              <a:gd name="connsiteY0" fmla="*/ 0 h 1081167"/>
              <a:gd name="connsiteX1" fmla="*/ 3254558 w 3254558"/>
              <a:gd name="connsiteY1" fmla="*/ 0 h 1081167"/>
              <a:gd name="connsiteX2" fmla="*/ 3254558 w 3254558"/>
              <a:gd name="connsiteY2" fmla="*/ 623098 h 1081167"/>
              <a:gd name="connsiteX3" fmla="*/ 1627279 w 3254558"/>
              <a:gd name="connsiteY3" fmla="*/ 623098 h 1081167"/>
              <a:gd name="connsiteX4" fmla="*/ 1627279 w 3254558"/>
              <a:gd name="connsiteY4" fmla="*/ 623098 h 1081167"/>
              <a:gd name="connsiteX5" fmla="*/ 1627279 w 3254558"/>
              <a:gd name="connsiteY5" fmla="*/ 623098 h 1081167"/>
              <a:gd name="connsiteX6" fmla="*/ 1627279 w 3254558"/>
              <a:gd name="connsiteY6" fmla="*/ 1081167 h 1081167"/>
              <a:gd name="connsiteX7" fmla="*/ 1627279 w 3254558"/>
              <a:gd name="connsiteY7" fmla="*/ 623098 h 1081167"/>
              <a:gd name="connsiteX8" fmla="*/ 1627279 w 3254558"/>
              <a:gd name="connsiteY8" fmla="*/ 623098 h 1081167"/>
              <a:gd name="connsiteX9" fmla="*/ 1627279 w 3254558"/>
              <a:gd name="connsiteY9" fmla="*/ 623098 h 1081167"/>
              <a:gd name="connsiteX10" fmla="*/ 0 w 3254558"/>
              <a:gd name="connsiteY10" fmla="*/ 623098 h 1081167"/>
              <a:gd name="connsiteX11" fmla="*/ 0 w 3254558"/>
              <a:gd name="connsiteY11" fmla="*/ 0 h 1081167"/>
              <a:gd name="connsiteX0" fmla="*/ 0 w 3254558"/>
              <a:gd name="connsiteY0" fmla="*/ 0 h 623098"/>
              <a:gd name="connsiteX1" fmla="*/ 3254558 w 3254558"/>
              <a:gd name="connsiteY1" fmla="*/ 0 h 623098"/>
              <a:gd name="connsiteX2" fmla="*/ 3254558 w 3254558"/>
              <a:gd name="connsiteY2" fmla="*/ 623098 h 623098"/>
              <a:gd name="connsiteX3" fmla="*/ 1627279 w 3254558"/>
              <a:gd name="connsiteY3" fmla="*/ 623098 h 623098"/>
              <a:gd name="connsiteX4" fmla="*/ 1627279 w 3254558"/>
              <a:gd name="connsiteY4" fmla="*/ 623098 h 623098"/>
              <a:gd name="connsiteX5" fmla="*/ 1627279 w 3254558"/>
              <a:gd name="connsiteY5" fmla="*/ 623098 h 623098"/>
              <a:gd name="connsiteX6" fmla="*/ 1627279 w 3254558"/>
              <a:gd name="connsiteY6" fmla="*/ 623098 h 623098"/>
              <a:gd name="connsiteX7" fmla="*/ 1627279 w 3254558"/>
              <a:gd name="connsiteY7" fmla="*/ 623098 h 623098"/>
              <a:gd name="connsiteX8" fmla="*/ 1627279 w 3254558"/>
              <a:gd name="connsiteY8" fmla="*/ 623098 h 623098"/>
              <a:gd name="connsiteX9" fmla="*/ 0 w 3254558"/>
              <a:gd name="connsiteY9" fmla="*/ 623098 h 623098"/>
              <a:gd name="connsiteX10" fmla="*/ 0 w 3254558"/>
              <a:gd name="connsiteY10" fmla="*/ 0 h 62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54558" h="623098">
                <a:moveTo>
                  <a:pt x="0" y="0"/>
                </a:moveTo>
                <a:lnTo>
                  <a:pt x="3254558" y="0"/>
                </a:lnTo>
                <a:lnTo>
                  <a:pt x="3254558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0" y="623098"/>
                </a:lnTo>
                <a:lnTo>
                  <a:pt x="0" y="0"/>
                </a:lnTo>
                <a:close/>
              </a:path>
            </a:pathLst>
          </a:custGeom>
          <a:ln w="12700" cmpd="sng"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600" b="1" dirty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Espaces </a:t>
            </a:r>
            <a:r>
              <a:rPr lang="fr-FR" sz="1600" b="1" dirty="0" smtClean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Aériens Contrôlés </a:t>
            </a:r>
          </a:p>
          <a:p>
            <a:pPr algn="ctr">
              <a:spcAft>
                <a:spcPts val="0"/>
              </a:spcAft>
            </a:pPr>
            <a:r>
              <a:rPr lang="fr-FR" sz="1600" b="1" dirty="0" smtClean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(Classes B</a:t>
            </a:r>
            <a:r>
              <a:rPr lang="fr-FR" sz="1600" b="1" dirty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, C, </a:t>
            </a:r>
            <a:r>
              <a:rPr lang="fr-FR" sz="1600" b="1" dirty="0" smtClean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D et </a:t>
            </a:r>
            <a:r>
              <a:rPr lang="fr-FR" sz="1600" b="1" dirty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E</a:t>
            </a:r>
            <a:r>
              <a:rPr lang="fr-FR" sz="1600" b="1" dirty="0" smtClean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)</a:t>
            </a:r>
            <a:endParaRPr lang="fr-FR" sz="1400" dirty="0">
              <a:solidFill>
                <a:srgbClr val="FFFFFF"/>
              </a:solidFill>
              <a:effectLst/>
              <a:latin typeface="Trebuchet MS"/>
              <a:ea typeface="Times New Roman"/>
              <a:cs typeface="Trebuchet MS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052833" y="3863652"/>
            <a:ext cx="7875268" cy="323215"/>
            <a:chOff x="1052833" y="3863652"/>
            <a:chExt cx="7875268" cy="323215"/>
          </a:xfrm>
        </p:grpSpPr>
        <p:cxnSp>
          <p:nvCxnSpPr>
            <p:cNvPr id="104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06" name="AutoShape 1768"/>
            <p:cNvSpPr>
              <a:spLocks noChangeArrowheads="1"/>
            </p:cNvSpPr>
            <p:nvPr/>
          </p:nvSpPr>
          <p:spPr bwMode="auto">
            <a:xfrm>
              <a:off x="8098156" y="3863652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FL 100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sp>
        <p:nvSpPr>
          <p:cNvPr id="173" name="Rectangle 172"/>
          <p:cNvSpPr>
            <a:spLocks noChangeArrowheads="1"/>
          </p:cNvSpPr>
          <p:nvPr/>
        </p:nvSpPr>
        <p:spPr bwMode="auto">
          <a:xfrm>
            <a:off x="2026920" y="4326885"/>
            <a:ext cx="1877060" cy="32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0" vert="horz" wrap="square" lIns="90488" tIns="44450" rIns="90488" bIns="4445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fr-FR" sz="16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rebuchet MS"/>
                <a:ea typeface="Times New Roman"/>
                <a:cs typeface="Trebuchet MS"/>
              </a:rPr>
              <a:t>Visibilité : 5 km</a:t>
            </a:r>
            <a:endParaRPr lang="fr-FR" sz="14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174" name="Text Box 1782"/>
          <p:cNvSpPr txBox="1">
            <a:spLocks noChangeArrowheads="1"/>
          </p:cNvSpPr>
          <p:nvPr/>
        </p:nvSpPr>
        <p:spPr bwMode="auto">
          <a:xfrm>
            <a:off x="3867150" y="4824090"/>
            <a:ext cx="913130" cy="29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fr-FR" sz="1400" b="1" dirty="0">
                <a:solidFill>
                  <a:srgbClr val="000080"/>
                </a:solidFill>
                <a:effectLst/>
                <a:latin typeface="Trebuchet MS"/>
                <a:ea typeface="Times New Roman"/>
                <a:cs typeface="Trebuchet MS"/>
              </a:rPr>
              <a:t>1500 m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175" name="Text Box 1786"/>
          <p:cNvSpPr txBox="1">
            <a:spLocks noChangeArrowheads="1"/>
          </p:cNvSpPr>
          <p:nvPr/>
        </p:nvSpPr>
        <p:spPr bwMode="auto">
          <a:xfrm>
            <a:off x="5361940" y="4651370"/>
            <a:ext cx="174244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fr-FR" sz="1400" b="1" dirty="0">
                <a:solidFill>
                  <a:srgbClr val="000080"/>
                </a:solidFill>
                <a:effectLst/>
                <a:latin typeface="Trebuchet MS"/>
                <a:ea typeface="Times New Roman"/>
                <a:cs typeface="Trebuchet MS"/>
              </a:rPr>
              <a:t>300 m (1000 </a:t>
            </a:r>
            <a:r>
              <a:rPr lang="fr-FR" sz="1400" b="1" dirty="0" err="1">
                <a:solidFill>
                  <a:srgbClr val="000080"/>
                </a:solidFill>
                <a:effectLst/>
                <a:latin typeface="Trebuchet MS"/>
                <a:ea typeface="Times New Roman"/>
                <a:cs typeface="Trebuchet MS"/>
              </a:rPr>
              <a:t>ft</a:t>
            </a:r>
            <a:r>
              <a:rPr lang="fr-FR" sz="1400" b="1" dirty="0">
                <a:solidFill>
                  <a:srgbClr val="000080"/>
                </a:solidFill>
                <a:effectLst/>
                <a:latin typeface="Trebuchet MS"/>
                <a:ea typeface="Times New Roman"/>
                <a:cs typeface="Trebuchet MS"/>
              </a:rPr>
              <a:t>)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cxnSp>
        <p:nvCxnSpPr>
          <p:cNvPr id="176" name="Line 1787"/>
          <p:cNvCxnSpPr>
            <a:cxnSpLocks noChangeShapeType="1"/>
          </p:cNvCxnSpPr>
          <p:nvPr/>
        </p:nvCxnSpPr>
        <p:spPr bwMode="auto">
          <a:xfrm>
            <a:off x="5327650" y="4594220"/>
            <a:ext cx="0" cy="44958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77" name="Image 176"/>
          <p:cNvPicPr>
            <a:picLocks noChangeAspect="1"/>
          </p:cNvPicPr>
          <p:nvPr/>
        </p:nvPicPr>
        <p:blipFill>
          <a:blip r:embed="rId3" cstate="screen">
            <a:lum bright="12000" contrast="-2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61403" flipH="1">
            <a:off x="4954269" y="4869175"/>
            <a:ext cx="1133475" cy="580390"/>
          </a:xfrm>
          <a:prstGeom prst="rect">
            <a:avLst/>
          </a:prstGeom>
          <a:noFill/>
        </p:spPr>
      </p:pic>
      <p:pic>
        <p:nvPicPr>
          <p:cNvPr id="178" name="Image 177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280" y="4211950"/>
            <a:ext cx="1066800" cy="3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Image 178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480" y="4783450"/>
            <a:ext cx="1066800" cy="3886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Line 1781"/>
          <p:cNvCxnSpPr>
            <a:cxnSpLocks noChangeShapeType="1"/>
          </p:cNvCxnSpPr>
          <p:nvPr/>
        </p:nvCxnSpPr>
        <p:spPr bwMode="auto">
          <a:xfrm>
            <a:off x="3576320" y="5153655"/>
            <a:ext cx="140525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0" name="AutoShape 1768"/>
          <p:cNvSpPr>
            <a:spLocks noChangeArrowheads="1"/>
          </p:cNvSpPr>
          <p:nvPr/>
        </p:nvSpPr>
        <p:spPr bwMode="auto">
          <a:xfrm>
            <a:off x="4577191" y="5690470"/>
            <a:ext cx="3027552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>
                <a:effectLst/>
                <a:latin typeface="Trebuchet MS"/>
                <a:ea typeface="Times New Roman"/>
                <a:cs typeface="Trebuchet MS"/>
              </a:rPr>
              <a:t>Vitesse indiquée maxi : 250 </a:t>
            </a:r>
            <a:r>
              <a:rPr lang="fr-FR" sz="1400" b="1" dirty="0" err="1">
                <a:effectLst/>
                <a:latin typeface="Trebuchet MS"/>
                <a:ea typeface="Times New Roman"/>
                <a:cs typeface="Trebuchet MS"/>
              </a:rPr>
              <a:t>kt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171" name="Freeform 1763"/>
          <p:cNvSpPr>
            <a:spLocks/>
          </p:cNvSpPr>
          <p:nvPr/>
        </p:nvSpPr>
        <p:spPr bwMode="auto">
          <a:xfrm>
            <a:off x="1049338" y="5676900"/>
            <a:ext cx="7045323" cy="883285"/>
          </a:xfrm>
          <a:custGeom>
            <a:avLst/>
            <a:gdLst>
              <a:gd name="T0" fmla="*/ 0 w 10624"/>
              <a:gd name="T1" fmla="*/ 1400 h 1415"/>
              <a:gd name="T2" fmla="*/ 90 w 10624"/>
              <a:gd name="T3" fmla="*/ 1330 h 1415"/>
              <a:gd name="T4" fmla="*/ 175 w 10624"/>
              <a:gd name="T5" fmla="*/ 1272 h 1415"/>
              <a:gd name="T6" fmla="*/ 240 w 10624"/>
              <a:gd name="T7" fmla="*/ 1265 h 1415"/>
              <a:gd name="T8" fmla="*/ 330 w 10624"/>
              <a:gd name="T9" fmla="*/ 1260 h 1415"/>
              <a:gd name="T10" fmla="*/ 395 w 10624"/>
              <a:gd name="T11" fmla="*/ 1255 h 1415"/>
              <a:gd name="T12" fmla="*/ 485 w 10624"/>
              <a:gd name="T13" fmla="*/ 1250 h 1415"/>
              <a:gd name="T14" fmla="*/ 573 w 10624"/>
              <a:gd name="T15" fmla="*/ 1245 h 1415"/>
              <a:gd name="T16" fmla="*/ 660 w 10624"/>
              <a:gd name="T17" fmla="*/ 1240 h 1415"/>
              <a:gd name="T18" fmla="*/ 773 w 10624"/>
              <a:gd name="T19" fmla="*/ 1207 h 1415"/>
              <a:gd name="T20" fmla="*/ 833 w 10624"/>
              <a:gd name="T21" fmla="*/ 1122 h 1415"/>
              <a:gd name="T22" fmla="*/ 895 w 10624"/>
              <a:gd name="T23" fmla="*/ 1092 h 1415"/>
              <a:gd name="T24" fmla="*/ 1003 w 10624"/>
              <a:gd name="T25" fmla="*/ 1005 h 1415"/>
              <a:gd name="T26" fmla="*/ 1068 w 10624"/>
              <a:gd name="T27" fmla="*/ 947 h 1415"/>
              <a:gd name="T28" fmla="*/ 1155 w 10624"/>
              <a:gd name="T29" fmla="*/ 885 h 1415"/>
              <a:gd name="T30" fmla="*/ 1220 w 10624"/>
              <a:gd name="T31" fmla="*/ 827 h 1415"/>
              <a:gd name="T32" fmla="*/ 1305 w 10624"/>
              <a:gd name="T33" fmla="*/ 742 h 1415"/>
              <a:gd name="T34" fmla="*/ 1388 w 10624"/>
              <a:gd name="T35" fmla="*/ 627 h 1415"/>
              <a:gd name="T36" fmla="*/ 1493 w 10624"/>
              <a:gd name="T37" fmla="*/ 542 h 1415"/>
              <a:gd name="T38" fmla="*/ 1553 w 10624"/>
              <a:gd name="T39" fmla="*/ 455 h 1415"/>
              <a:gd name="T40" fmla="*/ 1640 w 10624"/>
              <a:gd name="T41" fmla="*/ 395 h 1415"/>
              <a:gd name="T42" fmla="*/ 1705 w 10624"/>
              <a:gd name="T43" fmla="*/ 312 h 1415"/>
              <a:gd name="T44" fmla="*/ 1790 w 10624"/>
              <a:gd name="T45" fmla="*/ 247 h 1415"/>
              <a:gd name="T46" fmla="*/ 1878 w 10624"/>
              <a:gd name="T47" fmla="*/ 192 h 1415"/>
              <a:gd name="T48" fmla="*/ 1960 w 10624"/>
              <a:gd name="T49" fmla="*/ 130 h 1415"/>
              <a:gd name="T50" fmla="*/ 2073 w 10624"/>
              <a:gd name="T51" fmla="*/ 127 h 1415"/>
              <a:gd name="T52" fmla="*/ 2158 w 10624"/>
              <a:gd name="T53" fmla="*/ 65 h 1415"/>
              <a:gd name="T54" fmla="*/ 2243 w 10624"/>
              <a:gd name="T55" fmla="*/ 7 h 1415"/>
              <a:gd name="T56" fmla="*/ 2330 w 10624"/>
              <a:gd name="T57" fmla="*/ 0 h 1415"/>
              <a:gd name="T58" fmla="*/ 2423 w 10624"/>
              <a:gd name="T59" fmla="*/ 47 h 1415"/>
              <a:gd name="T60" fmla="*/ 2493 w 10624"/>
              <a:gd name="T61" fmla="*/ 97 h 1415"/>
              <a:gd name="T62" fmla="*/ 2560 w 10624"/>
              <a:gd name="T63" fmla="*/ 177 h 1415"/>
              <a:gd name="T64" fmla="*/ 2630 w 10624"/>
              <a:gd name="T65" fmla="*/ 275 h 1415"/>
              <a:gd name="T66" fmla="*/ 2698 w 10624"/>
              <a:gd name="T67" fmla="*/ 355 h 1415"/>
              <a:gd name="T68" fmla="*/ 2788 w 10624"/>
              <a:gd name="T69" fmla="*/ 432 h 1415"/>
              <a:gd name="T70" fmla="*/ 2905 w 10624"/>
              <a:gd name="T71" fmla="*/ 507 h 1415"/>
              <a:gd name="T72" fmla="*/ 2995 w 10624"/>
              <a:gd name="T73" fmla="*/ 550 h 1415"/>
              <a:gd name="T74" fmla="*/ 3065 w 10624"/>
              <a:gd name="T75" fmla="*/ 572 h 1415"/>
              <a:gd name="T76" fmla="*/ 3173 w 10624"/>
              <a:gd name="T77" fmla="*/ 592 h 1415"/>
              <a:gd name="T78" fmla="*/ 3238 w 10624"/>
              <a:gd name="T79" fmla="*/ 587 h 1415"/>
              <a:gd name="T80" fmla="*/ 3305 w 10624"/>
              <a:gd name="T81" fmla="*/ 582 h 1415"/>
              <a:gd name="T82" fmla="*/ 3395 w 10624"/>
              <a:gd name="T83" fmla="*/ 580 h 1415"/>
              <a:gd name="T84" fmla="*/ 3508 w 10624"/>
              <a:gd name="T85" fmla="*/ 652 h 1415"/>
              <a:gd name="T86" fmla="*/ 3600 w 10624"/>
              <a:gd name="T87" fmla="*/ 702 h 1415"/>
              <a:gd name="T88" fmla="*/ 3693 w 10624"/>
              <a:gd name="T89" fmla="*/ 777 h 1415"/>
              <a:gd name="T90" fmla="*/ 3740 w 10624"/>
              <a:gd name="T91" fmla="*/ 857 h 1415"/>
              <a:gd name="T92" fmla="*/ 3850 w 10624"/>
              <a:gd name="T93" fmla="*/ 925 h 1415"/>
              <a:gd name="T94" fmla="*/ 3923 w 10624"/>
              <a:gd name="T95" fmla="*/ 980 h 1415"/>
              <a:gd name="T96" fmla="*/ 4035 w 10624"/>
              <a:gd name="T97" fmla="*/ 1055 h 1415"/>
              <a:gd name="T98" fmla="*/ 4100 w 10624"/>
              <a:gd name="T99" fmla="*/ 1075 h 1415"/>
              <a:gd name="T100" fmla="*/ 4170 w 10624"/>
              <a:gd name="T101" fmla="*/ 1100 h 1415"/>
              <a:gd name="T102" fmla="*/ 4258 w 10624"/>
              <a:gd name="T103" fmla="*/ 1145 h 1415"/>
              <a:gd name="T104" fmla="*/ 4348 w 10624"/>
              <a:gd name="T105" fmla="*/ 1192 h 1415"/>
              <a:gd name="T106" fmla="*/ 4438 w 10624"/>
              <a:gd name="T107" fmla="*/ 1242 h 1415"/>
              <a:gd name="T108" fmla="*/ 4528 w 10624"/>
              <a:gd name="T109" fmla="*/ 1262 h 1415"/>
              <a:gd name="T110" fmla="*/ 4598 w 10624"/>
              <a:gd name="T111" fmla="*/ 1260 h 1415"/>
              <a:gd name="T112" fmla="*/ 4685 w 10624"/>
              <a:gd name="T113" fmla="*/ 1252 h 1415"/>
              <a:gd name="T114" fmla="*/ 4773 w 10624"/>
              <a:gd name="T115" fmla="*/ 1247 h 1415"/>
              <a:gd name="T116" fmla="*/ 4858 w 10624"/>
              <a:gd name="T117" fmla="*/ 1190 h 1415"/>
              <a:gd name="T118" fmla="*/ 4943 w 10624"/>
              <a:gd name="T119" fmla="*/ 1152 h 1415"/>
              <a:gd name="T120" fmla="*/ 10624 w 10624"/>
              <a:gd name="T121" fmla="*/ 1280 h 1415"/>
              <a:gd name="T122" fmla="*/ 10609 w 10624"/>
              <a:gd name="T123" fmla="*/ 1415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624" h="1415">
                <a:moveTo>
                  <a:pt x="0" y="1400"/>
                </a:moveTo>
                <a:lnTo>
                  <a:pt x="90" y="1330"/>
                </a:lnTo>
                <a:lnTo>
                  <a:pt x="175" y="1272"/>
                </a:lnTo>
                <a:lnTo>
                  <a:pt x="240" y="1265"/>
                </a:lnTo>
                <a:lnTo>
                  <a:pt x="330" y="1260"/>
                </a:lnTo>
                <a:lnTo>
                  <a:pt x="395" y="1255"/>
                </a:lnTo>
                <a:lnTo>
                  <a:pt x="485" y="1250"/>
                </a:lnTo>
                <a:lnTo>
                  <a:pt x="573" y="1245"/>
                </a:lnTo>
                <a:lnTo>
                  <a:pt x="660" y="1240"/>
                </a:lnTo>
                <a:lnTo>
                  <a:pt x="773" y="1207"/>
                </a:lnTo>
                <a:lnTo>
                  <a:pt x="833" y="1122"/>
                </a:lnTo>
                <a:lnTo>
                  <a:pt x="895" y="1092"/>
                </a:lnTo>
                <a:lnTo>
                  <a:pt x="1003" y="1005"/>
                </a:lnTo>
                <a:lnTo>
                  <a:pt x="1068" y="947"/>
                </a:lnTo>
                <a:lnTo>
                  <a:pt x="1155" y="885"/>
                </a:lnTo>
                <a:lnTo>
                  <a:pt x="1220" y="827"/>
                </a:lnTo>
                <a:lnTo>
                  <a:pt x="1305" y="742"/>
                </a:lnTo>
                <a:lnTo>
                  <a:pt x="1388" y="627"/>
                </a:lnTo>
                <a:lnTo>
                  <a:pt x="1493" y="542"/>
                </a:lnTo>
                <a:lnTo>
                  <a:pt x="1553" y="455"/>
                </a:lnTo>
                <a:lnTo>
                  <a:pt x="1640" y="395"/>
                </a:lnTo>
                <a:lnTo>
                  <a:pt x="1705" y="312"/>
                </a:lnTo>
                <a:lnTo>
                  <a:pt x="1790" y="247"/>
                </a:lnTo>
                <a:lnTo>
                  <a:pt x="1878" y="192"/>
                </a:lnTo>
                <a:lnTo>
                  <a:pt x="1960" y="130"/>
                </a:lnTo>
                <a:lnTo>
                  <a:pt x="2073" y="127"/>
                </a:lnTo>
                <a:lnTo>
                  <a:pt x="2158" y="65"/>
                </a:lnTo>
                <a:lnTo>
                  <a:pt x="2243" y="7"/>
                </a:lnTo>
                <a:lnTo>
                  <a:pt x="2330" y="0"/>
                </a:lnTo>
                <a:lnTo>
                  <a:pt x="2423" y="47"/>
                </a:lnTo>
                <a:lnTo>
                  <a:pt x="2493" y="97"/>
                </a:lnTo>
                <a:lnTo>
                  <a:pt x="2560" y="177"/>
                </a:lnTo>
                <a:lnTo>
                  <a:pt x="2630" y="275"/>
                </a:lnTo>
                <a:lnTo>
                  <a:pt x="2698" y="355"/>
                </a:lnTo>
                <a:lnTo>
                  <a:pt x="2788" y="432"/>
                </a:lnTo>
                <a:lnTo>
                  <a:pt x="2905" y="507"/>
                </a:lnTo>
                <a:lnTo>
                  <a:pt x="2995" y="550"/>
                </a:lnTo>
                <a:lnTo>
                  <a:pt x="3065" y="572"/>
                </a:lnTo>
                <a:lnTo>
                  <a:pt x="3173" y="592"/>
                </a:lnTo>
                <a:lnTo>
                  <a:pt x="3238" y="587"/>
                </a:lnTo>
                <a:lnTo>
                  <a:pt x="3305" y="582"/>
                </a:lnTo>
                <a:lnTo>
                  <a:pt x="3395" y="580"/>
                </a:lnTo>
                <a:lnTo>
                  <a:pt x="3508" y="652"/>
                </a:lnTo>
                <a:lnTo>
                  <a:pt x="3600" y="702"/>
                </a:lnTo>
                <a:lnTo>
                  <a:pt x="3693" y="777"/>
                </a:lnTo>
                <a:lnTo>
                  <a:pt x="3740" y="857"/>
                </a:lnTo>
                <a:lnTo>
                  <a:pt x="3850" y="925"/>
                </a:lnTo>
                <a:lnTo>
                  <a:pt x="3923" y="980"/>
                </a:lnTo>
                <a:lnTo>
                  <a:pt x="4035" y="1055"/>
                </a:lnTo>
                <a:lnTo>
                  <a:pt x="4100" y="1075"/>
                </a:lnTo>
                <a:lnTo>
                  <a:pt x="4170" y="1100"/>
                </a:lnTo>
                <a:lnTo>
                  <a:pt x="4258" y="1145"/>
                </a:lnTo>
                <a:lnTo>
                  <a:pt x="4348" y="1192"/>
                </a:lnTo>
                <a:lnTo>
                  <a:pt x="4438" y="1242"/>
                </a:lnTo>
                <a:lnTo>
                  <a:pt x="4528" y="1262"/>
                </a:lnTo>
                <a:lnTo>
                  <a:pt x="4598" y="1260"/>
                </a:lnTo>
                <a:lnTo>
                  <a:pt x="4685" y="1252"/>
                </a:lnTo>
                <a:lnTo>
                  <a:pt x="4773" y="1247"/>
                </a:lnTo>
                <a:lnTo>
                  <a:pt x="4858" y="1190"/>
                </a:lnTo>
                <a:lnTo>
                  <a:pt x="4943" y="1152"/>
                </a:lnTo>
                <a:lnTo>
                  <a:pt x="10624" y="1280"/>
                </a:lnTo>
                <a:lnTo>
                  <a:pt x="10609" y="1415"/>
                </a:lnTo>
              </a:path>
            </a:pathLst>
          </a:cu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18900000" scaled="1"/>
          </a:gradFill>
          <a:ln>
            <a:noFill/>
          </a:ln>
          <a:effectLst>
            <a:innerShdw blurRad="400050" dist="165100" dir="18180000">
              <a:srgbClr val="996600">
                <a:alpha val="57000"/>
              </a:srgbClr>
            </a:innerShdw>
          </a:effectLst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 dirty="0"/>
          </a:p>
        </p:txBody>
      </p:sp>
      <p:sp>
        <p:nvSpPr>
          <p:cNvPr id="205" name="AutoShape 11"/>
          <p:cNvSpPr>
            <a:spLocks noChangeArrowheads="1"/>
          </p:cNvSpPr>
          <p:nvPr/>
        </p:nvSpPr>
        <p:spPr bwMode="auto">
          <a:xfrm>
            <a:off x="1052833" y="193675"/>
            <a:ext cx="7045323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CONDITIONS METEOROLOGIQUES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 VOL A VUE</a:t>
            </a: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003" y="4427001"/>
            <a:ext cx="622617" cy="6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r 2"/>
          <p:cNvGrpSpPr/>
          <p:nvPr/>
        </p:nvGrpSpPr>
        <p:grpSpPr>
          <a:xfrm>
            <a:off x="2593339" y="2002376"/>
            <a:ext cx="4533900" cy="1229995"/>
            <a:chOff x="2618740" y="2171700"/>
            <a:chExt cx="4533900" cy="1229995"/>
          </a:xfrm>
        </p:grpSpPr>
        <p:sp>
          <p:nvSpPr>
            <p:cNvPr id="33" name="Text Box 1782"/>
            <p:cNvSpPr txBox="1">
              <a:spLocks noChangeArrowheads="1"/>
            </p:cNvSpPr>
            <p:nvPr/>
          </p:nvSpPr>
          <p:spPr bwMode="auto">
            <a:xfrm>
              <a:off x="3915410" y="2783840"/>
              <a:ext cx="913130" cy="299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400" b="1" dirty="0">
                  <a:solidFill>
                    <a:srgbClr val="000080"/>
                  </a:solidFill>
                  <a:effectLst/>
                  <a:latin typeface="Trebuchet MS"/>
                  <a:ea typeface="Times New Roman"/>
                  <a:cs typeface="Trebuchet MS"/>
                </a:rPr>
                <a:t>1500 m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  <p:sp>
          <p:nvSpPr>
            <p:cNvPr id="34" name="Text Box 1786"/>
            <p:cNvSpPr txBox="1">
              <a:spLocks noChangeArrowheads="1"/>
            </p:cNvSpPr>
            <p:nvPr/>
          </p:nvSpPr>
          <p:spPr bwMode="auto">
            <a:xfrm>
              <a:off x="5410200" y="2611120"/>
              <a:ext cx="1742440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400" b="1" dirty="0">
                  <a:solidFill>
                    <a:srgbClr val="000080"/>
                  </a:solidFill>
                  <a:effectLst/>
                  <a:latin typeface="Trebuchet MS"/>
                  <a:ea typeface="Times New Roman"/>
                  <a:cs typeface="Trebuchet MS"/>
                </a:rPr>
                <a:t>300 m (1000 </a:t>
              </a:r>
              <a:r>
                <a:rPr lang="fr-FR" sz="1400" b="1" dirty="0" err="1">
                  <a:solidFill>
                    <a:srgbClr val="000080"/>
                  </a:solidFill>
                  <a:effectLst/>
                  <a:latin typeface="Trebuchet MS"/>
                  <a:ea typeface="Times New Roman"/>
                  <a:cs typeface="Trebuchet MS"/>
                </a:rPr>
                <a:t>ft</a:t>
              </a:r>
              <a:r>
                <a:rPr lang="fr-FR" sz="1400" b="1" dirty="0">
                  <a:solidFill>
                    <a:srgbClr val="000080"/>
                  </a:solidFill>
                  <a:effectLst/>
                  <a:latin typeface="Trebuchet MS"/>
                  <a:ea typeface="Times New Roman"/>
                  <a:cs typeface="Trebuchet MS"/>
                </a:rPr>
                <a:t>)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  <p:cxnSp>
          <p:nvCxnSpPr>
            <p:cNvPr id="35" name="Line 1787"/>
            <p:cNvCxnSpPr>
              <a:cxnSpLocks noChangeShapeType="1"/>
            </p:cNvCxnSpPr>
            <p:nvPr/>
          </p:nvCxnSpPr>
          <p:spPr bwMode="auto">
            <a:xfrm>
              <a:off x="5375910" y="2553970"/>
              <a:ext cx="0" cy="44958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3" cstate="screen">
              <a:lum bright="12000" contrast="-2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561403" flipH="1">
              <a:off x="5005070" y="2821305"/>
              <a:ext cx="1133475" cy="580390"/>
            </a:xfrm>
            <a:prstGeom prst="rect">
              <a:avLst/>
            </a:prstGeom>
            <a:noFill/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4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8540" y="2171700"/>
              <a:ext cx="1066800" cy="388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4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8740" y="2743200"/>
              <a:ext cx="1066800" cy="3886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" name="Line 1781"/>
            <p:cNvCxnSpPr>
              <a:cxnSpLocks noChangeShapeType="1"/>
            </p:cNvCxnSpPr>
            <p:nvPr/>
          </p:nvCxnSpPr>
          <p:spPr bwMode="auto">
            <a:xfrm>
              <a:off x="3624580" y="3113405"/>
              <a:ext cx="1405255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014658" y="2130636"/>
            <a:ext cx="1877060" cy="32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0" vert="horz" wrap="square" lIns="90488" tIns="44450" rIns="90488" bIns="4445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fr-FR" sz="16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rebuchet MS"/>
                <a:ea typeface="Times New Roman"/>
                <a:cs typeface="Trebuchet MS"/>
              </a:rPr>
              <a:t>Visibilité : </a:t>
            </a:r>
            <a:r>
              <a:rPr lang="fr-FR" sz="1600" b="1" dirty="0" smtClean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rebuchet MS"/>
                <a:ea typeface="Times New Roman"/>
                <a:cs typeface="Trebuchet MS"/>
              </a:rPr>
              <a:t>8 </a:t>
            </a:r>
            <a:r>
              <a:rPr lang="fr-FR" sz="16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rebuchet MS"/>
                <a:ea typeface="Times New Roman"/>
                <a:cs typeface="Trebuchet MS"/>
              </a:rPr>
              <a:t>km</a:t>
            </a:r>
            <a:endParaRPr lang="fr-FR" sz="1400" dirty="0">
              <a:effectLst/>
              <a:latin typeface="Trebuchet MS"/>
              <a:ea typeface="Times New Roman"/>
              <a:cs typeface="Trebuchet MS"/>
            </a:endParaRPr>
          </a:p>
        </p:txBody>
      </p:sp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623" y="2217427"/>
            <a:ext cx="622617" cy="6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er 50"/>
          <p:cNvGrpSpPr/>
          <p:nvPr/>
        </p:nvGrpSpPr>
        <p:grpSpPr>
          <a:xfrm>
            <a:off x="1052833" y="1413192"/>
            <a:ext cx="7875268" cy="323215"/>
            <a:chOff x="1052833" y="3863652"/>
            <a:chExt cx="7875268" cy="323215"/>
          </a:xfrm>
        </p:grpSpPr>
        <p:cxnSp>
          <p:nvCxnSpPr>
            <p:cNvPr id="52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3" name="AutoShape 1768"/>
            <p:cNvSpPr>
              <a:spLocks noChangeArrowheads="1"/>
            </p:cNvSpPr>
            <p:nvPr/>
          </p:nvSpPr>
          <p:spPr bwMode="auto">
            <a:xfrm>
              <a:off x="8098156" y="3863652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FL </a:t>
              </a:r>
              <a:r>
                <a:rPr lang="fr-FR" sz="1400" b="1" dirty="0" smtClean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195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1066800" y="6202042"/>
            <a:ext cx="7875268" cy="323216"/>
            <a:chOff x="1052833" y="3702044"/>
            <a:chExt cx="7875268" cy="323216"/>
          </a:xfrm>
        </p:grpSpPr>
        <p:cxnSp>
          <p:nvCxnSpPr>
            <p:cNvPr id="55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6" name="AutoShape 1768"/>
            <p:cNvSpPr>
              <a:spLocks noChangeArrowheads="1"/>
            </p:cNvSpPr>
            <p:nvPr/>
          </p:nvSpPr>
          <p:spPr bwMode="auto">
            <a:xfrm>
              <a:off x="8098156" y="3702044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 smtClean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Sol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738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/>
      <p:bldP spid="175" grpId="0"/>
      <p:bldP spid="170" grpId="0" animBg="1"/>
      <p:bldP spid="4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87"/>
          <p:cNvPicPr>
            <a:picLocks noChangeAspect="1" noChangeArrowheads="1"/>
          </p:cNvPicPr>
          <p:nvPr/>
        </p:nvPicPr>
        <p:blipFill>
          <a:blip r:embed="rId2" cstate="screen">
            <a:lum bright="22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510" y="1574800"/>
            <a:ext cx="7045323" cy="495045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03" name="AutoShape 19"/>
          <p:cNvSpPr>
            <a:spLocks noChangeArrowheads="1"/>
          </p:cNvSpPr>
          <p:nvPr/>
        </p:nvSpPr>
        <p:spPr bwMode="auto">
          <a:xfrm>
            <a:off x="2944721" y="815816"/>
            <a:ext cx="3254558" cy="623098"/>
          </a:xfrm>
          <a:custGeom>
            <a:avLst/>
            <a:gdLst>
              <a:gd name="connsiteX0" fmla="*/ 0 w 3254558"/>
              <a:gd name="connsiteY0" fmla="*/ 0 h 1081167"/>
              <a:gd name="connsiteX1" fmla="*/ 3254558 w 3254558"/>
              <a:gd name="connsiteY1" fmla="*/ 0 h 1081167"/>
              <a:gd name="connsiteX2" fmla="*/ 3254558 w 3254558"/>
              <a:gd name="connsiteY2" fmla="*/ 623098 h 1081167"/>
              <a:gd name="connsiteX3" fmla="*/ 1627279 w 3254558"/>
              <a:gd name="connsiteY3" fmla="*/ 623098 h 1081167"/>
              <a:gd name="connsiteX4" fmla="*/ 1627279 w 3254558"/>
              <a:gd name="connsiteY4" fmla="*/ 623098 h 1081167"/>
              <a:gd name="connsiteX5" fmla="*/ 1627279 w 3254558"/>
              <a:gd name="connsiteY5" fmla="*/ 623098 h 1081167"/>
              <a:gd name="connsiteX6" fmla="*/ 1627279 w 3254558"/>
              <a:gd name="connsiteY6" fmla="*/ 1081167 h 1081167"/>
              <a:gd name="connsiteX7" fmla="*/ 1627279 w 3254558"/>
              <a:gd name="connsiteY7" fmla="*/ 623098 h 1081167"/>
              <a:gd name="connsiteX8" fmla="*/ 1627279 w 3254558"/>
              <a:gd name="connsiteY8" fmla="*/ 623098 h 1081167"/>
              <a:gd name="connsiteX9" fmla="*/ 1627279 w 3254558"/>
              <a:gd name="connsiteY9" fmla="*/ 623098 h 1081167"/>
              <a:gd name="connsiteX10" fmla="*/ 0 w 3254558"/>
              <a:gd name="connsiteY10" fmla="*/ 623098 h 1081167"/>
              <a:gd name="connsiteX11" fmla="*/ 0 w 3254558"/>
              <a:gd name="connsiteY11" fmla="*/ 0 h 1081167"/>
              <a:gd name="connsiteX0" fmla="*/ 0 w 3254558"/>
              <a:gd name="connsiteY0" fmla="*/ 0 h 623098"/>
              <a:gd name="connsiteX1" fmla="*/ 3254558 w 3254558"/>
              <a:gd name="connsiteY1" fmla="*/ 0 h 623098"/>
              <a:gd name="connsiteX2" fmla="*/ 3254558 w 3254558"/>
              <a:gd name="connsiteY2" fmla="*/ 623098 h 623098"/>
              <a:gd name="connsiteX3" fmla="*/ 1627279 w 3254558"/>
              <a:gd name="connsiteY3" fmla="*/ 623098 h 623098"/>
              <a:gd name="connsiteX4" fmla="*/ 1627279 w 3254558"/>
              <a:gd name="connsiteY4" fmla="*/ 623098 h 623098"/>
              <a:gd name="connsiteX5" fmla="*/ 1627279 w 3254558"/>
              <a:gd name="connsiteY5" fmla="*/ 623098 h 623098"/>
              <a:gd name="connsiteX6" fmla="*/ 1627279 w 3254558"/>
              <a:gd name="connsiteY6" fmla="*/ 623098 h 623098"/>
              <a:gd name="connsiteX7" fmla="*/ 1627279 w 3254558"/>
              <a:gd name="connsiteY7" fmla="*/ 623098 h 623098"/>
              <a:gd name="connsiteX8" fmla="*/ 1627279 w 3254558"/>
              <a:gd name="connsiteY8" fmla="*/ 623098 h 623098"/>
              <a:gd name="connsiteX9" fmla="*/ 0 w 3254558"/>
              <a:gd name="connsiteY9" fmla="*/ 623098 h 623098"/>
              <a:gd name="connsiteX10" fmla="*/ 0 w 3254558"/>
              <a:gd name="connsiteY10" fmla="*/ 0 h 62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54558" h="623098">
                <a:moveTo>
                  <a:pt x="0" y="0"/>
                </a:moveTo>
                <a:lnTo>
                  <a:pt x="3254558" y="0"/>
                </a:lnTo>
                <a:lnTo>
                  <a:pt x="3254558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0" y="6230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600" b="1" dirty="0" smtClean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Espace Aérien Non Contrôlé </a:t>
            </a:r>
          </a:p>
          <a:p>
            <a:pPr algn="ctr">
              <a:spcAft>
                <a:spcPts val="0"/>
              </a:spcAft>
            </a:pPr>
            <a:r>
              <a:rPr lang="fr-FR" sz="1600" b="1" dirty="0" smtClean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(Classe G)</a:t>
            </a:r>
            <a:endParaRPr lang="fr-FR" sz="1400" dirty="0">
              <a:solidFill>
                <a:srgbClr val="FFFFFF"/>
              </a:solidFill>
              <a:effectLst/>
              <a:latin typeface="Trebuchet MS"/>
              <a:ea typeface="Times New Roman"/>
              <a:cs typeface="Trebuchet MS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064212" y="2504752"/>
            <a:ext cx="7875268" cy="323215"/>
            <a:chOff x="1052833" y="3863652"/>
            <a:chExt cx="7875268" cy="323215"/>
          </a:xfrm>
        </p:grpSpPr>
        <p:cxnSp>
          <p:nvCxnSpPr>
            <p:cNvPr id="104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06" name="AutoShape 1768"/>
            <p:cNvSpPr>
              <a:spLocks noChangeArrowheads="1"/>
            </p:cNvSpPr>
            <p:nvPr/>
          </p:nvSpPr>
          <p:spPr bwMode="auto">
            <a:xfrm>
              <a:off x="8098156" y="3863652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FL 100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sp>
        <p:nvSpPr>
          <p:cNvPr id="171" name="Freeform 1763"/>
          <p:cNvSpPr>
            <a:spLocks/>
          </p:cNvSpPr>
          <p:nvPr/>
        </p:nvSpPr>
        <p:spPr bwMode="auto">
          <a:xfrm>
            <a:off x="1049338" y="5676900"/>
            <a:ext cx="7045323" cy="883285"/>
          </a:xfrm>
          <a:custGeom>
            <a:avLst/>
            <a:gdLst>
              <a:gd name="T0" fmla="*/ 0 w 10624"/>
              <a:gd name="T1" fmla="*/ 1400 h 1415"/>
              <a:gd name="T2" fmla="*/ 90 w 10624"/>
              <a:gd name="T3" fmla="*/ 1330 h 1415"/>
              <a:gd name="T4" fmla="*/ 175 w 10624"/>
              <a:gd name="T5" fmla="*/ 1272 h 1415"/>
              <a:gd name="T6" fmla="*/ 240 w 10624"/>
              <a:gd name="T7" fmla="*/ 1265 h 1415"/>
              <a:gd name="T8" fmla="*/ 330 w 10624"/>
              <a:gd name="T9" fmla="*/ 1260 h 1415"/>
              <a:gd name="T10" fmla="*/ 395 w 10624"/>
              <a:gd name="T11" fmla="*/ 1255 h 1415"/>
              <a:gd name="T12" fmla="*/ 485 w 10624"/>
              <a:gd name="T13" fmla="*/ 1250 h 1415"/>
              <a:gd name="T14" fmla="*/ 573 w 10624"/>
              <a:gd name="T15" fmla="*/ 1245 h 1415"/>
              <a:gd name="T16" fmla="*/ 660 w 10624"/>
              <a:gd name="T17" fmla="*/ 1240 h 1415"/>
              <a:gd name="T18" fmla="*/ 773 w 10624"/>
              <a:gd name="T19" fmla="*/ 1207 h 1415"/>
              <a:gd name="T20" fmla="*/ 833 w 10624"/>
              <a:gd name="T21" fmla="*/ 1122 h 1415"/>
              <a:gd name="T22" fmla="*/ 895 w 10624"/>
              <a:gd name="T23" fmla="*/ 1092 h 1415"/>
              <a:gd name="T24" fmla="*/ 1003 w 10624"/>
              <a:gd name="T25" fmla="*/ 1005 h 1415"/>
              <a:gd name="T26" fmla="*/ 1068 w 10624"/>
              <a:gd name="T27" fmla="*/ 947 h 1415"/>
              <a:gd name="T28" fmla="*/ 1155 w 10624"/>
              <a:gd name="T29" fmla="*/ 885 h 1415"/>
              <a:gd name="T30" fmla="*/ 1220 w 10624"/>
              <a:gd name="T31" fmla="*/ 827 h 1415"/>
              <a:gd name="T32" fmla="*/ 1305 w 10624"/>
              <a:gd name="T33" fmla="*/ 742 h 1415"/>
              <a:gd name="T34" fmla="*/ 1388 w 10624"/>
              <a:gd name="T35" fmla="*/ 627 h 1415"/>
              <a:gd name="T36" fmla="*/ 1493 w 10624"/>
              <a:gd name="T37" fmla="*/ 542 h 1415"/>
              <a:gd name="T38" fmla="*/ 1553 w 10624"/>
              <a:gd name="T39" fmla="*/ 455 h 1415"/>
              <a:gd name="T40" fmla="*/ 1640 w 10624"/>
              <a:gd name="T41" fmla="*/ 395 h 1415"/>
              <a:gd name="T42" fmla="*/ 1705 w 10624"/>
              <a:gd name="T43" fmla="*/ 312 h 1415"/>
              <a:gd name="T44" fmla="*/ 1790 w 10624"/>
              <a:gd name="T45" fmla="*/ 247 h 1415"/>
              <a:gd name="T46" fmla="*/ 1878 w 10624"/>
              <a:gd name="T47" fmla="*/ 192 h 1415"/>
              <a:gd name="T48" fmla="*/ 1960 w 10624"/>
              <a:gd name="T49" fmla="*/ 130 h 1415"/>
              <a:gd name="T50" fmla="*/ 2073 w 10624"/>
              <a:gd name="T51" fmla="*/ 127 h 1415"/>
              <a:gd name="T52" fmla="*/ 2158 w 10624"/>
              <a:gd name="T53" fmla="*/ 65 h 1415"/>
              <a:gd name="T54" fmla="*/ 2243 w 10624"/>
              <a:gd name="T55" fmla="*/ 7 h 1415"/>
              <a:gd name="T56" fmla="*/ 2330 w 10624"/>
              <a:gd name="T57" fmla="*/ 0 h 1415"/>
              <a:gd name="T58" fmla="*/ 2423 w 10624"/>
              <a:gd name="T59" fmla="*/ 47 h 1415"/>
              <a:gd name="T60" fmla="*/ 2493 w 10624"/>
              <a:gd name="T61" fmla="*/ 97 h 1415"/>
              <a:gd name="T62" fmla="*/ 2560 w 10624"/>
              <a:gd name="T63" fmla="*/ 177 h 1415"/>
              <a:gd name="T64" fmla="*/ 2630 w 10624"/>
              <a:gd name="T65" fmla="*/ 275 h 1415"/>
              <a:gd name="T66" fmla="*/ 2698 w 10624"/>
              <a:gd name="T67" fmla="*/ 355 h 1415"/>
              <a:gd name="T68" fmla="*/ 2788 w 10624"/>
              <a:gd name="T69" fmla="*/ 432 h 1415"/>
              <a:gd name="T70" fmla="*/ 2905 w 10624"/>
              <a:gd name="T71" fmla="*/ 507 h 1415"/>
              <a:gd name="T72" fmla="*/ 2995 w 10624"/>
              <a:gd name="T73" fmla="*/ 550 h 1415"/>
              <a:gd name="T74" fmla="*/ 3065 w 10624"/>
              <a:gd name="T75" fmla="*/ 572 h 1415"/>
              <a:gd name="T76" fmla="*/ 3173 w 10624"/>
              <a:gd name="T77" fmla="*/ 592 h 1415"/>
              <a:gd name="T78" fmla="*/ 3238 w 10624"/>
              <a:gd name="T79" fmla="*/ 587 h 1415"/>
              <a:gd name="T80" fmla="*/ 3305 w 10624"/>
              <a:gd name="T81" fmla="*/ 582 h 1415"/>
              <a:gd name="T82" fmla="*/ 3395 w 10624"/>
              <a:gd name="T83" fmla="*/ 580 h 1415"/>
              <a:gd name="T84" fmla="*/ 3508 w 10624"/>
              <a:gd name="T85" fmla="*/ 652 h 1415"/>
              <a:gd name="T86" fmla="*/ 3600 w 10624"/>
              <a:gd name="T87" fmla="*/ 702 h 1415"/>
              <a:gd name="T88" fmla="*/ 3693 w 10624"/>
              <a:gd name="T89" fmla="*/ 777 h 1415"/>
              <a:gd name="T90" fmla="*/ 3740 w 10624"/>
              <a:gd name="T91" fmla="*/ 857 h 1415"/>
              <a:gd name="T92" fmla="*/ 3850 w 10624"/>
              <a:gd name="T93" fmla="*/ 925 h 1415"/>
              <a:gd name="T94" fmla="*/ 3923 w 10624"/>
              <a:gd name="T95" fmla="*/ 980 h 1415"/>
              <a:gd name="T96" fmla="*/ 4035 w 10624"/>
              <a:gd name="T97" fmla="*/ 1055 h 1415"/>
              <a:gd name="T98" fmla="*/ 4100 w 10624"/>
              <a:gd name="T99" fmla="*/ 1075 h 1415"/>
              <a:gd name="T100" fmla="*/ 4170 w 10624"/>
              <a:gd name="T101" fmla="*/ 1100 h 1415"/>
              <a:gd name="T102" fmla="*/ 4258 w 10624"/>
              <a:gd name="T103" fmla="*/ 1145 h 1415"/>
              <a:gd name="T104" fmla="*/ 4348 w 10624"/>
              <a:gd name="T105" fmla="*/ 1192 h 1415"/>
              <a:gd name="T106" fmla="*/ 4438 w 10624"/>
              <a:gd name="T107" fmla="*/ 1242 h 1415"/>
              <a:gd name="T108" fmla="*/ 4528 w 10624"/>
              <a:gd name="T109" fmla="*/ 1262 h 1415"/>
              <a:gd name="T110" fmla="*/ 4598 w 10624"/>
              <a:gd name="T111" fmla="*/ 1260 h 1415"/>
              <a:gd name="T112" fmla="*/ 4685 w 10624"/>
              <a:gd name="T113" fmla="*/ 1252 h 1415"/>
              <a:gd name="T114" fmla="*/ 4773 w 10624"/>
              <a:gd name="T115" fmla="*/ 1247 h 1415"/>
              <a:gd name="T116" fmla="*/ 4858 w 10624"/>
              <a:gd name="T117" fmla="*/ 1190 h 1415"/>
              <a:gd name="T118" fmla="*/ 4943 w 10624"/>
              <a:gd name="T119" fmla="*/ 1152 h 1415"/>
              <a:gd name="T120" fmla="*/ 10624 w 10624"/>
              <a:gd name="T121" fmla="*/ 1280 h 1415"/>
              <a:gd name="T122" fmla="*/ 10609 w 10624"/>
              <a:gd name="T123" fmla="*/ 1415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624" h="1415">
                <a:moveTo>
                  <a:pt x="0" y="1400"/>
                </a:moveTo>
                <a:lnTo>
                  <a:pt x="90" y="1330"/>
                </a:lnTo>
                <a:lnTo>
                  <a:pt x="175" y="1272"/>
                </a:lnTo>
                <a:lnTo>
                  <a:pt x="240" y="1265"/>
                </a:lnTo>
                <a:lnTo>
                  <a:pt x="330" y="1260"/>
                </a:lnTo>
                <a:lnTo>
                  <a:pt x="395" y="1255"/>
                </a:lnTo>
                <a:lnTo>
                  <a:pt x="485" y="1250"/>
                </a:lnTo>
                <a:lnTo>
                  <a:pt x="573" y="1245"/>
                </a:lnTo>
                <a:lnTo>
                  <a:pt x="660" y="1240"/>
                </a:lnTo>
                <a:lnTo>
                  <a:pt x="773" y="1207"/>
                </a:lnTo>
                <a:lnTo>
                  <a:pt x="833" y="1122"/>
                </a:lnTo>
                <a:lnTo>
                  <a:pt x="895" y="1092"/>
                </a:lnTo>
                <a:lnTo>
                  <a:pt x="1003" y="1005"/>
                </a:lnTo>
                <a:lnTo>
                  <a:pt x="1068" y="947"/>
                </a:lnTo>
                <a:lnTo>
                  <a:pt x="1155" y="885"/>
                </a:lnTo>
                <a:lnTo>
                  <a:pt x="1220" y="827"/>
                </a:lnTo>
                <a:lnTo>
                  <a:pt x="1305" y="742"/>
                </a:lnTo>
                <a:lnTo>
                  <a:pt x="1388" y="627"/>
                </a:lnTo>
                <a:lnTo>
                  <a:pt x="1493" y="542"/>
                </a:lnTo>
                <a:lnTo>
                  <a:pt x="1553" y="455"/>
                </a:lnTo>
                <a:lnTo>
                  <a:pt x="1640" y="395"/>
                </a:lnTo>
                <a:lnTo>
                  <a:pt x="1705" y="312"/>
                </a:lnTo>
                <a:lnTo>
                  <a:pt x="1790" y="247"/>
                </a:lnTo>
                <a:lnTo>
                  <a:pt x="1878" y="192"/>
                </a:lnTo>
                <a:lnTo>
                  <a:pt x="1960" y="130"/>
                </a:lnTo>
                <a:lnTo>
                  <a:pt x="2073" y="127"/>
                </a:lnTo>
                <a:lnTo>
                  <a:pt x="2158" y="65"/>
                </a:lnTo>
                <a:lnTo>
                  <a:pt x="2243" y="7"/>
                </a:lnTo>
                <a:lnTo>
                  <a:pt x="2330" y="0"/>
                </a:lnTo>
                <a:lnTo>
                  <a:pt x="2423" y="47"/>
                </a:lnTo>
                <a:lnTo>
                  <a:pt x="2493" y="97"/>
                </a:lnTo>
                <a:lnTo>
                  <a:pt x="2560" y="177"/>
                </a:lnTo>
                <a:lnTo>
                  <a:pt x="2630" y="275"/>
                </a:lnTo>
                <a:lnTo>
                  <a:pt x="2698" y="355"/>
                </a:lnTo>
                <a:lnTo>
                  <a:pt x="2788" y="432"/>
                </a:lnTo>
                <a:lnTo>
                  <a:pt x="2905" y="507"/>
                </a:lnTo>
                <a:lnTo>
                  <a:pt x="2995" y="550"/>
                </a:lnTo>
                <a:lnTo>
                  <a:pt x="3065" y="572"/>
                </a:lnTo>
                <a:lnTo>
                  <a:pt x="3173" y="592"/>
                </a:lnTo>
                <a:lnTo>
                  <a:pt x="3238" y="587"/>
                </a:lnTo>
                <a:lnTo>
                  <a:pt x="3305" y="582"/>
                </a:lnTo>
                <a:lnTo>
                  <a:pt x="3395" y="580"/>
                </a:lnTo>
                <a:lnTo>
                  <a:pt x="3508" y="652"/>
                </a:lnTo>
                <a:lnTo>
                  <a:pt x="3600" y="702"/>
                </a:lnTo>
                <a:lnTo>
                  <a:pt x="3693" y="777"/>
                </a:lnTo>
                <a:lnTo>
                  <a:pt x="3740" y="857"/>
                </a:lnTo>
                <a:lnTo>
                  <a:pt x="3850" y="925"/>
                </a:lnTo>
                <a:lnTo>
                  <a:pt x="3923" y="980"/>
                </a:lnTo>
                <a:lnTo>
                  <a:pt x="4035" y="1055"/>
                </a:lnTo>
                <a:lnTo>
                  <a:pt x="4100" y="1075"/>
                </a:lnTo>
                <a:lnTo>
                  <a:pt x="4170" y="1100"/>
                </a:lnTo>
                <a:lnTo>
                  <a:pt x="4258" y="1145"/>
                </a:lnTo>
                <a:lnTo>
                  <a:pt x="4348" y="1192"/>
                </a:lnTo>
                <a:lnTo>
                  <a:pt x="4438" y="1242"/>
                </a:lnTo>
                <a:lnTo>
                  <a:pt x="4528" y="1262"/>
                </a:lnTo>
                <a:lnTo>
                  <a:pt x="4598" y="1260"/>
                </a:lnTo>
                <a:lnTo>
                  <a:pt x="4685" y="1252"/>
                </a:lnTo>
                <a:lnTo>
                  <a:pt x="4773" y="1247"/>
                </a:lnTo>
                <a:lnTo>
                  <a:pt x="4858" y="1190"/>
                </a:lnTo>
                <a:lnTo>
                  <a:pt x="4943" y="1152"/>
                </a:lnTo>
                <a:lnTo>
                  <a:pt x="10624" y="1280"/>
                </a:lnTo>
                <a:lnTo>
                  <a:pt x="10609" y="1415"/>
                </a:lnTo>
              </a:path>
            </a:pathLst>
          </a:cu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18900000" scaled="1"/>
          </a:gradFill>
          <a:ln>
            <a:noFill/>
          </a:ln>
          <a:effectLst>
            <a:innerShdw blurRad="400050" dist="165100" dir="18180000">
              <a:srgbClr val="996600">
                <a:alpha val="57000"/>
              </a:srgbClr>
            </a:innerShdw>
          </a:effectLst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 dirty="0"/>
          </a:p>
        </p:txBody>
      </p:sp>
      <p:sp>
        <p:nvSpPr>
          <p:cNvPr id="205" name="AutoShape 11"/>
          <p:cNvSpPr>
            <a:spLocks noChangeArrowheads="1"/>
          </p:cNvSpPr>
          <p:nvPr/>
        </p:nvSpPr>
        <p:spPr bwMode="auto">
          <a:xfrm>
            <a:off x="1052833" y="193675"/>
            <a:ext cx="7045323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CONDITIONS METEOROLOGIQUES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 VOL A VUE</a:t>
            </a:r>
          </a:p>
        </p:txBody>
      </p:sp>
      <p:grpSp>
        <p:nvGrpSpPr>
          <p:cNvPr id="51" name="Grouper 50"/>
          <p:cNvGrpSpPr/>
          <p:nvPr/>
        </p:nvGrpSpPr>
        <p:grpSpPr>
          <a:xfrm>
            <a:off x="1052833" y="1413192"/>
            <a:ext cx="7875268" cy="323215"/>
            <a:chOff x="1052833" y="3863652"/>
            <a:chExt cx="7875268" cy="323215"/>
          </a:xfrm>
        </p:grpSpPr>
        <p:cxnSp>
          <p:nvCxnSpPr>
            <p:cNvPr id="52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3" name="AutoShape 1768"/>
            <p:cNvSpPr>
              <a:spLocks noChangeArrowheads="1"/>
            </p:cNvSpPr>
            <p:nvPr/>
          </p:nvSpPr>
          <p:spPr bwMode="auto">
            <a:xfrm>
              <a:off x="8098156" y="3863652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FL </a:t>
              </a:r>
              <a:r>
                <a:rPr lang="fr-FR" sz="1400" b="1" dirty="0" smtClean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195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1064212" y="6211462"/>
            <a:ext cx="7875268" cy="326497"/>
            <a:chOff x="1052833" y="3698763"/>
            <a:chExt cx="7875268" cy="326497"/>
          </a:xfrm>
        </p:grpSpPr>
        <p:cxnSp>
          <p:nvCxnSpPr>
            <p:cNvPr id="55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6" name="AutoShape 1768"/>
            <p:cNvSpPr>
              <a:spLocks noChangeArrowheads="1"/>
            </p:cNvSpPr>
            <p:nvPr/>
          </p:nvSpPr>
          <p:spPr bwMode="auto">
            <a:xfrm>
              <a:off x="8098156" y="3698763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 smtClean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Sol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1049339" y="3355975"/>
            <a:ext cx="7070874" cy="403225"/>
            <a:chOff x="1064212" y="3494088"/>
            <a:chExt cx="6233160" cy="403225"/>
          </a:xfrm>
        </p:grpSpPr>
        <p:cxnSp>
          <p:nvCxnSpPr>
            <p:cNvPr id="40" name="Line 1762"/>
            <p:cNvCxnSpPr>
              <a:cxnSpLocks noChangeShapeType="1"/>
            </p:cNvCxnSpPr>
            <p:nvPr/>
          </p:nvCxnSpPr>
          <p:spPr bwMode="auto">
            <a:xfrm flipV="1">
              <a:off x="2994612" y="3856673"/>
              <a:ext cx="4302760" cy="0"/>
            </a:xfrm>
            <a:prstGeom prst="line">
              <a:avLst/>
            </a:prstGeom>
            <a:ln w="19050" cmpd="sng">
              <a:headEnd/>
              <a:tailEnd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Freeform 1763"/>
            <p:cNvSpPr>
              <a:spLocks/>
            </p:cNvSpPr>
            <p:nvPr/>
          </p:nvSpPr>
          <p:spPr bwMode="auto">
            <a:xfrm>
              <a:off x="1947497" y="3494088"/>
              <a:ext cx="1078230" cy="390525"/>
            </a:xfrm>
            <a:custGeom>
              <a:avLst/>
              <a:gdLst>
                <a:gd name="T0" fmla="*/ 0 w 10624"/>
                <a:gd name="T1" fmla="*/ 1400 h 1415"/>
                <a:gd name="T2" fmla="*/ 90 w 10624"/>
                <a:gd name="T3" fmla="*/ 1330 h 1415"/>
                <a:gd name="T4" fmla="*/ 175 w 10624"/>
                <a:gd name="T5" fmla="*/ 1272 h 1415"/>
                <a:gd name="T6" fmla="*/ 240 w 10624"/>
                <a:gd name="T7" fmla="*/ 1265 h 1415"/>
                <a:gd name="T8" fmla="*/ 330 w 10624"/>
                <a:gd name="T9" fmla="*/ 1260 h 1415"/>
                <a:gd name="T10" fmla="*/ 395 w 10624"/>
                <a:gd name="T11" fmla="*/ 1255 h 1415"/>
                <a:gd name="T12" fmla="*/ 485 w 10624"/>
                <a:gd name="T13" fmla="*/ 1250 h 1415"/>
                <a:gd name="T14" fmla="*/ 573 w 10624"/>
                <a:gd name="T15" fmla="*/ 1245 h 1415"/>
                <a:gd name="T16" fmla="*/ 660 w 10624"/>
                <a:gd name="T17" fmla="*/ 1240 h 1415"/>
                <a:gd name="T18" fmla="*/ 773 w 10624"/>
                <a:gd name="T19" fmla="*/ 1207 h 1415"/>
                <a:gd name="T20" fmla="*/ 833 w 10624"/>
                <a:gd name="T21" fmla="*/ 1122 h 1415"/>
                <a:gd name="T22" fmla="*/ 895 w 10624"/>
                <a:gd name="T23" fmla="*/ 1092 h 1415"/>
                <a:gd name="T24" fmla="*/ 1003 w 10624"/>
                <a:gd name="T25" fmla="*/ 1005 h 1415"/>
                <a:gd name="T26" fmla="*/ 1068 w 10624"/>
                <a:gd name="T27" fmla="*/ 947 h 1415"/>
                <a:gd name="T28" fmla="*/ 1155 w 10624"/>
                <a:gd name="T29" fmla="*/ 885 h 1415"/>
                <a:gd name="T30" fmla="*/ 1220 w 10624"/>
                <a:gd name="T31" fmla="*/ 827 h 1415"/>
                <a:gd name="T32" fmla="*/ 1305 w 10624"/>
                <a:gd name="T33" fmla="*/ 742 h 1415"/>
                <a:gd name="T34" fmla="*/ 1388 w 10624"/>
                <a:gd name="T35" fmla="*/ 627 h 1415"/>
                <a:gd name="T36" fmla="*/ 1493 w 10624"/>
                <a:gd name="T37" fmla="*/ 542 h 1415"/>
                <a:gd name="T38" fmla="*/ 1553 w 10624"/>
                <a:gd name="T39" fmla="*/ 455 h 1415"/>
                <a:gd name="T40" fmla="*/ 1640 w 10624"/>
                <a:gd name="T41" fmla="*/ 395 h 1415"/>
                <a:gd name="T42" fmla="*/ 1705 w 10624"/>
                <a:gd name="T43" fmla="*/ 312 h 1415"/>
                <a:gd name="T44" fmla="*/ 1790 w 10624"/>
                <a:gd name="T45" fmla="*/ 247 h 1415"/>
                <a:gd name="T46" fmla="*/ 1878 w 10624"/>
                <a:gd name="T47" fmla="*/ 192 h 1415"/>
                <a:gd name="T48" fmla="*/ 1960 w 10624"/>
                <a:gd name="T49" fmla="*/ 130 h 1415"/>
                <a:gd name="T50" fmla="*/ 2073 w 10624"/>
                <a:gd name="T51" fmla="*/ 127 h 1415"/>
                <a:gd name="T52" fmla="*/ 2158 w 10624"/>
                <a:gd name="T53" fmla="*/ 65 h 1415"/>
                <a:gd name="T54" fmla="*/ 2243 w 10624"/>
                <a:gd name="T55" fmla="*/ 7 h 1415"/>
                <a:gd name="T56" fmla="*/ 2330 w 10624"/>
                <a:gd name="T57" fmla="*/ 0 h 1415"/>
                <a:gd name="T58" fmla="*/ 2423 w 10624"/>
                <a:gd name="T59" fmla="*/ 47 h 1415"/>
                <a:gd name="T60" fmla="*/ 2493 w 10624"/>
                <a:gd name="T61" fmla="*/ 97 h 1415"/>
                <a:gd name="T62" fmla="*/ 2560 w 10624"/>
                <a:gd name="T63" fmla="*/ 177 h 1415"/>
                <a:gd name="T64" fmla="*/ 2630 w 10624"/>
                <a:gd name="T65" fmla="*/ 275 h 1415"/>
                <a:gd name="T66" fmla="*/ 2698 w 10624"/>
                <a:gd name="T67" fmla="*/ 355 h 1415"/>
                <a:gd name="T68" fmla="*/ 2788 w 10624"/>
                <a:gd name="T69" fmla="*/ 432 h 1415"/>
                <a:gd name="T70" fmla="*/ 2905 w 10624"/>
                <a:gd name="T71" fmla="*/ 507 h 1415"/>
                <a:gd name="T72" fmla="*/ 2995 w 10624"/>
                <a:gd name="T73" fmla="*/ 550 h 1415"/>
                <a:gd name="T74" fmla="*/ 3065 w 10624"/>
                <a:gd name="T75" fmla="*/ 572 h 1415"/>
                <a:gd name="T76" fmla="*/ 3173 w 10624"/>
                <a:gd name="T77" fmla="*/ 592 h 1415"/>
                <a:gd name="T78" fmla="*/ 3238 w 10624"/>
                <a:gd name="T79" fmla="*/ 587 h 1415"/>
                <a:gd name="T80" fmla="*/ 3305 w 10624"/>
                <a:gd name="T81" fmla="*/ 582 h 1415"/>
                <a:gd name="T82" fmla="*/ 3395 w 10624"/>
                <a:gd name="T83" fmla="*/ 580 h 1415"/>
                <a:gd name="T84" fmla="*/ 3508 w 10624"/>
                <a:gd name="T85" fmla="*/ 652 h 1415"/>
                <a:gd name="T86" fmla="*/ 3600 w 10624"/>
                <a:gd name="T87" fmla="*/ 702 h 1415"/>
                <a:gd name="T88" fmla="*/ 3693 w 10624"/>
                <a:gd name="T89" fmla="*/ 777 h 1415"/>
                <a:gd name="T90" fmla="*/ 3740 w 10624"/>
                <a:gd name="T91" fmla="*/ 857 h 1415"/>
                <a:gd name="T92" fmla="*/ 3850 w 10624"/>
                <a:gd name="T93" fmla="*/ 925 h 1415"/>
                <a:gd name="T94" fmla="*/ 3923 w 10624"/>
                <a:gd name="T95" fmla="*/ 980 h 1415"/>
                <a:gd name="T96" fmla="*/ 4035 w 10624"/>
                <a:gd name="T97" fmla="*/ 1055 h 1415"/>
                <a:gd name="T98" fmla="*/ 4100 w 10624"/>
                <a:gd name="T99" fmla="*/ 1075 h 1415"/>
                <a:gd name="T100" fmla="*/ 4170 w 10624"/>
                <a:gd name="T101" fmla="*/ 1100 h 1415"/>
                <a:gd name="T102" fmla="*/ 4258 w 10624"/>
                <a:gd name="T103" fmla="*/ 1145 h 1415"/>
                <a:gd name="T104" fmla="*/ 4348 w 10624"/>
                <a:gd name="T105" fmla="*/ 1192 h 1415"/>
                <a:gd name="T106" fmla="*/ 4438 w 10624"/>
                <a:gd name="T107" fmla="*/ 1242 h 1415"/>
                <a:gd name="T108" fmla="*/ 4528 w 10624"/>
                <a:gd name="T109" fmla="*/ 1262 h 1415"/>
                <a:gd name="T110" fmla="*/ 4598 w 10624"/>
                <a:gd name="T111" fmla="*/ 1260 h 1415"/>
                <a:gd name="T112" fmla="*/ 4685 w 10624"/>
                <a:gd name="T113" fmla="*/ 1252 h 1415"/>
                <a:gd name="T114" fmla="*/ 4773 w 10624"/>
                <a:gd name="T115" fmla="*/ 1247 h 1415"/>
                <a:gd name="T116" fmla="*/ 4858 w 10624"/>
                <a:gd name="T117" fmla="*/ 1190 h 1415"/>
                <a:gd name="T118" fmla="*/ 4943 w 10624"/>
                <a:gd name="T119" fmla="*/ 1152 h 1415"/>
                <a:gd name="T120" fmla="*/ 10624 w 10624"/>
                <a:gd name="T121" fmla="*/ 1280 h 1415"/>
                <a:gd name="T122" fmla="*/ 10609 w 10624"/>
                <a:gd name="T123" fmla="*/ 1415 h 1415"/>
                <a:gd name="connsiteX0" fmla="*/ 0 w 10000"/>
                <a:gd name="connsiteY0" fmla="*/ 9894 h 9894"/>
                <a:gd name="connsiteX1" fmla="*/ 85 w 10000"/>
                <a:gd name="connsiteY1" fmla="*/ 9399 h 9894"/>
                <a:gd name="connsiteX2" fmla="*/ 165 w 10000"/>
                <a:gd name="connsiteY2" fmla="*/ 8989 h 9894"/>
                <a:gd name="connsiteX3" fmla="*/ 226 w 10000"/>
                <a:gd name="connsiteY3" fmla="*/ 8940 h 9894"/>
                <a:gd name="connsiteX4" fmla="*/ 311 w 10000"/>
                <a:gd name="connsiteY4" fmla="*/ 8905 h 9894"/>
                <a:gd name="connsiteX5" fmla="*/ 372 w 10000"/>
                <a:gd name="connsiteY5" fmla="*/ 8869 h 9894"/>
                <a:gd name="connsiteX6" fmla="*/ 457 w 10000"/>
                <a:gd name="connsiteY6" fmla="*/ 8834 h 9894"/>
                <a:gd name="connsiteX7" fmla="*/ 539 w 10000"/>
                <a:gd name="connsiteY7" fmla="*/ 8799 h 9894"/>
                <a:gd name="connsiteX8" fmla="*/ 621 w 10000"/>
                <a:gd name="connsiteY8" fmla="*/ 8763 h 9894"/>
                <a:gd name="connsiteX9" fmla="*/ 728 w 10000"/>
                <a:gd name="connsiteY9" fmla="*/ 8530 h 9894"/>
                <a:gd name="connsiteX10" fmla="*/ 784 w 10000"/>
                <a:gd name="connsiteY10" fmla="*/ 7929 h 9894"/>
                <a:gd name="connsiteX11" fmla="*/ 842 w 10000"/>
                <a:gd name="connsiteY11" fmla="*/ 7717 h 9894"/>
                <a:gd name="connsiteX12" fmla="*/ 944 w 10000"/>
                <a:gd name="connsiteY12" fmla="*/ 7102 h 9894"/>
                <a:gd name="connsiteX13" fmla="*/ 1005 w 10000"/>
                <a:gd name="connsiteY13" fmla="*/ 6693 h 9894"/>
                <a:gd name="connsiteX14" fmla="*/ 1087 w 10000"/>
                <a:gd name="connsiteY14" fmla="*/ 6254 h 9894"/>
                <a:gd name="connsiteX15" fmla="*/ 1148 w 10000"/>
                <a:gd name="connsiteY15" fmla="*/ 5845 h 9894"/>
                <a:gd name="connsiteX16" fmla="*/ 1228 w 10000"/>
                <a:gd name="connsiteY16" fmla="*/ 5244 h 9894"/>
                <a:gd name="connsiteX17" fmla="*/ 1306 w 10000"/>
                <a:gd name="connsiteY17" fmla="*/ 4431 h 9894"/>
                <a:gd name="connsiteX18" fmla="*/ 1405 w 10000"/>
                <a:gd name="connsiteY18" fmla="*/ 3830 h 9894"/>
                <a:gd name="connsiteX19" fmla="*/ 1462 w 10000"/>
                <a:gd name="connsiteY19" fmla="*/ 3216 h 9894"/>
                <a:gd name="connsiteX20" fmla="*/ 1544 w 10000"/>
                <a:gd name="connsiteY20" fmla="*/ 2792 h 9894"/>
                <a:gd name="connsiteX21" fmla="*/ 1605 w 10000"/>
                <a:gd name="connsiteY21" fmla="*/ 2205 h 9894"/>
                <a:gd name="connsiteX22" fmla="*/ 1685 w 10000"/>
                <a:gd name="connsiteY22" fmla="*/ 1746 h 9894"/>
                <a:gd name="connsiteX23" fmla="*/ 1768 w 10000"/>
                <a:gd name="connsiteY23" fmla="*/ 1357 h 9894"/>
                <a:gd name="connsiteX24" fmla="*/ 1845 w 10000"/>
                <a:gd name="connsiteY24" fmla="*/ 919 h 9894"/>
                <a:gd name="connsiteX25" fmla="*/ 1951 w 10000"/>
                <a:gd name="connsiteY25" fmla="*/ 898 h 9894"/>
                <a:gd name="connsiteX26" fmla="*/ 2031 w 10000"/>
                <a:gd name="connsiteY26" fmla="*/ 459 h 9894"/>
                <a:gd name="connsiteX27" fmla="*/ 2111 w 10000"/>
                <a:gd name="connsiteY27" fmla="*/ 49 h 9894"/>
                <a:gd name="connsiteX28" fmla="*/ 2193 w 10000"/>
                <a:gd name="connsiteY28" fmla="*/ 0 h 9894"/>
                <a:gd name="connsiteX29" fmla="*/ 2281 w 10000"/>
                <a:gd name="connsiteY29" fmla="*/ 332 h 9894"/>
                <a:gd name="connsiteX30" fmla="*/ 2347 w 10000"/>
                <a:gd name="connsiteY30" fmla="*/ 686 h 9894"/>
                <a:gd name="connsiteX31" fmla="*/ 2410 w 10000"/>
                <a:gd name="connsiteY31" fmla="*/ 1251 h 9894"/>
                <a:gd name="connsiteX32" fmla="*/ 2476 w 10000"/>
                <a:gd name="connsiteY32" fmla="*/ 1943 h 9894"/>
                <a:gd name="connsiteX33" fmla="*/ 2540 w 10000"/>
                <a:gd name="connsiteY33" fmla="*/ 2509 h 9894"/>
                <a:gd name="connsiteX34" fmla="*/ 2624 w 10000"/>
                <a:gd name="connsiteY34" fmla="*/ 3053 h 9894"/>
                <a:gd name="connsiteX35" fmla="*/ 2734 w 10000"/>
                <a:gd name="connsiteY35" fmla="*/ 3583 h 9894"/>
                <a:gd name="connsiteX36" fmla="*/ 2819 w 10000"/>
                <a:gd name="connsiteY36" fmla="*/ 3887 h 9894"/>
                <a:gd name="connsiteX37" fmla="*/ 2885 w 10000"/>
                <a:gd name="connsiteY37" fmla="*/ 4042 h 9894"/>
                <a:gd name="connsiteX38" fmla="*/ 2987 w 10000"/>
                <a:gd name="connsiteY38" fmla="*/ 4184 h 9894"/>
                <a:gd name="connsiteX39" fmla="*/ 3048 w 10000"/>
                <a:gd name="connsiteY39" fmla="*/ 4148 h 9894"/>
                <a:gd name="connsiteX40" fmla="*/ 3111 w 10000"/>
                <a:gd name="connsiteY40" fmla="*/ 4113 h 9894"/>
                <a:gd name="connsiteX41" fmla="*/ 3196 w 10000"/>
                <a:gd name="connsiteY41" fmla="*/ 4099 h 9894"/>
                <a:gd name="connsiteX42" fmla="*/ 3302 w 10000"/>
                <a:gd name="connsiteY42" fmla="*/ 4608 h 9894"/>
                <a:gd name="connsiteX43" fmla="*/ 3389 w 10000"/>
                <a:gd name="connsiteY43" fmla="*/ 4961 h 9894"/>
                <a:gd name="connsiteX44" fmla="*/ 3476 w 10000"/>
                <a:gd name="connsiteY44" fmla="*/ 5491 h 9894"/>
                <a:gd name="connsiteX45" fmla="*/ 3520 w 10000"/>
                <a:gd name="connsiteY45" fmla="*/ 6057 h 9894"/>
                <a:gd name="connsiteX46" fmla="*/ 3624 w 10000"/>
                <a:gd name="connsiteY46" fmla="*/ 6537 h 9894"/>
                <a:gd name="connsiteX47" fmla="*/ 3693 w 10000"/>
                <a:gd name="connsiteY47" fmla="*/ 6926 h 9894"/>
                <a:gd name="connsiteX48" fmla="*/ 3798 w 10000"/>
                <a:gd name="connsiteY48" fmla="*/ 7456 h 9894"/>
                <a:gd name="connsiteX49" fmla="*/ 3859 w 10000"/>
                <a:gd name="connsiteY49" fmla="*/ 7597 h 9894"/>
                <a:gd name="connsiteX50" fmla="*/ 3925 w 10000"/>
                <a:gd name="connsiteY50" fmla="*/ 7774 h 9894"/>
                <a:gd name="connsiteX51" fmla="*/ 4008 w 10000"/>
                <a:gd name="connsiteY51" fmla="*/ 8092 h 9894"/>
                <a:gd name="connsiteX52" fmla="*/ 4093 w 10000"/>
                <a:gd name="connsiteY52" fmla="*/ 8424 h 9894"/>
                <a:gd name="connsiteX53" fmla="*/ 4177 w 10000"/>
                <a:gd name="connsiteY53" fmla="*/ 8777 h 9894"/>
                <a:gd name="connsiteX54" fmla="*/ 4262 w 10000"/>
                <a:gd name="connsiteY54" fmla="*/ 8919 h 9894"/>
                <a:gd name="connsiteX55" fmla="*/ 4328 w 10000"/>
                <a:gd name="connsiteY55" fmla="*/ 8905 h 9894"/>
                <a:gd name="connsiteX56" fmla="*/ 4410 w 10000"/>
                <a:gd name="connsiteY56" fmla="*/ 8848 h 9894"/>
                <a:gd name="connsiteX57" fmla="*/ 4493 w 10000"/>
                <a:gd name="connsiteY57" fmla="*/ 8813 h 9894"/>
                <a:gd name="connsiteX58" fmla="*/ 4573 w 10000"/>
                <a:gd name="connsiteY58" fmla="*/ 8410 h 9894"/>
                <a:gd name="connsiteX59" fmla="*/ 4653 w 10000"/>
                <a:gd name="connsiteY59" fmla="*/ 8141 h 9894"/>
                <a:gd name="connsiteX60" fmla="*/ 10000 w 10000"/>
                <a:gd name="connsiteY60" fmla="*/ 9046 h 9894"/>
                <a:gd name="connsiteX0" fmla="*/ 0 w 4653"/>
                <a:gd name="connsiteY0" fmla="*/ 10000 h 10000"/>
                <a:gd name="connsiteX1" fmla="*/ 85 w 4653"/>
                <a:gd name="connsiteY1" fmla="*/ 9500 h 10000"/>
                <a:gd name="connsiteX2" fmla="*/ 165 w 4653"/>
                <a:gd name="connsiteY2" fmla="*/ 9085 h 10000"/>
                <a:gd name="connsiteX3" fmla="*/ 226 w 4653"/>
                <a:gd name="connsiteY3" fmla="*/ 9036 h 10000"/>
                <a:gd name="connsiteX4" fmla="*/ 311 w 4653"/>
                <a:gd name="connsiteY4" fmla="*/ 9000 h 10000"/>
                <a:gd name="connsiteX5" fmla="*/ 372 w 4653"/>
                <a:gd name="connsiteY5" fmla="*/ 8964 h 10000"/>
                <a:gd name="connsiteX6" fmla="*/ 457 w 4653"/>
                <a:gd name="connsiteY6" fmla="*/ 8929 h 10000"/>
                <a:gd name="connsiteX7" fmla="*/ 539 w 4653"/>
                <a:gd name="connsiteY7" fmla="*/ 8893 h 10000"/>
                <a:gd name="connsiteX8" fmla="*/ 621 w 4653"/>
                <a:gd name="connsiteY8" fmla="*/ 8857 h 10000"/>
                <a:gd name="connsiteX9" fmla="*/ 728 w 4653"/>
                <a:gd name="connsiteY9" fmla="*/ 8621 h 10000"/>
                <a:gd name="connsiteX10" fmla="*/ 784 w 4653"/>
                <a:gd name="connsiteY10" fmla="*/ 8014 h 10000"/>
                <a:gd name="connsiteX11" fmla="*/ 842 w 4653"/>
                <a:gd name="connsiteY11" fmla="*/ 7800 h 10000"/>
                <a:gd name="connsiteX12" fmla="*/ 944 w 4653"/>
                <a:gd name="connsiteY12" fmla="*/ 7178 h 10000"/>
                <a:gd name="connsiteX13" fmla="*/ 1005 w 4653"/>
                <a:gd name="connsiteY13" fmla="*/ 6765 h 10000"/>
                <a:gd name="connsiteX14" fmla="*/ 1087 w 4653"/>
                <a:gd name="connsiteY14" fmla="*/ 6321 h 10000"/>
                <a:gd name="connsiteX15" fmla="*/ 1148 w 4653"/>
                <a:gd name="connsiteY15" fmla="*/ 5908 h 10000"/>
                <a:gd name="connsiteX16" fmla="*/ 1228 w 4653"/>
                <a:gd name="connsiteY16" fmla="*/ 5300 h 10000"/>
                <a:gd name="connsiteX17" fmla="*/ 1306 w 4653"/>
                <a:gd name="connsiteY17" fmla="*/ 4478 h 10000"/>
                <a:gd name="connsiteX18" fmla="*/ 1405 w 4653"/>
                <a:gd name="connsiteY18" fmla="*/ 3871 h 10000"/>
                <a:gd name="connsiteX19" fmla="*/ 1462 w 4653"/>
                <a:gd name="connsiteY19" fmla="*/ 3250 h 10000"/>
                <a:gd name="connsiteX20" fmla="*/ 1544 w 4653"/>
                <a:gd name="connsiteY20" fmla="*/ 2822 h 10000"/>
                <a:gd name="connsiteX21" fmla="*/ 1605 w 4653"/>
                <a:gd name="connsiteY21" fmla="*/ 2229 h 10000"/>
                <a:gd name="connsiteX22" fmla="*/ 1685 w 4653"/>
                <a:gd name="connsiteY22" fmla="*/ 1765 h 10000"/>
                <a:gd name="connsiteX23" fmla="*/ 1768 w 4653"/>
                <a:gd name="connsiteY23" fmla="*/ 1372 h 10000"/>
                <a:gd name="connsiteX24" fmla="*/ 1845 w 4653"/>
                <a:gd name="connsiteY24" fmla="*/ 929 h 10000"/>
                <a:gd name="connsiteX25" fmla="*/ 1951 w 4653"/>
                <a:gd name="connsiteY25" fmla="*/ 908 h 10000"/>
                <a:gd name="connsiteX26" fmla="*/ 2031 w 4653"/>
                <a:gd name="connsiteY26" fmla="*/ 464 h 10000"/>
                <a:gd name="connsiteX27" fmla="*/ 2111 w 4653"/>
                <a:gd name="connsiteY27" fmla="*/ 50 h 10000"/>
                <a:gd name="connsiteX28" fmla="*/ 2193 w 4653"/>
                <a:gd name="connsiteY28" fmla="*/ 0 h 10000"/>
                <a:gd name="connsiteX29" fmla="*/ 2281 w 4653"/>
                <a:gd name="connsiteY29" fmla="*/ 336 h 10000"/>
                <a:gd name="connsiteX30" fmla="*/ 2347 w 4653"/>
                <a:gd name="connsiteY30" fmla="*/ 693 h 10000"/>
                <a:gd name="connsiteX31" fmla="*/ 2410 w 4653"/>
                <a:gd name="connsiteY31" fmla="*/ 1264 h 10000"/>
                <a:gd name="connsiteX32" fmla="*/ 2476 w 4653"/>
                <a:gd name="connsiteY32" fmla="*/ 1964 h 10000"/>
                <a:gd name="connsiteX33" fmla="*/ 2540 w 4653"/>
                <a:gd name="connsiteY33" fmla="*/ 2536 h 10000"/>
                <a:gd name="connsiteX34" fmla="*/ 2624 w 4653"/>
                <a:gd name="connsiteY34" fmla="*/ 3086 h 10000"/>
                <a:gd name="connsiteX35" fmla="*/ 2734 w 4653"/>
                <a:gd name="connsiteY35" fmla="*/ 3621 h 10000"/>
                <a:gd name="connsiteX36" fmla="*/ 2819 w 4653"/>
                <a:gd name="connsiteY36" fmla="*/ 3929 h 10000"/>
                <a:gd name="connsiteX37" fmla="*/ 2885 w 4653"/>
                <a:gd name="connsiteY37" fmla="*/ 4085 h 10000"/>
                <a:gd name="connsiteX38" fmla="*/ 2987 w 4653"/>
                <a:gd name="connsiteY38" fmla="*/ 4229 h 10000"/>
                <a:gd name="connsiteX39" fmla="*/ 3048 w 4653"/>
                <a:gd name="connsiteY39" fmla="*/ 4192 h 10000"/>
                <a:gd name="connsiteX40" fmla="*/ 3111 w 4653"/>
                <a:gd name="connsiteY40" fmla="*/ 4157 h 10000"/>
                <a:gd name="connsiteX41" fmla="*/ 3196 w 4653"/>
                <a:gd name="connsiteY41" fmla="*/ 4143 h 10000"/>
                <a:gd name="connsiteX42" fmla="*/ 3302 w 4653"/>
                <a:gd name="connsiteY42" fmla="*/ 4657 h 10000"/>
                <a:gd name="connsiteX43" fmla="*/ 3389 w 4653"/>
                <a:gd name="connsiteY43" fmla="*/ 5014 h 10000"/>
                <a:gd name="connsiteX44" fmla="*/ 3476 w 4653"/>
                <a:gd name="connsiteY44" fmla="*/ 5550 h 10000"/>
                <a:gd name="connsiteX45" fmla="*/ 3520 w 4653"/>
                <a:gd name="connsiteY45" fmla="*/ 6122 h 10000"/>
                <a:gd name="connsiteX46" fmla="*/ 3624 w 4653"/>
                <a:gd name="connsiteY46" fmla="*/ 6607 h 10000"/>
                <a:gd name="connsiteX47" fmla="*/ 3693 w 4653"/>
                <a:gd name="connsiteY47" fmla="*/ 7000 h 10000"/>
                <a:gd name="connsiteX48" fmla="*/ 3798 w 4653"/>
                <a:gd name="connsiteY48" fmla="*/ 7536 h 10000"/>
                <a:gd name="connsiteX49" fmla="*/ 3859 w 4653"/>
                <a:gd name="connsiteY49" fmla="*/ 7678 h 10000"/>
                <a:gd name="connsiteX50" fmla="*/ 3925 w 4653"/>
                <a:gd name="connsiteY50" fmla="*/ 7857 h 10000"/>
                <a:gd name="connsiteX51" fmla="*/ 4008 w 4653"/>
                <a:gd name="connsiteY51" fmla="*/ 8179 h 10000"/>
                <a:gd name="connsiteX52" fmla="*/ 4093 w 4653"/>
                <a:gd name="connsiteY52" fmla="*/ 8514 h 10000"/>
                <a:gd name="connsiteX53" fmla="*/ 4177 w 4653"/>
                <a:gd name="connsiteY53" fmla="*/ 8871 h 10000"/>
                <a:gd name="connsiteX54" fmla="*/ 4262 w 4653"/>
                <a:gd name="connsiteY54" fmla="*/ 9015 h 10000"/>
                <a:gd name="connsiteX55" fmla="*/ 4328 w 4653"/>
                <a:gd name="connsiteY55" fmla="*/ 9000 h 10000"/>
                <a:gd name="connsiteX56" fmla="*/ 4410 w 4653"/>
                <a:gd name="connsiteY56" fmla="*/ 8943 h 10000"/>
                <a:gd name="connsiteX57" fmla="*/ 4493 w 4653"/>
                <a:gd name="connsiteY57" fmla="*/ 8907 h 10000"/>
                <a:gd name="connsiteX58" fmla="*/ 4573 w 4653"/>
                <a:gd name="connsiteY58" fmla="*/ 8500 h 10000"/>
                <a:gd name="connsiteX59" fmla="*/ 4653 w 4653"/>
                <a:gd name="connsiteY59" fmla="*/ 8228 h 10000"/>
                <a:gd name="connsiteX0" fmla="*/ 0 w 9828"/>
                <a:gd name="connsiteY0" fmla="*/ 10000 h 10000"/>
                <a:gd name="connsiteX1" fmla="*/ 183 w 9828"/>
                <a:gd name="connsiteY1" fmla="*/ 9500 h 10000"/>
                <a:gd name="connsiteX2" fmla="*/ 355 w 9828"/>
                <a:gd name="connsiteY2" fmla="*/ 9085 h 10000"/>
                <a:gd name="connsiteX3" fmla="*/ 486 w 9828"/>
                <a:gd name="connsiteY3" fmla="*/ 9036 h 10000"/>
                <a:gd name="connsiteX4" fmla="*/ 668 w 9828"/>
                <a:gd name="connsiteY4" fmla="*/ 9000 h 10000"/>
                <a:gd name="connsiteX5" fmla="*/ 799 w 9828"/>
                <a:gd name="connsiteY5" fmla="*/ 8964 h 10000"/>
                <a:gd name="connsiteX6" fmla="*/ 982 w 9828"/>
                <a:gd name="connsiteY6" fmla="*/ 8929 h 10000"/>
                <a:gd name="connsiteX7" fmla="*/ 1158 w 9828"/>
                <a:gd name="connsiteY7" fmla="*/ 8893 h 10000"/>
                <a:gd name="connsiteX8" fmla="*/ 1335 w 9828"/>
                <a:gd name="connsiteY8" fmla="*/ 8857 h 10000"/>
                <a:gd name="connsiteX9" fmla="*/ 1565 w 9828"/>
                <a:gd name="connsiteY9" fmla="*/ 8621 h 10000"/>
                <a:gd name="connsiteX10" fmla="*/ 1685 w 9828"/>
                <a:gd name="connsiteY10" fmla="*/ 8014 h 10000"/>
                <a:gd name="connsiteX11" fmla="*/ 1810 w 9828"/>
                <a:gd name="connsiteY11" fmla="*/ 7800 h 10000"/>
                <a:gd name="connsiteX12" fmla="*/ 2029 w 9828"/>
                <a:gd name="connsiteY12" fmla="*/ 7178 h 10000"/>
                <a:gd name="connsiteX13" fmla="*/ 2160 w 9828"/>
                <a:gd name="connsiteY13" fmla="*/ 6765 h 10000"/>
                <a:gd name="connsiteX14" fmla="*/ 2336 w 9828"/>
                <a:gd name="connsiteY14" fmla="*/ 6321 h 10000"/>
                <a:gd name="connsiteX15" fmla="*/ 2467 w 9828"/>
                <a:gd name="connsiteY15" fmla="*/ 5908 h 10000"/>
                <a:gd name="connsiteX16" fmla="*/ 2639 w 9828"/>
                <a:gd name="connsiteY16" fmla="*/ 5300 h 10000"/>
                <a:gd name="connsiteX17" fmla="*/ 2807 w 9828"/>
                <a:gd name="connsiteY17" fmla="*/ 4478 h 10000"/>
                <a:gd name="connsiteX18" fmla="*/ 3020 w 9828"/>
                <a:gd name="connsiteY18" fmla="*/ 3871 h 10000"/>
                <a:gd name="connsiteX19" fmla="*/ 3142 w 9828"/>
                <a:gd name="connsiteY19" fmla="*/ 3250 h 10000"/>
                <a:gd name="connsiteX20" fmla="*/ 3318 w 9828"/>
                <a:gd name="connsiteY20" fmla="*/ 2822 h 10000"/>
                <a:gd name="connsiteX21" fmla="*/ 3449 w 9828"/>
                <a:gd name="connsiteY21" fmla="*/ 2229 h 10000"/>
                <a:gd name="connsiteX22" fmla="*/ 3621 w 9828"/>
                <a:gd name="connsiteY22" fmla="*/ 1765 h 10000"/>
                <a:gd name="connsiteX23" fmla="*/ 3800 w 9828"/>
                <a:gd name="connsiteY23" fmla="*/ 1372 h 10000"/>
                <a:gd name="connsiteX24" fmla="*/ 3965 w 9828"/>
                <a:gd name="connsiteY24" fmla="*/ 929 h 10000"/>
                <a:gd name="connsiteX25" fmla="*/ 4193 w 9828"/>
                <a:gd name="connsiteY25" fmla="*/ 908 h 10000"/>
                <a:gd name="connsiteX26" fmla="*/ 4365 w 9828"/>
                <a:gd name="connsiteY26" fmla="*/ 464 h 10000"/>
                <a:gd name="connsiteX27" fmla="*/ 4537 w 9828"/>
                <a:gd name="connsiteY27" fmla="*/ 50 h 10000"/>
                <a:gd name="connsiteX28" fmla="*/ 4713 w 9828"/>
                <a:gd name="connsiteY28" fmla="*/ 0 h 10000"/>
                <a:gd name="connsiteX29" fmla="*/ 4902 w 9828"/>
                <a:gd name="connsiteY29" fmla="*/ 336 h 10000"/>
                <a:gd name="connsiteX30" fmla="*/ 5044 w 9828"/>
                <a:gd name="connsiteY30" fmla="*/ 693 h 10000"/>
                <a:gd name="connsiteX31" fmla="*/ 5179 w 9828"/>
                <a:gd name="connsiteY31" fmla="*/ 1264 h 10000"/>
                <a:gd name="connsiteX32" fmla="*/ 5321 w 9828"/>
                <a:gd name="connsiteY32" fmla="*/ 1964 h 10000"/>
                <a:gd name="connsiteX33" fmla="*/ 5459 w 9828"/>
                <a:gd name="connsiteY33" fmla="*/ 2536 h 10000"/>
                <a:gd name="connsiteX34" fmla="*/ 5639 w 9828"/>
                <a:gd name="connsiteY34" fmla="*/ 3086 h 10000"/>
                <a:gd name="connsiteX35" fmla="*/ 5876 w 9828"/>
                <a:gd name="connsiteY35" fmla="*/ 3621 h 10000"/>
                <a:gd name="connsiteX36" fmla="*/ 6058 w 9828"/>
                <a:gd name="connsiteY36" fmla="*/ 3929 h 10000"/>
                <a:gd name="connsiteX37" fmla="*/ 6200 w 9828"/>
                <a:gd name="connsiteY37" fmla="*/ 4085 h 10000"/>
                <a:gd name="connsiteX38" fmla="*/ 6420 w 9828"/>
                <a:gd name="connsiteY38" fmla="*/ 4229 h 10000"/>
                <a:gd name="connsiteX39" fmla="*/ 6551 w 9828"/>
                <a:gd name="connsiteY39" fmla="*/ 4192 h 10000"/>
                <a:gd name="connsiteX40" fmla="*/ 6686 w 9828"/>
                <a:gd name="connsiteY40" fmla="*/ 4157 h 10000"/>
                <a:gd name="connsiteX41" fmla="*/ 6869 w 9828"/>
                <a:gd name="connsiteY41" fmla="*/ 4143 h 10000"/>
                <a:gd name="connsiteX42" fmla="*/ 7096 w 9828"/>
                <a:gd name="connsiteY42" fmla="*/ 4657 h 10000"/>
                <a:gd name="connsiteX43" fmla="*/ 7283 w 9828"/>
                <a:gd name="connsiteY43" fmla="*/ 5014 h 10000"/>
                <a:gd name="connsiteX44" fmla="*/ 7470 w 9828"/>
                <a:gd name="connsiteY44" fmla="*/ 5550 h 10000"/>
                <a:gd name="connsiteX45" fmla="*/ 7565 w 9828"/>
                <a:gd name="connsiteY45" fmla="*/ 6122 h 10000"/>
                <a:gd name="connsiteX46" fmla="*/ 7789 w 9828"/>
                <a:gd name="connsiteY46" fmla="*/ 6607 h 10000"/>
                <a:gd name="connsiteX47" fmla="*/ 7937 w 9828"/>
                <a:gd name="connsiteY47" fmla="*/ 7000 h 10000"/>
                <a:gd name="connsiteX48" fmla="*/ 8162 w 9828"/>
                <a:gd name="connsiteY48" fmla="*/ 7536 h 10000"/>
                <a:gd name="connsiteX49" fmla="*/ 8294 w 9828"/>
                <a:gd name="connsiteY49" fmla="*/ 7678 h 10000"/>
                <a:gd name="connsiteX50" fmla="*/ 8435 w 9828"/>
                <a:gd name="connsiteY50" fmla="*/ 7857 h 10000"/>
                <a:gd name="connsiteX51" fmla="*/ 8614 w 9828"/>
                <a:gd name="connsiteY51" fmla="*/ 8179 h 10000"/>
                <a:gd name="connsiteX52" fmla="*/ 8796 w 9828"/>
                <a:gd name="connsiteY52" fmla="*/ 8514 h 10000"/>
                <a:gd name="connsiteX53" fmla="*/ 8977 w 9828"/>
                <a:gd name="connsiteY53" fmla="*/ 8871 h 10000"/>
                <a:gd name="connsiteX54" fmla="*/ 9160 w 9828"/>
                <a:gd name="connsiteY54" fmla="*/ 9015 h 10000"/>
                <a:gd name="connsiteX55" fmla="*/ 9302 w 9828"/>
                <a:gd name="connsiteY55" fmla="*/ 9000 h 10000"/>
                <a:gd name="connsiteX56" fmla="*/ 9478 w 9828"/>
                <a:gd name="connsiteY56" fmla="*/ 8943 h 10000"/>
                <a:gd name="connsiteX57" fmla="*/ 9656 w 9828"/>
                <a:gd name="connsiteY57" fmla="*/ 8907 h 10000"/>
                <a:gd name="connsiteX58" fmla="*/ 9828 w 9828"/>
                <a:gd name="connsiteY58" fmla="*/ 8500 h 10000"/>
                <a:gd name="connsiteX0" fmla="*/ 0 w 9825"/>
                <a:gd name="connsiteY0" fmla="*/ 10000 h 10000"/>
                <a:gd name="connsiteX1" fmla="*/ 186 w 9825"/>
                <a:gd name="connsiteY1" fmla="*/ 9500 h 10000"/>
                <a:gd name="connsiteX2" fmla="*/ 361 w 9825"/>
                <a:gd name="connsiteY2" fmla="*/ 9085 h 10000"/>
                <a:gd name="connsiteX3" fmla="*/ 495 w 9825"/>
                <a:gd name="connsiteY3" fmla="*/ 9036 h 10000"/>
                <a:gd name="connsiteX4" fmla="*/ 680 w 9825"/>
                <a:gd name="connsiteY4" fmla="*/ 9000 h 10000"/>
                <a:gd name="connsiteX5" fmla="*/ 813 w 9825"/>
                <a:gd name="connsiteY5" fmla="*/ 8964 h 10000"/>
                <a:gd name="connsiteX6" fmla="*/ 999 w 9825"/>
                <a:gd name="connsiteY6" fmla="*/ 8929 h 10000"/>
                <a:gd name="connsiteX7" fmla="*/ 1178 w 9825"/>
                <a:gd name="connsiteY7" fmla="*/ 8893 h 10000"/>
                <a:gd name="connsiteX8" fmla="*/ 1358 w 9825"/>
                <a:gd name="connsiteY8" fmla="*/ 8857 h 10000"/>
                <a:gd name="connsiteX9" fmla="*/ 1592 w 9825"/>
                <a:gd name="connsiteY9" fmla="*/ 8621 h 10000"/>
                <a:gd name="connsiteX10" fmla="*/ 1714 w 9825"/>
                <a:gd name="connsiteY10" fmla="*/ 8014 h 10000"/>
                <a:gd name="connsiteX11" fmla="*/ 1842 w 9825"/>
                <a:gd name="connsiteY11" fmla="*/ 7800 h 10000"/>
                <a:gd name="connsiteX12" fmla="*/ 2065 w 9825"/>
                <a:gd name="connsiteY12" fmla="*/ 7178 h 10000"/>
                <a:gd name="connsiteX13" fmla="*/ 2198 w 9825"/>
                <a:gd name="connsiteY13" fmla="*/ 6765 h 10000"/>
                <a:gd name="connsiteX14" fmla="*/ 2377 w 9825"/>
                <a:gd name="connsiteY14" fmla="*/ 6321 h 10000"/>
                <a:gd name="connsiteX15" fmla="*/ 2510 w 9825"/>
                <a:gd name="connsiteY15" fmla="*/ 5908 h 10000"/>
                <a:gd name="connsiteX16" fmla="*/ 2685 w 9825"/>
                <a:gd name="connsiteY16" fmla="*/ 5300 h 10000"/>
                <a:gd name="connsiteX17" fmla="*/ 2856 w 9825"/>
                <a:gd name="connsiteY17" fmla="*/ 4478 h 10000"/>
                <a:gd name="connsiteX18" fmla="*/ 3073 w 9825"/>
                <a:gd name="connsiteY18" fmla="*/ 3871 h 10000"/>
                <a:gd name="connsiteX19" fmla="*/ 3197 w 9825"/>
                <a:gd name="connsiteY19" fmla="*/ 3250 h 10000"/>
                <a:gd name="connsiteX20" fmla="*/ 3376 w 9825"/>
                <a:gd name="connsiteY20" fmla="*/ 2822 h 10000"/>
                <a:gd name="connsiteX21" fmla="*/ 3509 w 9825"/>
                <a:gd name="connsiteY21" fmla="*/ 2229 h 10000"/>
                <a:gd name="connsiteX22" fmla="*/ 3684 w 9825"/>
                <a:gd name="connsiteY22" fmla="*/ 1765 h 10000"/>
                <a:gd name="connsiteX23" fmla="*/ 3867 w 9825"/>
                <a:gd name="connsiteY23" fmla="*/ 1372 h 10000"/>
                <a:gd name="connsiteX24" fmla="*/ 4034 w 9825"/>
                <a:gd name="connsiteY24" fmla="*/ 929 h 10000"/>
                <a:gd name="connsiteX25" fmla="*/ 4266 w 9825"/>
                <a:gd name="connsiteY25" fmla="*/ 908 h 10000"/>
                <a:gd name="connsiteX26" fmla="*/ 4441 w 9825"/>
                <a:gd name="connsiteY26" fmla="*/ 464 h 10000"/>
                <a:gd name="connsiteX27" fmla="*/ 4616 w 9825"/>
                <a:gd name="connsiteY27" fmla="*/ 50 h 10000"/>
                <a:gd name="connsiteX28" fmla="*/ 4795 w 9825"/>
                <a:gd name="connsiteY28" fmla="*/ 0 h 10000"/>
                <a:gd name="connsiteX29" fmla="*/ 4988 w 9825"/>
                <a:gd name="connsiteY29" fmla="*/ 336 h 10000"/>
                <a:gd name="connsiteX30" fmla="*/ 5132 w 9825"/>
                <a:gd name="connsiteY30" fmla="*/ 693 h 10000"/>
                <a:gd name="connsiteX31" fmla="*/ 5270 w 9825"/>
                <a:gd name="connsiteY31" fmla="*/ 1264 h 10000"/>
                <a:gd name="connsiteX32" fmla="*/ 5414 w 9825"/>
                <a:gd name="connsiteY32" fmla="*/ 1964 h 10000"/>
                <a:gd name="connsiteX33" fmla="*/ 5555 w 9825"/>
                <a:gd name="connsiteY33" fmla="*/ 2536 h 10000"/>
                <a:gd name="connsiteX34" fmla="*/ 5738 w 9825"/>
                <a:gd name="connsiteY34" fmla="*/ 3086 h 10000"/>
                <a:gd name="connsiteX35" fmla="*/ 5979 w 9825"/>
                <a:gd name="connsiteY35" fmla="*/ 3621 h 10000"/>
                <a:gd name="connsiteX36" fmla="*/ 6164 w 9825"/>
                <a:gd name="connsiteY36" fmla="*/ 3929 h 10000"/>
                <a:gd name="connsiteX37" fmla="*/ 6309 w 9825"/>
                <a:gd name="connsiteY37" fmla="*/ 4085 h 10000"/>
                <a:gd name="connsiteX38" fmla="*/ 6532 w 9825"/>
                <a:gd name="connsiteY38" fmla="*/ 4229 h 10000"/>
                <a:gd name="connsiteX39" fmla="*/ 6666 w 9825"/>
                <a:gd name="connsiteY39" fmla="*/ 4192 h 10000"/>
                <a:gd name="connsiteX40" fmla="*/ 6803 w 9825"/>
                <a:gd name="connsiteY40" fmla="*/ 4157 h 10000"/>
                <a:gd name="connsiteX41" fmla="*/ 6989 w 9825"/>
                <a:gd name="connsiteY41" fmla="*/ 4143 h 10000"/>
                <a:gd name="connsiteX42" fmla="*/ 7220 w 9825"/>
                <a:gd name="connsiteY42" fmla="*/ 4657 h 10000"/>
                <a:gd name="connsiteX43" fmla="*/ 7410 w 9825"/>
                <a:gd name="connsiteY43" fmla="*/ 5014 h 10000"/>
                <a:gd name="connsiteX44" fmla="*/ 7601 w 9825"/>
                <a:gd name="connsiteY44" fmla="*/ 5550 h 10000"/>
                <a:gd name="connsiteX45" fmla="*/ 7697 w 9825"/>
                <a:gd name="connsiteY45" fmla="*/ 6122 h 10000"/>
                <a:gd name="connsiteX46" fmla="*/ 7925 w 9825"/>
                <a:gd name="connsiteY46" fmla="*/ 6607 h 10000"/>
                <a:gd name="connsiteX47" fmla="*/ 8076 w 9825"/>
                <a:gd name="connsiteY47" fmla="*/ 7000 h 10000"/>
                <a:gd name="connsiteX48" fmla="*/ 8305 w 9825"/>
                <a:gd name="connsiteY48" fmla="*/ 7536 h 10000"/>
                <a:gd name="connsiteX49" fmla="*/ 8439 w 9825"/>
                <a:gd name="connsiteY49" fmla="*/ 7678 h 10000"/>
                <a:gd name="connsiteX50" fmla="*/ 8583 w 9825"/>
                <a:gd name="connsiteY50" fmla="*/ 7857 h 10000"/>
                <a:gd name="connsiteX51" fmla="*/ 8765 w 9825"/>
                <a:gd name="connsiteY51" fmla="*/ 8179 h 10000"/>
                <a:gd name="connsiteX52" fmla="*/ 8950 w 9825"/>
                <a:gd name="connsiteY52" fmla="*/ 8514 h 10000"/>
                <a:gd name="connsiteX53" fmla="*/ 9134 w 9825"/>
                <a:gd name="connsiteY53" fmla="*/ 8871 h 10000"/>
                <a:gd name="connsiteX54" fmla="*/ 9320 w 9825"/>
                <a:gd name="connsiteY54" fmla="*/ 9015 h 10000"/>
                <a:gd name="connsiteX55" fmla="*/ 9465 w 9825"/>
                <a:gd name="connsiteY55" fmla="*/ 9000 h 10000"/>
                <a:gd name="connsiteX56" fmla="*/ 9644 w 9825"/>
                <a:gd name="connsiteY56" fmla="*/ 8943 h 10000"/>
                <a:gd name="connsiteX57" fmla="*/ 9825 w 9825"/>
                <a:gd name="connsiteY57" fmla="*/ 8907 h 10000"/>
                <a:gd name="connsiteX0" fmla="*/ 0 w 9816"/>
                <a:gd name="connsiteY0" fmla="*/ 10000 h 10000"/>
                <a:gd name="connsiteX1" fmla="*/ 189 w 9816"/>
                <a:gd name="connsiteY1" fmla="*/ 9500 h 10000"/>
                <a:gd name="connsiteX2" fmla="*/ 367 w 9816"/>
                <a:gd name="connsiteY2" fmla="*/ 9085 h 10000"/>
                <a:gd name="connsiteX3" fmla="*/ 504 w 9816"/>
                <a:gd name="connsiteY3" fmla="*/ 9036 h 10000"/>
                <a:gd name="connsiteX4" fmla="*/ 692 w 9816"/>
                <a:gd name="connsiteY4" fmla="*/ 9000 h 10000"/>
                <a:gd name="connsiteX5" fmla="*/ 827 w 9816"/>
                <a:gd name="connsiteY5" fmla="*/ 8964 h 10000"/>
                <a:gd name="connsiteX6" fmla="*/ 1017 w 9816"/>
                <a:gd name="connsiteY6" fmla="*/ 8929 h 10000"/>
                <a:gd name="connsiteX7" fmla="*/ 1199 w 9816"/>
                <a:gd name="connsiteY7" fmla="*/ 8893 h 10000"/>
                <a:gd name="connsiteX8" fmla="*/ 1382 w 9816"/>
                <a:gd name="connsiteY8" fmla="*/ 8857 h 10000"/>
                <a:gd name="connsiteX9" fmla="*/ 1620 w 9816"/>
                <a:gd name="connsiteY9" fmla="*/ 8621 h 10000"/>
                <a:gd name="connsiteX10" fmla="*/ 1745 w 9816"/>
                <a:gd name="connsiteY10" fmla="*/ 8014 h 10000"/>
                <a:gd name="connsiteX11" fmla="*/ 1875 w 9816"/>
                <a:gd name="connsiteY11" fmla="*/ 7800 h 10000"/>
                <a:gd name="connsiteX12" fmla="*/ 2102 w 9816"/>
                <a:gd name="connsiteY12" fmla="*/ 7178 h 10000"/>
                <a:gd name="connsiteX13" fmla="*/ 2237 w 9816"/>
                <a:gd name="connsiteY13" fmla="*/ 6765 h 10000"/>
                <a:gd name="connsiteX14" fmla="*/ 2419 w 9816"/>
                <a:gd name="connsiteY14" fmla="*/ 6321 h 10000"/>
                <a:gd name="connsiteX15" fmla="*/ 2555 w 9816"/>
                <a:gd name="connsiteY15" fmla="*/ 5908 h 10000"/>
                <a:gd name="connsiteX16" fmla="*/ 2733 w 9816"/>
                <a:gd name="connsiteY16" fmla="*/ 5300 h 10000"/>
                <a:gd name="connsiteX17" fmla="*/ 2907 w 9816"/>
                <a:gd name="connsiteY17" fmla="*/ 4478 h 10000"/>
                <a:gd name="connsiteX18" fmla="*/ 3128 w 9816"/>
                <a:gd name="connsiteY18" fmla="*/ 3871 h 10000"/>
                <a:gd name="connsiteX19" fmla="*/ 3254 w 9816"/>
                <a:gd name="connsiteY19" fmla="*/ 3250 h 10000"/>
                <a:gd name="connsiteX20" fmla="*/ 3436 w 9816"/>
                <a:gd name="connsiteY20" fmla="*/ 2822 h 10000"/>
                <a:gd name="connsiteX21" fmla="*/ 3572 w 9816"/>
                <a:gd name="connsiteY21" fmla="*/ 2229 h 10000"/>
                <a:gd name="connsiteX22" fmla="*/ 3750 w 9816"/>
                <a:gd name="connsiteY22" fmla="*/ 1765 h 10000"/>
                <a:gd name="connsiteX23" fmla="*/ 3936 w 9816"/>
                <a:gd name="connsiteY23" fmla="*/ 1372 h 10000"/>
                <a:gd name="connsiteX24" fmla="*/ 4106 w 9816"/>
                <a:gd name="connsiteY24" fmla="*/ 929 h 10000"/>
                <a:gd name="connsiteX25" fmla="*/ 4342 w 9816"/>
                <a:gd name="connsiteY25" fmla="*/ 908 h 10000"/>
                <a:gd name="connsiteX26" fmla="*/ 4520 w 9816"/>
                <a:gd name="connsiteY26" fmla="*/ 464 h 10000"/>
                <a:gd name="connsiteX27" fmla="*/ 4698 w 9816"/>
                <a:gd name="connsiteY27" fmla="*/ 50 h 10000"/>
                <a:gd name="connsiteX28" fmla="*/ 4880 w 9816"/>
                <a:gd name="connsiteY28" fmla="*/ 0 h 10000"/>
                <a:gd name="connsiteX29" fmla="*/ 5077 w 9816"/>
                <a:gd name="connsiteY29" fmla="*/ 336 h 10000"/>
                <a:gd name="connsiteX30" fmla="*/ 5223 w 9816"/>
                <a:gd name="connsiteY30" fmla="*/ 693 h 10000"/>
                <a:gd name="connsiteX31" fmla="*/ 5364 w 9816"/>
                <a:gd name="connsiteY31" fmla="*/ 1264 h 10000"/>
                <a:gd name="connsiteX32" fmla="*/ 5510 w 9816"/>
                <a:gd name="connsiteY32" fmla="*/ 1964 h 10000"/>
                <a:gd name="connsiteX33" fmla="*/ 5654 w 9816"/>
                <a:gd name="connsiteY33" fmla="*/ 2536 h 10000"/>
                <a:gd name="connsiteX34" fmla="*/ 5840 w 9816"/>
                <a:gd name="connsiteY34" fmla="*/ 3086 h 10000"/>
                <a:gd name="connsiteX35" fmla="*/ 6085 w 9816"/>
                <a:gd name="connsiteY35" fmla="*/ 3621 h 10000"/>
                <a:gd name="connsiteX36" fmla="*/ 6274 w 9816"/>
                <a:gd name="connsiteY36" fmla="*/ 3929 h 10000"/>
                <a:gd name="connsiteX37" fmla="*/ 6421 w 9816"/>
                <a:gd name="connsiteY37" fmla="*/ 4085 h 10000"/>
                <a:gd name="connsiteX38" fmla="*/ 6648 w 9816"/>
                <a:gd name="connsiteY38" fmla="*/ 4229 h 10000"/>
                <a:gd name="connsiteX39" fmla="*/ 6785 w 9816"/>
                <a:gd name="connsiteY39" fmla="*/ 4192 h 10000"/>
                <a:gd name="connsiteX40" fmla="*/ 6924 w 9816"/>
                <a:gd name="connsiteY40" fmla="*/ 4157 h 10000"/>
                <a:gd name="connsiteX41" fmla="*/ 7113 w 9816"/>
                <a:gd name="connsiteY41" fmla="*/ 4143 h 10000"/>
                <a:gd name="connsiteX42" fmla="*/ 7349 w 9816"/>
                <a:gd name="connsiteY42" fmla="*/ 4657 h 10000"/>
                <a:gd name="connsiteX43" fmla="*/ 7542 w 9816"/>
                <a:gd name="connsiteY43" fmla="*/ 5014 h 10000"/>
                <a:gd name="connsiteX44" fmla="*/ 7736 w 9816"/>
                <a:gd name="connsiteY44" fmla="*/ 5550 h 10000"/>
                <a:gd name="connsiteX45" fmla="*/ 7834 w 9816"/>
                <a:gd name="connsiteY45" fmla="*/ 6122 h 10000"/>
                <a:gd name="connsiteX46" fmla="*/ 8066 w 9816"/>
                <a:gd name="connsiteY46" fmla="*/ 6607 h 10000"/>
                <a:gd name="connsiteX47" fmla="*/ 8220 w 9816"/>
                <a:gd name="connsiteY47" fmla="*/ 7000 h 10000"/>
                <a:gd name="connsiteX48" fmla="*/ 8453 w 9816"/>
                <a:gd name="connsiteY48" fmla="*/ 7536 h 10000"/>
                <a:gd name="connsiteX49" fmla="*/ 8589 w 9816"/>
                <a:gd name="connsiteY49" fmla="*/ 7678 h 10000"/>
                <a:gd name="connsiteX50" fmla="*/ 8736 w 9816"/>
                <a:gd name="connsiteY50" fmla="*/ 7857 h 10000"/>
                <a:gd name="connsiteX51" fmla="*/ 8921 w 9816"/>
                <a:gd name="connsiteY51" fmla="*/ 8179 h 10000"/>
                <a:gd name="connsiteX52" fmla="*/ 9109 w 9816"/>
                <a:gd name="connsiteY52" fmla="*/ 8514 h 10000"/>
                <a:gd name="connsiteX53" fmla="*/ 9297 w 9816"/>
                <a:gd name="connsiteY53" fmla="*/ 8871 h 10000"/>
                <a:gd name="connsiteX54" fmla="*/ 9486 w 9816"/>
                <a:gd name="connsiteY54" fmla="*/ 9015 h 10000"/>
                <a:gd name="connsiteX55" fmla="*/ 9634 w 9816"/>
                <a:gd name="connsiteY55" fmla="*/ 9000 h 10000"/>
                <a:gd name="connsiteX56" fmla="*/ 9816 w 9816"/>
                <a:gd name="connsiteY56" fmla="*/ 8943 h 10000"/>
                <a:gd name="connsiteX0" fmla="*/ 0 w 9815"/>
                <a:gd name="connsiteY0" fmla="*/ 10000 h 10000"/>
                <a:gd name="connsiteX1" fmla="*/ 193 w 9815"/>
                <a:gd name="connsiteY1" fmla="*/ 9500 h 10000"/>
                <a:gd name="connsiteX2" fmla="*/ 374 w 9815"/>
                <a:gd name="connsiteY2" fmla="*/ 9085 h 10000"/>
                <a:gd name="connsiteX3" fmla="*/ 513 w 9815"/>
                <a:gd name="connsiteY3" fmla="*/ 9036 h 10000"/>
                <a:gd name="connsiteX4" fmla="*/ 705 w 9815"/>
                <a:gd name="connsiteY4" fmla="*/ 9000 h 10000"/>
                <a:gd name="connsiteX5" fmla="*/ 843 w 9815"/>
                <a:gd name="connsiteY5" fmla="*/ 8964 h 10000"/>
                <a:gd name="connsiteX6" fmla="*/ 1036 w 9815"/>
                <a:gd name="connsiteY6" fmla="*/ 8929 h 10000"/>
                <a:gd name="connsiteX7" fmla="*/ 1221 w 9815"/>
                <a:gd name="connsiteY7" fmla="*/ 8893 h 10000"/>
                <a:gd name="connsiteX8" fmla="*/ 1408 w 9815"/>
                <a:gd name="connsiteY8" fmla="*/ 8857 h 10000"/>
                <a:gd name="connsiteX9" fmla="*/ 1650 w 9815"/>
                <a:gd name="connsiteY9" fmla="*/ 8621 h 10000"/>
                <a:gd name="connsiteX10" fmla="*/ 1778 w 9815"/>
                <a:gd name="connsiteY10" fmla="*/ 8014 h 10000"/>
                <a:gd name="connsiteX11" fmla="*/ 1910 w 9815"/>
                <a:gd name="connsiteY11" fmla="*/ 7800 h 10000"/>
                <a:gd name="connsiteX12" fmla="*/ 2141 w 9815"/>
                <a:gd name="connsiteY12" fmla="*/ 7178 h 10000"/>
                <a:gd name="connsiteX13" fmla="*/ 2279 w 9815"/>
                <a:gd name="connsiteY13" fmla="*/ 6765 h 10000"/>
                <a:gd name="connsiteX14" fmla="*/ 2464 w 9815"/>
                <a:gd name="connsiteY14" fmla="*/ 6321 h 10000"/>
                <a:gd name="connsiteX15" fmla="*/ 2603 w 9815"/>
                <a:gd name="connsiteY15" fmla="*/ 5908 h 10000"/>
                <a:gd name="connsiteX16" fmla="*/ 2784 w 9815"/>
                <a:gd name="connsiteY16" fmla="*/ 5300 h 10000"/>
                <a:gd name="connsiteX17" fmla="*/ 2961 w 9815"/>
                <a:gd name="connsiteY17" fmla="*/ 4478 h 10000"/>
                <a:gd name="connsiteX18" fmla="*/ 3187 w 9815"/>
                <a:gd name="connsiteY18" fmla="*/ 3871 h 10000"/>
                <a:gd name="connsiteX19" fmla="*/ 3315 w 9815"/>
                <a:gd name="connsiteY19" fmla="*/ 3250 h 10000"/>
                <a:gd name="connsiteX20" fmla="*/ 3500 w 9815"/>
                <a:gd name="connsiteY20" fmla="*/ 2822 h 10000"/>
                <a:gd name="connsiteX21" fmla="*/ 3639 w 9815"/>
                <a:gd name="connsiteY21" fmla="*/ 2229 h 10000"/>
                <a:gd name="connsiteX22" fmla="*/ 3820 w 9815"/>
                <a:gd name="connsiteY22" fmla="*/ 1765 h 10000"/>
                <a:gd name="connsiteX23" fmla="*/ 4010 w 9815"/>
                <a:gd name="connsiteY23" fmla="*/ 1372 h 10000"/>
                <a:gd name="connsiteX24" fmla="*/ 4183 w 9815"/>
                <a:gd name="connsiteY24" fmla="*/ 929 h 10000"/>
                <a:gd name="connsiteX25" fmla="*/ 4423 w 9815"/>
                <a:gd name="connsiteY25" fmla="*/ 908 h 10000"/>
                <a:gd name="connsiteX26" fmla="*/ 4605 w 9815"/>
                <a:gd name="connsiteY26" fmla="*/ 464 h 10000"/>
                <a:gd name="connsiteX27" fmla="*/ 4786 w 9815"/>
                <a:gd name="connsiteY27" fmla="*/ 50 h 10000"/>
                <a:gd name="connsiteX28" fmla="*/ 4971 w 9815"/>
                <a:gd name="connsiteY28" fmla="*/ 0 h 10000"/>
                <a:gd name="connsiteX29" fmla="*/ 5172 w 9815"/>
                <a:gd name="connsiteY29" fmla="*/ 336 h 10000"/>
                <a:gd name="connsiteX30" fmla="*/ 5321 w 9815"/>
                <a:gd name="connsiteY30" fmla="*/ 693 h 10000"/>
                <a:gd name="connsiteX31" fmla="*/ 5465 w 9815"/>
                <a:gd name="connsiteY31" fmla="*/ 1264 h 10000"/>
                <a:gd name="connsiteX32" fmla="*/ 5613 w 9815"/>
                <a:gd name="connsiteY32" fmla="*/ 1964 h 10000"/>
                <a:gd name="connsiteX33" fmla="*/ 5760 w 9815"/>
                <a:gd name="connsiteY33" fmla="*/ 2536 h 10000"/>
                <a:gd name="connsiteX34" fmla="*/ 5949 w 9815"/>
                <a:gd name="connsiteY34" fmla="*/ 3086 h 10000"/>
                <a:gd name="connsiteX35" fmla="*/ 6199 w 9815"/>
                <a:gd name="connsiteY35" fmla="*/ 3621 h 10000"/>
                <a:gd name="connsiteX36" fmla="*/ 6392 w 9815"/>
                <a:gd name="connsiteY36" fmla="*/ 3929 h 10000"/>
                <a:gd name="connsiteX37" fmla="*/ 6541 w 9815"/>
                <a:gd name="connsiteY37" fmla="*/ 4085 h 10000"/>
                <a:gd name="connsiteX38" fmla="*/ 6773 w 9815"/>
                <a:gd name="connsiteY38" fmla="*/ 4229 h 10000"/>
                <a:gd name="connsiteX39" fmla="*/ 6912 w 9815"/>
                <a:gd name="connsiteY39" fmla="*/ 4192 h 10000"/>
                <a:gd name="connsiteX40" fmla="*/ 7054 w 9815"/>
                <a:gd name="connsiteY40" fmla="*/ 4157 h 10000"/>
                <a:gd name="connsiteX41" fmla="*/ 7246 w 9815"/>
                <a:gd name="connsiteY41" fmla="*/ 4143 h 10000"/>
                <a:gd name="connsiteX42" fmla="*/ 7487 w 9815"/>
                <a:gd name="connsiteY42" fmla="*/ 4657 h 10000"/>
                <a:gd name="connsiteX43" fmla="*/ 7683 w 9815"/>
                <a:gd name="connsiteY43" fmla="*/ 5014 h 10000"/>
                <a:gd name="connsiteX44" fmla="*/ 7881 w 9815"/>
                <a:gd name="connsiteY44" fmla="*/ 5550 h 10000"/>
                <a:gd name="connsiteX45" fmla="*/ 7981 w 9815"/>
                <a:gd name="connsiteY45" fmla="*/ 6122 h 10000"/>
                <a:gd name="connsiteX46" fmla="*/ 8217 w 9815"/>
                <a:gd name="connsiteY46" fmla="*/ 6607 h 10000"/>
                <a:gd name="connsiteX47" fmla="*/ 8374 w 9815"/>
                <a:gd name="connsiteY47" fmla="*/ 7000 h 10000"/>
                <a:gd name="connsiteX48" fmla="*/ 8611 w 9815"/>
                <a:gd name="connsiteY48" fmla="*/ 7536 h 10000"/>
                <a:gd name="connsiteX49" fmla="*/ 8750 w 9815"/>
                <a:gd name="connsiteY49" fmla="*/ 7678 h 10000"/>
                <a:gd name="connsiteX50" fmla="*/ 8900 w 9815"/>
                <a:gd name="connsiteY50" fmla="*/ 7857 h 10000"/>
                <a:gd name="connsiteX51" fmla="*/ 9088 w 9815"/>
                <a:gd name="connsiteY51" fmla="*/ 8179 h 10000"/>
                <a:gd name="connsiteX52" fmla="*/ 9280 w 9815"/>
                <a:gd name="connsiteY52" fmla="*/ 8514 h 10000"/>
                <a:gd name="connsiteX53" fmla="*/ 9471 w 9815"/>
                <a:gd name="connsiteY53" fmla="*/ 8871 h 10000"/>
                <a:gd name="connsiteX54" fmla="*/ 9664 w 9815"/>
                <a:gd name="connsiteY54" fmla="*/ 9015 h 10000"/>
                <a:gd name="connsiteX55" fmla="*/ 9815 w 9815"/>
                <a:gd name="connsiteY55" fmla="*/ 9000 h 10000"/>
                <a:gd name="connsiteX0" fmla="*/ 0 w 9846"/>
                <a:gd name="connsiteY0" fmla="*/ 10000 h 10000"/>
                <a:gd name="connsiteX1" fmla="*/ 197 w 9846"/>
                <a:gd name="connsiteY1" fmla="*/ 9500 h 10000"/>
                <a:gd name="connsiteX2" fmla="*/ 381 w 9846"/>
                <a:gd name="connsiteY2" fmla="*/ 9085 h 10000"/>
                <a:gd name="connsiteX3" fmla="*/ 523 w 9846"/>
                <a:gd name="connsiteY3" fmla="*/ 9036 h 10000"/>
                <a:gd name="connsiteX4" fmla="*/ 718 w 9846"/>
                <a:gd name="connsiteY4" fmla="*/ 9000 h 10000"/>
                <a:gd name="connsiteX5" fmla="*/ 859 w 9846"/>
                <a:gd name="connsiteY5" fmla="*/ 8964 h 10000"/>
                <a:gd name="connsiteX6" fmla="*/ 1056 w 9846"/>
                <a:gd name="connsiteY6" fmla="*/ 8929 h 10000"/>
                <a:gd name="connsiteX7" fmla="*/ 1244 w 9846"/>
                <a:gd name="connsiteY7" fmla="*/ 8893 h 10000"/>
                <a:gd name="connsiteX8" fmla="*/ 1435 w 9846"/>
                <a:gd name="connsiteY8" fmla="*/ 8857 h 10000"/>
                <a:gd name="connsiteX9" fmla="*/ 1681 w 9846"/>
                <a:gd name="connsiteY9" fmla="*/ 8621 h 10000"/>
                <a:gd name="connsiteX10" fmla="*/ 1812 w 9846"/>
                <a:gd name="connsiteY10" fmla="*/ 8014 h 10000"/>
                <a:gd name="connsiteX11" fmla="*/ 1946 w 9846"/>
                <a:gd name="connsiteY11" fmla="*/ 7800 h 10000"/>
                <a:gd name="connsiteX12" fmla="*/ 2181 w 9846"/>
                <a:gd name="connsiteY12" fmla="*/ 7178 h 10000"/>
                <a:gd name="connsiteX13" fmla="*/ 2322 w 9846"/>
                <a:gd name="connsiteY13" fmla="*/ 6765 h 10000"/>
                <a:gd name="connsiteX14" fmla="*/ 2510 w 9846"/>
                <a:gd name="connsiteY14" fmla="*/ 6321 h 10000"/>
                <a:gd name="connsiteX15" fmla="*/ 2652 w 9846"/>
                <a:gd name="connsiteY15" fmla="*/ 5908 h 10000"/>
                <a:gd name="connsiteX16" fmla="*/ 2836 w 9846"/>
                <a:gd name="connsiteY16" fmla="*/ 5300 h 10000"/>
                <a:gd name="connsiteX17" fmla="*/ 3017 w 9846"/>
                <a:gd name="connsiteY17" fmla="*/ 4478 h 10000"/>
                <a:gd name="connsiteX18" fmla="*/ 3247 w 9846"/>
                <a:gd name="connsiteY18" fmla="*/ 3871 h 10000"/>
                <a:gd name="connsiteX19" fmla="*/ 3377 w 9846"/>
                <a:gd name="connsiteY19" fmla="*/ 3250 h 10000"/>
                <a:gd name="connsiteX20" fmla="*/ 3566 w 9846"/>
                <a:gd name="connsiteY20" fmla="*/ 2822 h 10000"/>
                <a:gd name="connsiteX21" fmla="*/ 3708 w 9846"/>
                <a:gd name="connsiteY21" fmla="*/ 2229 h 10000"/>
                <a:gd name="connsiteX22" fmla="*/ 3892 w 9846"/>
                <a:gd name="connsiteY22" fmla="*/ 1765 h 10000"/>
                <a:gd name="connsiteX23" fmla="*/ 4086 w 9846"/>
                <a:gd name="connsiteY23" fmla="*/ 1372 h 10000"/>
                <a:gd name="connsiteX24" fmla="*/ 4262 w 9846"/>
                <a:gd name="connsiteY24" fmla="*/ 929 h 10000"/>
                <a:gd name="connsiteX25" fmla="*/ 4506 w 9846"/>
                <a:gd name="connsiteY25" fmla="*/ 908 h 10000"/>
                <a:gd name="connsiteX26" fmla="*/ 4692 w 9846"/>
                <a:gd name="connsiteY26" fmla="*/ 464 h 10000"/>
                <a:gd name="connsiteX27" fmla="*/ 4876 w 9846"/>
                <a:gd name="connsiteY27" fmla="*/ 50 h 10000"/>
                <a:gd name="connsiteX28" fmla="*/ 5065 w 9846"/>
                <a:gd name="connsiteY28" fmla="*/ 0 h 10000"/>
                <a:gd name="connsiteX29" fmla="*/ 5269 w 9846"/>
                <a:gd name="connsiteY29" fmla="*/ 336 h 10000"/>
                <a:gd name="connsiteX30" fmla="*/ 5421 w 9846"/>
                <a:gd name="connsiteY30" fmla="*/ 693 h 10000"/>
                <a:gd name="connsiteX31" fmla="*/ 5568 w 9846"/>
                <a:gd name="connsiteY31" fmla="*/ 1264 h 10000"/>
                <a:gd name="connsiteX32" fmla="*/ 5719 w 9846"/>
                <a:gd name="connsiteY32" fmla="*/ 1964 h 10000"/>
                <a:gd name="connsiteX33" fmla="*/ 5869 w 9846"/>
                <a:gd name="connsiteY33" fmla="*/ 2536 h 10000"/>
                <a:gd name="connsiteX34" fmla="*/ 6061 w 9846"/>
                <a:gd name="connsiteY34" fmla="*/ 3086 h 10000"/>
                <a:gd name="connsiteX35" fmla="*/ 6316 w 9846"/>
                <a:gd name="connsiteY35" fmla="*/ 3621 h 10000"/>
                <a:gd name="connsiteX36" fmla="*/ 6512 w 9846"/>
                <a:gd name="connsiteY36" fmla="*/ 3929 h 10000"/>
                <a:gd name="connsiteX37" fmla="*/ 6664 w 9846"/>
                <a:gd name="connsiteY37" fmla="*/ 4085 h 10000"/>
                <a:gd name="connsiteX38" fmla="*/ 6901 w 9846"/>
                <a:gd name="connsiteY38" fmla="*/ 4229 h 10000"/>
                <a:gd name="connsiteX39" fmla="*/ 7042 w 9846"/>
                <a:gd name="connsiteY39" fmla="*/ 4192 h 10000"/>
                <a:gd name="connsiteX40" fmla="*/ 7187 w 9846"/>
                <a:gd name="connsiteY40" fmla="*/ 4157 h 10000"/>
                <a:gd name="connsiteX41" fmla="*/ 7383 w 9846"/>
                <a:gd name="connsiteY41" fmla="*/ 4143 h 10000"/>
                <a:gd name="connsiteX42" fmla="*/ 7628 w 9846"/>
                <a:gd name="connsiteY42" fmla="*/ 4657 h 10000"/>
                <a:gd name="connsiteX43" fmla="*/ 7828 w 9846"/>
                <a:gd name="connsiteY43" fmla="*/ 5014 h 10000"/>
                <a:gd name="connsiteX44" fmla="*/ 8030 w 9846"/>
                <a:gd name="connsiteY44" fmla="*/ 5550 h 10000"/>
                <a:gd name="connsiteX45" fmla="*/ 8131 w 9846"/>
                <a:gd name="connsiteY45" fmla="*/ 6122 h 10000"/>
                <a:gd name="connsiteX46" fmla="*/ 8372 w 9846"/>
                <a:gd name="connsiteY46" fmla="*/ 6607 h 10000"/>
                <a:gd name="connsiteX47" fmla="*/ 8532 w 9846"/>
                <a:gd name="connsiteY47" fmla="*/ 7000 h 10000"/>
                <a:gd name="connsiteX48" fmla="*/ 8773 w 9846"/>
                <a:gd name="connsiteY48" fmla="*/ 7536 h 10000"/>
                <a:gd name="connsiteX49" fmla="*/ 8915 w 9846"/>
                <a:gd name="connsiteY49" fmla="*/ 7678 h 10000"/>
                <a:gd name="connsiteX50" fmla="*/ 9068 w 9846"/>
                <a:gd name="connsiteY50" fmla="*/ 7857 h 10000"/>
                <a:gd name="connsiteX51" fmla="*/ 9259 w 9846"/>
                <a:gd name="connsiteY51" fmla="*/ 8179 h 10000"/>
                <a:gd name="connsiteX52" fmla="*/ 9455 w 9846"/>
                <a:gd name="connsiteY52" fmla="*/ 8514 h 10000"/>
                <a:gd name="connsiteX53" fmla="*/ 9650 w 9846"/>
                <a:gd name="connsiteY53" fmla="*/ 8871 h 10000"/>
                <a:gd name="connsiteX54" fmla="*/ 9846 w 9846"/>
                <a:gd name="connsiteY54" fmla="*/ 9015 h 10000"/>
                <a:gd name="connsiteX0" fmla="*/ 0 w 9801"/>
                <a:gd name="connsiteY0" fmla="*/ 10000 h 10000"/>
                <a:gd name="connsiteX1" fmla="*/ 200 w 9801"/>
                <a:gd name="connsiteY1" fmla="*/ 9500 h 10000"/>
                <a:gd name="connsiteX2" fmla="*/ 387 w 9801"/>
                <a:gd name="connsiteY2" fmla="*/ 9085 h 10000"/>
                <a:gd name="connsiteX3" fmla="*/ 531 w 9801"/>
                <a:gd name="connsiteY3" fmla="*/ 9036 h 10000"/>
                <a:gd name="connsiteX4" fmla="*/ 729 w 9801"/>
                <a:gd name="connsiteY4" fmla="*/ 9000 h 10000"/>
                <a:gd name="connsiteX5" fmla="*/ 872 w 9801"/>
                <a:gd name="connsiteY5" fmla="*/ 8964 h 10000"/>
                <a:gd name="connsiteX6" fmla="*/ 1073 w 9801"/>
                <a:gd name="connsiteY6" fmla="*/ 8929 h 10000"/>
                <a:gd name="connsiteX7" fmla="*/ 1263 w 9801"/>
                <a:gd name="connsiteY7" fmla="*/ 8893 h 10000"/>
                <a:gd name="connsiteX8" fmla="*/ 1457 w 9801"/>
                <a:gd name="connsiteY8" fmla="*/ 8857 h 10000"/>
                <a:gd name="connsiteX9" fmla="*/ 1707 w 9801"/>
                <a:gd name="connsiteY9" fmla="*/ 8621 h 10000"/>
                <a:gd name="connsiteX10" fmla="*/ 1840 w 9801"/>
                <a:gd name="connsiteY10" fmla="*/ 8014 h 10000"/>
                <a:gd name="connsiteX11" fmla="*/ 1976 w 9801"/>
                <a:gd name="connsiteY11" fmla="*/ 7800 h 10000"/>
                <a:gd name="connsiteX12" fmla="*/ 2215 w 9801"/>
                <a:gd name="connsiteY12" fmla="*/ 7178 h 10000"/>
                <a:gd name="connsiteX13" fmla="*/ 2358 w 9801"/>
                <a:gd name="connsiteY13" fmla="*/ 6765 h 10000"/>
                <a:gd name="connsiteX14" fmla="*/ 2549 w 9801"/>
                <a:gd name="connsiteY14" fmla="*/ 6321 h 10000"/>
                <a:gd name="connsiteX15" fmla="*/ 2693 w 9801"/>
                <a:gd name="connsiteY15" fmla="*/ 5908 h 10000"/>
                <a:gd name="connsiteX16" fmla="*/ 2880 w 9801"/>
                <a:gd name="connsiteY16" fmla="*/ 5300 h 10000"/>
                <a:gd name="connsiteX17" fmla="*/ 3064 w 9801"/>
                <a:gd name="connsiteY17" fmla="*/ 4478 h 10000"/>
                <a:gd name="connsiteX18" fmla="*/ 3298 w 9801"/>
                <a:gd name="connsiteY18" fmla="*/ 3871 h 10000"/>
                <a:gd name="connsiteX19" fmla="*/ 3430 w 9801"/>
                <a:gd name="connsiteY19" fmla="*/ 3250 h 10000"/>
                <a:gd name="connsiteX20" fmla="*/ 3622 w 9801"/>
                <a:gd name="connsiteY20" fmla="*/ 2822 h 10000"/>
                <a:gd name="connsiteX21" fmla="*/ 3766 w 9801"/>
                <a:gd name="connsiteY21" fmla="*/ 2229 h 10000"/>
                <a:gd name="connsiteX22" fmla="*/ 3953 w 9801"/>
                <a:gd name="connsiteY22" fmla="*/ 1765 h 10000"/>
                <a:gd name="connsiteX23" fmla="*/ 4150 w 9801"/>
                <a:gd name="connsiteY23" fmla="*/ 1372 h 10000"/>
                <a:gd name="connsiteX24" fmla="*/ 4329 w 9801"/>
                <a:gd name="connsiteY24" fmla="*/ 929 h 10000"/>
                <a:gd name="connsiteX25" fmla="*/ 4576 w 9801"/>
                <a:gd name="connsiteY25" fmla="*/ 908 h 10000"/>
                <a:gd name="connsiteX26" fmla="*/ 4765 w 9801"/>
                <a:gd name="connsiteY26" fmla="*/ 464 h 10000"/>
                <a:gd name="connsiteX27" fmla="*/ 4952 w 9801"/>
                <a:gd name="connsiteY27" fmla="*/ 50 h 10000"/>
                <a:gd name="connsiteX28" fmla="*/ 5144 w 9801"/>
                <a:gd name="connsiteY28" fmla="*/ 0 h 10000"/>
                <a:gd name="connsiteX29" fmla="*/ 5351 w 9801"/>
                <a:gd name="connsiteY29" fmla="*/ 336 h 10000"/>
                <a:gd name="connsiteX30" fmla="*/ 5506 w 9801"/>
                <a:gd name="connsiteY30" fmla="*/ 693 h 10000"/>
                <a:gd name="connsiteX31" fmla="*/ 5655 w 9801"/>
                <a:gd name="connsiteY31" fmla="*/ 1264 h 10000"/>
                <a:gd name="connsiteX32" fmla="*/ 5808 w 9801"/>
                <a:gd name="connsiteY32" fmla="*/ 1964 h 10000"/>
                <a:gd name="connsiteX33" fmla="*/ 5961 w 9801"/>
                <a:gd name="connsiteY33" fmla="*/ 2536 h 10000"/>
                <a:gd name="connsiteX34" fmla="*/ 6156 w 9801"/>
                <a:gd name="connsiteY34" fmla="*/ 3086 h 10000"/>
                <a:gd name="connsiteX35" fmla="*/ 6415 w 9801"/>
                <a:gd name="connsiteY35" fmla="*/ 3621 h 10000"/>
                <a:gd name="connsiteX36" fmla="*/ 6614 w 9801"/>
                <a:gd name="connsiteY36" fmla="*/ 3929 h 10000"/>
                <a:gd name="connsiteX37" fmla="*/ 6768 w 9801"/>
                <a:gd name="connsiteY37" fmla="*/ 4085 h 10000"/>
                <a:gd name="connsiteX38" fmla="*/ 7009 w 9801"/>
                <a:gd name="connsiteY38" fmla="*/ 4229 h 10000"/>
                <a:gd name="connsiteX39" fmla="*/ 7152 w 9801"/>
                <a:gd name="connsiteY39" fmla="*/ 4192 h 10000"/>
                <a:gd name="connsiteX40" fmla="*/ 7299 w 9801"/>
                <a:gd name="connsiteY40" fmla="*/ 4157 h 10000"/>
                <a:gd name="connsiteX41" fmla="*/ 7498 w 9801"/>
                <a:gd name="connsiteY41" fmla="*/ 4143 h 10000"/>
                <a:gd name="connsiteX42" fmla="*/ 7747 w 9801"/>
                <a:gd name="connsiteY42" fmla="*/ 4657 h 10000"/>
                <a:gd name="connsiteX43" fmla="*/ 7950 w 9801"/>
                <a:gd name="connsiteY43" fmla="*/ 5014 h 10000"/>
                <a:gd name="connsiteX44" fmla="*/ 8156 w 9801"/>
                <a:gd name="connsiteY44" fmla="*/ 5550 h 10000"/>
                <a:gd name="connsiteX45" fmla="*/ 8258 w 9801"/>
                <a:gd name="connsiteY45" fmla="*/ 6122 h 10000"/>
                <a:gd name="connsiteX46" fmla="*/ 8503 w 9801"/>
                <a:gd name="connsiteY46" fmla="*/ 6607 h 10000"/>
                <a:gd name="connsiteX47" fmla="*/ 8665 w 9801"/>
                <a:gd name="connsiteY47" fmla="*/ 7000 h 10000"/>
                <a:gd name="connsiteX48" fmla="*/ 8910 w 9801"/>
                <a:gd name="connsiteY48" fmla="*/ 7536 h 10000"/>
                <a:gd name="connsiteX49" fmla="*/ 9054 w 9801"/>
                <a:gd name="connsiteY49" fmla="*/ 7678 h 10000"/>
                <a:gd name="connsiteX50" fmla="*/ 9210 w 9801"/>
                <a:gd name="connsiteY50" fmla="*/ 7857 h 10000"/>
                <a:gd name="connsiteX51" fmla="*/ 9404 w 9801"/>
                <a:gd name="connsiteY51" fmla="*/ 8179 h 10000"/>
                <a:gd name="connsiteX52" fmla="*/ 9603 w 9801"/>
                <a:gd name="connsiteY52" fmla="*/ 8514 h 10000"/>
                <a:gd name="connsiteX53" fmla="*/ 9801 w 9801"/>
                <a:gd name="connsiteY53" fmla="*/ 8871 h 10000"/>
                <a:gd name="connsiteX0" fmla="*/ 0 w 9798"/>
                <a:gd name="connsiteY0" fmla="*/ 10000 h 10000"/>
                <a:gd name="connsiteX1" fmla="*/ 204 w 9798"/>
                <a:gd name="connsiteY1" fmla="*/ 9500 h 10000"/>
                <a:gd name="connsiteX2" fmla="*/ 395 w 9798"/>
                <a:gd name="connsiteY2" fmla="*/ 9085 h 10000"/>
                <a:gd name="connsiteX3" fmla="*/ 542 w 9798"/>
                <a:gd name="connsiteY3" fmla="*/ 9036 h 10000"/>
                <a:gd name="connsiteX4" fmla="*/ 744 w 9798"/>
                <a:gd name="connsiteY4" fmla="*/ 9000 h 10000"/>
                <a:gd name="connsiteX5" fmla="*/ 890 w 9798"/>
                <a:gd name="connsiteY5" fmla="*/ 8964 h 10000"/>
                <a:gd name="connsiteX6" fmla="*/ 1095 w 9798"/>
                <a:gd name="connsiteY6" fmla="*/ 8929 h 10000"/>
                <a:gd name="connsiteX7" fmla="*/ 1289 w 9798"/>
                <a:gd name="connsiteY7" fmla="*/ 8893 h 10000"/>
                <a:gd name="connsiteX8" fmla="*/ 1487 w 9798"/>
                <a:gd name="connsiteY8" fmla="*/ 8857 h 10000"/>
                <a:gd name="connsiteX9" fmla="*/ 1742 w 9798"/>
                <a:gd name="connsiteY9" fmla="*/ 8621 h 10000"/>
                <a:gd name="connsiteX10" fmla="*/ 1877 w 9798"/>
                <a:gd name="connsiteY10" fmla="*/ 8014 h 10000"/>
                <a:gd name="connsiteX11" fmla="*/ 2016 w 9798"/>
                <a:gd name="connsiteY11" fmla="*/ 7800 h 10000"/>
                <a:gd name="connsiteX12" fmla="*/ 2260 w 9798"/>
                <a:gd name="connsiteY12" fmla="*/ 7178 h 10000"/>
                <a:gd name="connsiteX13" fmla="*/ 2406 w 9798"/>
                <a:gd name="connsiteY13" fmla="*/ 6765 h 10000"/>
                <a:gd name="connsiteX14" fmla="*/ 2601 w 9798"/>
                <a:gd name="connsiteY14" fmla="*/ 6321 h 10000"/>
                <a:gd name="connsiteX15" fmla="*/ 2748 w 9798"/>
                <a:gd name="connsiteY15" fmla="*/ 5908 h 10000"/>
                <a:gd name="connsiteX16" fmla="*/ 2938 w 9798"/>
                <a:gd name="connsiteY16" fmla="*/ 5300 h 10000"/>
                <a:gd name="connsiteX17" fmla="*/ 3126 w 9798"/>
                <a:gd name="connsiteY17" fmla="*/ 4478 h 10000"/>
                <a:gd name="connsiteX18" fmla="*/ 3365 w 9798"/>
                <a:gd name="connsiteY18" fmla="*/ 3871 h 10000"/>
                <a:gd name="connsiteX19" fmla="*/ 3500 w 9798"/>
                <a:gd name="connsiteY19" fmla="*/ 3250 h 10000"/>
                <a:gd name="connsiteX20" fmla="*/ 3696 w 9798"/>
                <a:gd name="connsiteY20" fmla="*/ 2822 h 10000"/>
                <a:gd name="connsiteX21" fmla="*/ 3842 w 9798"/>
                <a:gd name="connsiteY21" fmla="*/ 2229 h 10000"/>
                <a:gd name="connsiteX22" fmla="*/ 4033 w 9798"/>
                <a:gd name="connsiteY22" fmla="*/ 1765 h 10000"/>
                <a:gd name="connsiteX23" fmla="*/ 4234 w 9798"/>
                <a:gd name="connsiteY23" fmla="*/ 1372 h 10000"/>
                <a:gd name="connsiteX24" fmla="*/ 4417 w 9798"/>
                <a:gd name="connsiteY24" fmla="*/ 929 h 10000"/>
                <a:gd name="connsiteX25" fmla="*/ 4669 w 9798"/>
                <a:gd name="connsiteY25" fmla="*/ 908 h 10000"/>
                <a:gd name="connsiteX26" fmla="*/ 4862 w 9798"/>
                <a:gd name="connsiteY26" fmla="*/ 464 h 10000"/>
                <a:gd name="connsiteX27" fmla="*/ 5053 w 9798"/>
                <a:gd name="connsiteY27" fmla="*/ 50 h 10000"/>
                <a:gd name="connsiteX28" fmla="*/ 5248 w 9798"/>
                <a:gd name="connsiteY28" fmla="*/ 0 h 10000"/>
                <a:gd name="connsiteX29" fmla="*/ 5460 w 9798"/>
                <a:gd name="connsiteY29" fmla="*/ 336 h 10000"/>
                <a:gd name="connsiteX30" fmla="*/ 5618 w 9798"/>
                <a:gd name="connsiteY30" fmla="*/ 693 h 10000"/>
                <a:gd name="connsiteX31" fmla="*/ 5770 w 9798"/>
                <a:gd name="connsiteY31" fmla="*/ 1264 h 10000"/>
                <a:gd name="connsiteX32" fmla="*/ 5926 w 9798"/>
                <a:gd name="connsiteY32" fmla="*/ 1964 h 10000"/>
                <a:gd name="connsiteX33" fmla="*/ 6082 w 9798"/>
                <a:gd name="connsiteY33" fmla="*/ 2536 h 10000"/>
                <a:gd name="connsiteX34" fmla="*/ 6281 w 9798"/>
                <a:gd name="connsiteY34" fmla="*/ 3086 h 10000"/>
                <a:gd name="connsiteX35" fmla="*/ 6545 w 9798"/>
                <a:gd name="connsiteY35" fmla="*/ 3621 h 10000"/>
                <a:gd name="connsiteX36" fmla="*/ 6748 w 9798"/>
                <a:gd name="connsiteY36" fmla="*/ 3929 h 10000"/>
                <a:gd name="connsiteX37" fmla="*/ 6905 w 9798"/>
                <a:gd name="connsiteY37" fmla="*/ 4085 h 10000"/>
                <a:gd name="connsiteX38" fmla="*/ 7151 w 9798"/>
                <a:gd name="connsiteY38" fmla="*/ 4229 h 10000"/>
                <a:gd name="connsiteX39" fmla="*/ 7297 w 9798"/>
                <a:gd name="connsiteY39" fmla="*/ 4192 h 10000"/>
                <a:gd name="connsiteX40" fmla="*/ 7447 w 9798"/>
                <a:gd name="connsiteY40" fmla="*/ 4157 h 10000"/>
                <a:gd name="connsiteX41" fmla="*/ 7650 w 9798"/>
                <a:gd name="connsiteY41" fmla="*/ 4143 h 10000"/>
                <a:gd name="connsiteX42" fmla="*/ 7904 w 9798"/>
                <a:gd name="connsiteY42" fmla="*/ 4657 h 10000"/>
                <a:gd name="connsiteX43" fmla="*/ 8111 w 9798"/>
                <a:gd name="connsiteY43" fmla="*/ 5014 h 10000"/>
                <a:gd name="connsiteX44" fmla="*/ 8322 w 9798"/>
                <a:gd name="connsiteY44" fmla="*/ 5550 h 10000"/>
                <a:gd name="connsiteX45" fmla="*/ 8426 w 9798"/>
                <a:gd name="connsiteY45" fmla="*/ 6122 h 10000"/>
                <a:gd name="connsiteX46" fmla="*/ 8676 w 9798"/>
                <a:gd name="connsiteY46" fmla="*/ 6607 h 10000"/>
                <a:gd name="connsiteX47" fmla="*/ 8841 w 9798"/>
                <a:gd name="connsiteY47" fmla="*/ 7000 h 10000"/>
                <a:gd name="connsiteX48" fmla="*/ 9091 w 9798"/>
                <a:gd name="connsiteY48" fmla="*/ 7536 h 10000"/>
                <a:gd name="connsiteX49" fmla="*/ 9238 w 9798"/>
                <a:gd name="connsiteY49" fmla="*/ 7678 h 10000"/>
                <a:gd name="connsiteX50" fmla="*/ 9397 w 9798"/>
                <a:gd name="connsiteY50" fmla="*/ 7857 h 10000"/>
                <a:gd name="connsiteX51" fmla="*/ 9595 w 9798"/>
                <a:gd name="connsiteY51" fmla="*/ 8179 h 10000"/>
                <a:gd name="connsiteX52" fmla="*/ 9798 w 9798"/>
                <a:gd name="connsiteY52" fmla="*/ 8514 h 10000"/>
                <a:gd name="connsiteX0" fmla="*/ 0 w 9793"/>
                <a:gd name="connsiteY0" fmla="*/ 10000 h 10000"/>
                <a:gd name="connsiteX1" fmla="*/ 208 w 9793"/>
                <a:gd name="connsiteY1" fmla="*/ 9500 h 10000"/>
                <a:gd name="connsiteX2" fmla="*/ 403 w 9793"/>
                <a:gd name="connsiteY2" fmla="*/ 9085 h 10000"/>
                <a:gd name="connsiteX3" fmla="*/ 553 w 9793"/>
                <a:gd name="connsiteY3" fmla="*/ 9036 h 10000"/>
                <a:gd name="connsiteX4" fmla="*/ 759 w 9793"/>
                <a:gd name="connsiteY4" fmla="*/ 9000 h 10000"/>
                <a:gd name="connsiteX5" fmla="*/ 908 w 9793"/>
                <a:gd name="connsiteY5" fmla="*/ 8964 h 10000"/>
                <a:gd name="connsiteX6" fmla="*/ 1118 w 9793"/>
                <a:gd name="connsiteY6" fmla="*/ 8929 h 10000"/>
                <a:gd name="connsiteX7" fmla="*/ 1316 w 9793"/>
                <a:gd name="connsiteY7" fmla="*/ 8893 h 10000"/>
                <a:gd name="connsiteX8" fmla="*/ 1518 w 9793"/>
                <a:gd name="connsiteY8" fmla="*/ 8857 h 10000"/>
                <a:gd name="connsiteX9" fmla="*/ 1778 w 9793"/>
                <a:gd name="connsiteY9" fmla="*/ 8621 h 10000"/>
                <a:gd name="connsiteX10" fmla="*/ 1916 w 9793"/>
                <a:gd name="connsiteY10" fmla="*/ 8014 h 10000"/>
                <a:gd name="connsiteX11" fmla="*/ 2058 w 9793"/>
                <a:gd name="connsiteY11" fmla="*/ 7800 h 10000"/>
                <a:gd name="connsiteX12" fmla="*/ 2307 w 9793"/>
                <a:gd name="connsiteY12" fmla="*/ 7178 h 10000"/>
                <a:gd name="connsiteX13" fmla="*/ 2456 w 9793"/>
                <a:gd name="connsiteY13" fmla="*/ 6765 h 10000"/>
                <a:gd name="connsiteX14" fmla="*/ 2655 w 9793"/>
                <a:gd name="connsiteY14" fmla="*/ 6321 h 10000"/>
                <a:gd name="connsiteX15" fmla="*/ 2805 w 9793"/>
                <a:gd name="connsiteY15" fmla="*/ 5908 h 10000"/>
                <a:gd name="connsiteX16" fmla="*/ 2999 w 9793"/>
                <a:gd name="connsiteY16" fmla="*/ 5300 h 10000"/>
                <a:gd name="connsiteX17" fmla="*/ 3190 w 9793"/>
                <a:gd name="connsiteY17" fmla="*/ 4478 h 10000"/>
                <a:gd name="connsiteX18" fmla="*/ 3434 w 9793"/>
                <a:gd name="connsiteY18" fmla="*/ 3871 h 10000"/>
                <a:gd name="connsiteX19" fmla="*/ 3572 w 9793"/>
                <a:gd name="connsiteY19" fmla="*/ 3250 h 10000"/>
                <a:gd name="connsiteX20" fmla="*/ 3772 w 9793"/>
                <a:gd name="connsiteY20" fmla="*/ 2822 h 10000"/>
                <a:gd name="connsiteX21" fmla="*/ 3921 w 9793"/>
                <a:gd name="connsiteY21" fmla="*/ 2229 h 10000"/>
                <a:gd name="connsiteX22" fmla="*/ 4116 w 9793"/>
                <a:gd name="connsiteY22" fmla="*/ 1765 h 10000"/>
                <a:gd name="connsiteX23" fmla="*/ 4321 w 9793"/>
                <a:gd name="connsiteY23" fmla="*/ 1372 h 10000"/>
                <a:gd name="connsiteX24" fmla="*/ 4508 w 9793"/>
                <a:gd name="connsiteY24" fmla="*/ 929 h 10000"/>
                <a:gd name="connsiteX25" fmla="*/ 4765 w 9793"/>
                <a:gd name="connsiteY25" fmla="*/ 908 h 10000"/>
                <a:gd name="connsiteX26" fmla="*/ 4962 w 9793"/>
                <a:gd name="connsiteY26" fmla="*/ 464 h 10000"/>
                <a:gd name="connsiteX27" fmla="*/ 5157 w 9793"/>
                <a:gd name="connsiteY27" fmla="*/ 50 h 10000"/>
                <a:gd name="connsiteX28" fmla="*/ 5356 w 9793"/>
                <a:gd name="connsiteY28" fmla="*/ 0 h 10000"/>
                <a:gd name="connsiteX29" fmla="*/ 5573 w 9793"/>
                <a:gd name="connsiteY29" fmla="*/ 336 h 10000"/>
                <a:gd name="connsiteX30" fmla="*/ 5734 w 9793"/>
                <a:gd name="connsiteY30" fmla="*/ 693 h 10000"/>
                <a:gd name="connsiteX31" fmla="*/ 5889 w 9793"/>
                <a:gd name="connsiteY31" fmla="*/ 1264 h 10000"/>
                <a:gd name="connsiteX32" fmla="*/ 6048 w 9793"/>
                <a:gd name="connsiteY32" fmla="*/ 1964 h 10000"/>
                <a:gd name="connsiteX33" fmla="*/ 6207 w 9793"/>
                <a:gd name="connsiteY33" fmla="*/ 2536 h 10000"/>
                <a:gd name="connsiteX34" fmla="*/ 6410 w 9793"/>
                <a:gd name="connsiteY34" fmla="*/ 3086 h 10000"/>
                <a:gd name="connsiteX35" fmla="*/ 6680 w 9793"/>
                <a:gd name="connsiteY35" fmla="*/ 3621 h 10000"/>
                <a:gd name="connsiteX36" fmla="*/ 6887 w 9793"/>
                <a:gd name="connsiteY36" fmla="*/ 3929 h 10000"/>
                <a:gd name="connsiteX37" fmla="*/ 7047 w 9793"/>
                <a:gd name="connsiteY37" fmla="*/ 4085 h 10000"/>
                <a:gd name="connsiteX38" fmla="*/ 7298 w 9793"/>
                <a:gd name="connsiteY38" fmla="*/ 4229 h 10000"/>
                <a:gd name="connsiteX39" fmla="*/ 7447 w 9793"/>
                <a:gd name="connsiteY39" fmla="*/ 4192 h 10000"/>
                <a:gd name="connsiteX40" fmla="*/ 7601 w 9793"/>
                <a:gd name="connsiteY40" fmla="*/ 4157 h 10000"/>
                <a:gd name="connsiteX41" fmla="*/ 7808 w 9793"/>
                <a:gd name="connsiteY41" fmla="*/ 4143 h 10000"/>
                <a:gd name="connsiteX42" fmla="*/ 8067 w 9793"/>
                <a:gd name="connsiteY42" fmla="*/ 4657 h 10000"/>
                <a:gd name="connsiteX43" fmla="*/ 8278 w 9793"/>
                <a:gd name="connsiteY43" fmla="*/ 5014 h 10000"/>
                <a:gd name="connsiteX44" fmla="*/ 8494 w 9793"/>
                <a:gd name="connsiteY44" fmla="*/ 5550 h 10000"/>
                <a:gd name="connsiteX45" fmla="*/ 8600 w 9793"/>
                <a:gd name="connsiteY45" fmla="*/ 6122 h 10000"/>
                <a:gd name="connsiteX46" fmla="*/ 8855 w 9793"/>
                <a:gd name="connsiteY46" fmla="*/ 6607 h 10000"/>
                <a:gd name="connsiteX47" fmla="*/ 9023 w 9793"/>
                <a:gd name="connsiteY47" fmla="*/ 7000 h 10000"/>
                <a:gd name="connsiteX48" fmla="*/ 9278 w 9793"/>
                <a:gd name="connsiteY48" fmla="*/ 7536 h 10000"/>
                <a:gd name="connsiteX49" fmla="*/ 9428 w 9793"/>
                <a:gd name="connsiteY49" fmla="*/ 7678 h 10000"/>
                <a:gd name="connsiteX50" fmla="*/ 9591 w 9793"/>
                <a:gd name="connsiteY50" fmla="*/ 7857 h 10000"/>
                <a:gd name="connsiteX51" fmla="*/ 9793 w 9793"/>
                <a:gd name="connsiteY51" fmla="*/ 8179 h 10000"/>
                <a:gd name="connsiteX0" fmla="*/ 0 w 9794"/>
                <a:gd name="connsiteY0" fmla="*/ 10000 h 10000"/>
                <a:gd name="connsiteX1" fmla="*/ 212 w 9794"/>
                <a:gd name="connsiteY1" fmla="*/ 9500 h 10000"/>
                <a:gd name="connsiteX2" fmla="*/ 412 w 9794"/>
                <a:gd name="connsiteY2" fmla="*/ 9085 h 10000"/>
                <a:gd name="connsiteX3" fmla="*/ 565 w 9794"/>
                <a:gd name="connsiteY3" fmla="*/ 9036 h 10000"/>
                <a:gd name="connsiteX4" fmla="*/ 775 w 9794"/>
                <a:gd name="connsiteY4" fmla="*/ 9000 h 10000"/>
                <a:gd name="connsiteX5" fmla="*/ 927 w 9794"/>
                <a:gd name="connsiteY5" fmla="*/ 8964 h 10000"/>
                <a:gd name="connsiteX6" fmla="*/ 1142 w 9794"/>
                <a:gd name="connsiteY6" fmla="*/ 8929 h 10000"/>
                <a:gd name="connsiteX7" fmla="*/ 1344 w 9794"/>
                <a:gd name="connsiteY7" fmla="*/ 8893 h 10000"/>
                <a:gd name="connsiteX8" fmla="*/ 1550 w 9794"/>
                <a:gd name="connsiteY8" fmla="*/ 8857 h 10000"/>
                <a:gd name="connsiteX9" fmla="*/ 1816 w 9794"/>
                <a:gd name="connsiteY9" fmla="*/ 8621 h 10000"/>
                <a:gd name="connsiteX10" fmla="*/ 1956 w 9794"/>
                <a:gd name="connsiteY10" fmla="*/ 8014 h 10000"/>
                <a:gd name="connsiteX11" fmla="*/ 2102 w 9794"/>
                <a:gd name="connsiteY11" fmla="*/ 7800 h 10000"/>
                <a:gd name="connsiteX12" fmla="*/ 2356 w 9794"/>
                <a:gd name="connsiteY12" fmla="*/ 7178 h 10000"/>
                <a:gd name="connsiteX13" fmla="*/ 2508 w 9794"/>
                <a:gd name="connsiteY13" fmla="*/ 6765 h 10000"/>
                <a:gd name="connsiteX14" fmla="*/ 2711 w 9794"/>
                <a:gd name="connsiteY14" fmla="*/ 6321 h 10000"/>
                <a:gd name="connsiteX15" fmla="*/ 2864 w 9794"/>
                <a:gd name="connsiteY15" fmla="*/ 5908 h 10000"/>
                <a:gd name="connsiteX16" fmla="*/ 3062 w 9794"/>
                <a:gd name="connsiteY16" fmla="*/ 5300 h 10000"/>
                <a:gd name="connsiteX17" fmla="*/ 3257 w 9794"/>
                <a:gd name="connsiteY17" fmla="*/ 4478 h 10000"/>
                <a:gd name="connsiteX18" fmla="*/ 3507 w 9794"/>
                <a:gd name="connsiteY18" fmla="*/ 3871 h 10000"/>
                <a:gd name="connsiteX19" fmla="*/ 3648 w 9794"/>
                <a:gd name="connsiteY19" fmla="*/ 3250 h 10000"/>
                <a:gd name="connsiteX20" fmla="*/ 3852 w 9794"/>
                <a:gd name="connsiteY20" fmla="*/ 2822 h 10000"/>
                <a:gd name="connsiteX21" fmla="*/ 4004 w 9794"/>
                <a:gd name="connsiteY21" fmla="*/ 2229 h 10000"/>
                <a:gd name="connsiteX22" fmla="*/ 4203 w 9794"/>
                <a:gd name="connsiteY22" fmla="*/ 1765 h 10000"/>
                <a:gd name="connsiteX23" fmla="*/ 4412 w 9794"/>
                <a:gd name="connsiteY23" fmla="*/ 1372 h 10000"/>
                <a:gd name="connsiteX24" fmla="*/ 4603 w 9794"/>
                <a:gd name="connsiteY24" fmla="*/ 929 h 10000"/>
                <a:gd name="connsiteX25" fmla="*/ 4866 w 9794"/>
                <a:gd name="connsiteY25" fmla="*/ 908 h 10000"/>
                <a:gd name="connsiteX26" fmla="*/ 5067 w 9794"/>
                <a:gd name="connsiteY26" fmla="*/ 464 h 10000"/>
                <a:gd name="connsiteX27" fmla="*/ 5266 w 9794"/>
                <a:gd name="connsiteY27" fmla="*/ 50 h 10000"/>
                <a:gd name="connsiteX28" fmla="*/ 5469 w 9794"/>
                <a:gd name="connsiteY28" fmla="*/ 0 h 10000"/>
                <a:gd name="connsiteX29" fmla="*/ 5691 w 9794"/>
                <a:gd name="connsiteY29" fmla="*/ 336 h 10000"/>
                <a:gd name="connsiteX30" fmla="*/ 5855 w 9794"/>
                <a:gd name="connsiteY30" fmla="*/ 693 h 10000"/>
                <a:gd name="connsiteX31" fmla="*/ 6013 w 9794"/>
                <a:gd name="connsiteY31" fmla="*/ 1264 h 10000"/>
                <a:gd name="connsiteX32" fmla="*/ 6176 w 9794"/>
                <a:gd name="connsiteY32" fmla="*/ 1964 h 10000"/>
                <a:gd name="connsiteX33" fmla="*/ 6338 w 9794"/>
                <a:gd name="connsiteY33" fmla="*/ 2536 h 10000"/>
                <a:gd name="connsiteX34" fmla="*/ 6545 w 9794"/>
                <a:gd name="connsiteY34" fmla="*/ 3086 h 10000"/>
                <a:gd name="connsiteX35" fmla="*/ 6821 w 9794"/>
                <a:gd name="connsiteY35" fmla="*/ 3621 h 10000"/>
                <a:gd name="connsiteX36" fmla="*/ 7033 w 9794"/>
                <a:gd name="connsiteY36" fmla="*/ 3929 h 10000"/>
                <a:gd name="connsiteX37" fmla="*/ 7196 w 9794"/>
                <a:gd name="connsiteY37" fmla="*/ 4085 h 10000"/>
                <a:gd name="connsiteX38" fmla="*/ 7452 w 9794"/>
                <a:gd name="connsiteY38" fmla="*/ 4229 h 10000"/>
                <a:gd name="connsiteX39" fmla="*/ 7604 w 9794"/>
                <a:gd name="connsiteY39" fmla="*/ 4192 h 10000"/>
                <a:gd name="connsiteX40" fmla="*/ 7762 w 9794"/>
                <a:gd name="connsiteY40" fmla="*/ 4157 h 10000"/>
                <a:gd name="connsiteX41" fmla="*/ 7973 w 9794"/>
                <a:gd name="connsiteY41" fmla="*/ 4143 h 10000"/>
                <a:gd name="connsiteX42" fmla="*/ 8238 w 9794"/>
                <a:gd name="connsiteY42" fmla="*/ 4657 h 10000"/>
                <a:gd name="connsiteX43" fmla="*/ 8453 w 9794"/>
                <a:gd name="connsiteY43" fmla="*/ 5014 h 10000"/>
                <a:gd name="connsiteX44" fmla="*/ 8674 w 9794"/>
                <a:gd name="connsiteY44" fmla="*/ 5550 h 10000"/>
                <a:gd name="connsiteX45" fmla="*/ 8782 w 9794"/>
                <a:gd name="connsiteY45" fmla="*/ 6122 h 10000"/>
                <a:gd name="connsiteX46" fmla="*/ 9042 w 9794"/>
                <a:gd name="connsiteY46" fmla="*/ 6607 h 10000"/>
                <a:gd name="connsiteX47" fmla="*/ 9214 w 9794"/>
                <a:gd name="connsiteY47" fmla="*/ 7000 h 10000"/>
                <a:gd name="connsiteX48" fmla="*/ 9474 w 9794"/>
                <a:gd name="connsiteY48" fmla="*/ 7536 h 10000"/>
                <a:gd name="connsiteX49" fmla="*/ 9627 w 9794"/>
                <a:gd name="connsiteY49" fmla="*/ 7678 h 10000"/>
                <a:gd name="connsiteX50" fmla="*/ 9794 w 9794"/>
                <a:gd name="connsiteY50" fmla="*/ 7857 h 10000"/>
                <a:gd name="connsiteX0" fmla="*/ 0 w 9829"/>
                <a:gd name="connsiteY0" fmla="*/ 10000 h 10000"/>
                <a:gd name="connsiteX1" fmla="*/ 216 w 9829"/>
                <a:gd name="connsiteY1" fmla="*/ 9500 h 10000"/>
                <a:gd name="connsiteX2" fmla="*/ 421 w 9829"/>
                <a:gd name="connsiteY2" fmla="*/ 9085 h 10000"/>
                <a:gd name="connsiteX3" fmla="*/ 577 w 9829"/>
                <a:gd name="connsiteY3" fmla="*/ 9036 h 10000"/>
                <a:gd name="connsiteX4" fmla="*/ 791 w 9829"/>
                <a:gd name="connsiteY4" fmla="*/ 9000 h 10000"/>
                <a:gd name="connsiteX5" fmla="*/ 946 w 9829"/>
                <a:gd name="connsiteY5" fmla="*/ 8964 h 10000"/>
                <a:gd name="connsiteX6" fmla="*/ 1166 w 9829"/>
                <a:gd name="connsiteY6" fmla="*/ 8929 h 10000"/>
                <a:gd name="connsiteX7" fmla="*/ 1372 w 9829"/>
                <a:gd name="connsiteY7" fmla="*/ 8893 h 10000"/>
                <a:gd name="connsiteX8" fmla="*/ 1583 w 9829"/>
                <a:gd name="connsiteY8" fmla="*/ 8857 h 10000"/>
                <a:gd name="connsiteX9" fmla="*/ 1854 w 9829"/>
                <a:gd name="connsiteY9" fmla="*/ 8621 h 10000"/>
                <a:gd name="connsiteX10" fmla="*/ 1997 w 9829"/>
                <a:gd name="connsiteY10" fmla="*/ 8014 h 10000"/>
                <a:gd name="connsiteX11" fmla="*/ 2146 w 9829"/>
                <a:gd name="connsiteY11" fmla="*/ 7800 h 10000"/>
                <a:gd name="connsiteX12" fmla="*/ 2406 w 9829"/>
                <a:gd name="connsiteY12" fmla="*/ 7178 h 10000"/>
                <a:gd name="connsiteX13" fmla="*/ 2561 w 9829"/>
                <a:gd name="connsiteY13" fmla="*/ 6765 h 10000"/>
                <a:gd name="connsiteX14" fmla="*/ 2768 w 9829"/>
                <a:gd name="connsiteY14" fmla="*/ 6321 h 10000"/>
                <a:gd name="connsiteX15" fmla="*/ 2924 w 9829"/>
                <a:gd name="connsiteY15" fmla="*/ 5908 h 10000"/>
                <a:gd name="connsiteX16" fmla="*/ 3126 w 9829"/>
                <a:gd name="connsiteY16" fmla="*/ 5300 h 10000"/>
                <a:gd name="connsiteX17" fmla="*/ 3326 w 9829"/>
                <a:gd name="connsiteY17" fmla="*/ 4478 h 10000"/>
                <a:gd name="connsiteX18" fmla="*/ 3581 w 9829"/>
                <a:gd name="connsiteY18" fmla="*/ 3871 h 10000"/>
                <a:gd name="connsiteX19" fmla="*/ 3725 w 9829"/>
                <a:gd name="connsiteY19" fmla="*/ 3250 h 10000"/>
                <a:gd name="connsiteX20" fmla="*/ 3933 w 9829"/>
                <a:gd name="connsiteY20" fmla="*/ 2822 h 10000"/>
                <a:gd name="connsiteX21" fmla="*/ 4088 w 9829"/>
                <a:gd name="connsiteY21" fmla="*/ 2229 h 10000"/>
                <a:gd name="connsiteX22" fmla="*/ 4291 w 9829"/>
                <a:gd name="connsiteY22" fmla="*/ 1765 h 10000"/>
                <a:gd name="connsiteX23" fmla="*/ 4505 w 9829"/>
                <a:gd name="connsiteY23" fmla="*/ 1372 h 10000"/>
                <a:gd name="connsiteX24" fmla="*/ 4700 w 9829"/>
                <a:gd name="connsiteY24" fmla="*/ 929 h 10000"/>
                <a:gd name="connsiteX25" fmla="*/ 4968 w 9829"/>
                <a:gd name="connsiteY25" fmla="*/ 908 h 10000"/>
                <a:gd name="connsiteX26" fmla="*/ 5174 w 9829"/>
                <a:gd name="connsiteY26" fmla="*/ 464 h 10000"/>
                <a:gd name="connsiteX27" fmla="*/ 5377 w 9829"/>
                <a:gd name="connsiteY27" fmla="*/ 50 h 10000"/>
                <a:gd name="connsiteX28" fmla="*/ 5584 w 9829"/>
                <a:gd name="connsiteY28" fmla="*/ 0 h 10000"/>
                <a:gd name="connsiteX29" fmla="*/ 5811 w 9829"/>
                <a:gd name="connsiteY29" fmla="*/ 336 h 10000"/>
                <a:gd name="connsiteX30" fmla="*/ 5978 w 9829"/>
                <a:gd name="connsiteY30" fmla="*/ 693 h 10000"/>
                <a:gd name="connsiteX31" fmla="*/ 6139 w 9829"/>
                <a:gd name="connsiteY31" fmla="*/ 1264 h 10000"/>
                <a:gd name="connsiteX32" fmla="*/ 6306 w 9829"/>
                <a:gd name="connsiteY32" fmla="*/ 1964 h 10000"/>
                <a:gd name="connsiteX33" fmla="*/ 6471 w 9829"/>
                <a:gd name="connsiteY33" fmla="*/ 2536 h 10000"/>
                <a:gd name="connsiteX34" fmla="*/ 6683 w 9829"/>
                <a:gd name="connsiteY34" fmla="*/ 3086 h 10000"/>
                <a:gd name="connsiteX35" fmla="*/ 6964 w 9829"/>
                <a:gd name="connsiteY35" fmla="*/ 3621 h 10000"/>
                <a:gd name="connsiteX36" fmla="*/ 7181 w 9829"/>
                <a:gd name="connsiteY36" fmla="*/ 3929 h 10000"/>
                <a:gd name="connsiteX37" fmla="*/ 7347 w 9829"/>
                <a:gd name="connsiteY37" fmla="*/ 4085 h 10000"/>
                <a:gd name="connsiteX38" fmla="*/ 7609 w 9829"/>
                <a:gd name="connsiteY38" fmla="*/ 4229 h 10000"/>
                <a:gd name="connsiteX39" fmla="*/ 7764 w 9829"/>
                <a:gd name="connsiteY39" fmla="*/ 4192 h 10000"/>
                <a:gd name="connsiteX40" fmla="*/ 7925 w 9829"/>
                <a:gd name="connsiteY40" fmla="*/ 4157 h 10000"/>
                <a:gd name="connsiteX41" fmla="*/ 8141 w 9829"/>
                <a:gd name="connsiteY41" fmla="*/ 4143 h 10000"/>
                <a:gd name="connsiteX42" fmla="*/ 8411 w 9829"/>
                <a:gd name="connsiteY42" fmla="*/ 4657 h 10000"/>
                <a:gd name="connsiteX43" fmla="*/ 8631 w 9829"/>
                <a:gd name="connsiteY43" fmla="*/ 5014 h 10000"/>
                <a:gd name="connsiteX44" fmla="*/ 8856 w 9829"/>
                <a:gd name="connsiteY44" fmla="*/ 5550 h 10000"/>
                <a:gd name="connsiteX45" fmla="*/ 8967 w 9829"/>
                <a:gd name="connsiteY45" fmla="*/ 6122 h 10000"/>
                <a:gd name="connsiteX46" fmla="*/ 9232 w 9829"/>
                <a:gd name="connsiteY46" fmla="*/ 6607 h 10000"/>
                <a:gd name="connsiteX47" fmla="*/ 9408 w 9829"/>
                <a:gd name="connsiteY47" fmla="*/ 7000 h 10000"/>
                <a:gd name="connsiteX48" fmla="*/ 9673 w 9829"/>
                <a:gd name="connsiteY48" fmla="*/ 7536 h 10000"/>
                <a:gd name="connsiteX49" fmla="*/ 9829 w 9829"/>
                <a:gd name="connsiteY49" fmla="*/ 7678 h 10000"/>
                <a:gd name="connsiteX0" fmla="*/ 0 w 9841"/>
                <a:gd name="connsiteY0" fmla="*/ 10000 h 10000"/>
                <a:gd name="connsiteX1" fmla="*/ 220 w 9841"/>
                <a:gd name="connsiteY1" fmla="*/ 9500 h 10000"/>
                <a:gd name="connsiteX2" fmla="*/ 428 w 9841"/>
                <a:gd name="connsiteY2" fmla="*/ 9085 h 10000"/>
                <a:gd name="connsiteX3" fmla="*/ 587 w 9841"/>
                <a:gd name="connsiteY3" fmla="*/ 9036 h 10000"/>
                <a:gd name="connsiteX4" fmla="*/ 805 w 9841"/>
                <a:gd name="connsiteY4" fmla="*/ 9000 h 10000"/>
                <a:gd name="connsiteX5" fmla="*/ 962 w 9841"/>
                <a:gd name="connsiteY5" fmla="*/ 8964 h 10000"/>
                <a:gd name="connsiteX6" fmla="*/ 1186 w 9841"/>
                <a:gd name="connsiteY6" fmla="*/ 8929 h 10000"/>
                <a:gd name="connsiteX7" fmla="*/ 1396 w 9841"/>
                <a:gd name="connsiteY7" fmla="*/ 8893 h 10000"/>
                <a:gd name="connsiteX8" fmla="*/ 1611 w 9841"/>
                <a:gd name="connsiteY8" fmla="*/ 8857 h 10000"/>
                <a:gd name="connsiteX9" fmla="*/ 1886 w 9841"/>
                <a:gd name="connsiteY9" fmla="*/ 8621 h 10000"/>
                <a:gd name="connsiteX10" fmla="*/ 2032 w 9841"/>
                <a:gd name="connsiteY10" fmla="*/ 8014 h 10000"/>
                <a:gd name="connsiteX11" fmla="*/ 2183 w 9841"/>
                <a:gd name="connsiteY11" fmla="*/ 7800 h 10000"/>
                <a:gd name="connsiteX12" fmla="*/ 2448 w 9841"/>
                <a:gd name="connsiteY12" fmla="*/ 7178 h 10000"/>
                <a:gd name="connsiteX13" fmla="*/ 2606 w 9841"/>
                <a:gd name="connsiteY13" fmla="*/ 6765 h 10000"/>
                <a:gd name="connsiteX14" fmla="*/ 2816 w 9841"/>
                <a:gd name="connsiteY14" fmla="*/ 6321 h 10000"/>
                <a:gd name="connsiteX15" fmla="*/ 2975 w 9841"/>
                <a:gd name="connsiteY15" fmla="*/ 5908 h 10000"/>
                <a:gd name="connsiteX16" fmla="*/ 3180 w 9841"/>
                <a:gd name="connsiteY16" fmla="*/ 5300 h 10000"/>
                <a:gd name="connsiteX17" fmla="*/ 3384 w 9841"/>
                <a:gd name="connsiteY17" fmla="*/ 4478 h 10000"/>
                <a:gd name="connsiteX18" fmla="*/ 3643 w 9841"/>
                <a:gd name="connsiteY18" fmla="*/ 3871 h 10000"/>
                <a:gd name="connsiteX19" fmla="*/ 3790 w 9841"/>
                <a:gd name="connsiteY19" fmla="*/ 3250 h 10000"/>
                <a:gd name="connsiteX20" fmla="*/ 4001 w 9841"/>
                <a:gd name="connsiteY20" fmla="*/ 2822 h 10000"/>
                <a:gd name="connsiteX21" fmla="*/ 4159 w 9841"/>
                <a:gd name="connsiteY21" fmla="*/ 2229 h 10000"/>
                <a:gd name="connsiteX22" fmla="*/ 4366 w 9841"/>
                <a:gd name="connsiteY22" fmla="*/ 1765 h 10000"/>
                <a:gd name="connsiteX23" fmla="*/ 4583 w 9841"/>
                <a:gd name="connsiteY23" fmla="*/ 1372 h 10000"/>
                <a:gd name="connsiteX24" fmla="*/ 4782 w 9841"/>
                <a:gd name="connsiteY24" fmla="*/ 929 h 10000"/>
                <a:gd name="connsiteX25" fmla="*/ 5054 w 9841"/>
                <a:gd name="connsiteY25" fmla="*/ 908 h 10000"/>
                <a:gd name="connsiteX26" fmla="*/ 5264 w 9841"/>
                <a:gd name="connsiteY26" fmla="*/ 464 h 10000"/>
                <a:gd name="connsiteX27" fmla="*/ 5471 w 9841"/>
                <a:gd name="connsiteY27" fmla="*/ 50 h 10000"/>
                <a:gd name="connsiteX28" fmla="*/ 5681 w 9841"/>
                <a:gd name="connsiteY28" fmla="*/ 0 h 10000"/>
                <a:gd name="connsiteX29" fmla="*/ 5912 w 9841"/>
                <a:gd name="connsiteY29" fmla="*/ 336 h 10000"/>
                <a:gd name="connsiteX30" fmla="*/ 6082 w 9841"/>
                <a:gd name="connsiteY30" fmla="*/ 693 h 10000"/>
                <a:gd name="connsiteX31" fmla="*/ 6246 w 9841"/>
                <a:gd name="connsiteY31" fmla="*/ 1264 h 10000"/>
                <a:gd name="connsiteX32" fmla="*/ 6416 w 9841"/>
                <a:gd name="connsiteY32" fmla="*/ 1964 h 10000"/>
                <a:gd name="connsiteX33" fmla="*/ 6584 w 9841"/>
                <a:gd name="connsiteY33" fmla="*/ 2536 h 10000"/>
                <a:gd name="connsiteX34" fmla="*/ 6799 w 9841"/>
                <a:gd name="connsiteY34" fmla="*/ 3086 h 10000"/>
                <a:gd name="connsiteX35" fmla="*/ 7085 w 9841"/>
                <a:gd name="connsiteY35" fmla="*/ 3621 h 10000"/>
                <a:gd name="connsiteX36" fmla="*/ 7306 w 9841"/>
                <a:gd name="connsiteY36" fmla="*/ 3929 h 10000"/>
                <a:gd name="connsiteX37" fmla="*/ 7475 w 9841"/>
                <a:gd name="connsiteY37" fmla="*/ 4085 h 10000"/>
                <a:gd name="connsiteX38" fmla="*/ 7741 w 9841"/>
                <a:gd name="connsiteY38" fmla="*/ 4229 h 10000"/>
                <a:gd name="connsiteX39" fmla="*/ 7899 w 9841"/>
                <a:gd name="connsiteY39" fmla="*/ 4192 h 10000"/>
                <a:gd name="connsiteX40" fmla="*/ 8063 w 9841"/>
                <a:gd name="connsiteY40" fmla="*/ 4157 h 10000"/>
                <a:gd name="connsiteX41" fmla="*/ 8283 w 9841"/>
                <a:gd name="connsiteY41" fmla="*/ 4143 h 10000"/>
                <a:gd name="connsiteX42" fmla="*/ 8557 w 9841"/>
                <a:gd name="connsiteY42" fmla="*/ 4657 h 10000"/>
                <a:gd name="connsiteX43" fmla="*/ 8781 w 9841"/>
                <a:gd name="connsiteY43" fmla="*/ 5014 h 10000"/>
                <a:gd name="connsiteX44" fmla="*/ 9010 w 9841"/>
                <a:gd name="connsiteY44" fmla="*/ 5550 h 10000"/>
                <a:gd name="connsiteX45" fmla="*/ 9123 w 9841"/>
                <a:gd name="connsiteY45" fmla="*/ 6122 h 10000"/>
                <a:gd name="connsiteX46" fmla="*/ 9393 w 9841"/>
                <a:gd name="connsiteY46" fmla="*/ 6607 h 10000"/>
                <a:gd name="connsiteX47" fmla="*/ 9572 w 9841"/>
                <a:gd name="connsiteY47" fmla="*/ 7000 h 10000"/>
                <a:gd name="connsiteX48" fmla="*/ 9841 w 9841"/>
                <a:gd name="connsiteY48" fmla="*/ 7536 h 10000"/>
                <a:gd name="connsiteX0" fmla="*/ 0 w 9727"/>
                <a:gd name="connsiteY0" fmla="*/ 10000 h 10000"/>
                <a:gd name="connsiteX1" fmla="*/ 224 w 9727"/>
                <a:gd name="connsiteY1" fmla="*/ 9500 h 10000"/>
                <a:gd name="connsiteX2" fmla="*/ 435 w 9727"/>
                <a:gd name="connsiteY2" fmla="*/ 9085 h 10000"/>
                <a:gd name="connsiteX3" fmla="*/ 596 w 9727"/>
                <a:gd name="connsiteY3" fmla="*/ 9036 h 10000"/>
                <a:gd name="connsiteX4" fmla="*/ 818 w 9727"/>
                <a:gd name="connsiteY4" fmla="*/ 9000 h 10000"/>
                <a:gd name="connsiteX5" fmla="*/ 978 w 9727"/>
                <a:gd name="connsiteY5" fmla="*/ 8964 h 10000"/>
                <a:gd name="connsiteX6" fmla="*/ 1205 w 9727"/>
                <a:gd name="connsiteY6" fmla="*/ 8929 h 10000"/>
                <a:gd name="connsiteX7" fmla="*/ 1419 w 9727"/>
                <a:gd name="connsiteY7" fmla="*/ 8893 h 10000"/>
                <a:gd name="connsiteX8" fmla="*/ 1637 w 9727"/>
                <a:gd name="connsiteY8" fmla="*/ 8857 h 10000"/>
                <a:gd name="connsiteX9" fmla="*/ 1916 w 9727"/>
                <a:gd name="connsiteY9" fmla="*/ 8621 h 10000"/>
                <a:gd name="connsiteX10" fmla="*/ 2065 w 9727"/>
                <a:gd name="connsiteY10" fmla="*/ 8014 h 10000"/>
                <a:gd name="connsiteX11" fmla="*/ 2218 w 9727"/>
                <a:gd name="connsiteY11" fmla="*/ 7800 h 10000"/>
                <a:gd name="connsiteX12" fmla="*/ 2488 w 9727"/>
                <a:gd name="connsiteY12" fmla="*/ 7178 h 10000"/>
                <a:gd name="connsiteX13" fmla="*/ 2648 w 9727"/>
                <a:gd name="connsiteY13" fmla="*/ 6765 h 10000"/>
                <a:gd name="connsiteX14" fmla="*/ 2861 w 9727"/>
                <a:gd name="connsiteY14" fmla="*/ 6321 h 10000"/>
                <a:gd name="connsiteX15" fmla="*/ 3023 w 9727"/>
                <a:gd name="connsiteY15" fmla="*/ 5908 h 10000"/>
                <a:gd name="connsiteX16" fmla="*/ 3231 w 9727"/>
                <a:gd name="connsiteY16" fmla="*/ 5300 h 10000"/>
                <a:gd name="connsiteX17" fmla="*/ 3439 w 9727"/>
                <a:gd name="connsiteY17" fmla="*/ 4478 h 10000"/>
                <a:gd name="connsiteX18" fmla="*/ 3702 w 9727"/>
                <a:gd name="connsiteY18" fmla="*/ 3871 h 10000"/>
                <a:gd name="connsiteX19" fmla="*/ 3851 w 9727"/>
                <a:gd name="connsiteY19" fmla="*/ 3250 h 10000"/>
                <a:gd name="connsiteX20" fmla="*/ 4066 w 9727"/>
                <a:gd name="connsiteY20" fmla="*/ 2822 h 10000"/>
                <a:gd name="connsiteX21" fmla="*/ 4226 w 9727"/>
                <a:gd name="connsiteY21" fmla="*/ 2229 h 10000"/>
                <a:gd name="connsiteX22" fmla="*/ 4437 w 9727"/>
                <a:gd name="connsiteY22" fmla="*/ 1765 h 10000"/>
                <a:gd name="connsiteX23" fmla="*/ 4657 w 9727"/>
                <a:gd name="connsiteY23" fmla="*/ 1372 h 10000"/>
                <a:gd name="connsiteX24" fmla="*/ 4859 w 9727"/>
                <a:gd name="connsiteY24" fmla="*/ 929 h 10000"/>
                <a:gd name="connsiteX25" fmla="*/ 5136 w 9727"/>
                <a:gd name="connsiteY25" fmla="*/ 908 h 10000"/>
                <a:gd name="connsiteX26" fmla="*/ 5349 w 9727"/>
                <a:gd name="connsiteY26" fmla="*/ 464 h 10000"/>
                <a:gd name="connsiteX27" fmla="*/ 5559 w 9727"/>
                <a:gd name="connsiteY27" fmla="*/ 50 h 10000"/>
                <a:gd name="connsiteX28" fmla="*/ 5773 w 9727"/>
                <a:gd name="connsiteY28" fmla="*/ 0 h 10000"/>
                <a:gd name="connsiteX29" fmla="*/ 6008 w 9727"/>
                <a:gd name="connsiteY29" fmla="*/ 336 h 10000"/>
                <a:gd name="connsiteX30" fmla="*/ 6180 w 9727"/>
                <a:gd name="connsiteY30" fmla="*/ 693 h 10000"/>
                <a:gd name="connsiteX31" fmla="*/ 6347 w 9727"/>
                <a:gd name="connsiteY31" fmla="*/ 1264 h 10000"/>
                <a:gd name="connsiteX32" fmla="*/ 6520 w 9727"/>
                <a:gd name="connsiteY32" fmla="*/ 1964 h 10000"/>
                <a:gd name="connsiteX33" fmla="*/ 6690 w 9727"/>
                <a:gd name="connsiteY33" fmla="*/ 2536 h 10000"/>
                <a:gd name="connsiteX34" fmla="*/ 6909 w 9727"/>
                <a:gd name="connsiteY34" fmla="*/ 3086 h 10000"/>
                <a:gd name="connsiteX35" fmla="*/ 7199 w 9727"/>
                <a:gd name="connsiteY35" fmla="*/ 3621 h 10000"/>
                <a:gd name="connsiteX36" fmla="*/ 7424 w 9727"/>
                <a:gd name="connsiteY36" fmla="*/ 3929 h 10000"/>
                <a:gd name="connsiteX37" fmla="*/ 7596 w 9727"/>
                <a:gd name="connsiteY37" fmla="*/ 4085 h 10000"/>
                <a:gd name="connsiteX38" fmla="*/ 7866 w 9727"/>
                <a:gd name="connsiteY38" fmla="*/ 4229 h 10000"/>
                <a:gd name="connsiteX39" fmla="*/ 8027 w 9727"/>
                <a:gd name="connsiteY39" fmla="*/ 4192 h 10000"/>
                <a:gd name="connsiteX40" fmla="*/ 8193 w 9727"/>
                <a:gd name="connsiteY40" fmla="*/ 4157 h 10000"/>
                <a:gd name="connsiteX41" fmla="*/ 8417 w 9727"/>
                <a:gd name="connsiteY41" fmla="*/ 4143 h 10000"/>
                <a:gd name="connsiteX42" fmla="*/ 8695 w 9727"/>
                <a:gd name="connsiteY42" fmla="*/ 4657 h 10000"/>
                <a:gd name="connsiteX43" fmla="*/ 8923 w 9727"/>
                <a:gd name="connsiteY43" fmla="*/ 5014 h 10000"/>
                <a:gd name="connsiteX44" fmla="*/ 9156 w 9727"/>
                <a:gd name="connsiteY44" fmla="*/ 5550 h 10000"/>
                <a:gd name="connsiteX45" fmla="*/ 9270 w 9727"/>
                <a:gd name="connsiteY45" fmla="*/ 6122 h 10000"/>
                <a:gd name="connsiteX46" fmla="*/ 9545 w 9727"/>
                <a:gd name="connsiteY46" fmla="*/ 6607 h 10000"/>
                <a:gd name="connsiteX47" fmla="*/ 9727 w 9727"/>
                <a:gd name="connsiteY47" fmla="*/ 7000 h 10000"/>
                <a:gd name="connsiteX0" fmla="*/ 0 w 9813"/>
                <a:gd name="connsiteY0" fmla="*/ 10000 h 10000"/>
                <a:gd name="connsiteX1" fmla="*/ 230 w 9813"/>
                <a:gd name="connsiteY1" fmla="*/ 9500 h 10000"/>
                <a:gd name="connsiteX2" fmla="*/ 447 w 9813"/>
                <a:gd name="connsiteY2" fmla="*/ 9085 h 10000"/>
                <a:gd name="connsiteX3" fmla="*/ 613 w 9813"/>
                <a:gd name="connsiteY3" fmla="*/ 9036 h 10000"/>
                <a:gd name="connsiteX4" fmla="*/ 841 w 9813"/>
                <a:gd name="connsiteY4" fmla="*/ 9000 h 10000"/>
                <a:gd name="connsiteX5" fmla="*/ 1005 w 9813"/>
                <a:gd name="connsiteY5" fmla="*/ 8964 h 10000"/>
                <a:gd name="connsiteX6" fmla="*/ 1239 w 9813"/>
                <a:gd name="connsiteY6" fmla="*/ 8929 h 10000"/>
                <a:gd name="connsiteX7" fmla="*/ 1459 w 9813"/>
                <a:gd name="connsiteY7" fmla="*/ 8893 h 10000"/>
                <a:gd name="connsiteX8" fmla="*/ 1683 w 9813"/>
                <a:gd name="connsiteY8" fmla="*/ 8857 h 10000"/>
                <a:gd name="connsiteX9" fmla="*/ 1970 w 9813"/>
                <a:gd name="connsiteY9" fmla="*/ 8621 h 10000"/>
                <a:gd name="connsiteX10" fmla="*/ 2123 w 9813"/>
                <a:gd name="connsiteY10" fmla="*/ 8014 h 10000"/>
                <a:gd name="connsiteX11" fmla="*/ 2280 w 9813"/>
                <a:gd name="connsiteY11" fmla="*/ 7800 h 10000"/>
                <a:gd name="connsiteX12" fmla="*/ 2558 w 9813"/>
                <a:gd name="connsiteY12" fmla="*/ 7178 h 10000"/>
                <a:gd name="connsiteX13" fmla="*/ 2722 w 9813"/>
                <a:gd name="connsiteY13" fmla="*/ 6765 h 10000"/>
                <a:gd name="connsiteX14" fmla="*/ 2941 w 9813"/>
                <a:gd name="connsiteY14" fmla="*/ 6321 h 10000"/>
                <a:gd name="connsiteX15" fmla="*/ 3108 w 9813"/>
                <a:gd name="connsiteY15" fmla="*/ 5908 h 10000"/>
                <a:gd name="connsiteX16" fmla="*/ 3322 w 9813"/>
                <a:gd name="connsiteY16" fmla="*/ 5300 h 10000"/>
                <a:gd name="connsiteX17" fmla="*/ 3536 w 9813"/>
                <a:gd name="connsiteY17" fmla="*/ 4478 h 10000"/>
                <a:gd name="connsiteX18" fmla="*/ 3806 w 9813"/>
                <a:gd name="connsiteY18" fmla="*/ 3871 h 10000"/>
                <a:gd name="connsiteX19" fmla="*/ 3959 w 9813"/>
                <a:gd name="connsiteY19" fmla="*/ 3250 h 10000"/>
                <a:gd name="connsiteX20" fmla="*/ 4180 w 9813"/>
                <a:gd name="connsiteY20" fmla="*/ 2822 h 10000"/>
                <a:gd name="connsiteX21" fmla="*/ 4345 w 9813"/>
                <a:gd name="connsiteY21" fmla="*/ 2229 h 10000"/>
                <a:gd name="connsiteX22" fmla="*/ 4562 w 9813"/>
                <a:gd name="connsiteY22" fmla="*/ 1765 h 10000"/>
                <a:gd name="connsiteX23" fmla="*/ 4788 w 9813"/>
                <a:gd name="connsiteY23" fmla="*/ 1372 h 10000"/>
                <a:gd name="connsiteX24" fmla="*/ 4995 w 9813"/>
                <a:gd name="connsiteY24" fmla="*/ 929 h 10000"/>
                <a:gd name="connsiteX25" fmla="*/ 5280 w 9813"/>
                <a:gd name="connsiteY25" fmla="*/ 908 h 10000"/>
                <a:gd name="connsiteX26" fmla="*/ 5499 w 9813"/>
                <a:gd name="connsiteY26" fmla="*/ 464 h 10000"/>
                <a:gd name="connsiteX27" fmla="*/ 5715 w 9813"/>
                <a:gd name="connsiteY27" fmla="*/ 50 h 10000"/>
                <a:gd name="connsiteX28" fmla="*/ 5935 w 9813"/>
                <a:gd name="connsiteY28" fmla="*/ 0 h 10000"/>
                <a:gd name="connsiteX29" fmla="*/ 6177 w 9813"/>
                <a:gd name="connsiteY29" fmla="*/ 336 h 10000"/>
                <a:gd name="connsiteX30" fmla="*/ 6353 w 9813"/>
                <a:gd name="connsiteY30" fmla="*/ 693 h 10000"/>
                <a:gd name="connsiteX31" fmla="*/ 6525 w 9813"/>
                <a:gd name="connsiteY31" fmla="*/ 1264 h 10000"/>
                <a:gd name="connsiteX32" fmla="*/ 6703 w 9813"/>
                <a:gd name="connsiteY32" fmla="*/ 1964 h 10000"/>
                <a:gd name="connsiteX33" fmla="*/ 6878 w 9813"/>
                <a:gd name="connsiteY33" fmla="*/ 2536 h 10000"/>
                <a:gd name="connsiteX34" fmla="*/ 7103 w 9813"/>
                <a:gd name="connsiteY34" fmla="*/ 3086 h 10000"/>
                <a:gd name="connsiteX35" fmla="*/ 7401 w 9813"/>
                <a:gd name="connsiteY35" fmla="*/ 3621 h 10000"/>
                <a:gd name="connsiteX36" fmla="*/ 7632 w 9813"/>
                <a:gd name="connsiteY36" fmla="*/ 3929 h 10000"/>
                <a:gd name="connsiteX37" fmla="*/ 7809 w 9813"/>
                <a:gd name="connsiteY37" fmla="*/ 4085 h 10000"/>
                <a:gd name="connsiteX38" fmla="*/ 8087 w 9813"/>
                <a:gd name="connsiteY38" fmla="*/ 4229 h 10000"/>
                <a:gd name="connsiteX39" fmla="*/ 8252 w 9813"/>
                <a:gd name="connsiteY39" fmla="*/ 4192 h 10000"/>
                <a:gd name="connsiteX40" fmla="*/ 8423 w 9813"/>
                <a:gd name="connsiteY40" fmla="*/ 4157 h 10000"/>
                <a:gd name="connsiteX41" fmla="*/ 8653 w 9813"/>
                <a:gd name="connsiteY41" fmla="*/ 4143 h 10000"/>
                <a:gd name="connsiteX42" fmla="*/ 8939 w 9813"/>
                <a:gd name="connsiteY42" fmla="*/ 4657 h 10000"/>
                <a:gd name="connsiteX43" fmla="*/ 9173 w 9813"/>
                <a:gd name="connsiteY43" fmla="*/ 5014 h 10000"/>
                <a:gd name="connsiteX44" fmla="*/ 9413 w 9813"/>
                <a:gd name="connsiteY44" fmla="*/ 5550 h 10000"/>
                <a:gd name="connsiteX45" fmla="*/ 9530 w 9813"/>
                <a:gd name="connsiteY45" fmla="*/ 6122 h 10000"/>
                <a:gd name="connsiteX46" fmla="*/ 9813 w 9813"/>
                <a:gd name="connsiteY46" fmla="*/ 6607 h 10000"/>
                <a:gd name="connsiteX0" fmla="*/ 0 w 9712"/>
                <a:gd name="connsiteY0" fmla="*/ 10000 h 10000"/>
                <a:gd name="connsiteX1" fmla="*/ 234 w 9712"/>
                <a:gd name="connsiteY1" fmla="*/ 9500 h 10000"/>
                <a:gd name="connsiteX2" fmla="*/ 456 w 9712"/>
                <a:gd name="connsiteY2" fmla="*/ 9085 h 10000"/>
                <a:gd name="connsiteX3" fmla="*/ 625 w 9712"/>
                <a:gd name="connsiteY3" fmla="*/ 9036 h 10000"/>
                <a:gd name="connsiteX4" fmla="*/ 857 w 9712"/>
                <a:gd name="connsiteY4" fmla="*/ 9000 h 10000"/>
                <a:gd name="connsiteX5" fmla="*/ 1024 w 9712"/>
                <a:gd name="connsiteY5" fmla="*/ 8964 h 10000"/>
                <a:gd name="connsiteX6" fmla="*/ 1263 w 9712"/>
                <a:gd name="connsiteY6" fmla="*/ 8929 h 10000"/>
                <a:gd name="connsiteX7" fmla="*/ 1487 w 9712"/>
                <a:gd name="connsiteY7" fmla="*/ 8893 h 10000"/>
                <a:gd name="connsiteX8" fmla="*/ 1715 w 9712"/>
                <a:gd name="connsiteY8" fmla="*/ 8857 h 10000"/>
                <a:gd name="connsiteX9" fmla="*/ 2008 w 9712"/>
                <a:gd name="connsiteY9" fmla="*/ 8621 h 10000"/>
                <a:gd name="connsiteX10" fmla="*/ 2163 w 9712"/>
                <a:gd name="connsiteY10" fmla="*/ 8014 h 10000"/>
                <a:gd name="connsiteX11" fmla="*/ 2323 w 9712"/>
                <a:gd name="connsiteY11" fmla="*/ 7800 h 10000"/>
                <a:gd name="connsiteX12" fmla="*/ 2607 w 9712"/>
                <a:gd name="connsiteY12" fmla="*/ 7178 h 10000"/>
                <a:gd name="connsiteX13" fmla="*/ 2774 w 9712"/>
                <a:gd name="connsiteY13" fmla="*/ 6765 h 10000"/>
                <a:gd name="connsiteX14" fmla="*/ 2997 w 9712"/>
                <a:gd name="connsiteY14" fmla="*/ 6321 h 10000"/>
                <a:gd name="connsiteX15" fmla="*/ 3167 w 9712"/>
                <a:gd name="connsiteY15" fmla="*/ 5908 h 10000"/>
                <a:gd name="connsiteX16" fmla="*/ 3385 w 9712"/>
                <a:gd name="connsiteY16" fmla="*/ 5300 h 10000"/>
                <a:gd name="connsiteX17" fmla="*/ 3603 w 9712"/>
                <a:gd name="connsiteY17" fmla="*/ 4478 h 10000"/>
                <a:gd name="connsiteX18" fmla="*/ 3879 w 9712"/>
                <a:gd name="connsiteY18" fmla="*/ 3871 h 10000"/>
                <a:gd name="connsiteX19" fmla="*/ 4034 w 9712"/>
                <a:gd name="connsiteY19" fmla="*/ 3250 h 10000"/>
                <a:gd name="connsiteX20" fmla="*/ 4260 w 9712"/>
                <a:gd name="connsiteY20" fmla="*/ 2822 h 10000"/>
                <a:gd name="connsiteX21" fmla="*/ 4428 w 9712"/>
                <a:gd name="connsiteY21" fmla="*/ 2229 h 10000"/>
                <a:gd name="connsiteX22" fmla="*/ 4649 w 9712"/>
                <a:gd name="connsiteY22" fmla="*/ 1765 h 10000"/>
                <a:gd name="connsiteX23" fmla="*/ 4879 w 9712"/>
                <a:gd name="connsiteY23" fmla="*/ 1372 h 10000"/>
                <a:gd name="connsiteX24" fmla="*/ 5090 w 9712"/>
                <a:gd name="connsiteY24" fmla="*/ 929 h 10000"/>
                <a:gd name="connsiteX25" fmla="*/ 5381 w 9712"/>
                <a:gd name="connsiteY25" fmla="*/ 908 h 10000"/>
                <a:gd name="connsiteX26" fmla="*/ 5604 w 9712"/>
                <a:gd name="connsiteY26" fmla="*/ 464 h 10000"/>
                <a:gd name="connsiteX27" fmla="*/ 5824 w 9712"/>
                <a:gd name="connsiteY27" fmla="*/ 50 h 10000"/>
                <a:gd name="connsiteX28" fmla="*/ 6048 w 9712"/>
                <a:gd name="connsiteY28" fmla="*/ 0 h 10000"/>
                <a:gd name="connsiteX29" fmla="*/ 6295 w 9712"/>
                <a:gd name="connsiteY29" fmla="*/ 336 h 10000"/>
                <a:gd name="connsiteX30" fmla="*/ 6474 w 9712"/>
                <a:gd name="connsiteY30" fmla="*/ 693 h 10000"/>
                <a:gd name="connsiteX31" fmla="*/ 6649 w 9712"/>
                <a:gd name="connsiteY31" fmla="*/ 1264 h 10000"/>
                <a:gd name="connsiteX32" fmla="*/ 6831 w 9712"/>
                <a:gd name="connsiteY32" fmla="*/ 1964 h 10000"/>
                <a:gd name="connsiteX33" fmla="*/ 7009 w 9712"/>
                <a:gd name="connsiteY33" fmla="*/ 2536 h 10000"/>
                <a:gd name="connsiteX34" fmla="*/ 7238 w 9712"/>
                <a:gd name="connsiteY34" fmla="*/ 3086 h 10000"/>
                <a:gd name="connsiteX35" fmla="*/ 7542 w 9712"/>
                <a:gd name="connsiteY35" fmla="*/ 3621 h 10000"/>
                <a:gd name="connsiteX36" fmla="*/ 7777 w 9712"/>
                <a:gd name="connsiteY36" fmla="*/ 3929 h 10000"/>
                <a:gd name="connsiteX37" fmla="*/ 7958 w 9712"/>
                <a:gd name="connsiteY37" fmla="*/ 4085 h 10000"/>
                <a:gd name="connsiteX38" fmla="*/ 8241 w 9712"/>
                <a:gd name="connsiteY38" fmla="*/ 4229 h 10000"/>
                <a:gd name="connsiteX39" fmla="*/ 8409 w 9712"/>
                <a:gd name="connsiteY39" fmla="*/ 4192 h 10000"/>
                <a:gd name="connsiteX40" fmla="*/ 8584 w 9712"/>
                <a:gd name="connsiteY40" fmla="*/ 4157 h 10000"/>
                <a:gd name="connsiteX41" fmla="*/ 8818 w 9712"/>
                <a:gd name="connsiteY41" fmla="*/ 4143 h 10000"/>
                <a:gd name="connsiteX42" fmla="*/ 9109 w 9712"/>
                <a:gd name="connsiteY42" fmla="*/ 4657 h 10000"/>
                <a:gd name="connsiteX43" fmla="*/ 9348 w 9712"/>
                <a:gd name="connsiteY43" fmla="*/ 5014 h 10000"/>
                <a:gd name="connsiteX44" fmla="*/ 9592 w 9712"/>
                <a:gd name="connsiteY44" fmla="*/ 5550 h 10000"/>
                <a:gd name="connsiteX45" fmla="*/ 9712 w 9712"/>
                <a:gd name="connsiteY45" fmla="*/ 6122 h 10000"/>
                <a:gd name="connsiteX0" fmla="*/ 0 w 9876"/>
                <a:gd name="connsiteY0" fmla="*/ 10000 h 10000"/>
                <a:gd name="connsiteX1" fmla="*/ 241 w 9876"/>
                <a:gd name="connsiteY1" fmla="*/ 9500 h 10000"/>
                <a:gd name="connsiteX2" fmla="*/ 470 w 9876"/>
                <a:gd name="connsiteY2" fmla="*/ 9085 h 10000"/>
                <a:gd name="connsiteX3" fmla="*/ 644 w 9876"/>
                <a:gd name="connsiteY3" fmla="*/ 9036 h 10000"/>
                <a:gd name="connsiteX4" fmla="*/ 882 w 9876"/>
                <a:gd name="connsiteY4" fmla="*/ 9000 h 10000"/>
                <a:gd name="connsiteX5" fmla="*/ 1054 w 9876"/>
                <a:gd name="connsiteY5" fmla="*/ 8964 h 10000"/>
                <a:gd name="connsiteX6" fmla="*/ 1300 w 9876"/>
                <a:gd name="connsiteY6" fmla="*/ 8929 h 10000"/>
                <a:gd name="connsiteX7" fmla="*/ 1531 w 9876"/>
                <a:gd name="connsiteY7" fmla="*/ 8893 h 10000"/>
                <a:gd name="connsiteX8" fmla="*/ 1766 w 9876"/>
                <a:gd name="connsiteY8" fmla="*/ 8857 h 10000"/>
                <a:gd name="connsiteX9" fmla="*/ 2068 w 9876"/>
                <a:gd name="connsiteY9" fmla="*/ 8621 h 10000"/>
                <a:gd name="connsiteX10" fmla="*/ 2227 w 9876"/>
                <a:gd name="connsiteY10" fmla="*/ 8014 h 10000"/>
                <a:gd name="connsiteX11" fmla="*/ 2392 w 9876"/>
                <a:gd name="connsiteY11" fmla="*/ 7800 h 10000"/>
                <a:gd name="connsiteX12" fmla="*/ 2684 w 9876"/>
                <a:gd name="connsiteY12" fmla="*/ 7178 h 10000"/>
                <a:gd name="connsiteX13" fmla="*/ 2856 w 9876"/>
                <a:gd name="connsiteY13" fmla="*/ 6765 h 10000"/>
                <a:gd name="connsiteX14" fmla="*/ 3086 w 9876"/>
                <a:gd name="connsiteY14" fmla="*/ 6321 h 10000"/>
                <a:gd name="connsiteX15" fmla="*/ 3261 w 9876"/>
                <a:gd name="connsiteY15" fmla="*/ 5908 h 10000"/>
                <a:gd name="connsiteX16" fmla="*/ 3485 w 9876"/>
                <a:gd name="connsiteY16" fmla="*/ 5300 h 10000"/>
                <a:gd name="connsiteX17" fmla="*/ 3710 w 9876"/>
                <a:gd name="connsiteY17" fmla="*/ 4478 h 10000"/>
                <a:gd name="connsiteX18" fmla="*/ 3994 w 9876"/>
                <a:gd name="connsiteY18" fmla="*/ 3871 h 10000"/>
                <a:gd name="connsiteX19" fmla="*/ 4154 w 9876"/>
                <a:gd name="connsiteY19" fmla="*/ 3250 h 10000"/>
                <a:gd name="connsiteX20" fmla="*/ 4386 w 9876"/>
                <a:gd name="connsiteY20" fmla="*/ 2822 h 10000"/>
                <a:gd name="connsiteX21" fmla="*/ 4559 w 9876"/>
                <a:gd name="connsiteY21" fmla="*/ 2229 h 10000"/>
                <a:gd name="connsiteX22" fmla="*/ 4787 w 9876"/>
                <a:gd name="connsiteY22" fmla="*/ 1765 h 10000"/>
                <a:gd name="connsiteX23" fmla="*/ 5024 w 9876"/>
                <a:gd name="connsiteY23" fmla="*/ 1372 h 10000"/>
                <a:gd name="connsiteX24" fmla="*/ 5241 w 9876"/>
                <a:gd name="connsiteY24" fmla="*/ 929 h 10000"/>
                <a:gd name="connsiteX25" fmla="*/ 5541 w 9876"/>
                <a:gd name="connsiteY25" fmla="*/ 908 h 10000"/>
                <a:gd name="connsiteX26" fmla="*/ 5770 w 9876"/>
                <a:gd name="connsiteY26" fmla="*/ 464 h 10000"/>
                <a:gd name="connsiteX27" fmla="*/ 5997 w 9876"/>
                <a:gd name="connsiteY27" fmla="*/ 50 h 10000"/>
                <a:gd name="connsiteX28" fmla="*/ 6227 w 9876"/>
                <a:gd name="connsiteY28" fmla="*/ 0 h 10000"/>
                <a:gd name="connsiteX29" fmla="*/ 6482 w 9876"/>
                <a:gd name="connsiteY29" fmla="*/ 336 h 10000"/>
                <a:gd name="connsiteX30" fmla="*/ 6666 w 9876"/>
                <a:gd name="connsiteY30" fmla="*/ 693 h 10000"/>
                <a:gd name="connsiteX31" fmla="*/ 6846 w 9876"/>
                <a:gd name="connsiteY31" fmla="*/ 1264 h 10000"/>
                <a:gd name="connsiteX32" fmla="*/ 7034 w 9876"/>
                <a:gd name="connsiteY32" fmla="*/ 1964 h 10000"/>
                <a:gd name="connsiteX33" fmla="*/ 7217 w 9876"/>
                <a:gd name="connsiteY33" fmla="*/ 2536 h 10000"/>
                <a:gd name="connsiteX34" fmla="*/ 7453 w 9876"/>
                <a:gd name="connsiteY34" fmla="*/ 3086 h 10000"/>
                <a:gd name="connsiteX35" fmla="*/ 7766 w 9876"/>
                <a:gd name="connsiteY35" fmla="*/ 3621 h 10000"/>
                <a:gd name="connsiteX36" fmla="*/ 8008 w 9876"/>
                <a:gd name="connsiteY36" fmla="*/ 3929 h 10000"/>
                <a:gd name="connsiteX37" fmla="*/ 8194 w 9876"/>
                <a:gd name="connsiteY37" fmla="*/ 4085 h 10000"/>
                <a:gd name="connsiteX38" fmla="*/ 8485 w 9876"/>
                <a:gd name="connsiteY38" fmla="*/ 4229 h 10000"/>
                <a:gd name="connsiteX39" fmla="*/ 8658 w 9876"/>
                <a:gd name="connsiteY39" fmla="*/ 4192 h 10000"/>
                <a:gd name="connsiteX40" fmla="*/ 8839 w 9876"/>
                <a:gd name="connsiteY40" fmla="*/ 4157 h 10000"/>
                <a:gd name="connsiteX41" fmla="*/ 9079 w 9876"/>
                <a:gd name="connsiteY41" fmla="*/ 4143 h 10000"/>
                <a:gd name="connsiteX42" fmla="*/ 9379 w 9876"/>
                <a:gd name="connsiteY42" fmla="*/ 4657 h 10000"/>
                <a:gd name="connsiteX43" fmla="*/ 9625 w 9876"/>
                <a:gd name="connsiteY43" fmla="*/ 5014 h 10000"/>
                <a:gd name="connsiteX44" fmla="*/ 9876 w 9876"/>
                <a:gd name="connsiteY44" fmla="*/ 5550 h 10000"/>
                <a:gd name="connsiteX0" fmla="*/ 0 w 9746"/>
                <a:gd name="connsiteY0" fmla="*/ 10000 h 10000"/>
                <a:gd name="connsiteX1" fmla="*/ 244 w 9746"/>
                <a:gd name="connsiteY1" fmla="*/ 9500 h 10000"/>
                <a:gd name="connsiteX2" fmla="*/ 476 w 9746"/>
                <a:gd name="connsiteY2" fmla="*/ 9085 h 10000"/>
                <a:gd name="connsiteX3" fmla="*/ 652 w 9746"/>
                <a:gd name="connsiteY3" fmla="*/ 9036 h 10000"/>
                <a:gd name="connsiteX4" fmla="*/ 893 w 9746"/>
                <a:gd name="connsiteY4" fmla="*/ 9000 h 10000"/>
                <a:gd name="connsiteX5" fmla="*/ 1067 w 9746"/>
                <a:gd name="connsiteY5" fmla="*/ 8964 h 10000"/>
                <a:gd name="connsiteX6" fmla="*/ 1316 w 9746"/>
                <a:gd name="connsiteY6" fmla="*/ 8929 h 10000"/>
                <a:gd name="connsiteX7" fmla="*/ 1550 w 9746"/>
                <a:gd name="connsiteY7" fmla="*/ 8893 h 10000"/>
                <a:gd name="connsiteX8" fmla="*/ 1788 w 9746"/>
                <a:gd name="connsiteY8" fmla="*/ 8857 h 10000"/>
                <a:gd name="connsiteX9" fmla="*/ 2094 w 9746"/>
                <a:gd name="connsiteY9" fmla="*/ 8621 h 10000"/>
                <a:gd name="connsiteX10" fmla="*/ 2255 w 9746"/>
                <a:gd name="connsiteY10" fmla="*/ 8014 h 10000"/>
                <a:gd name="connsiteX11" fmla="*/ 2422 w 9746"/>
                <a:gd name="connsiteY11" fmla="*/ 7800 h 10000"/>
                <a:gd name="connsiteX12" fmla="*/ 2718 w 9746"/>
                <a:gd name="connsiteY12" fmla="*/ 7178 h 10000"/>
                <a:gd name="connsiteX13" fmla="*/ 2892 w 9746"/>
                <a:gd name="connsiteY13" fmla="*/ 6765 h 10000"/>
                <a:gd name="connsiteX14" fmla="*/ 3125 w 9746"/>
                <a:gd name="connsiteY14" fmla="*/ 6321 h 10000"/>
                <a:gd name="connsiteX15" fmla="*/ 3302 w 9746"/>
                <a:gd name="connsiteY15" fmla="*/ 5908 h 10000"/>
                <a:gd name="connsiteX16" fmla="*/ 3529 w 9746"/>
                <a:gd name="connsiteY16" fmla="*/ 5300 h 10000"/>
                <a:gd name="connsiteX17" fmla="*/ 3757 w 9746"/>
                <a:gd name="connsiteY17" fmla="*/ 4478 h 10000"/>
                <a:gd name="connsiteX18" fmla="*/ 4044 w 9746"/>
                <a:gd name="connsiteY18" fmla="*/ 3871 h 10000"/>
                <a:gd name="connsiteX19" fmla="*/ 4206 w 9746"/>
                <a:gd name="connsiteY19" fmla="*/ 3250 h 10000"/>
                <a:gd name="connsiteX20" fmla="*/ 4441 w 9746"/>
                <a:gd name="connsiteY20" fmla="*/ 2822 h 10000"/>
                <a:gd name="connsiteX21" fmla="*/ 4616 w 9746"/>
                <a:gd name="connsiteY21" fmla="*/ 2229 h 10000"/>
                <a:gd name="connsiteX22" fmla="*/ 4847 w 9746"/>
                <a:gd name="connsiteY22" fmla="*/ 1765 h 10000"/>
                <a:gd name="connsiteX23" fmla="*/ 5087 w 9746"/>
                <a:gd name="connsiteY23" fmla="*/ 1372 h 10000"/>
                <a:gd name="connsiteX24" fmla="*/ 5307 w 9746"/>
                <a:gd name="connsiteY24" fmla="*/ 929 h 10000"/>
                <a:gd name="connsiteX25" fmla="*/ 5611 w 9746"/>
                <a:gd name="connsiteY25" fmla="*/ 908 h 10000"/>
                <a:gd name="connsiteX26" fmla="*/ 5842 w 9746"/>
                <a:gd name="connsiteY26" fmla="*/ 464 h 10000"/>
                <a:gd name="connsiteX27" fmla="*/ 6072 w 9746"/>
                <a:gd name="connsiteY27" fmla="*/ 50 h 10000"/>
                <a:gd name="connsiteX28" fmla="*/ 6305 w 9746"/>
                <a:gd name="connsiteY28" fmla="*/ 0 h 10000"/>
                <a:gd name="connsiteX29" fmla="*/ 6563 w 9746"/>
                <a:gd name="connsiteY29" fmla="*/ 336 h 10000"/>
                <a:gd name="connsiteX30" fmla="*/ 6750 w 9746"/>
                <a:gd name="connsiteY30" fmla="*/ 693 h 10000"/>
                <a:gd name="connsiteX31" fmla="*/ 6932 w 9746"/>
                <a:gd name="connsiteY31" fmla="*/ 1264 h 10000"/>
                <a:gd name="connsiteX32" fmla="*/ 7122 w 9746"/>
                <a:gd name="connsiteY32" fmla="*/ 1964 h 10000"/>
                <a:gd name="connsiteX33" fmla="*/ 7308 w 9746"/>
                <a:gd name="connsiteY33" fmla="*/ 2536 h 10000"/>
                <a:gd name="connsiteX34" fmla="*/ 7547 w 9746"/>
                <a:gd name="connsiteY34" fmla="*/ 3086 h 10000"/>
                <a:gd name="connsiteX35" fmla="*/ 7864 w 9746"/>
                <a:gd name="connsiteY35" fmla="*/ 3621 h 10000"/>
                <a:gd name="connsiteX36" fmla="*/ 8109 w 9746"/>
                <a:gd name="connsiteY36" fmla="*/ 3929 h 10000"/>
                <a:gd name="connsiteX37" fmla="*/ 8297 w 9746"/>
                <a:gd name="connsiteY37" fmla="*/ 4085 h 10000"/>
                <a:gd name="connsiteX38" fmla="*/ 8592 w 9746"/>
                <a:gd name="connsiteY38" fmla="*/ 4229 h 10000"/>
                <a:gd name="connsiteX39" fmla="*/ 8767 w 9746"/>
                <a:gd name="connsiteY39" fmla="*/ 4192 h 10000"/>
                <a:gd name="connsiteX40" fmla="*/ 8950 w 9746"/>
                <a:gd name="connsiteY40" fmla="*/ 4157 h 10000"/>
                <a:gd name="connsiteX41" fmla="*/ 9193 w 9746"/>
                <a:gd name="connsiteY41" fmla="*/ 4143 h 10000"/>
                <a:gd name="connsiteX42" fmla="*/ 9497 w 9746"/>
                <a:gd name="connsiteY42" fmla="*/ 4657 h 10000"/>
                <a:gd name="connsiteX43" fmla="*/ 9746 w 9746"/>
                <a:gd name="connsiteY43" fmla="*/ 5014 h 10000"/>
                <a:gd name="connsiteX0" fmla="*/ 0 w 9745"/>
                <a:gd name="connsiteY0" fmla="*/ 10000 h 10000"/>
                <a:gd name="connsiteX1" fmla="*/ 250 w 9745"/>
                <a:gd name="connsiteY1" fmla="*/ 9500 h 10000"/>
                <a:gd name="connsiteX2" fmla="*/ 488 w 9745"/>
                <a:gd name="connsiteY2" fmla="*/ 9085 h 10000"/>
                <a:gd name="connsiteX3" fmla="*/ 669 w 9745"/>
                <a:gd name="connsiteY3" fmla="*/ 9036 h 10000"/>
                <a:gd name="connsiteX4" fmla="*/ 916 w 9745"/>
                <a:gd name="connsiteY4" fmla="*/ 9000 h 10000"/>
                <a:gd name="connsiteX5" fmla="*/ 1095 w 9745"/>
                <a:gd name="connsiteY5" fmla="*/ 8964 h 10000"/>
                <a:gd name="connsiteX6" fmla="*/ 1350 w 9745"/>
                <a:gd name="connsiteY6" fmla="*/ 8929 h 10000"/>
                <a:gd name="connsiteX7" fmla="*/ 1590 w 9745"/>
                <a:gd name="connsiteY7" fmla="*/ 8893 h 10000"/>
                <a:gd name="connsiteX8" fmla="*/ 1835 w 9745"/>
                <a:gd name="connsiteY8" fmla="*/ 8857 h 10000"/>
                <a:gd name="connsiteX9" fmla="*/ 2149 w 9745"/>
                <a:gd name="connsiteY9" fmla="*/ 8621 h 10000"/>
                <a:gd name="connsiteX10" fmla="*/ 2314 w 9745"/>
                <a:gd name="connsiteY10" fmla="*/ 8014 h 10000"/>
                <a:gd name="connsiteX11" fmla="*/ 2485 w 9745"/>
                <a:gd name="connsiteY11" fmla="*/ 7800 h 10000"/>
                <a:gd name="connsiteX12" fmla="*/ 2789 w 9745"/>
                <a:gd name="connsiteY12" fmla="*/ 7178 h 10000"/>
                <a:gd name="connsiteX13" fmla="*/ 2967 w 9745"/>
                <a:gd name="connsiteY13" fmla="*/ 6765 h 10000"/>
                <a:gd name="connsiteX14" fmla="*/ 3206 w 9745"/>
                <a:gd name="connsiteY14" fmla="*/ 6321 h 10000"/>
                <a:gd name="connsiteX15" fmla="*/ 3388 w 9745"/>
                <a:gd name="connsiteY15" fmla="*/ 5908 h 10000"/>
                <a:gd name="connsiteX16" fmla="*/ 3621 w 9745"/>
                <a:gd name="connsiteY16" fmla="*/ 5300 h 10000"/>
                <a:gd name="connsiteX17" fmla="*/ 3855 w 9745"/>
                <a:gd name="connsiteY17" fmla="*/ 4478 h 10000"/>
                <a:gd name="connsiteX18" fmla="*/ 4149 w 9745"/>
                <a:gd name="connsiteY18" fmla="*/ 3871 h 10000"/>
                <a:gd name="connsiteX19" fmla="*/ 4316 w 9745"/>
                <a:gd name="connsiteY19" fmla="*/ 3250 h 10000"/>
                <a:gd name="connsiteX20" fmla="*/ 4557 w 9745"/>
                <a:gd name="connsiteY20" fmla="*/ 2822 h 10000"/>
                <a:gd name="connsiteX21" fmla="*/ 4736 w 9745"/>
                <a:gd name="connsiteY21" fmla="*/ 2229 h 10000"/>
                <a:gd name="connsiteX22" fmla="*/ 4973 w 9745"/>
                <a:gd name="connsiteY22" fmla="*/ 1765 h 10000"/>
                <a:gd name="connsiteX23" fmla="*/ 5220 w 9745"/>
                <a:gd name="connsiteY23" fmla="*/ 1372 h 10000"/>
                <a:gd name="connsiteX24" fmla="*/ 5445 w 9745"/>
                <a:gd name="connsiteY24" fmla="*/ 929 h 10000"/>
                <a:gd name="connsiteX25" fmla="*/ 5757 w 9745"/>
                <a:gd name="connsiteY25" fmla="*/ 908 h 10000"/>
                <a:gd name="connsiteX26" fmla="*/ 5994 w 9745"/>
                <a:gd name="connsiteY26" fmla="*/ 464 h 10000"/>
                <a:gd name="connsiteX27" fmla="*/ 6230 w 9745"/>
                <a:gd name="connsiteY27" fmla="*/ 50 h 10000"/>
                <a:gd name="connsiteX28" fmla="*/ 6469 w 9745"/>
                <a:gd name="connsiteY28" fmla="*/ 0 h 10000"/>
                <a:gd name="connsiteX29" fmla="*/ 6734 w 9745"/>
                <a:gd name="connsiteY29" fmla="*/ 336 h 10000"/>
                <a:gd name="connsiteX30" fmla="*/ 6926 w 9745"/>
                <a:gd name="connsiteY30" fmla="*/ 693 h 10000"/>
                <a:gd name="connsiteX31" fmla="*/ 7113 w 9745"/>
                <a:gd name="connsiteY31" fmla="*/ 1264 h 10000"/>
                <a:gd name="connsiteX32" fmla="*/ 7308 w 9745"/>
                <a:gd name="connsiteY32" fmla="*/ 1964 h 10000"/>
                <a:gd name="connsiteX33" fmla="*/ 7498 w 9745"/>
                <a:gd name="connsiteY33" fmla="*/ 2536 h 10000"/>
                <a:gd name="connsiteX34" fmla="*/ 7744 w 9745"/>
                <a:gd name="connsiteY34" fmla="*/ 3086 h 10000"/>
                <a:gd name="connsiteX35" fmla="*/ 8069 w 9745"/>
                <a:gd name="connsiteY35" fmla="*/ 3621 h 10000"/>
                <a:gd name="connsiteX36" fmla="*/ 8320 w 9745"/>
                <a:gd name="connsiteY36" fmla="*/ 3929 h 10000"/>
                <a:gd name="connsiteX37" fmla="*/ 8513 w 9745"/>
                <a:gd name="connsiteY37" fmla="*/ 4085 h 10000"/>
                <a:gd name="connsiteX38" fmla="*/ 8816 w 9745"/>
                <a:gd name="connsiteY38" fmla="*/ 4229 h 10000"/>
                <a:gd name="connsiteX39" fmla="*/ 8995 w 9745"/>
                <a:gd name="connsiteY39" fmla="*/ 4192 h 10000"/>
                <a:gd name="connsiteX40" fmla="*/ 9183 w 9745"/>
                <a:gd name="connsiteY40" fmla="*/ 4157 h 10000"/>
                <a:gd name="connsiteX41" fmla="*/ 9433 w 9745"/>
                <a:gd name="connsiteY41" fmla="*/ 4143 h 10000"/>
                <a:gd name="connsiteX42" fmla="*/ 9745 w 9745"/>
                <a:gd name="connsiteY42" fmla="*/ 4657 h 10000"/>
                <a:gd name="connsiteX0" fmla="*/ 0 w 9743"/>
                <a:gd name="connsiteY0" fmla="*/ 9500 h 9500"/>
                <a:gd name="connsiteX1" fmla="*/ 244 w 9743"/>
                <a:gd name="connsiteY1" fmla="*/ 9085 h 9500"/>
                <a:gd name="connsiteX2" fmla="*/ 430 w 9743"/>
                <a:gd name="connsiteY2" fmla="*/ 9036 h 9500"/>
                <a:gd name="connsiteX3" fmla="*/ 683 w 9743"/>
                <a:gd name="connsiteY3" fmla="*/ 9000 h 9500"/>
                <a:gd name="connsiteX4" fmla="*/ 867 w 9743"/>
                <a:gd name="connsiteY4" fmla="*/ 8964 h 9500"/>
                <a:gd name="connsiteX5" fmla="*/ 1128 w 9743"/>
                <a:gd name="connsiteY5" fmla="*/ 8929 h 9500"/>
                <a:gd name="connsiteX6" fmla="*/ 1375 w 9743"/>
                <a:gd name="connsiteY6" fmla="*/ 8893 h 9500"/>
                <a:gd name="connsiteX7" fmla="*/ 1626 w 9743"/>
                <a:gd name="connsiteY7" fmla="*/ 8857 h 9500"/>
                <a:gd name="connsiteX8" fmla="*/ 1948 w 9743"/>
                <a:gd name="connsiteY8" fmla="*/ 8621 h 9500"/>
                <a:gd name="connsiteX9" fmla="*/ 2118 w 9743"/>
                <a:gd name="connsiteY9" fmla="*/ 8014 h 9500"/>
                <a:gd name="connsiteX10" fmla="*/ 2293 w 9743"/>
                <a:gd name="connsiteY10" fmla="*/ 7800 h 9500"/>
                <a:gd name="connsiteX11" fmla="*/ 2605 w 9743"/>
                <a:gd name="connsiteY11" fmla="*/ 7178 h 9500"/>
                <a:gd name="connsiteX12" fmla="*/ 2788 w 9743"/>
                <a:gd name="connsiteY12" fmla="*/ 6765 h 9500"/>
                <a:gd name="connsiteX13" fmla="*/ 3033 w 9743"/>
                <a:gd name="connsiteY13" fmla="*/ 6321 h 9500"/>
                <a:gd name="connsiteX14" fmla="*/ 3220 w 9743"/>
                <a:gd name="connsiteY14" fmla="*/ 5908 h 9500"/>
                <a:gd name="connsiteX15" fmla="*/ 3459 w 9743"/>
                <a:gd name="connsiteY15" fmla="*/ 5300 h 9500"/>
                <a:gd name="connsiteX16" fmla="*/ 3699 w 9743"/>
                <a:gd name="connsiteY16" fmla="*/ 4478 h 9500"/>
                <a:gd name="connsiteX17" fmla="*/ 4001 w 9743"/>
                <a:gd name="connsiteY17" fmla="*/ 3871 h 9500"/>
                <a:gd name="connsiteX18" fmla="*/ 4172 w 9743"/>
                <a:gd name="connsiteY18" fmla="*/ 3250 h 9500"/>
                <a:gd name="connsiteX19" fmla="*/ 4419 w 9743"/>
                <a:gd name="connsiteY19" fmla="*/ 2822 h 9500"/>
                <a:gd name="connsiteX20" fmla="*/ 4603 w 9743"/>
                <a:gd name="connsiteY20" fmla="*/ 2229 h 9500"/>
                <a:gd name="connsiteX21" fmla="*/ 4846 w 9743"/>
                <a:gd name="connsiteY21" fmla="*/ 1765 h 9500"/>
                <a:gd name="connsiteX22" fmla="*/ 5100 w 9743"/>
                <a:gd name="connsiteY22" fmla="*/ 1372 h 9500"/>
                <a:gd name="connsiteX23" fmla="*/ 5330 w 9743"/>
                <a:gd name="connsiteY23" fmla="*/ 929 h 9500"/>
                <a:gd name="connsiteX24" fmla="*/ 5651 w 9743"/>
                <a:gd name="connsiteY24" fmla="*/ 908 h 9500"/>
                <a:gd name="connsiteX25" fmla="*/ 5894 w 9743"/>
                <a:gd name="connsiteY25" fmla="*/ 464 h 9500"/>
                <a:gd name="connsiteX26" fmla="*/ 6136 w 9743"/>
                <a:gd name="connsiteY26" fmla="*/ 50 h 9500"/>
                <a:gd name="connsiteX27" fmla="*/ 6381 w 9743"/>
                <a:gd name="connsiteY27" fmla="*/ 0 h 9500"/>
                <a:gd name="connsiteX28" fmla="*/ 6653 w 9743"/>
                <a:gd name="connsiteY28" fmla="*/ 336 h 9500"/>
                <a:gd name="connsiteX29" fmla="*/ 6850 w 9743"/>
                <a:gd name="connsiteY29" fmla="*/ 693 h 9500"/>
                <a:gd name="connsiteX30" fmla="*/ 7042 w 9743"/>
                <a:gd name="connsiteY30" fmla="*/ 1264 h 9500"/>
                <a:gd name="connsiteX31" fmla="*/ 7242 w 9743"/>
                <a:gd name="connsiteY31" fmla="*/ 1964 h 9500"/>
                <a:gd name="connsiteX32" fmla="*/ 7437 w 9743"/>
                <a:gd name="connsiteY32" fmla="*/ 2536 h 9500"/>
                <a:gd name="connsiteX33" fmla="*/ 7690 w 9743"/>
                <a:gd name="connsiteY33" fmla="*/ 3086 h 9500"/>
                <a:gd name="connsiteX34" fmla="*/ 8023 w 9743"/>
                <a:gd name="connsiteY34" fmla="*/ 3621 h 9500"/>
                <a:gd name="connsiteX35" fmla="*/ 8281 w 9743"/>
                <a:gd name="connsiteY35" fmla="*/ 3929 h 9500"/>
                <a:gd name="connsiteX36" fmla="*/ 8479 w 9743"/>
                <a:gd name="connsiteY36" fmla="*/ 4085 h 9500"/>
                <a:gd name="connsiteX37" fmla="*/ 8790 w 9743"/>
                <a:gd name="connsiteY37" fmla="*/ 4229 h 9500"/>
                <a:gd name="connsiteX38" fmla="*/ 8973 w 9743"/>
                <a:gd name="connsiteY38" fmla="*/ 4192 h 9500"/>
                <a:gd name="connsiteX39" fmla="*/ 9166 w 9743"/>
                <a:gd name="connsiteY39" fmla="*/ 4157 h 9500"/>
                <a:gd name="connsiteX40" fmla="*/ 9423 w 9743"/>
                <a:gd name="connsiteY40" fmla="*/ 4143 h 9500"/>
                <a:gd name="connsiteX41" fmla="*/ 9743 w 9743"/>
                <a:gd name="connsiteY41" fmla="*/ 4657 h 95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890 w 10000"/>
                <a:gd name="connsiteY4" fmla="*/ 9436 h 10000"/>
                <a:gd name="connsiteX5" fmla="*/ 1158 w 10000"/>
                <a:gd name="connsiteY5" fmla="*/ 9399 h 10000"/>
                <a:gd name="connsiteX6" fmla="*/ 1411 w 10000"/>
                <a:gd name="connsiteY6" fmla="*/ 9361 h 10000"/>
                <a:gd name="connsiteX7" fmla="*/ 1669 w 10000"/>
                <a:gd name="connsiteY7" fmla="*/ 9323 h 10000"/>
                <a:gd name="connsiteX8" fmla="*/ 1999 w 10000"/>
                <a:gd name="connsiteY8" fmla="*/ 9075 h 10000"/>
                <a:gd name="connsiteX9" fmla="*/ 2353 w 10000"/>
                <a:gd name="connsiteY9" fmla="*/ 8211 h 10000"/>
                <a:gd name="connsiteX10" fmla="*/ 2674 w 10000"/>
                <a:gd name="connsiteY10" fmla="*/ 7556 h 10000"/>
                <a:gd name="connsiteX11" fmla="*/ 2862 w 10000"/>
                <a:gd name="connsiteY11" fmla="*/ 7121 h 10000"/>
                <a:gd name="connsiteX12" fmla="*/ 3113 w 10000"/>
                <a:gd name="connsiteY12" fmla="*/ 6654 h 10000"/>
                <a:gd name="connsiteX13" fmla="*/ 3305 w 10000"/>
                <a:gd name="connsiteY13" fmla="*/ 6219 h 10000"/>
                <a:gd name="connsiteX14" fmla="*/ 3550 w 10000"/>
                <a:gd name="connsiteY14" fmla="*/ 5579 h 10000"/>
                <a:gd name="connsiteX15" fmla="*/ 3797 w 10000"/>
                <a:gd name="connsiteY15" fmla="*/ 4714 h 10000"/>
                <a:gd name="connsiteX16" fmla="*/ 4107 w 10000"/>
                <a:gd name="connsiteY16" fmla="*/ 4075 h 10000"/>
                <a:gd name="connsiteX17" fmla="*/ 4282 w 10000"/>
                <a:gd name="connsiteY17" fmla="*/ 3421 h 10000"/>
                <a:gd name="connsiteX18" fmla="*/ 4536 w 10000"/>
                <a:gd name="connsiteY18" fmla="*/ 2971 h 10000"/>
                <a:gd name="connsiteX19" fmla="*/ 4724 w 10000"/>
                <a:gd name="connsiteY19" fmla="*/ 2346 h 10000"/>
                <a:gd name="connsiteX20" fmla="*/ 4974 w 10000"/>
                <a:gd name="connsiteY20" fmla="*/ 1858 h 10000"/>
                <a:gd name="connsiteX21" fmla="*/ 5235 w 10000"/>
                <a:gd name="connsiteY21" fmla="*/ 1444 h 10000"/>
                <a:gd name="connsiteX22" fmla="*/ 5471 w 10000"/>
                <a:gd name="connsiteY22" fmla="*/ 978 h 10000"/>
                <a:gd name="connsiteX23" fmla="*/ 5800 w 10000"/>
                <a:gd name="connsiteY23" fmla="*/ 956 h 10000"/>
                <a:gd name="connsiteX24" fmla="*/ 6049 w 10000"/>
                <a:gd name="connsiteY24" fmla="*/ 488 h 10000"/>
                <a:gd name="connsiteX25" fmla="*/ 6298 w 10000"/>
                <a:gd name="connsiteY25" fmla="*/ 53 h 10000"/>
                <a:gd name="connsiteX26" fmla="*/ 6549 w 10000"/>
                <a:gd name="connsiteY26" fmla="*/ 0 h 10000"/>
                <a:gd name="connsiteX27" fmla="*/ 6828 w 10000"/>
                <a:gd name="connsiteY27" fmla="*/ 354 h 10000"/>
                <a:gd name="connsiteX28" fmla="*/ 7031 w 10000"/>
                <a:gd name="connsiteY28" fmla="*/ 729 h 10000"/>
                <a:gd name="connsiteX29" fmla="*/ 7228 w 10000"/>
                <a:gd name="connsiteY29" fmla="*/ 1331 h 10000"/>
                <a:gd name="connsiteX30" fmla="*/ 7433 w 10000"/>
                <a:gd name="connsiteY30" fmla="*/ 2067 h 10000"/>
                <a:gd name="connsiteX31" fmla="*/ 7633 w 10000"/>
                <a:gd name="connsiteY31" fmla="*/ 2669 h 10000"/>
                <a:gd name="connsiteX32" fmla="*/ 7893 w 10000"/>
                <a:gd name="connsiteY32" fmla="*/ 3248 h 10000"/>
                <a:gd name="connsiteX33" fmla="*/ 8235 w 10000"/>
                <a:gd name="connsiteY33" fmla="*/ 3812 h 10000"/>
                <a:gd name="connsiteX34" fmla="*/ 8499 w 10000"/>
                <a:gd name="connsiteY34" fmla="*/ 4136 h 10000"/>
                <a:gd name="connsiteX35" fmla="*/ 8703 w 10000"/>
                <a:gd name="connsiteY35" fmla="*/ 4300 h 10000"/>
                <a:gd name="connsiteX36" fmla="*/ 9022 w 10000"/>
                <a:gd name="connsiteY36" fmla="*/ 4452 h 10000"/>
                <a:gd name="connsiteX37" fmla="*/ 9210 w 10000"/>
                <a:gd name="connsiteY37" fmla="*/ 4413 h 10000"/>
                <a:gd name="connsiteX38" fmla="*/ 9408 w 10000"/>
                <a:gd name="connsiteY38" fmla="*/ 4376 h 10000"/>
                <a:gd name="connsiteX39" fmla="*/ 9672 w 10000"/>
                <a:gd name="connsiteY39" fmla="*/ 4361 h 10000"/>
                <a:gd name="connsiteX40" fmla="*/ 10000 w 10000"/>
                <a:gd name="connsiteY40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890 w 10000"/>
                <a:gd name="connsiteY4" fmla="*/ 9436 h 10000"/>
                <a:gd name="connsiteX5" fmla="*/ 1158 w 10000"/>
                <a:gd name="connsiteY5" fmla="*/ 9399 h 10000"/>
                <a:gd name="connsiteX6" fmla="*/ 1411 w 10000"/>
                <a:gd name="connsiteY6" fmla="*/ 9361 h 10000"/>
                <a:gd name="connsiteX7" fmla="*/ 1669 w 10000"/>
                <a:gd name="connsiteY7" fmla="*/ 9323 h 10000"/>
                <a:gd name="connsiteX8" fmla="*/ 2353 w 10000"/>
                <a:gd name="connsiteY8" fmla="*/ 8211 h 10000"/>
                <a:gd name="connsiteX9" fmla="*/ 2674 w 10000"/>
                <a:gd name="connsiteY9" fmla="*/ 7556 h 10000"/>
                <a:gd name="connsiteX10" fmla="*/ 2862 w 10000"/>
                <a:gd name="connsiteY10" fmla="*/ 7121 h 10000"/>
                <a:gd name="connsiteX11" fmla="*/ 3113 w 10000"/>
                <a:gd name="connsiteY11" fmla="*/ 6654 h 10000"/>
                <a:gd name="connsiteX12" fmla="*/ 3305 w 10000"/>
                <a:gd name="connsiteY12" fmla="*/ 6219 h 10000"/>
                <a:gd name="connsiteX13" fmla="*/ 3550 w 10000"/>
                <a:gd name="connsiteY13" fmla="*/ 5579 h 10000"/>
                <a:gd name="connsiteX14" fmla="*/ 3797 w 10000"/>
                <a:gd name="connsiteY14" fmla="*/ 4714 h 10000"/>
                <a:gd name="connsiteX15" fmla="*/ 4107 w 10000"/>
                <a:gd name="connsiteY15" fmla="*/ 4075 h 10000"/>
                <a:gd name="connsiteX16" fmla="*/ 4282 w 10000"/>
                <a:gd name="connsiteY16" fmla="*/ 3421 h 10000"/>
                <a:gd name="connsiteX17" fmla="*/ 4536 w 10000"/>
                <a:gd name="connsiteY17" fmla="*/ 2971 h 10000"/>
                <a:gd name="connsiteX18" fmla="*/ 4724 w 10000"/>
                <a:gd name="connsiteY18" fmla="*/ 2346 h 10000"/>
                <a:gd name="connsiteX19" fmla="*/ 4974 w 10000"/>
                <a:gd name="connsiteY19" fmla="*/ 1858 h 10000"/>
                <a:gd name="connsiteX20" fmla="*/ 5235 w 10000"/>
                <a:gd name="connsiteY20" fmla="*/ 1444 h 10000"/>
                <a:gd name="connsiteX21" fmla="*/ 5471 w 10000"/>
                <a:gd name="connsiteY21" fmla="*/ 978 h 10000"/>
                <a:gd name="connsiteX22" fmla="*/ 5800 w 10000"/>
                <a:gd name="connsiteY22" fmla="*/ 956 h 10000"/>
                <a:gd name="connsiteX23" fmla="*/ 6049 w 10000"/>
                <a:gd name="connsiteY23" fmla="*/ 488 h 10000"/>
                <a:gd name="connsiteX24" fmla="*/ 6298 w 10000"/>
                <a:gd name="connsiteY24" fmla="*/ 53 h 10000"/>
                <a:gd name="connsiteX25" fmla="*/ 6549 w 10000"/>
                <a:gd name="connsiteY25" fmla="*/ 0 h 10000"/>
                <a:gd name="connsiteX26" fmla="*/ 6828 w 10000"/>
                <a:gd name="connsiteY26" fmla="*/ 354 h 10000"/>
                <a:gd name="connsiteX27" fmla="*/ 7031 w 10000"/>
                <a:gd name="connsiteY27" fmla="*/ 729 h 10000"/>
                <a:gd name="connsiteX28" fmla="*/ 7228 w 10000"/>
                <a:gd name="connsiteY28" fmla="*/ 1331 h 10000"/>
                <a:gd name="connsiteX29" fmla="*/ 7433 w 10000"/>
                <a:gd name="connsiteY29" fmla="*/ 2067 h 10000"/>
                <a:gd name="connsiteX30" fmla="*/ 7633 w 10000"/>
                <a:gd name="connsiteY30" fmla="*/ 2669 h 10000"/>
                <a:gd name="connsiteX31" fmla="*/ 7893 w 10000"/>
                <a:gd name="connsiteY31" fmla="*/ 3248 h 10000"/>
                <a:gd name="connsiteX32" fmla="*/ 8235 w 10000"/>
                <a:gd name="connsiteY32" fmla="*/ 3812 h 10000"/>
                <a:gd name="connsiteX33" fmla="*/ 8499 w 10000"/>
                <a:gd name="connsiteY33" fmla="*/ 4136 h 10000"/>
                <a:gd name="connsiteX34" fmla="*/ 8703 w 10000"/>
                <a:gd name="connsiteY34" fmla="*/ 4300 h 10000"/>
                <a:gd name="connsiteX35" fmla="*/ 9022 w 10000"/>
                <a:gd name="connsiteY35" fmla="*/ 4452 h 10000"/>
                <a:gd name="connsiteX36" fmla="*/ 9210 w 10000"/>
                <a:gd name="connsiteY36" fmla="*/ 4413 h 10000"/>
                <a:gd name="connsiteX37" fmla="*/ 9408 w 10000"/>
                <a:gd name="connsiteY37" fmla="*/ 4376 h 10000"/>
                <a:gd name="connsiteX38" fmla="*/ 9672 w 10000"/>
                <a:gd name="connsiteY38" fmla="*/ 4361 h 10000"/>
                <a:gd name="connsiteX39" fmla="*/ 10000 w 10000"/>
                <a:gd name="connsiteY39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890 w 10000"/>
                <a:gd name="connsiteY4" fmla="*/ 9436 h 10000"/>
                <a:gd name="connsiteX5" fmla="*/ 1158 w 10000"/>
                <a:gd name="connsiteY5" fmla="*/ 9399 h 10000"/>
                <a:gd name="connsiteX6" fmla="*/ 1411 w 10000"/>
                <a:gd name="connsiteY6" fmla="*/ 9361 h 10000"/>
                <a:gd name="connsiteX7" fmla="*/ 2353 w 10000"/>
                <a:gd name="connsiteY7" fmla="*/ 8211 h 10000"/>
                <a:gd name="connsiteX8" fmla="*/ 2674 w 10000"/>
                <a:gd name="connsiteY8" fmla="*/ 7556 h 10000"/>
                <a:gd name="connsiteX9" fmla="*/ 2862 w 10000"/>
                <a:gd name="connsiteY9" fmla="*/ 7121 h 10000"/>
                <a:gd name="connsiteX10" fmla="*/ 3113 w 10000"/>
                <a:gd name="connsiteY10" fmla="*/ 6654 h 10000"/>
                <a:gd name="connsiteX11" fmla="*/ 3305 w 10000"/>
                <a:gd name="connsiteY11" fmla="*/ 6219 h 10000"/>
                <a:gd name="connsiteX12" fmla="*/ 3550 w 10000"/>
                <a:gd name="connsiteY12" fmla="*/ 5579 h 10000"/>
                <a:gd name="connsiteX13" fmla="*/ 3797 w 10000"/>
                <a:gd name="connsiteY13" fmla="*/ 4714 h 10000"/>
                <a:gd name="connsiteX14" fmla="*/ 4107 w 10000"/>
                <a:gd name="connsiteY14" fmla="*/ 4075 h 10000"/>
                <a:gd name="connsiteX15" fmla="*/ 4282 w 10000"/>
                <a:gd name="connsiteY15" fmla="*/ 3421 h 10000"/>
                <a:gd name="connsiteX16" fmla="*/ 4536 w 10000"/>
                <a:gd name="connsiteY16" fmla="*/ 2971 h 10000"/>
                <a:gd name="connsiteX17" fmla="*/ 4724 w 10000"/>
                <a:gd name="connsiteY17" fmla="*/ 2346 h 10000"/>
                <a:gd name="connsiteX18" fmla="*/ 4974 w 10000"/>
                <a:gd name="connsiteY18" fmla="*/ 1858 h 10000"/>
                <a:gd name="connsiteX19" fmla="*/ 5235 w 10000"/>
                <a:gd name="connsiteY19" fmla="*/ 1444 h 10000"/>
                <a:gd name="connsiteX20" fmla="*/ 5471 w 10000"/>
                <a:gd name="connsiteY20" fmla="*/ 978 h 10000"/>
                <a:gd name="connsiteX21" fmla="*/ 5800 w 10000"/>
                <a:gd name="connsiteY21" fmla="*/ 956 h 10000"/>
                <a:gd name="connsiteX22" fmla="*/ 6049 w 10000"/>
                <a:gd name="connsiteY22" fmla="*/ 488 h 10000"/>
                <a:gd name="connsiteX23" fmla="*/ 6298 w 10000"/>
                <a:gd name="connsiteY23" fmla="*/ 53 h 10000"/>
                <a:gd name="connsiteX24" fmla="*/ 6549 w 10000"/>
                <a:gd name="connsiteY24" fmla="*/ 0 h 10000"/>
                <a:gd name="connsiteX25" fmla="*/ 6828 w 10000"/>
                <a:gd name="connsiteY25" fmla="*/ 354 h 10000"/>
                <a:gd name="connsiteX26" fmla="*/ 7031 w 10000"/>
                <a:gd name="connsiteY26" fmla="*/ 729 h 10000"/>
                <a:gd name="connsiteX27" fmla="*/ 7228 w 10000"/>
                <a:gd name="connsiteY27" fmla="*/ 1331 h 10000"/>
                <a:gd name="connsiteX28" fmla="*/ 7433 w 10000"/>
                <a:gd name="connsiteY28" fmla="*/ 2067 h 10000"/>
                <a:gd name="connsiteX29" fmla="*/ 7633 w 10000"/>
                <a:gd name="connsiteY29" fmla="*/ 2669 h 10000"/>
                <a:gd name="connsiteX30" fmla="*/ 7893 w 10000"/>
                <a:gd name="connsiteY30" fmla="*/ 3248 h 10000"/>
                <a:gd name="connsiteX31" fmla="*/ 8235 w 10000"/>
                <a:gd name="connsiteY31" fmla="*/ 3812 h 10000"/>
                <a:gd name="connsiteX32" fmla="*/ 8499 w 10000"/>
                <a:gd name="connsiteY32" fmla="*/ 4136 h 10000"/>
                <a:gd name="connsiteX33" fmla="*/ 8703 w 10000"/>
                <a:gd name="connsiteY33" fmla="*/ 4300 h 10000"/>
                <a:gd name="connsiteX34" fmla="*/ 9022 w 10000"/>
                <a:gd name="connsiteY34" fmla="*/ 4452 h 10000"/>
                <a:gd name="connsiteX35" fmla="*/ 9210 w 10000"/>
                <a:gd name="connsiteY35" fmla="*/ 4413 h 10000"/>
                <a:gd name="connsiteX36" fmla="*/ 9408 w 10000"/>
                <a:gd name="connsiteY36" fmla="*/ 4376 h 10000"/>
                <a:gd name="connsiteX37" fmla="*/ 9672 w 10000"/>
                <a:gd name="connsiteY37" fmla="*/ 4361 h 10000"/>
                <a:gd name="connsiteX38" fmla="*/ 10000 w 10000"/>
                <a:gd name="connsiteY38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890 w 10000"/>
                <a:gd name="connsiteY4" fmla="*/ 9436 h 10000"/>
                <a:gd name="connsiteX5" fmla="*/ 1158 w 10000"/>
                <a:gd name="connsiteY5" fmla="*/ 9399 h 10000"/>
                <a:gd name="connsiteX6" fmla="*/ 2353 w 10000"/>
                <a:gd name="connsiteY6" fmla="*/ 8211 h 10000"/>
                <a:gd name="connsiteX7" fmla="*/ 2674 w 10000"/>
                <a:gd name="connsiteY7" fmla="*/ 7556 h 10000"/>
                <a:gd name="connsiteX8" fmla="*/ 2862 w 10000"/>
                <a:gd name="connsiteY8" fmla="*/ 7121 h 10000"/>
                <a:gd name="connsiteX9" fmla="*/ 3113 w 10000"/>
                <a:gd name="connsiteY9" fmla="*/ 6654 h 10000"/>
                <a:gd name="connsiteX10" fmla="*/ 3305 w 10000"/>
                <a:gd name="connsiteY10" fmla="*/ 6219 h 10000"/>
                <a:gd name="connsiteX11" fmla="*/ 3550 w 10000"/>
                <a:gd name="connsiteY11" fmla="*/ 5579 h 10000"/>
                <a:gd name="connsiteX12" fmla="*/ 3797 w 10000"/>
                <a:gd name="connsiteY12" fmla="*/ 4714 h 10000"/>
                <a:gd name="connsiteX13" fmla="*/ 4107 w 10000"/>
                <a:gd name="connsiteY13" fmla="*/ 4075 h 10000"/>
                <a:gd name="connsiteX14" fmla="*/ 4282 w 10000"/>
                <a:gd name="connsiteY14" fmla="*/ 3421 h 10000"/>
                <a:gd name="connsiteX15" fmla="*/ 4536 w 10000"/>
                <a:gd name="connsiteY15" fmla="*/ 2971 h 10000"/>
                <a:gd name="connsiteX16" fmla="*/ 4724 w 10000"/>
                <a:gd name="connsiteY16" fmla="*/ 2346 h 10000"/>
                <a:gd name="connsiteX17" fmla="*/ 4974 w 10000"/>
                <a:gd name="connsiteY17" fmla="*/ 1858 h 10000"/>
                <a:gd name="connsiteX18" fmla="*/ 5235 w 10000"/>
                <a:gd name="connsiteY18" fmla="*/ 1444 h 10000"/>
                <a:gd name="connsiteX19" fmla="*/ 5471 w 10000"/>
                <a:gd name="connsiteY19" fmla="*/ 978 h 10000"/>
                <a:gd name="connsiteX20" fmla="*/ 5800 w 10000"/>
                <a:gd name="connsiteY20" fmla="*/ 956 h 10000"/>
                <a:gd name="connsiteX21" fmla="*/ 6049 w 10000"/>
                <a:gd name="connsiteY21" fmla="*/ 488 h 10000"/>
                <a:gd name="connsiteX22" fmla="*/ 6298 w 10000"/>
                <a:gd name="connsiteY22" fmla="*/ 53 h 10000"/>
                <a:gd name="connsiteX23" fmla="*/ 6549 w 10000"/>
                <a:gd name="connsiteY23" fmla="*/ 0 h 10000"/>
                <a:gd name="connsiteX24" fmla="*/ 6828 w 10000"/>
                <a:gd name="connsiteY24" fmla="*/ 354 h 10000"/>
                <a:gd name="connsiteX25" fmla="*/ 7031 w 10000"/>
                <a:gd name="connsiteY25" fmla="*/ 729 h 10000"/>
                <a:gd name="connsiteX26" fmla="*/ 7228 w 10000"/>
                <a:gd name="connsiteY26" fmla="*/ 1331 h 10000"/>
                <a:gd name="connsiteX27" fmla="*/ 7433 w 10000"/>
                <a:gd name="connsiteY27" fmla="*/ 2067 h 10000"/>
                <a:gd name="connsiteX28" fmla="*/ 7633 w 10000"/>
                <a:gd name="connsiteY28" fmla="*/ 2669 h 10000"/>
                <a:gd name="connsiteX29" fmla="*/ 7893 w 10000"/>
                <a:gd name="connsiteY29" fmla="*/ 3248 h 10000"/>
                <a:gd name="connsiteX30" fmla="*/ 8235 w 10000"/>
                <a:gd name="connsiteY30" fmla="*/ 3812 h 10000"/>
                <a:gd name="connsiteX31" fmla="*/ 8499 w 10000"/>
                <a:gd name="connsiteY31" fmla="*/ 4136 h 10000"/>
                <a:gd name="connsiteX32" fmla="*/ 8703 w 10000"/>
                <a:gd name="connsiteY32" fmla="*/ 4300 h 10000"/>
                <a:gd name="connsiteX33" fmla="*/ 9022 w 10000"/>
                <a:gd name="connsiteY33" fmla="*/ 4452 h 10000"/>
                <a:gd name="connsiteX34" fmla="*/ 9210 w 10000"/>
                <a:gd name="connsiteY34" fmla="*/ 4413 h 10000"/>
                <a:gd name="connsiteX35" fmla="*/ 9408 w 10000"/>
                <a:gd name="connsiteY35" fmla="*/ 4376 h 10000"/>
                <a:gd name="connsiteX36" fmla="*/ 9672 w 10000"/>
                <a:gd name="connsiteY36" fmla="*/ 4361 h 10000"/>
                <a:gd name="connsiteX37" fmla="*/ 10000 w 10000"/>
                <a:gd name="connsiteY37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1158 w 10000"/>
                <a:gd name="connsiteY4" fmla="*/ 9399 h 10000"/>
                <a:gd name="connsiteX5" fmla="*/ 2353 w 10000"/>
                <a:gd name="connsiteY5" fmla="*/ 8211 h 10000"/>
                <a:gd name="connsiteX6" fmla="*/ 2674 w 10000"/>
                <a:gd name="connsiteY6" fmla="*/ 7556 h 10000"/>
                <a:gd name="connsiteX7" fmla="*/ 2862 w 10000"/>
                <a:gd name="connsiteY7" fmla="*/ 7121 h 10000"/>
                <a:gd name="connsiteX8" fmla="*/ 3113 w 10000"/>
                <a:gd name="connsiteY8" fmla="*/ 6654 h 10000"/>
                <a:gd name="connsiteX9" fmla="*/ 3305 w 10000"/>
                <a:gd name="connsiteY9" fmla="*/ 6219 h 10000"/>
                <a:gd name="connsiteX10" fmla="*/ 3550 w 10000"/>
                <a:gd name="connsiteY10" fmla="*/ 5579 h 10000"/>
                <a:gd name="connsiteX11" fmla="*/ 3797 w 10000"/>
                <a:gd name="connsiteY11" fmla="*/ 4714 h 10000"/>
                <a:gd name="connsiteX12" fmla="*/ 4107 w 10000"/>
                <a:gd name="connsiteY12" fmla="*/ 4075 h 10000"/>
                <a:gd name="connsiteX13" fmla="*/ 4282 w 10000"/>
                <a:gd name="connsiteY13" fmla="*/ 3421 h 10000"/>
                <a:gd name="connsiteX14" fmla="*/ 4536 w 10000"/>
                <a:gd name="connsiteY14" fmla="*/ 2971 h 10000"/>
                <a:gd name="connsiteX15" fmla="*/ 4724 w 10000"/>
                <a:gd name="connsiteY15" fmla="*/ 2346 h 10000"/>
                <a:gd name="connsiteX16" fmla="*/ 4974 w 10000"/>
                <a:gd name="connsiteY16" fmla="*/ 1858 h 10000"/>
                <a:gd name="connsiteX17" fmla="*/ 5235 w 10000"/>
                <a:gd name="connsiteY17" fmla="*/ 1444 h 10000"/>
                <a:gd name="connsiteX18" fmla="*/ 5471 w 10000"/>
                <a:gd name="connsiteY18" fmla="*/ 978 h 10000"/>
                <a:gd name="connsiteX19" fmla="*/ 5800 w 10000"/>
                <a:gd name="connsiteY19" fmla="*/ 956 h 10000"/>
                <a:gd name="connsiteX20" fmla="*/ 6049 w 10000"/>
                <a:gd name="connsiteY20" fmla="*/ 488 h 10000"/>
                <a:gd name="connsiteX21" fmla="*/ 6298 w 10000"/>
                <a:gd name="connsiteY21" fmla="*/ 53 h 10000"/>
                <a:gd name="connsiteX22" fmla="*/ 6549 w 10000"/>
                <a:gd name="connsiteY22" fmla="*/ 0 h 10000"/>
                <a:gd name="connsiteX23" fmla="*/ 6828 w 10000"/>
                <a:gd name="connsiteY23" fmla="*/ 354 h 10000"/>
                <a:gd name="connsiteX24" fmla="*/ 7031 w 10000"/>
                <a:gd name="connsiteY24" fmla="*/ 729 h 10000"/>
                <a:gd name="connsiteX25" fmla="*/ 7228 w 10000"/>
                <a:gd name="connsiteY25" fmla="*/ 1331 h 10000"/>
                <a:gd name="connsiteX26" fmla="*/ 7433 w 10000"/>
                <a:gd name="connsiteY26" fmla="*/ 2067 h 10000"/>
                <a:gd name="connsiteX27" fmla="*/ 7633 w 10000"/>
                <a:gd name="connsiteY27" fmla="*/ 2669 h 10000"/>
                <a:gd name="connsiteX28" fmla="*/ 7893 w 10000"/>
                <a:gd name="connsiteY28" fmla="*/ 3248 h 10000"/>
                <a:gd name="connsiteX29" fmla="*/ 8235 w 10000"/>
                <a:gd name="connsiteY29" fmla="*/ 3812 h 10000"/>
                <a:gd name="connsiteX30" fmla="*/ 8499 w 10000"/>
                <a:gd name="connsiteY30" fmla="*/ 4136 h 10000"/>
                <a:gd name="connsiteX31" fmla="*/ 8703 w 10000"/>
                <a:gd name="connsiteY31" fmla="*/ 4300 h 10000"/>
                <a:gd name="connsiteX32" fmla="*/ 9022 w 10000"/>
                <a:gd name="connsiteY32" fmla="*/ 4452 h 10000"/>
                <a:gd name="connsiteX33" fmla="*/ 9210 w 10000"/>
                <a:gd name="connsiteY33" fmla="*/ 4413 h 10000"/>
                <a:gd name="connsiteX34" fmla="*/ 9408 w 10000"/>
                <a:gd name="connsiteY34" fmla="*/ 4376 h 10000"/>
                <a:gd name="connsiteX35" fmla="*/ 9672 w 10000"/>
                <a:gd name="connsiteY35" fmla="*/ 4361 h 10000"/>
                <a:gd name="connsiteX36" fmla="*/ 10000 w 10000"/>
                <a:gd name="connsiteY36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2353 w 10000"/>
                <a:gd name="connsiteY4" fmla="*/ 8211 h 10000"/>
                <a:gd name="connsiteX5" fmla="*/ 2674 w 10000"/>
                <a:gd name="connsiteY5" fmla="*/ 7556 h 10000"/>
                <a:gd name="connsiteX6" fmla="*/ 2862 w 10000"/>
                <a:gd name="connsiteY6" fmla="*/ 7121 h 10000"/>
                <a:gd name="connsiteX7" fmla="*/ 3113 w 10000"/>
                <a:gd name="connsiteY7" fmla="*/ 6654 h 10000"/>
                <a:gd name="connsiteX8" fmla="*/ 3305 w 10000"/>
                <a:gd name="connsiteY8" fmla="*/ 6219 h 10000"/>
                <a:gd name="connsiteX9" fmla="*/ 3550 w 10000"/>
                <a:gd name="connsiteY9" fmla="*/ 5579 h 10000"/>
                <a:gd name="connsiteX10" fmla="*/ 3797 w 10000"/>
                <a:gd name="connsiteY10" fmla="*/ 4714 h 10000"/>
                <a:gd name="connsiteX11" fmla="*/ 4107 w 10000"/>
                <a:gd name="connsiteY11" fmla="*/ 4075 h 10000"/>
                <a:gd name="connsiteX12" fmla="*/ 4282 w 10000"/>
                <a:gd name="connsiteY12" fmla="*/ 3421 h 10000"/>
                <a:gd name="connsiteX13" fmla="*/ 4536 w 10000"/>
                <a:gd name="connsiteY13" fmla="*/ 2971 h 10000"/>
                <a:gd name="connsiteX14" fmla="*/ 4724 w 10000"/>
                <a:gd name="connsiteY14" fmla="*/ 2346 h 10000"/>
                <a:gd name="connsiteX15" fmla="*/ 4974 w 10000"/>
                <a:gd name="connsiteY15" fmla="*/ 1858 h 10000"/>
                <a:gd name="connsiteX16" fmla="*/ 5235 w 10000"/>
                <a:gd name="connsiteY16" fmla="*/ 1444 h 10000"/>
                <a:gd name="connsiteX17" fmla="*/ 5471 w 10000"/>
                <a:gd name="connsiteY17" fmla="*/ 978 h 10000"/>
                <a:gd name="connsiteX18" fmla="*/ 5800 w 10000"/>
                <a:gd name="connsiteY18" fmla="*/ 956 h 10000"/>
                <a:gd name="connsiteX19" fmla="*/ 6049 w 10000"/>
                <a:gd name="connsiteY19" fmla="*/ 488 h 10000"/>
                <a:gd name="connsiteX20" fmla="*/ 6298 w 10000"/>
                <a:gd name="connsiteY20" fmla="*/ 53 h 10000"/>
                <a:gd name="connsiteX21" fmla="*/ 6549 w 10000"/>
                <a:gd name="connsiteY21" fmla="*/ 0 h 10000"/>
                <a:gd name="connsiteX22" fmla="*/ 6828 w 10000"/>
                <a:gd name="connsiteY22" fmla="*/ 354 h 10000"/>
                <a:gd name="connsiteX23" fmla="*/ 7031 w 10000"/>
                <a:gd name="connsiteY23" fmla="*/ 729 h 10000"/>
                <a:gd name="connsiteX24" fmla="*/ 7228 w 10000"/>
                <a:gd name="connsiteY24" fmla="*/ 1331 h 10000"/>
                <a:gd name="connsiteX25" fmla="*/ 7433 w 10000"/>
                <a:gd name="connsiteY25" fmla="*/ 2067 h 10000"/>
                <a:gd name="connsiteX26" fmla="*/ 7633 w 10000"/>
                <a:gd name="connsiteY26" fmla="*/ 2669 h 10000"/>
                <a:gd name="connsiteX27" fmla="*/ 7893 w 10000"/>
                <a:gd name="connsiteY27" fmla="*/ 3248 h 10000"/>
                <a:gd name="connsiteX28" fmla="*/ 8235 w 10000"/>
                <a:gd name="connsiteY28" fmla="*/ 3812 h 10000"/>
                <a:gd name="connsiteX29" fmla="*/ 8499 w 10000"/>
                <a:gd name="connsiteY29" fmla="*/ 4136 h 10000"/>
                <a:gd name="connsiteX30" fmla="*/ 8703 w 10000"/>
                <a:gd name="connsiteY30" fmla="*/ 4300 h 10000"/>
                <a:gd name="connsiteX31" fmla="*/ 9022 w 10000"/>
                <a:gd name="connsiteY31" fmla="*/ 4452 h 10000"/>
                <a:gd name="connsiteX32" fmla="*/ 9210 w 10000"/>
                <a:gd name="connsiteY32" fmla="*/ 4413 h 10000"/>
                <a:gd name="connsiteX33" fmla="*/ 9408 w 10000"/>
                <a:gd name="connsiteY33" fmla="*/ 4376 h 10000"/>
                <a:gd name="connsiteX34" fmla="*/ 9672 w 10000"/>
                <a:gd name="connsiteY34" fmla="*/ 4361 h 10000"/>
                <a:gd name="connsiteX35" fmla="*/ 10000 w 10000"/>
                <a:gd name="connsiteY35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2353 w 10000"/>
                <a:gd name="connsiteY3" fmla="*/ 8211 h 10000"/>
                <a:gd name="connsiteX4" fmla="*/ 2674 w 10000"/>
                <a:gd name="connsiteY4" fmla="*/ 7556 h 10000"/>
                <a:gd name="connsiteX5" fmla="*/ 2862 w 10000"/>
                <a:gd name="connsiteY5" fmla="*/ 7121 h 10000"/>
                <a:gd name="connsiteX6" fmla="*/ 3113 w 10000"/>
                <a:gd name="connsiteY6" fmla="*/ 6654 h 10000"/>
                <a:gd name="connsiteX7" fmla="*/ 3305 w 10000"/>
                <a:gd name="connsiteY7" fmla="*/ 6219 h 10000"/>
                <a:gd name="connsiteX8" fmla="*/ 3550 w 10000"/>
                <a:gd name="connsiteY8" fmla="*/ 5579 h 10000"/>
                <a:gd name="connsiteX9" fmla="*/ 3797 w 10000"/>
                <a:gd name="connsiteY9" fmla="*/ 4714 h 10000"/>
                <a:gd name="connsiteX10" fmla="*/ 4107 w 10000"/>
                <a:gd name="connsiteY10" fmla="*/ 4075 h 10000"/>
                <a:gd name="connsiteX11" fmla="*/ 4282 w 10000"/>
                <a:gd name="connsiteY11" fmla="*/ 3421 h 10000"/>
                <a:gd name="connsiteX12" fmla="*/ 4536 w 10000"/>
                <a:gd name="connsiteY12" fmla="*/ 2971 h 10000"/>
                <a:gd name="connsiteX13" fmla="*/ 4724 w 10000"/>
                <a:gd name="connsiteY13" fmla="*/ 2346 h 10000"/>
                <a:gd name="connsiteX14" fmla="*/ 4974 w 10000"/>
                <a:gd name="connsiteY14" fmla="*/ 1858 h 10000"/>
                <a:gd name="connsiteX15" fmla="*/ 5235 w 10000"/>
                <a:gd name="connsiteY15" fmla="*/ 1444 h 10000"/>
                <a:gd name="connsiteX16" fmla="*/ 5471 w 10000"/>
                <a:gd name="connsiteY16" fmla="*/ 978 h 10000"/>
                <a:gd name="connsiteX17" fmla="*/ 5800 w 10000"/>
                <a:gd name="connsiteY17" fmla="*/ 956 h 10000"/>
                <a:gd name="connsiteX18" fmla="*/ 6049 w 10000"/>
                <a:gd name="connsiteY18" fmla="*/ 488 h 10000"/>
                <a:gd name="connsiteX19" fmla="*/ 6298 w 10000"/>
                <a:gd name="connsiteY19" fmla="*/ 53 h 10000"/>
                <a:gd name="connsiteX20" fmla="*/ 6549 w 10000"/>
                <a:gd name="connsiteY20" fmla="*/ 0 h 10000"/>
                <a:gd name="connsiteX21" fmla="*/ 6828 w 10000"/>
                <a:gd name="connsiteY21" fmla="*/ 354 h 10000"/>
                <a:gd name="connsiteX22" fmla="*/ 7031 w 10000"/>
                <a:gd name="connsiteY22" fmla="*/ 729 h 10000"/>
                <a:gd name="connsiteX23" fmla="*/ 7228 w 10000"/>
                <a:gd name="connsiteY23" fmla="*/ 1331 h 10000"/>
                <a:gd name="connsiteX24" fmla="*/ 7433 w 10000"/>
                <a:gd name="connsiteY24" fmla="*/ 2067 h 10000"/>
                <a:gd name="connsiteX25" fmla="*/ 7633 w 10000"/>
                <a:gd name="connsiteY25" fmla="*/ 2669 h 10000"/>
                <a:gd name="connsiteX26" fmla="*/ 7893 w 10000"/>
                <a:gd name="connsiteY26" fmla="*/ 3248 h 10000"/>
                <a:gd name="connsiteX27" fmla="*/ 8235 w 10000"/>
                <a:gd name="connsiteY27" fmla="*/ 3812 h 10000"/>
                <a:gd name="connsiteX28" fmla="*/ 8499 w 10000"/>
                <a:gd name="connsiteY28" fmla="*/ 4136 h 10000"/>
                <a:gd name="connsiteX29" fmla="*/ 8703 w 10000"/>
                <a:gd name="connsiteY29" fmla="*/ 4300 h 10000"/>
                <a:gd name="connsiteX30" fmla="*/ 9022 w 10000"/>
                <a:gd name="connsiteY30" fmla="*/ 4452 h 10000"/>
                <a:gd name="connsiteX31" fmla="*/ 9210 w 10000"/>
                <a:gd name="connsiteY31" fmla="*/ 4413 h 10000"/>
                <a:gd name="connsiteX32" fmla="*/ 9408 w 10000"/>
                <a:gd name="connsiteY32" fmla="*/ 4376 h 10000"/>
                <a:gd name="connsiteX33" fmla="*/ 9672 w 10000"/>
                <a:gd name="connsiteY33" fmla="*/ 4361 h 10000"/>
                <a:gd name="connsiteX34" fmla="*/ 10000 w 10000"/>
                <a:gd name="connsiteY34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2353 w 10000"/>
                <a:gd name="connsiteY2" fmla="*/ 8211 h 10000"/>
                <a:gd name="connsiteX3" fmla="*/ 2674 w 10000"/>
                <a:gd name="connsiteY3" fmla="*/ 7556 h 10000"/>
                <a:gd name="connsiteX4" fmla="*/ 2862 w 10000"/>
                <a:gd name="connsiteY4" fmla="*/ 7121 h 10000"/>
                <a:gd name="connsiteX5" fmla="*/ 3113 w 10000"/>
                <a:gd name="connsiteY5" fmla="*/ 6654 h 10000"/>
                <a:gd name="connsiteX6" fmla="*/ 3305 w 10000"/>
                <a:gd name="connsiteY6" fmla="*/ 6219 h 10000"/>
                <a:gd name="connsiteX7" fmla="*/ 3550 w 10000"/>
                <a:gd name="connsiteY7" fmla="*/ 5579 h 10000"/>
                <a:gd name="connsiteX8" fmla="*/ 3797 w 10000"/>
                <a:gd name="connsiteY8" fmla="*/ 4714 h 10000"/>
                <a:gd name="connsiteX9" fmla="*/ 4107 w 10000"/>
                <a:gd name="connsiteY9" fmla="*/ 4075 h 10000"/>
                <a:gd name="connsiteX10" fmla="*/ 4282 w 10000"/>
                <a:gd name="connsiteY10" fmla="*/ 3421 h 10000"/>
                <a:gd name="connsiteX11" fmla="*/ 4536 w 10000"/>
                <a:gd name="connsiteY11" fmla="*/ 2971 h 10000"/>
                <a:gd name="connsiteX12" fmla="*/ 4724 w 10000"/>
                <a:gd name="connsiteY12" fmla="*/ 2346 h 10000"/>
                <a:gd name="connsiteX13" fmla="*/ 4974 w 10000"/>
                <a:gd name="connsiteY13" fmla="*/ 1858 h 10000"/>
                <a:gd name="connsiteX14" fmla="*/ 5235 w 10000"/>
                <a:gd name="connsiteY14" fmla="*/ 1444 h 10000"/>
                <a:gd name="connsiteX15" fmla="*/ 5471 w 10000"/>
                <a:gd name="connsiteY15" fmla="*/ 978 h 10000"/>
                <a:gd name="connsiteX16" fmla="*/ 5800 w 10000"/>
                <a:gd name="connsiteY16" fmla="*/ 956 h 10000"/>
                <a:gd name="connsiteX17" fmla="*/ 6049 w 10000"/>
                <a:gd name="connsiteY17" fmla="*/ 488 h 10000"/>
                <a:gd name="connsiteX18" fmla="*/ 6298 w 10000"/>
                <a:gd name="connsiteY18" fmla="*/ 53 h 10000"/>
                <a:gd name="connsiteX19" fmla="*/ 6549 w 10000"/>
                <a:gd name="connsiteY19" fmla="*/ 0 h 10000"/>
                <a:gd name="connsiteX20" fmla="*/ 6828 w 10000"/>
                <a:gd name="connsiteY20" fmla="*/ 354 h 10000"/>
                <a:gd name="connsiteX21" fmla="*/ 7031 w 10000"/>
                <a:gd name="connsiteY21" fmla="*/ 729 h 10000"/>
                <a:gd name="connsiteX22" fmla="*/ 7228 w 10000"/>
                <a:gd name="connsiteY22" fmla="*/ 1331 h 10000"/>
                <a:gd name="connsiteX23" fmla="*/ 7433 w 10000"/>
                <a:gd name="connsiteY23" fmla="*/ 2067 h 10000"/>
                <a:gd name="connsiteX24" fmla="*/ 7633 w 10000"/>
                <a:gd name="connsiteY24" fmla="*/ 2669 h 10000"/>
                <a:gd name="connsiteX25" fmla="*/ 7893 w 10000"/>
                <a:gd name="connsiteY25" fmla="*/ 3248 h 10000"/>
                <a:gd name="connsiteX26" fmla="*/ 8235 w 10000"/>
                <a:gd name="connsiteY26" fmla="*/ 3812 h 10000"/>
                <a:gd name="connsiteX27" fmla="*/ 8499 w 10000"/>
                <a:gd name="connsiteY27" fmla="*/ 4136 h 10000"/>
                <a:gd name="connsiteX28" fmla="*/ 8703 w 10000"/>
                <a:gd name="connsiteY28" fmla="*/ 4300 h 10000"/>
                <a:gd name="connsiteX29" fmla="*/ 9022 w 10000"/>
                <a:gd name="connsiteY29" fmla="*/ 4452 h 10000"/>
                <a:gd name="connsiteX30" fmla="*/ 9210 w 10000"/>
                <a:gd name="connsiteY30" fmla="*/ 4413 h 10000"/>
                <a:gd name="connsiteX31" fmla="*/ 9408 w 10000"/>
                <a:gd name="connsiteY31" fmla="*/ 4376 h 10000"/>
                <a:gd name="connsiteX32" fmla="*/ 9672 w 10000"/>
                <a:gd name="connsiteY32" fmla="*/ 4361 h 10000"/>
                <a:gd name="connsiteX33" fmla="*/ 10000 w 10000"/>
                <a:gd name="connsiteY33" fmla="*/ 4902 h 10000"/>
                <a:gd name="connsiteX0" fmla="*/ 0 w 10000"/>
                <a:gd name="connsiteY0" fmla="*/ 10000 h 10000"/>
                <a:gd name="connsiteX1" fmla="*/ 2353 w 10000"/>
                <a:gd name="connsiteY1" fmla="*/ 8211 h 10000"/>
                <a:gd name="connsiteX2" fmla="*/ 2674 w 10000"/>
                <a:gd name="connsiteY2" fmla="*/ 7556 h 10000"/>
                <a:gd name="connsiteX3" fmla="*/ 2862 w 10000"/>
                <a:gd name="connsiteY3" fmla="*/ 7121 h 10000"/>
                <a:gd name="connsiteX4" fmla="*/ 3113 w 10000"/>
                <a:gd name="connsiteY4" fmla="*/ 6654 h 10000"/>
                <a:gd name="connsiteX5" fmla="*/ 3305 w 10000"/>
                <a:gd name="connsiteY5" fmla="*/ 6219 h 10000"/>
                <a:gd name="connsiteX6" fmla="*/ 3550 w 10000"/>
                <a:gd name="connsiteY6" fmla="*/ 5579 h 10000"/>
                <a:gd name="connsiteX7" fmla="*/ 3797 w 10000"/>
                <a:gd name="connsiteY7" fmla="*/ 4714 h 10000"/>
                <a:gd name="connsiteX8" fmla="*/ 4107 w 10000"/>
                <a:gd name="connsiteY8" fmla="*/ 4075 h 10000"/>
                <a:gd name="connsiteX9" fmla="*/ 4282 w 10000"/>
                <a:gd name="connsiteY9" fmla="*/ 3421 h 10000"/>
                <a:gd name="connsiteX10" fmla="*/ 4536 w 10000"/>
                <a:gd name="connsiteY10" fmla="*/ 2971 h 10000"/>
                <a:gd name="connsiteX11" fmla="*/ 4724 w 10000"/>
                <a:gd name="connsiteY11" fmla="*/ 2346 h 10000"/>
                <a:gd name="connsiteX12" fmla="*/ 4974 w 10000"/>
                <a:gd name="connsiteY12" fmla="*/ 1858 h 10000"/>
                <a:gd name="connsiteX13" fmla="*/ 5235 w 10000"/>
                <a:gd name="connsiteY13" fmla="*/ 1444 h 10000"/>
                <a:gd name="connsiteX14" fmla="*/ 5471 w 10000"/>
                <a:gd name="connsiteY14" fmla="*/ 978 h 10000"/>
                <a:gd name="connsiteX15" fmla="*/ 5800 w 10000"/>
                <a:gd name="connsiteY15" fmla="*/ 956 h 10000"/>
                <a:gd name="connsiteX16" fmla="*/ 6049 w 10000"/>
                <a:gd name="connsiteY16" fmla="*/ 488 h 10000"/>
                <a:gd name="connsiteX17" fmla="*/ 6298 w 10000"/>
                <a:gd name="connsiteY17" fmla="*/ 53 h 10000"/>
                <a:gd name="connsiteX18" fmla="*/ 6549 w 10000"/>
                <a:gd name="connsiteY18" fmla="*/ 0 h 10000"/>
                <a:gd name="connsiteX19" fmla="*/ 6828 w 10000"/>
                <a:gd name="connsiteY19" fmla="*/ 354 h 10000"/>
                <a:gd name="connsiteX20" fmla="*/ 7031 w 10000"/>
                <a:gd name="connsiteY20" fmla="*/ 729 h 10000"/>
                <a:gd name="connsiteX21" fmla="*/ 7228 w 10000"/>
                <a:gd name="connsiteY21" fmla="*/ 1331 h 10000"/>
                <a:gd name="connsiteX22" fmla="*/ 7433 w 10000"/>
                <a:gd name="connsiteY22" fmla="*/ 2067 h 10000"/>
                <a:gd name="connsiteX23" fmla="*/ 7633 w 10000"/>
                <a:gd name="connsiteY23" fmla="*/ 2669 h 10000"/>
                <a:gd name="connsiteX24" fmla="*/ 7893 w 10000"/>
                <a:gd name="connsiteY24" fmla="*/ 3248 h 10000"/>
                <a:gd name="connsiteX25" fmla="*/ 8235 w 10000"/>
                <a:gd name="connsiteY25" fmla="*/ 3812 h 10000"/>
                <a:gd name="connsiteX26" fmla="*/ 8499 w 10000"/>
                <a:gd name="connsiteY26" fmla="*/ 4136 h 10000"/>
                <a:gd name="connsiteX27" fmla="*/ 8703 w 10000"/>
                <a:gd name="connsiteY27" fmla="*/ 4300 h 10000"/>
                <a:gd name="connsiteX28" fmla="*/ 9022 w 10000"/>
                <a:gd name="connsiteY28" fmla="*/ 4452 h 10000"/>
                <a:gd name="connsiteX29" fmla="*/ 9210 w 10000"/>
                <a:gd name="connsiteY29" fmla="*/ 4413 h 10000"/>
                <a:gd name="connsiteX30" fmla="*/ 9408 w 10000"/>
                <a:gd name="connsiteY30" fmla="*/ 4376 h 10000"/>
                <a:gd name="connsiteX31" fmla="*/ 9672 w 10000"/>
                <a:gd name="connsiteY31" fmla="*/ 4361 h 10000"/>
                <a:gd name="connsiteX32" fmla="*/ 10000 w 10000"/>
                <a:gd name="connsiteY32" fmla="*/ 4902 h 10000"/>
                <a:gd name="connsiteX0" fmla="*/ 0 w 7647"/>
                <a:gd name="connsiteY0" fmla="*/ 8211 h 8211"/>
                <a:gd name="connsiteX1" fmla="*/ 321 w 7647"/>
                <a:gd name="connsiteY1" fmla="*/ 7556 h 8211"/>
                <a:gd name="connsiteX2" fmla="*/ 509 w 7647"/>
                <a:gd name="connsiteY2" fmla="*/ 7121 h 8211"/>
                <a:gd name="connsiteX3" fmla="*/ 760 w 7647"/>
                <a:gd name="connsiteY3" fmla="*/ 6654 h 8211"/>
                <a:gd name="connsiteX4" fmla="*/ 952 w 7647"/>
                <a:gd name="connsiteY4" fmla="*/ 6219 h 8211"/>
                <a:gd name="connsiteX5" fmla="*/ 1197 w 7647"/>
                <a:gd name="connsiteY5" fmla="*/ 5579 h 8211"/>
                <a:gd name="connsiteX6" fmla="*/ 1444 w 7647"/>
                <a:gd name="connsiteY6" fmla="*/ 4714 h 8211"/>
                <a:gd name="connsiteX7" fmla="*/ 1754 w 7647"/>
                <a:gd name="connsiteY7" fmla="*/ 4075 h 8211"/>
                <a:gd name="connsiteX8" fmla="*/ 1929 w 7647"/>
                <a:gd name="connsiteY8" fmla="*/ 3421 h 8211"/>
                <a:gd name="connsiteX9" fmla="*/ 2183 w 7647"/>
                <a:gd name="connsiteY9" fmla="*/ 2971 h 8211"/>
                <a:gd name="connsiteX10" fmla="*/ 2371 w 7647"/>
                <a:gd name="connsiteY10" fmla="*/ 2346 h 8211"/>
                <a:gd name="connsiteX11" fmla="*/ 2621 w 7647"/>
                <a:gd name="connsiteY11" fmla="*/ 1858 h 8211"/>
                <a:gd name="connsiteX12" fmla="*/ 2882 w 7647"/>
                <a:gd name="connsiteY12" fmla="*/ 1444 h 8211"/>
                <a:gd name="connsiteX13" fmla="*/ 3118 w 7647"/>
                <a:gd name="connsiteY13" fmla="*/ 978 h 8211"/>
                <a:gd name="connsiteX14" fmla="*/ 3447 w 7647"/>
                <a:gd name="connsiteY14" fmla="*/ 956 h 8211"/>
                <a:gd name="connsiteX15" fmla="*/ 3696 w 7647"/>
                <a:gd name="connsiteY15" fmla="*/ 488 h 8211"/>
                <a:gd name="connsiteX16" fmla="*/ 3945 w 7647"/>
                <a:gd name="connsiteY16" fmla="*/ 53 h 8211"/>
                <a:gd name="connsiteX17" fmla="*/ 4196 w 7647"/>
                <a:gd name="connsiteY17" fmla="*/ 0 h 8211"/>
                <a:gd name="connsiteX18" fmla="*/ 4475 w 7647"/>
                <a:gd name="connsiteY18" fmla="*/ 354 h 8211"/>
                <a:gd name="connsiteX19" fmla="*/ 4678 w 7647"/>
                <a:gd name="connsiteY19" fmla="*/ 729 h 8211"/>
                <a:gd name="connsiteX20" fmla="*/ 4875 w 7647"/>
                <a:gd name="connsiteY20" fmla="*/ 1331 h 8211"/>
                <a:gd name="connsiteX21" fmla="*/ 5080 w 7647"/>
                <a:gd name="connsiteY21" fmla="*/ 2067 h 8211"/>
                <a:gd name="connsiteX22" fmla="*/ 5280 w 7647"/>
                <a:gd name="connsiteY22" fmla="*/ 2669 h 8211"/>
                <a:gd name="connsiteX23" fmla="*/ 5540 w 7647"/>
                <a:gd name="connsiteY23" fmla="*/ 3248 h 8211"/>
                <a:gd name="connsiteX24" fmla="*/ 5882 w 7647"/>
                <a:gd name="connsiteY24" fmla="*/ 3812 h 8211"/>
                <a:gd name="connsiteX25" fmla="*/ 6146 w 7647"/>
                <a:gd name="connsiteY25" fmla="*/ 4136 h 8211"/>
                <a:gd name="connsiteX26" fmla="*/ 6350 w 7647"/>
                <a:gd name="connsiteY26" fmla="*/ 4300 h 8211"/>
                <a:gd name="connsiteX27" fmla="*/ 6669 w 7647"/>
                <a:gd name="connsiteY27" fmla="*/ 4452 h 8211"/>
                <a:gd name="connsiteX28" fmla="*/ 6857 w 7647"/>
                <a:gd name="connsiteY28" fmla="*/ 4413 h 8211"/>
                <a:gd name="connsiteX29" fmla="*/ 7055 w 7647"/>
                <a:gd name="connsiteY29" fmla="*/ 4376 h 8211"/>
                <a:gd name="connsiteX30" fmla="*/ 7319 w 7647"/>
                <a:gd name="connsiteY30" fmla="*/ 4361 h 8211"/>
                <a:gd name="connsiteX31" fmla="*/ 7647 w 7647"/>
                <a:gd name="connsiteY31" fmla="*/ 4902 h 8211"/>
                <a:gd name="connsiteX0" fmla="*/ 0 w 9580"/>
                <a:gd name="connsiteY0" fmla="*/ 9202 h 9202"/>
                <a:gd name="connsiteX1" fmla="*/ 246 w 9580"/>
                <a:gd name="connsiteY1" fmla="*/ 8673 h 9202"/>
                <a:gd name="connsiteX2" fmla="*/ 574 w 9580"/>
                <a:gd name="connsiteY2" fmla="*/ 8104 h 9202"/>
                <a:gd name="connsiteX3" fmla="*/ 825 w 9580"/>
                <a:gd name="connsiteY3" fmla="*/ 7574 h 9202"/>
                <a:gd name="connsiteX4" fmla="*/ 1145 w 9580"/>
                <a:gd name="connsiteY4" fmla="*/ 6795 h 9202"/>
                <a:gd name="connsiteX5" fmla="*/ 1468 w 9580"/>
                <a:gd name="connsiteY5" fmla="*/ 5741 h 9202"/>
                <a:gd name="connsiteX6" fmla="*/ 1874 w 9580"/>
                <a:gd name="connsiteY6" fmla="*/ 4963 h 9202"/>
                <a:gd name="connsiteX7" fmla="*/ 2103 w 9580"/>
                <a:gd name="connsiteY7" fmla="*/ 4166 h 9202"/>
                <a:gd name="connsiteX8" fmla="*/ 2435 w 9580"/>
                <a:gd name="connsiteY8" fmla="*/ 3618 h 9202"/>
                <a:gd name="connsiteX9" fmla="*/ 2681 w 9580"/>
                <a:gd name="connsiteY9" fmla="*/ 2857 h 9202"/>
                <a:gd name="connsiteX10" fmla="*/ 3007 w 9580"/>
                <a:gd name="connsiteY10" fmla="*/ 2263 h 9202"/>
                <a:gd name="connsiteX11" fmla="*/ 3349 w 9580"/>
                <a:gd name="connsiteY11" fmla="*/ 1759 h 9202"/>
                <a:gd name="connsiteX12" fmla="*/ 3657 w 9580"/>
                <a:gd name="connsiteY12" fmla="*/ 1191 h 9202"/>
                <a:gd name="connsiteX13" fmla="*/ 4088 w 9580"/>
                <a:gd name="connsiteY13" fmla="*/ 1164 h 9202"/>
                <a:gd name="connsiteX14" fmla="*/ 4413 w 9580"/>
                <a:gd name="connsiteY14" fmla="*/ 594 h 9202"/>
                <a:gd name="connsiteX15" fmla="*/ 4739 w 9580"/>
                <a:gd name="connsiteY15" fmla="*/ 65 h 9202"/>
                <a:gd name="connsiteX16" fmla="*/ 5067 w 9580"/>
                <a:gd name="connsiteY16" fmla="*/ 0 h 9202"/>
                <a:gd name="connsiteX17" fmla="*/ 5432 w 9580"/>
                <a:gd name="connsiteY17" fmla="*/ 431 h 9202"/>
                <a:gd name="connsiteX18" fmla="*/ 5697 w 9580"/>
                <a:gd name="connsiteY18" fmla="*/ 888 h 9202"/>
                <a:gd name="connsiteX19" fmla="*/ 5955 w 9580"/>
                <a:gd name="connsiteY19" fmla="*/ 1621 h 9202"/>
                <a:gd name="connsiteX20" fmla="*/ 6223 w 9580"/>
                <a:gd name="connsiteY20" fmla="*/ 2517 h 9202"/>
                <a:gd name="connsiteX21" fmla="*/ 6485 w 9580"/>
                <a:gd name="connsiteY21" fmla="*/ 3251 h 9202"/>
                <a:gd name="connsiteX22" fmla="*/ 6825 w 9580"/>
                <a:gd name="connsiteY22" fmla="*/ 3956 h 9202"/>
                <a:gd name="connsiteX23" fmla="*/ 7272 w 9580"/>
                <a:gd name="connsiteY23" fmla="*/ 4643 h 9202"/>
                <a:gd name="connsiteX24" fmla="*/ 7617 w 9580"/>
                <a:gd name="connsiteY24" fmla="*/ 5037 h 9202"/>
                <a:gd name="connsiteX25" fmla="*/ 7884 w 9580"/>
                <a:gd name="connsiteY25" fmla="*/ 5237 h 9202"/>
                <a:gd name="connsiteX26" fmla="*/ 8301 w 9580"/>
                <a:gd name="connsiteY26" fmla="*/ 5422 h 9202"/>
                <a:gd name="connsiteX27" fmla="*/ 8547 w 9580"/>
                <a:gd name="connsiteY27" fmla="*/ 5374 h 9202"/>
                <a:gd name="connsiteX28" fmla="*/ 8806 w 9580"/>
                <a:gd name="connsiteY28" fmla="*/ 5329 h 9202"/>
                <a:gd name="connsiteX29" fmla="*/ 9151 w 9580"/>
                <a:gd name="connsiteY29" fmla="*/ 5311 h 9202"/>
                <a:gd name="connsiteX30" fmla="*/ 9580 w 9580"/>
                <a:gd name="connsiteY30" fmla="*/ 5970 h 9202"/>
                <a:gd name="connsiteX0" fmla="*/ 0 w 9743"/>
                <a:gd name="connsiteY0" fmla="*/ 9425 h 9425"/>
                <a:gd name="connsiteX1" fmla="*/ 342 w 9743"/>
                <a:gd name="connsiteY1" fmla="*/ 8807 h 9425"/>
                <a:gd name="connsiteX2" fmla="*/ 604 w 9743"/>
                <a:gd name="connsiteY2" fmla="*/ 8231 h 9425"/>
                <a:gd name="connsiteX3" fmla="*/ 938 w 9743"/>
                <a:gd name="connsiteY3" fmla="*/ 7384 h 9425"/>
                <a:gd name="connsiteX4" fmla="*/ 1275 w 9743"/>
                <a:gd name="connsiteY4" fmla="*/ 6239 h 9425"/>
                <a:gd name="connsiteX5" fmla="*/ 1699 w 9743"/>
                <a:gd name="connsiteY5" fmla="*/ 5393 h 9425"/>
                <a:gd name="connsiteX6" fmla="*/ 1938 w 9743"/>
                <a:gd name="connsiteY6" fmla="*/ 4527 h 9425"/>
                <a:gd name="connsiteX7" fmla="*/ 2285 w 9743"/>
                <a:gd name="connsiteY7" fmla="*/ 3932 h 9425"/>
                <a:gd name="connsiteX8" fmla="*/ 2542 w 9743"/>
                <a:gd name="connsiteY8" fmla="*/ 3105 h 9425"/>
                <a:gd name="connsiteX9" fmla="*/ 2882 w 9743"/>
                <a:gd name="connsiteY9" fmla="*/ 2459 h 9425"/>
                <a:gd name="connsiteX10" fmla="*/ 3239 w 9743"/>
                <a:gd name="connsiteY10" fmla="*/ 1912 h 9425"/>
                <a:gd name="connsiteX11" fmla="*/ 3560 w 9743"/>
                <a:gd name="connsiteY11" fmla="*/ 1294 h 9425"/>
                <a:gd name="connsiteX12" fmla="*/ 4010 w 9743"/>
                <a:gd name="connsiteY12" fmla="*/ 1265 h 9425"/>
                <a:gd name="connsiteX13" fmla="*/ 4349 w 9743"/>
                <a:gd name="connsiteY13" fmla="*/ 646 h 9425"/>
                <a:gd name="connsiteX14" fmla="*/ 4690 w 9743"/>
                <a:gd name="connsiteY14" fmla="*/ 71 h 9425"/>
                <a:gd name="connsiteX15" fmla="*/ 5032 w 9743"/>
                <a:gd name="connsiteY15" fmla="*/ 0 h 9425"/>
                <a:gd name="connsiteX16" fmla="*/ 5413 w 9743"/>
                <a:gd name="connsiteY16" fmla="*/ 468 h 9425"/>
                <a:gd name="connsiteX17" fmla="*/ 5690 w 9743"/>
                <a:gd name="connsiteY17" fmla="*/ 965 h 9425"/>
                <a:gd name="connsiteX18" fmla="*/ 5959 w 9743"/>
                <a:gd name="connsiteY18" fmla="*/ 1762 h 9425"/>
                <a:gd name="connsiteX19" fmla="*/ 6239 w 9743"/>
                <a:gd name="connsiteY19" fmla="*/ 2735 h 9425"/>
                <a:gd name="connsiteX20" fmla="*/ 6512 w 9743"/>
                <a:gd name="connsiteY20" fmla="*/ 3533 h 9425"/>
                <a:gd name="connsiteX21" fmla="*/ 6867 w 9743"/>
                <a:gd name="connsiteY21" fmla="*/ 4299 h 9425"/>
                <a:gd name="connsiteX22" fmla="*/ 7334 w 9743"/>
                <a:gd name="connsiteY22" fmla="*/ 5046 h 9425"/>
                <a:gd name="connsiteX23" fmla="*/ 7694 w 9743"/>
                <a:gd name="connsiteY23" fmla="*/ 5474 h 9425"/>
                <a:gd name="connsiteX24" fmla="*/ 7973 w 9743"/>
                <a:gd name="connsiteY24" fmla="*/ 5691 h 9425"/>
                <a:gd name="connsiteX25" fmla="*/ 8408 w 9743"/>
                <a:gd name="connsiteY25" fmla="*/ 5892 h 9425"/>
                <a:gd name="connsiteX26" fmla="*/ 8665 w 9743"/>
                <a:gd name="connsiteY26" fmla="*/ 5840 h 9425"/>
                <a:gd name="connsiteX27" fmla="*/ 8935 w 9743"/>
                <a:gd name="connsiteY27" fmla="*/ 5791 h 9425"/>
                <a:gd name="connsiteX28" fmla="*/ 9295 w 9743"/>
                <a:gd name="connsiteY28" fmla="*/ 5772 h 9425"/>
                <a:gd name="connsiteX29" fmla="*/ 9743 w 9743"/>
                <a:gd name="connsiteY29" fmla="*/ 6488 h 9425"/>
                <a:gd name="connsiteX0" fmla="*/ 0 w 10000"/>
                <a:gd name="connsiteY0" fmla="*/ 10000 h 10000"/>
                <a:gd name="connsiteX1" fmla="*/ 620 w 10000"/>
                <a:gd name="connsiteY1" fmla="*/ 8733 h 10000"/>
                <a:gd name="connsiteX2" fmla="*/ 963 w 10000"/>
                <a:gd name="connsiteY2" fmla="*/ 7834 h 10000"/>
                <a:gd name="connsiteX3" fmla="*/ 1309 w 10000"/>
                <a:gd name="connsiteY3" fmla="*/ 6620 h 10000"/>
                <a:gd name="connsiteX4" fmla="*/ 1744 w 10000"/>
                <a:gd name="connsiteY4" fmla="*/ 5722 h 10000"/>
                <a:gd name="connsiteX5" fmla="*/ 1989 w 10000"/>
                <a:gd name="connsiteY5" fmla="*/ 4803 h 10000"/>
                <a:gd name="connsiteX6" fmla="*/ 2345 w 10000"/>
                <a:gd name="connsiteY6" fmla="*/ 4172 h 10000"/>
                <a:gd name="connsiteX7" fmla="*/ 2609 w 10000"/>
                <a:gd name="connsiteY7" fmla="*/ 3294 h 10000"/>
                <a:gd name="connsiteX8" fmla="*/ 2958 w 10000"/>
                <a:gd name="connsiteY8" fmla="*/ 2609 h 10000"/>
                <a:gd name="connsiteX9" fmla="*/ 3324 w 10000"/>
                <a:gd name="connsiteY9" fmla="*/ 2029 h 10000"/>
                <a:gd name="connsiteX10" fmla="*/ 3654 w 10000"/>
                <a:gd name="connsiteY10" fmla="*/ 1373 h 10000"/>
                <a:gd name="connsiteX11" fmla="*/ 4116 w 10000"/>
                <a:gd name="connsiteY11" fmla="*/ 1342 h 10000"/>
                <a:gd name="connsiteX12" fmla="*/ 4464 w 10000"/>
                <a:gd name="connsiteY12" fmla="*/ 685 h 10000"/>
                <a:gd name="connsiteX13" fmla="*/ 4814 w 10000"/>
                <a:gd name="connsiteY13" fmla="*/ 75 h 10000"/>
                <a:gd name="connsiteX14" fmla="*/ 5165 w 10000"/>
                <a:gd name="connsiteY14" fmla="*/ 0 h 10000"/>
                <a:gd name="connsiteX15" fmla="*/ 5556 w 10000"/>
                <a:gd name="connsiteY15" fmla="*/ 497 h 10000"/>
                <a:gd name="connsiteX16" fmla="*/ 5840 w 10000"/>
                <a:gd name="connsiteY16" fmla="*/ 1024 h 10000"/>
                <a:gd name="connsiteX17" fmla="*/ 6116 w 10000"/>
                <a:gd name="connsiteY17" fmla="*/ 1869 h 10000"/>
                <a:gd name="connsiteX18" fmla="*/ 6404 w 10000"/>
                <a:gd name="connsiteY18" fmla="*/ 2902 h 10000"/>
                <a:gd name="connsiteX19" fmla="*/ 6684 w 10000"/>
                <a:gd name="connsiteY19" fmla="*/ 3749 h 10000"/>
                <a:gd name="connsiteX20" fmla="*/ 7048 w 10000"/>
                <a:gd name="connsiteY20" fmla="*/ 4561 h 10000"/>
                <a:gd name="connsiteX21" fmla="*/ 7527 w 10000"/>
                <a:gd name="connsiteY21" fmla="*/ 5354 h 10000"/>
                <a:gd name="connsiteX22" fmla="*/ 7897 w 10000"/>
                <a:gd name="connsiteY22" fmla="*/ 5808 h 10000"/>
                <a:gd name="connsiteX23" fmla="*/ 8183 w 10000"/>
                <a:gd name="connsiteY23" fmla="*/ 6038 h 10000"/>
                <a:gd name="connsiteX24" fmla="*/ 8630 w 10000"/>
                <a:gd name="connsiteY24" fmla="*/ 6251 h 10000"/>
                <a:gd name="connsiteX25" fmla="*/ 8894 w 10000"/>
                <a:gd name="connsiteY25" fmla="*/ 6196 h 10000"/>
                <a:gd name="connsiteX26" fmla="*/ 9171 w 10000"/>
                <a:gd name="connsiteY26" fmla="*/ 6144 h 10000"/>
                <a:gd name="connsiteX27" fmla="*/ 9540 w 10000"/>
                <a:gd name="connsiteY27" fmla="*/ 6124 h 10000"/>
                <a:gd name="connsiteX28" fmla="*/ 10000 w 10000"/>
                <a:gd name="connsiteY28" fmla="*/ 6884 h 10000"/>
                <a:gd name="connsiteX0" fmla="*/ 0 w 9380"/>
                <a:gd name="connsiteY0" fmla="*/ 8733 h 8733"/>
                <a:gd name="connsiteX1" fmla="*/ 343 w 9380"/>
                <a:gd name="connsiteY1" fmla="*/ 7834 h 8733"/>
                <a:gd name="connsiteX2" fmla="*/ 689 w 9380"/>
                <a:gd name="connsiteY2" fmla="*/ 6620 h 8733"/>
                <a:gd name="connsiteX3" fmla="*/ 1124 w 9380"/>
                <a:gd name="connsiteY3" fmla="*/ 5722 h 8733"/>
                <a:gd name="connsiteX4" fmla="*/ 1369 w 9380"/>
                <a:gd name="connsiteY4" fmla="*/ 4803 h 8733"/>
                <a:gd name="connsiteX5" fmla="*/ 1725 w 9380"/>
                <a:gd name="connsiteY5" fmla="*/ 4172 h 8733"/>
                <a:gd name="connsiteX6" fmla="*/ 1989 w 9380"/>
                <a:gd name="connsiteY6" fmla="*/ 3294 h 8733"/>
                <a:gd name="connsiteX7" fmla="*/ 2338 w 9380"/>
                <a:gd name="connsiteY7" fmla="*/ 2609 h 8733"/>
                <a:gd name="connsiteX8" fmla="*/ 2704 w 9380"/>
                <a:gd name="connsiteY8" fmla="*/ 2029 h 8733"/>
                <a:gd name="connsiteX9" fmla="*/ 3034 w 9380"/>
                <a:gd name="connsiteY9" fmla="*/ 1373 h 8733"/>
                <a:gd name="connsiteX10" fmla="*/ 3496 w 9380"/>
                <a:gd name="connsiteY10" fmla="*/ 1342 h 8733"/>
                <a:gd name="connsiteX11" fmla="*/ 3844 w 9380"/>
                <a:gd name="connsiteY11" fmla="*/ 685 h 8733"/>
                <a:gd name="connsiteX12" fmla="*/ 4194 w 9380"/>
                <a:gd name="connsiteY12" fmla="*/ 75 h 8733"/>
                <a:gd name="connsiteX13" fmla="*/ 4545 w 9380"/>
                <a:gd name="connsiteY13" fmla="*/ 0 h 8733"/>
                <a:gd name="connsiteX14" fmla="*/ 4936 w 9380"/>
                <a:gd name="connsiteY14" fmla="*/ 497 h 8733"/>
                <a:gd name="connsiteX15" fmla="*/ 5220 w 9380"/>
                <a:gd name="connsiteY15" fmla="*/ 1024 h 8733"/>
                <a:gd name="connsiteX16" fmla="*/ 5496 w 9380"/>
                <a:gd name="connsiteY16" fmla="*/ 1869 h 8733"/>
                <a:gd name="connsiteX17" fmla="*/ 5784 w 9380"/>
                <a:gd name="connsiteY17" fmla="*/ 2902 h 8733"/>
                <a:gd name="connsiteX18" fmla="*/ 6064 w 9380"/>
                <a:gd name="connsiteY18" fmla="*/ 3749 h 8733"/>
                <a:gd name="connsiteX19" fmla="*/ 6428 w 9380"/>
                <a:gd name="connsiteY19" fmla="*/ 4561 h 8733"/>
                <a:gd name="connsiteX20" fmla="*/ 6907 w 9380"/>
                <a:gd name="connsiteY20" fmla="*/ 5354 h 8733"/>
                <a:gd name="connsiteX21" fmla="*/ 7277 w 9380"/>
                <a:gd name="connsiteY21" fmla="*/ 5808 h 8733"/>
                <a:gd name="connsiteX22" fmla="*/ 7563 w 9380"/>
                <a:gd name="connsiteY22" fmla="*/ 6038 h 8733"/>
                <a:gd name="connsiteX23" fmla="*/ 8010 w 9380"/>
                <a:gd name="connsiteY23" fmla="*/ 6251 h 8733"/>
                <a:gd name="connsiteX24" fmla="*/ 8274 w 9380"/>
                <a:gd name="connsiteY24" fmla="*/ 6196 h 8733"/>
                <a:gd name="connsiteX25" fmla="*/ 8551 w 9380"/>
                <a:gd name="connsiteY25" fmla="*/ 6144 h 8733"/>
                <a:gd name="connsiteX26" fmla="*/ 8920 w 9380"/>
                <a:gd name="connsiteY26" fmla="*/ 6124 h 8733"/>
                <a:gd name="connsiteX27" fmla="*/ 9380 w 9380"/>
                <a:gd name="connsiteY27" fmla="*/ 6884 h 8733"/>
                <a:gd name="connsiteX0" fmla="*/ 0 w 10000"/>
                <a:gd name="connsiteY0" fmla="*/ 10000 h 10000"/>
                <a:gd name="connsiteX1" fmla="*/ 735 w 10000"/>
                <a:gd name="connsiteY1" fmla="*/ 7580 h 10000"/>
                <a:gd name="connsiteX2" fmla="*/ 1198 w 10000"/>
                <a:gd name="connsiteY2" fmla="*/ 6552 h 10000"/>
                <a:gd name="connsiteX3" fmla="*/ 1459 w 10000"/>
                <a:gd name="connsiteY3" fmla="*/ 5500 h 10000"/>
                <a:gd name="connsiteX4" fmla="*/ 1839 w 10000"/>
                <a:gd name="connsiteY4" fmla="*/ 4777 h 10000"/>
                <a:gd name="connsiteX5" fmla="*/ 2120 w 10000"/>
                <a:gd name="connsiteY5" fmla="*/ 3772 h 10000"/>
                <a:gd name="connsiteX6" fmla="*/ 2493 w 10000"/>
                <a:gd name="connsiteY6" fmla="*/ 2988 h 10000"/>
                <a:gd name="connsiteX7" fmla="*/ 2883 w 10000"/>
                <a:gd name="connsiteY7" fmla="*/ 2323 h 10000"/>
                <a:gd name="connsiteX8" fmla="*/ 3235 w 10000"/>
                <a:gd name="connsiteY8" fmla="*/ 1572 h 10000"/>
                <a:gd name="connsiteX9" fmla="*/ 3727 w 10000"/>
                <a:gd name="connsiteY9" fmla="*/ 1537 h 10000"/>
                <a:gd name="connsiteX10" fmla="*/ 4098 w 10000"/>
                <a:gd name="connsiteY10" fmla="*/ 784 h 10000"/>
                <a:gd name="connsiteX11" fmla="*/ 4471 w 10000"/>
                <a:gd name="connsiteY11" fmla="*/ 86 h 10000"/>
                <a:gd name="connsiteX12" fmla="*/ 4845 w 10000"/>
                <a:gd name="connsiteY12" fmla="*/ 0 h 10000"/>
                <a:gd name="connsiteX13" fmla="*/ 5262 w 10000"/>
                <a:gd name="connsiteY13" fmla="*/ 569 h 10000"/>
                <a:gd name="connsiteX14" fmla="*/ 5565 w 10000"/>
                <a:gd name="connsiteY14" fmla="*/ 1173 h 10000"/>
                <a:gd name="connsiteX15" fmla="*/ 5859 w 10000"/>
                <a:gd name="connsiteY15" fmla="*/ 2140 h 10000"/>
                <a:gd name="connsiteX16" fmla="*/ 6166 w 10000"/>
                <a:gd name="connsiteY16" fmla="*/ 3323 h 10000"/>
                <a:gd name="connsiteX17" fmla="*/ 6465 w 10000"/>
                <a:gd name="connsiteY17" fmla="*/ 4293 h 10000"/>
                <a:gd name="connsiteX18" fmla="*/ 6853 w 10000"/>
                <a:gd name="connsiteY18" fmla="*/ 5223 h 10000"/>
                <a:gd name="connsiteX19" fmla="*/ 7364 w 10000"/>
                <a:gd name="connsiteY19" fmla="*/ 6131 h 10000"/>
                <a:gd name="connsiteX20" fmla="*/ 7758 w 10000"/>
                <a:gd name="connsiteY20" fmla="*/ 6651 h 10000"/>
                <a:gd name="connsiteX21" fmla="*/ 8063 w 10000"/>
                <a:gd name="connsiteY21" fmla="*/ 6914 h 10000"/>
                <a:gd name="connsiteX22" fmla="*/ 8539 w 10000"/>
                <a:gd name="connsiteY22" fmla="*/ 7158 h 10000"/>
                <a:gd name="connsiteX23" fmla="*/ 8821 w 10000"/>
                <a:gd name="connsiteY23" fmla="*/ 7095 h 10000"/>
                <a:gd name="connsiteX24" fmla="*/ 9116 w 10000"/>
                <a:gd name="connsiteY24" fmla="*/ 7035 h 10000"/>
                <a:gd name="connsiteX25" fmla="*/ 9510 w 10000"/>
                <a:gd name="connsiteY25" fmla="*/ 7012 h 10000"/>
                <a:gd name="connsiteX26" fmla="*/ 10000 w 10000"/>
                <a:gd name="connsiteY26" fmla="*/ 7883 h 10000"/>
                <a:gd name="connsiteX0" fmla="*/ 0 w 9265"/>
                <a:gd name="connsiteY0" fmla="*/ 7580 h 7883"/>
                <a:gd name="connsiteX1" fmla="*/ 463 w 9265"/>
                <a:gd name="connsiteY1" fmla="*/ 6552 h 7883"/>
                <a:gd name="connsiteX2" fmla="*/ 724 w 9265"/>
                <a:gd name="connsiteY2" fmla="*/ 5500 h 7883"/>
                <a:gd name="connsiteX3" fmla="*/ 1104 w 9265"/>
                <a:gd name="connsiteY3" fmla="*/ 4777 h 7883"/>
                <a:gd name="connsiteX4" fmla="*/ 1385 w 9265"/>
                <a:gd name="connsiteY4" fmla="*/ 3772 h 7883"/>
                <a:gd name="connsiteX5" fmla="*/ 1758 w 9265"/>
                <a:gd name="connsiteY5" fmla="*/ 2988 h 7883"/>
                <a:gd name="connsiteX6" fmla="*/ 2148 w 9265"/>
                <a:gd name="connsiteY6" fmla="*/ 2323 h 7883"/>
                <a:gd name="connsiteX7" fmla="*/ 2500 w 9265"/>
                <a:gd name="connsiteY7" fmla="*/ 1572 h 7883"/>
                <a:gd name="connsiteX8" fmla="*/ 2992 w 9265"/>
                <a:gd name="connsiteY8" fmla="*/ 1537 h 7883"/>
                <a:gd name="connsiteX9" fmla="*/ 3363 w 9265"/>
                <a:gd name="connsiteY9" fmla="*/ 784 h 7883"/>
                <a:gd name="connsiteX10" fmla="*/ 3736 w 9265"/>
                <a:gd name="connsiteY10" fmla="*/ 86 h 7883"/>
                <a:gd name="connsiteX11" fmla="*/ 4110 w 9265"/>
                <a:gd name="connsiteY11" fmla="*/ 0 h 7883"/>
                <a:gd name="connsiteX12" fmla="*/ 4527 w 9265"/>
                <a:gd name="connsiteY12" fmla="*/ 569 h 7883"/>
                <a:gd name="connsiteX13" fmla="*/ 4830 w 9265"/>
                <a:gd name="connsiteY13" fmla="*/ 1173 h 7883"/>
                <a:gd name="connsiteX14" fmla="*/ 5124 w 9265"/>
                <a:gd name="connsiteY14" fmla="*/ 2140 h 7883"/>
                <a:gd name="connsiteX15" fmla="*/ 5431 w 9265"/>
                <a:gd name="connsiteY15" fmla="*/ 3323 h 7883"/>
                <a:gd name="connsiteX16" fmla="*/ 5730 w 9265"/>
                <a:gd name="connsiteY16" fmla="*/ 4293 h 7883"/>
                <a:gd name="connsiteX17" fmla="*/ 6118 w 9265"/>
                <a:gd name="connsiteY17" fmla="*/ 5223 h 7883"/>
                <a:gd name="connsiteX18" fmla="*/ 6629 w 9265"/>
                <a:gd name="connsiteY18" fmla="*/ 6131 h 7883"/>
                <a:gd name="connsiteX19" fmla="*/ 7023 w 9265"/>
                <a:gd name="connsiteY19" fmla="*/ 6651 h 7883"/>
                <a:gd name="connsiteX20" fmla="*/ 7328 w 9265"/>
                <a:gd name="connsiteY20" fmla="*/ 6914 h 7883"/>
                <a:gd name="connsiteX21" fmla="*/ 7804 w 9265"/>
                <a:gd name="connsiteY21" fmla="*/ 7158 h 7883"/>
                <a:gd name="connsiteX22" fmla="*/ 8086 w 9265"/>
                <a:gd name="connsiteY22" fmla="*/ 7095 h 7883"/>
                <a:gd name="connsiteX23" fmla="*/ 8381 w 9265"/>
                <a:gd name="connsiteY23" fmla="*/ 7035 h 7883"/>
                <a:gd name="connsiteX24" fmla="*/ 8775 w 9265"/>
                <a:gd name="connsiteY24" fmla="*/ 7012 h 7883"/>
                <a:gd name="connsiteX25" fmla="*/ 9265 w 9265"/>
                <a:gd name="connsiteY25" fmla="*/ 7883 h 7883"/>
                <a:gd name="connsiteX0" fmla="*/ 0 w 9471"/>
                <a:gd name="connsiteY0" fmla="*/ 9616 h 9616"/>
                <a:gd name="connsiteX1" fmla="*/ 500 w 9471"/>
                <a:gd name="connsiteY1" fmla="*/ 8312 h 9616"/>
                <a:gd name="connsiteX2" fmla="*/ 781 w 9471"/>
                <a:gd name="connsiteY2" fmla="*/ 6977 h 9616"/>
                <a:gd name="connsiteX3" fmla="*/ 1192 w 9471"/>
                <a:gd name="connsiteY3" fmla="*/ 6060 h 9616"/>
                <a:gd name="connsiteX4" fmla="*/ 1495 w 9471"/>
                <a:gd name="connsiteY4" fmla="*/ 4785 h 9616"/>
                <a:gd name="connsiteX5" fmla="*/ 1897 w 9471"/>
                <a:gd name="connsiteY5" fmla="*/ 3790 h 9616"/>
                <a:gd name="connsiteX6" fmla="*/ 2318 w 9471"/>
                <a:gd name="connsiteY6" fmla="*/ 2947 h 9616"/>
                <a:gd name="connsiteX7" fmla="*/ 2698 w 9471"/>
                <a:gd name="connsiteY7" fmla="*/ 1994 h 9616"/>
                <a:gd name="connsiteX8" fmla="*/ 3229 w 9471"/>
                <a:gd name="connsiteY8" fmla="*/ 1950 h 9616"/>
                <a:gd name="connsiteX9" fmla="*/ 3630 w 9471"/>
                <a:gd name="connsiteY9" fmla="*/ 995 h 9616"/>
                <a:gd name="connsiteX10" fmla="*/ 4032 w 9471"/>
                <a:gd name="connsiteY10" fmla="*/ 109 h 9616"/>
                <a:gd name="connsiteX11" fmla="*/ 4436 w 9471"/>
                <a:gd name="connsiteY11" fmla="*/ 0 h 9616"/>
                <a:gd name="connsiteX12" fmla="*/ 4886 w 9471"/>
                <a:gd name="connsiteY12" fmla="*/ 722 h 9616"/>
                <a:gd name="connsiteX13" fmla="*/ 5213 w 9471"/>
                <a:gd name="connsiteY13" fmla="*/ 1488 h 9616"/>
                <a:gd name="connsiteX14" fmla="*/ 5530 w 9471"/>
                <a:gd name="connsiteY14" fmla="*/ 2715 h 9616"/>
                <a:gd name="connsiteX15" fmla="*/ 5862 w 9471"/>
                <a:gd name="connsiteY15" fmla="*/ 4215 h 9616"/>
                <a:gd name="connsiteX16" fmla="*/ 6185 w 9471"/>
                <a:gd name="connsiteY16" fmla="*/ 5446 h 9616"/>
                <a:gd name="connsiteX17" fmla="*/ 6603 w 9471"/>
                <a:gd name="connsiteY17" fmla="*/ 6626 h 9616"/>
                <a:gd name="connsiteX18" fmla="*/ 7155 w 9471"/>
                <a:gd name="connsiteY18" fmla="*/ 7777 h 9616"/>
                <a:gd name="connsiteX19" fmla="*/ 7580 w 9471"/>
                <a:gd name="connsiteY19" fmla="*/ 8437 h 9616"/>
                <a:gd name="connsiteX20" fmla="*/ 7909 w 9471"/>
                <a:gd name="connsiteY20" fmla="*/ 8771 h 9616"/>
                <a:gd name="connsiteX21" fmla="*/ 8423 w 9471"/>
                <a:gd name="connsiteY21" fmla="*/ 9080 h 9616"/>
                <a:gd name="connsiteX22" fmla="*/ 8727 w 9471"/>
                <a:gd name="connsiteY22" fmla="*/ 9000 h 9616"/>
                <a:gd name="connsiteX23" fmla="*/ 9046 w 9471"/>
                <a:gd name="connsiteY23" fmla="*/ 8924 h 9616"/>
                <a:gd name="connsiteX24" fmla="*/ 9471 w 9471"/>
                <a:gd name="connsiteY24" fmla="*/ 8895 h 9616"/>
                <a:gd name="connsiteX0" fmla="*/ 0 w 9551"/>
                <a:gd name="connsiteY0" fmla="*/ 10000 h 10000"/>
                <a:gd name="connsiteX1" fmla="*/ 528 w 9551"/>
                <a:gd name="connsiteY1" fmla="*/ 8644 h 10000"/>
                <a:gd name="connsiteX2" fmla="*/ 825 w 9551"/>
                <a:gd name="connsiteY2" fmla="*/ 7256 h 10000"/>
                <a:gd name="connsiteX3" fmla="*/ 1259 w 9551"/>
                <a:gd name="connsiteY3" fmla="*/ 6302 h 10000"/>
                <a:gd name="connsiteX4" fmla="*/ 1579 w 9551"/>
                <a:gd name="connsiteY4" fmla="*/ 4976 h 10000"/>
                <a:gd name="connsiteX5" fmla="*/ 2003 w 9551"/>
                <a:gd name="connsiteY5" fmla="*/ 3941 h 10000"/>
                <a:gd name="connsiteX6" fmla="*/ 2447 w 9551"/>
                <a:gd name="connsiteY6" fmla="*/ 3065 h 10000"/>
                <a:gd name="connsiteX7" fmla="*/ 2849 w 9551"/>
                <a:gd name="connsiteY7" fmla="*/ 2074 h 10000"/>
                <a:gd name="connsiteX8" fmla="*/ 3409 w 9551"/>
                <a:gd name="connsiteY8" fmla="*/ 2028 h 10000"/>
                <a:gd name="connsiteX9" fmla="*/ 3833 w 9551"/>
                <a:gd name="connsiteY9" fmla="*/ 1035 h 10000"/>
                <a:gd name="connsiteX10" fmla="*/ 4257 w 9551"/>
                <a:gd name="connsiteY10" fmla="*/ 113 h 10000"/>
                <a:gd name="connsiteX11" fmla="*/ 4684 w 9551"/>
                <a:gd name="connsiteY11" fmla="*/ 0 h 10000"/>
                <a:gd name="connsiteX12" fmla="*/ 5159 w 9551"/>
                <a:gd name="connsiteY12" fmla="*/ 751 h 10000"/>
                <a:gd name="connsiteX13" fmla="*/ 5504 w 9551"/>
                <a:gd name="connsiteY13" fmla="*/ 1547 h 10000"/>
                <a:gd name="connsiteX14" fmla="*/ 5839 w 9551"/>
                <a:gd name="connsiteY14" fmla="*/ 2823 h 10000"/>
                <a:gd name="connsiteX15" fmla="*/ 6189 w 9551"/>
                <a:gd name="connsiteY15" fmla="*/ 4383 h 10000"/>
                <a:gd name="connsiteX16" fmla="*/ 6530 w 9551"/>
                <a:gd name="connsiteY16" fmla="*/ 5663 h 10000"/>
                <a:gd name="connsiteX17" fmla="*/ 6972 w 9551"/>
                <a:gd name="connsiteY17" fmla="*/ 6891 h 10000"/>
                <a:gd name="connsiteX18" fmla="*/ 7555 w 9551"/>
                <a:gd name="connsiteY18" fmla="*/ 8088 h 10000"/>
                <a:gd name="connsiteX19" fmla="*/ 8003 w 9551"/>
                <a:gd name="connsiteY19" fmla="*/ 8774 h 10000"/>
                <a:gd name="connsiteX20" fmla="*/ 8351 w 9551"/>
                <a:gd name="connsiteY20" fmla="*/ 9121 h 10000"/>
                <a:gd name="connsiteX21" fmla="*/ 8893 w 9551"/>
                <a:gd name="connsiteY21" fmla="*/ 9443 h 10000"/>
                <a:gd name="connsiteX22" fmla="*/ 9214 w 9551"/>
                <a:gd name="connsiteY22" fmla="*/ 9359 h 10000"/>
                <a:gd name="connsiteX23" fmla="*/ 9551 w 9551"/>
                <a:gd name="connsiteY23" fmla="*/ 9280 h 10000"/>
                <a:gd name="connsiteX0" fmla="*/ 0 w 9647"/>
                <a:gd name="connsiteY0" fmla="*/ 10000 h 10000"/>
                <a:gd name="connsiteX1" fmla="*/ 553 w 9647"/>
                <a:gd name="connsiteY1" fmla="*/ 8644 h 10000"/>
                <a:gd name="connsiteX2" fmla="*/ 864 w 9647"/>
                <a:gd name="connsiteY2" fmla="*/ 7256 h 10000"/>
                <a:gd name="connsiteX3" fmla="*/ 1318 w 9647"/>
                <a:gd name="connsiteY3" fmla="*/ 6302 h 10000"/>
                <a:gd name="connsiteX4" fmla="*/ 1653 w 9647"/>
                <a:gd name="connsiteY4" fmla="*/ 4976 h 10000"/>
                <a:gd name="connsiteX5" fmla="*/ 2097 w 9647"/>
                <a:gd name="connsiteY5" fmla="*/ 3941 h 10000"/>
                <a:gd name="connsiteX6" fmla="*/ 2562 w 9647"/>
                <a:gd name="connsiteY6" fmla="*/ 3065 h 10000"/>
                <a:gd name="connsiteX7" fmla="*/ 2983 w 9647"/>
                <a:gd name="connsiteY7" fmla="*/ 2074 h 10000"/>
                <a:gd name="connsiteX8" fmla="*/ 3569 w 9647"/>
                <a:gd name="connsiteY8" fmla="*/ 2028 h 10000"/>
                <a:gd name="connsiteX9" fmla="*/ 4013 w 9647"/>
                <a:gd name="connsiteY9" fmla="*/ 1035 h 10000"/>
                <a:gd name="connsiteX10" fmla="*/ 4457 w 9647"/>
                <a:gd name="connsiteY10" fmla="*/ 113 h 10000"/>
                <a:gd name="connsiteX11" fmla="*/ 4904 w 9647"/>
                <a:gd name="connsiteY11" fmla="*/ 0 h 10000"/>
                <a:gd name="connsiteX12" fmla="*/ 5402 w 9647"/>
                <a:gd name="connsiteY12" fmla="*/ 751 h 10000"/>
                <a:gd name="connsiteX13" fmla="*/ 5763 w 9647"/>
                <a:gd name="connsiteY13" fmla="*/ 1547 h 10000"/>
                <a:gd name="connsiteX14" fmla="*/ 6113 w 9647"/>
                <a:gd name="connsiteY14" fmla="*/ 2823 h 10000"/>
                <a:gd name="connsiteX15" fmla="*/ 6480 w 9647"/>
                <a:gd name="connsiteY15" fmla="*/ 4383 h 10000"/>
                <a:gd name="connsiteX16" fmla="*/ 6837 w 9647"/>
                <a:gd name="connsiteY16" fmla="*/ 5663 h 10000"/>
                <a:gd name="connsiteX17" fmla="*/ 7300 w 9647"/>
                <a:gd name="connsiteY17" fmla="*/ 6891 h 10000"/>
                <a:gd name="connsiteX18" fmla="*/ 7910 w 9647"/>
                <a:gd name="connsiteY18" fmla="*/ 8088 h 10000"/>
                <a:gd name="connsiteX19" fmla="*/ 8379 w 9647"/>
                <a:gd name="connsiteY19" fmla="*/ 8774 h 10000"/>
                <a:gd name="connsiteX20" fmla="*/ 8744 w 9647"/>
                <a:gd name="connsiteY20" fmla="*/ 9121 h 10000"/>
                <a:gd name="connsiteX21" fmla="*/ 9311 w 9647"/>
                <a:gd name="connsiteY21" fmla="*/ 9443 h 10000"/>
                <a:gd name="connsiteX22" fmla="*/ 9647 w 9647"/>
                <a:gd name="connsiteY22" fmla="*/ 935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47" h="10000">
                  <a:moveTo>
                    <a:pt x="0" y="10000"/>
                  </a:moveTo>
                  <a:cubicBezTo>
                    <a:pt x="181" y="9548"/>
                    <a:pt x="364" y="9093"/>
                    <a:pt x="553" y="8644"/>
                  </a:cubicBezTo>
                  <a:cubicBezTo>
                    <a:pt x="650" y="8180"/>
                    <a:pt x="754" y="7722"/>
                    <a:pt x="864" y="7256"/>
                  </a:cubicBezTo>
                  <a:cubicBezTo>
                    <a:pt x="1012" y="6937"/>
                    <a:pt x="1166" y="6621"/>
                    <a:pt x="1318" y="6302"/>
                  </a:cubicBezTo>
                  <a:cubicBezTo>
                    <a:pt x="1430" y="5860"/>
                    <a:pt x="1545" y="5420"/>
                    <a:pt x="1653" y="4976"/>
                  </a:cubicBezTo>
                  <a:cubicBezTo>
                    <a:pt x="1804" y="4632"/>
                    <a:pt x="1951" y="4283"/>
                    <a:pt x="2097" y="3941"/>
                  </a:cubicBezTo>
                  <a:lnTo>
                    <a:pt x="2562" y="3065"/>
                  </a:lnTo>
                  <a:cubicBezTo>
                    <a:pt x="2709" y="2732"/>
                    <a:pt x="2842" y="2405"/>
                    <a:pt x="2983" y="2074"/>
                  </a:cubicBezTo>
                  <a:lnTo>
                    <a:pt x="3569" y="2028"/>
                  </a:lnTo>
                  <a:cubicBezTo>
                    <a:pt x="3723" y="1696"/>
                    <a:pt x="3862" y="1364"/>
                    <a:pt x="4013" y="1035"/>
                  </a:cubicBezTo>
                  <a:cubicBezTo>
                    <a:pt x="4162" y="727"/>
                    <a:pt x="4303" y="419"/>
                    <a:pt x="4457" y="113"/>
                  </a:cubicBezTo>
                  <a:lnTo>
                    <a:pt x="4904" y="0"/>
                  </a:lnTo>
                  <a:cubicBezTo>
                    <a:pt x="5079" y="251"/>
                    <a:pt x="5236" y="499"/>
                    <a:pt x="5402" y="751"/>
                  </a:cubicBezTo>
                  <a:cubicBezTo>
                    <a:pt x="5521" y="1017"/>
                    <a:pt x="5643" y="1281"/>
                    <a:pt x="5763" y="1547"/>
                  </a:cubicBezTo>
                  <a:cubicBezTo>
                    <a:pt x="5881" y="1970"/>
                    <a:pt x="5995" y="2397"/>
                    <a:pt x="6113" y="2823"/>
                  </a:cubicBezTo>
                  <a:cubicBezTo>
                    <a:pt x="6241" y="3345"/>
                    <a:pt x="6362" y="3862"/>
                    <a:pt x="6480" y="4383"/>
                  </a:cubicBezTo>
                  <a:cubicBezTo>
                    <a:pt x="6597" y="4811"/>
                    <a:pt x="6718" y="5236"/>
                    <a:pt x="6837" y="5663"/>
                  </a:cubicBezTo>
                  <a:cubicBezTo>
                    <a:pt x="6994" y="6071"/>
                    <a:pt x="7145" y="6484"/>
                    <a:pt x="7300" y="6891"/>
                  </a:cubicBezTo>
                  <a:cubicBezTo>
                    <a:pt x="7508" y="7291"/>
                    <a:pt x="7700" y="7686"/>
                    <a:pt x="7910" y="8088"/>
                  </a:cubicBezTo>
                  <a:lnTo>
                    <a:pt x="8379" y="8774"/>
                  </a:lnTo>
                  <a:lnTo>
                    <a:pt x="8744" y="9121"/>
                  </a:lnTo>
                  <a:lnTo>
                    <a:pt x="9311" y="9443"/>
                  </a:lnTo>
                  <a:lnTo>
                    <a:pt x="9647" y="9359"/>
                  </a:lnTo>
                </a:path>
              </a:pathLst>
            </a:custGeom>
            <a:ln w="19050" cmpd="sng"/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42" name="Line 1762"/>
            <p:cNvCxnSpPr>
              <a:cxnSpLocks noChangeShapeType="1"/>
            </p:cNvCxnSpPr>
            <p:nvPr/>
          </p:nvCxnSpPr>
          <p:spPr bwMode="auto">
            <a:xfrm flipV="1">
              <a:off x="1064212" y="3882073"/>
              <a:ext cx="901700" cy="15240"/>
            </a:xfrm>
            <a:prstGeom prst="line">
              <a:avLst/>
            </a:prstGeom>
            <a:ln w="19050" cmpd="sng">
              <a:headEnd/>
              <a:tailEnd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4343400" y="3447232"/>
            <a:ext cx="3225800" cy="359410"/>
          </a:xfrm>
          <a:prstGeom prst="rect">
            <a:avLst/>
          </a:prstGeom>
          <a:noFill/>
          <a:ln w="12700">
            <a:noFill/>
            <a:round/>
            <a:headEnd/>
            <a:tailEnd/>
          </a:ln>
          <a:effectLst/>
          <a:extLst/>
        </p:spPr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200" b="1" dirty="0" smtClean="0">
                <a:solidFill>
                  <a:srgbClr val="C0504D"/>
                </a:solidFill>
                <a:effectLst/>
                <a:latin typeface="Trebuchet MS"/>
                <a:ea typeface="Times New Roman"/>
                <a:cs typeface="Trebuchet MS"/>
              </a:rPr>
              <a:t>3000 </a:t>
            </a:r>
            <a:r>
              <a:rPr lang="fr-FR" sz="1200" b="1" dirty="0" err="1">
                <a:solidFill>
                  <a:srgbClr val="C0504D"/>
                </a:solidFill>
                <a:effectLst/>
                <a:latin typeface="Trebuchet MS"/>
                <a:ea typeface="Times New Roman"/>
                <a:cs typeface="Trebuchet MS"/>
              </a:rPr>
              <a:t>Ft</a:t>
            </a:r>
            <a:r>
              <a:rPr lang="fr-FR" sz="1200" b="1" dirty="0">
                <a:solidFill>
                  <a:srgbClr val="C0504D"/>
                </a:solidFill>
                <a:effectLst/>
                <a:latin typeface="Trebuchet MS"/>
                <a:ea typeface="Times New Roman"/>
                <a:cs typeface="Trebuchet MS"/>
              </a:rPr>
              <a:t> /AMSL ou 1000 </a:t>
            </a:r>
            <a:r>
              <a:rPr lang="fr-FR" sz="1200" b="1" dirty="0" err="1">
                <a:solidFill>
                  <a:srgbClr val="C0504D"/>
                </a:solidFill>
                <a:effectLst/>
                <a:latin typeface="Trebuchet MS"/>
                <a:ea typeface="Times New Roman"/>
                <a:cs typeface="Trebuchet MS"/>
              </a:rPr>
              <a:t>Ft</a:t>
            </a:r>
            <a:r>
              <a:rPr lang="fr-FR" sz="1200" b="1" dirty="0">
                <a:solidFill>
                  <a:srgbClr val="C0504D"/>
                </a:solidFill>
                <a:effectLst/>
                <a:latin typeface="Trebuchet MS"/>
                <a:ea typeface="Times New Roman"/>
                <a:cs typeface="Trebuchet MS"/>
              </a:rPr>
              <a:t> /ASFC</a:t>
            </a:r>
            <a:endParaRPr lang="fr-FR" sz="11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44" name="AutoShape 1767"/>
          <p:cNvSpPr>
            <a:spLocks noChangeArrowheads="1"/>
          </p:cNvSpPr>
          <p:nvPr/>
        </p:nvSpPr>
        <p:spPr bwMode="auto">
          <a:xfrm>
            <a:off x="4343400" y="3879850"/>
            <a:ext cx="3124200" cy="1162050"/>
          </a:xfrm>
          <a:prstGeom prst="wedgeRoundRectCallout">
            <a:avLst>
              <a:gd name="adj1" fmla="val 21731"/>
              <a:gd name="adj2" fmla="val 50341"/>
              <a:gd name="adj3" fmla="val 16667"/>
            </a:avLst>
          </a:prstGeom>
          <a:solidFill>
            <a:srgbClr val="FFFF99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919191">
                <a:alpha val="74998"/>
              </a:srgbClr>
            </a:outerShdw>
          </a:effectLst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solidFill>
                  <a:srgbClr val="000000"/>
                </a:solidFill>
                <a:latin typeface="Trebuchet MS"/>
                <a:ea typeface="Times New Roman"/>
                <a:cs typeface="Trebuchet MS"/>
              </a:rPr>
              <a:t>V</a:t>
            </a:r>
            <a:r>
              <a:rPr lang="fr-FR" sz="1400" b="1" dirty="0" smtClean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itesse </a:t>
            </a:r>
            <a:r>
              <a:rPr lang="fr-FR" sz="1400" b="1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indiquée &lt; 140 </a:t>
            </a:r>
            <a:r>
              <a:rPr lang="fr-FR" sz="1400" b="1" dirty="0" err="1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kt</a:t>
            </a:r>
            <a:r>
              <a:rPr lang="fr-FR" sz="1400" b="1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 :</a:t>
            </a:r>
            <a:endParaRPr lang="fr-FR" sz="1800" b="1" dirty="0">
              <a:solidFill>
                <a:srgbClr val="000000"/>
              </a:solidFill>
              <a:effectLst/>
              <a:latin typeface="Trebuchet MS"/>
              <a:ea typeface="Times New Roman"/>
              <a:cs typeface="Trebuchet MS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fr-FR" sz="1200" b="0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Visibilité : </a:t>
            </a:r>
            <a:r>
              <a:rPr lang="fr-FR" sz="1200" b="1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1,5 </a:t>
            </a:r>
            <a:r>
              <a:rPr lang="fr-FR" sz="1200" b="1" dirty="0" smtClean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km</a:t>
            </a:r>
            <a:r>
              <a:rPr lang="fr-FR" sz="1200" b="0" dirty="0" smtClean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.</a:t>
            </a:r>
            <a:endParaRPr lang="fr-FR" sz="1600" b="1" dirty="0">
              <a:solidFill>
                <a:srgbClr val="000000"/>
              </a:solidFill>
              <a:effectLst/>
              <a:latin typeface="Trebuchet MS"/>
              <a:ea typeface="Times New Roman"/>
              <a:cs typeface="Trebuchet MS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fr-FR" sz="1200" b="1" i="1" dirty="0">
                <a:effectLst/>
                <a:latin typeface="Trebuchet MS"/>
                <a:ea typeface="Times New Roman"/>
                <a:cs typeface="Trebuchet MS"/>
              </a:rPr>
              <a:t>Recommandation </a:t>
            </a:r>
            <a:r>
              <a:rPr lang="fr-FR" sz="1200" dirty="0">
                <a:effectLst/>
                <a:latin typeface="Trebuchet MS"/>
                <a:ea typeface="Times New Roman"/>
                <a:cs typeface="Trebuchet MS"/>
              </a:rPr>
              <a:t>: assurer une visibilité horizontale équivalente </a:t>
            </a:r>
            <a:r>
              <a:rPr lang="fr-FR" sz="1200">
                <a:effectLst/>
                <a:latin typeface="Trebuchet MS"/>
                <a:ea typeface="Times New Roman"/>
                <a:cs typeface="Trebuchet MS"/>
              </a:rPr>
              <a:t>à </a:t>
            </a:r>
            <a:r>
              <a:rPr lang="fr-FR" sz="1200" smtClean="0">
                <a:effectLst/>
                <a:latin typeface="Trebuchet MS"/>
                <a:ea typeface="Times New Roman"/>
                <a:cs typeface="Trebuchet MS"/>
              </a:rPr>
              <a:t>30’’ </a:t>
            </a:r>
            <a:r>
              <a:rPr lang="fr-FR" sz="1200" dirty="0">
                <a:effectLst/>
                <a:latin typeface="Trebuchet MS"/>
                <a:ea typeface="Times New Roman"/>
                <a:cs typeface="Trebuchet MS"/>
              </a:rPr>
              <a:t>de vol.</a:t>
            </a:r>
          </a:p>
        </p:txBody>
      </p:sp>
      <p:sp>
        <p:nvSpPr>
          <p:cNvPr id="45" name="AutoShape 1767"/>
          <p:cNvSpPr>
            <a:spLocks noChangeArrowheads="1"/>
          </p:cNvSpPr>
          <p:nvPr/>
        </p:nvSpPr>
        <p:spPr bwMode="auto">
          <a:xfrm>
            <a:off x="4343400" y="5149850"/>
            <a:ext cx="3111500" cy="1123950"/>
          </a:xfrm>
          <a:prstGeom prst="wedgeRoundRectCallout">
            <a:avLst>
              <a:gd name="adj1" fmla="val 21731"/>
              <a:gd name="adj2" fmla="val 50341"/>
              <a:gd name="adj3" fmla="val 16667"/>
            </a:avLst>
          </a:prstGeom>
          <a:solidFill>
            <a:srgbClr val="FFFF99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919191">
                <a:alpha val="74998"/>
              </a:srgbClr>
            </a:outerShdw>
          </a:effectLst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solidFill>
                  <a:srgbClr val="000000"/>
                </a:solidFill>
                <a:latin typeface="Trebuchet MS"/>
                <a:ea typeface="Times New Roman"/>
                <a:cs typeface="Trebuchet MS"/>
              </a:rPr>
              <a:t>V</a:t>
            </a:r>
            <a:r>
              <a:rPr lang="fr-FR" sz="1400" b="1" dirty="0" smtClean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itesse </a:t>
            </a:r>
            <a:r>
              <a:rPr lang="fr-FR" sz="1400" b="1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indiquée &gt; 140 </a:t>
            </a:r>
            <a:r>
              <a:rPr lang="fr-FR" sz="1400" b="1" dirty="0" err="1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kt</a:t>
            </a:r>
            <a:r>
              <a:rPr lang="fr-FR" sz="1400" b="1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 :</a:t>
            </a:r>
            <a:endParaRPr lang="fr-FR" sz="1800" b="1" dirty="0">
              <a:solidFill>
                <a:srgbClr val="000000"/>
              </a:solidFill>
              <a:effectLst/>
              <a:latin typeface="Trebuchet MS"/>
              <a:ea typeface="Times New Roman"/>
              <a:cs typeface="Trebuchet MS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fr-FR" sz="1200" b="0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Visibilité : </a:t>
            </a:r>
            <a:r>
              <a:rPr lang="fr-FR" sz="1200" b="1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5 km</a:t>
            </a:r>
            <a:r>
              <a:rPr lang="fr-FR" sz="1200" b="0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.</a:t>
            </a:r>
            <a:endParaRPr lang="fr-FR" sz="1600" b="1" dirty="0">
              <a:solidFill>
                <a:srgbClr val="000000"/>
              </a:solidFill>
              <a:effectLst/>
              <a:latin typeface="Trebuchet MS"/>
              <a:ea typeface="Times New Roman"/>
              <a:cs typeface="Trebuchet MS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fr-FR" sz="1200" b="1" i="1" dirty="0">
                <a:effectLst/>
                <a:latin typeface="Trebuchet MS"/>
                <a:ea typeface="Times New Roman"/>
                <a:cs typeface="Trebuchet MS"/>
              </a:rPr>
              <a:t>Obligation</a:t>
            </a:r>
            <a:r>
              <a:rPr lang="fr-FR" sz="1200" dirty="0">
                <a:effectLst/>
                <a:latin typeface="Trebuchet MS"/>
                <a:ea typeface="Times New Roman"/>
                <a:cs typeface="Trebuchet MS"/>
              </a:rPr>
              <a:t> : assurer une visibilité horizontale équivalente à </a:t>
            </a:r>
            <a:r>
              <a:rPr lang="fr-FR" sz="1200" dirty="0" smtClean="0">
                <a:effectLst/>
                <a:latin typeface="Trebuchet MS"/>
                <a:ea typeface="Times New Roman"/>
                <a:cs typeface="Trebuchet MS"/>
              </a:rPr>
              <a:t>30’’ </a:t>
            </a:r>
            <a:r>
              <a:rPr lang="fr-FR" sz="1200" dirty="0">
                <a:effectLst/>
                <a:latin typeface="Trebuchet MS"/>
                <a:ea typeface="Times New Roman"/>
                <a:cs typeface="Trebuchet MS"/>
              </a:rPr>
              <a:t>de vol.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3" cstate="screen">
            <a:lum bright="12000" contrast="-2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61403" flipH="1">
            <a:off x="2137776" y="3979389"/>
            <a:ext cx="1133475" cy="580390"/>
          </a:xfrm>
          <a:prstGeom prst="rect">
            <a:avLst/>
          </a:prstGeom>
          <a:noFill/>
        </p:spPr>
      </p:pic>
      <p:sp>
        <p:nvSpPr>
          <p:cNvPr id="47" name="AutoShape 1768"/>
          <p:cNvSpPr>
            <a:spLocks noChangeArrowheads="1"/>
          </p:cNvSpPr>
          <p:nvPr/>
        </p:nvSpPr>
        <p:spPr bwMode="auto">
          <a:xfrm>
            <a:off x="1722933" y="4566124"/>
            <a:ext cx="1767888" cy="616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dirty="0" smtClean="0">
                <a:latin typeface="Trebuchet MS"/>
                <a:ea typeface="Times New Roman"/>
                <a:cs typeface="Trebuchet MS"/>
              </a:rPr>
              <a:t>Hors des nuages</a:t>
            </a:r>
          </a:p>
          <a:p>
            <a:pPr algn="ctr">
              <a:spcAft>
                <a:spcPts val="0"/>
              </a:spcAft>
            </a:pPr>
            <a:r>
              <a:rPr lang="fr-FR" sz="1400" dirty="0" smtClean="0">
                <a:effectLst/>
                <a:latin typeface="Trebuchet MS"/>
                <a:ea typeface="Times New Roman"/>
                <a:cs typeface="Trebuchet MS"/>
              </a:rPr>
              <a:t>Et en vue du sol.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pic>
        <p:nvPicPr>
          <p:cNvPr id="76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224" y="4273863"/>
            <a:ext cx="590035" cy="58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1305546" y="1413192"/>
            <a:ext cx="5992110" cy="2023741"/>
            <a:chOff x="1305546" y="1413192"/>
            <a:chExt cx="5992110" cy="2023741"/>
          </a:xfrm>
        </p:grpSpPr>
        <p:grpSp>
          <p:nvGrpSpPr>
            <p:cNvPr id="50" name="Grouper 49"/>
            <p:cNvGrpSpPr/>
            <p:nvPr/>
          </p:nvGrpSpPr>
          <p:grpSpPr>
            <a:xfrm>
              <a:off x="3807874" y="2425060"/>
              <a:ext cx="3489782" cy="1011873"/>
              <a:chOff x="2618740" y="2171700"/>
              <a:chExt cx="4828884" cy="1229995"/>
            </a:xfrm>
          </p:grpSpPr>
          <p:sp>
            <p:nvSpPr>
              <p:cNvPr id="57" name="Text Box 1782"/>
              <p:cNvSpPr txBox="1">
                <a:spLocks noChangeArrowheads="1"/>
              </p:cNvSpPr>
              <p:nvPr/>
            </p:nvSpPr>
            <p:spPr bwMode="auto">
              <a:xfrm>
                <a:off x="3825877" y="2767262"/>
                <a:ext cx="1203959" cy="2997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1500 m</a:t>
                </a:r>
                <a:endParaRPr lang="fr-FR" sz="11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sp>
            <p:nvSpPr>
              <p:cNvPr id="58" name="Text Box 1786"/>
              <p:cNvSpPr txBox="1">
                <a:spLocks noChangeArrowheads="1"/>
              </p:cNvSpPr>
              <p:nvPr/>
            </p:nvSpPr>
            <p:spPr bwMode="auto">
              <a:xfrm>
                <a:off x="5410199" y="2611120"/>
                <a:ext cx="2037425" cy="392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300 m (1000 </a:t>
                </a:r>
                <a:r>
                  <a:rPr lang="fr-FR" sz="1400" b="1" dirty="0" err="1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ft</a:t>
                </a:r>
                <a:r>
                  <a:rPr lang="fr-FR" sz="14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)</a:t>
                </a:r>
                <a:endParaRPr lang="fr-FR" sz="12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cxnSp>
            <p:nvCxnSpPr>
              <p:cNvPr id="59" name="Line 1787"/>
              <p:cNvCxnSpPr>
                <a:cxnSpLocks noChangeShapeType="1"/>
              </p:cNvCxnSpPr>
              <p:nvPr/>
            </p:nvCxnSpPr>
            <p:spPr bwMode="auto">
              <a:xfrm>
                <a:off x="5375910" y="2553970"/>
                <a:ext cx="0" cy="44958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pic>
            <p:nvPicPr>
              <p:cNvPr id="60" name="Image 59"/>
              <p:cNvPicPr>
                <a:picLocks noChangeAspect="1"/>
              </p:cNvPicPr>
              <p:nvPr/>
            </p:nvPicPr>
            <p:blipFill>
              <a:blip r:embed="rId5" cstate="screen">
                <a:lum bright="12000" contrast="-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561403" flipH="1">
                <a:off x="5005070" y="2821305"/>
                <a:ext cx="1133475" cy="580390"/>
              </a:xfrm>
              <a:prstGeom prst="rect">
                <a:avLst/>
              </a:prstGeom>
              <a:noFill/>
            </p:spPr>
          </p:pic>
          <p:pic>
            <p:nvPicPr>
              <p:cNvPr id="61" name="Image 60"/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28540" y="2171700"/>
                <a:ext cx="1066800" cy="3886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Image 61"/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40" y="2743200"/>
                <a:ext cx="1066800" cy="38862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63" name="Line 1781"/>
              <p:cNvCxnSpPr>
                <a:cxnSpLocks noChangeShapeType="1"/>
              </p:cNvCxnSpPr>
              <p:nvPr/>
            </p:nvCxnSpPr>
            <p:spPr bwMode="auto">
              <a:xfrm>
                <a:off x="3624580" y="3113405"/>
                <a:ext cx="1405255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4" name="Grouper 63"/>
            <p:cNvGrpSpPr/>
            <p:nvPr/>
          </p:nvGrpSpPr>
          <p:grpSpPr>
            <a:xfrm>
              <a:off x="3784903" y="1413192"/>
              <a:ext cx="3489782" cy="1011873"/>
              <a:chOff x="2618740" y="2171700"/>
              <a:chExt cx="4828884" cy="1229995"/>
            </a:xfrm>
          </p:grpSpPr>
          <p:sp>
            <p:nvSpPr>
              <p:cNvPr id="65" name="Text Box 1782"/>
              <p:cNvSpPr txBox="1">
                <a:spLocks noChangeArrowheads="1"/>
              </p:cNvSpPr>
              <p:nvPr/>
            </p:nvSpPr>
            <p:spPr bwMode="auto">
              <a:xfrm>
                <a:off x="3825877" y="2767262"/>
                <a:ext cx="1203959" cy="2997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1500 m</a:t>
                </a:r>
                <a:endParaRPr lang="fr-FR" sz="11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sp>
            <p:nvSpPr>
              <p:cNvPr id="66" name="Text Box 1786"/>
              <p:cNvSpPr txBox="1">
                <a:spLocks noChangeArrowheads="1"/>
              </p:cNvSpPr>
              <p:nvPr/>
            </p:nvSpPr>
            <p:spPr bwMode="auto">
              <a:xfrm>
                <a:off x="5410199" y="2611120"/>
                <a:ext cx="2037425" cy="392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300 m (1000 </a:t>
                </a:r>
                <a:r>
                  <a:rPr lang="fr-FR" sz="1400" b="1" dirty="0" err="1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ft</a:t>
                </a:r>
                <a:r>
                  <a:rPr lang="fr-FR" sz="14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)</a:t>
                </a:r>
                <a:endParaRPr lang="fr-FR" sz="12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cxnSp>
            <p:nvCxnSpPr>
              <p:cNvPr id="67" name="Line 1787"/>
              <p:cNvCxnSpPr>
                <a:cxnSpLocks noChangeShapeType="1"/>
              </p:cNvCxnSpPr>
              <p:nvPr/>
            </p:nvCxnSpPr>
            <p:spPr bwMode="auto">
              <a:xfrm>
                <a:off x="5375910" y="2553970"/>
                <a:ext cx="0" cy="44958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pic>
            <p:nvPicPr>
              <p:cNvPr id="68" name="Image 67"/>
              <p:cNvPicPr>
                <a:picLocks noChangeAspect="1"/>
              </p:cNvPicPr>
              <p:nvPr/>
            </p:nvPicPr>
            <p:blipFill>
              <a:blip r:embed="rId5" cstate="screen">
                <a:lum bright="12000" contrast="-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561403" flipH="1">
                <a:off x="5005070" y="2821305"/>
                <a:ext cx="1133475" cy="580390"/>
              </a:xfrm>
              <a:prstGeom prst="rect">
                <a:avLst/>
              </a:prstGeom>
              <a:noFill/>
            </p:spPr>
          </p:pic>
          <p:pic>
            <p:nvPicPr>
              <p:cNvPr id="69" name="Image 68"/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28540" y="2171700"/>
                <a:ext cx="1066800" cy="3886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Image 69"/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40" y="2743200"/>
                <a:ext cx="1066800" cy="38862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71" name="Line 1781"/>
              <p:cNvCxnSpPr>
                <a:cxnSpLocks noChangeShapeType="1"/>
              </p:cNvCxnSpPr>
              <p:nvPr/>
            </p:nvCxnSpPr>
            <p:spPr bwMode="auto">
              <a:xfrm>
                <a:off x="3624580" y="3113405"/>
                <a:ext cx="1405255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" name="Grouper 4"/>
            <p:cNvGrpSpPr/>
            <p:nvPr/>
          </p:nvGrpSpPr>
          <p:grpSpPr>
            <a:xfrm>
              <a:off x="1305546" y="1687896"/>
              <a:ext cx="2467095" cy="671312"/>
              <a:chOff x="1305546" y="1687896"/>
              <a:chExt cx="2467095" cy="671312"/>
            </a:xfrm>
          </p:grpSpPr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1895581" y="1687896"/>
                <a:ext cx="1877060" cy="327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0488" tIns="44450" rIns="90488" bIns="4445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400" b="1" dirty="0">
                    <a:ln w="9525" cap="flat" cmpd="sng" algn="ctr">
                      <a:solidFill>
                        <a:srgbClr val="BFBFBF">
                          <a:alpha val="50000"/>
                        </a:srgbClr>
                      </a:solidFill>
                      <a:prstDash val="solid"/>
                      <a:round/>
                    </a:ln>
                    <a:effectLst>
                      <a:outerShdw dist="25400" dir="13500000" sx="0" sy="0">
                        <a:srgbClr val="000000">
                          <a:alpha val="50000"/>
                        </a:srgbClr>
                      </a:outerShdw>
                    </a:effectLst>
                    <a:latin typeface="Trebuchet MS"/>
                    <a:ea typeface="Times New Roman"/>
                    <a:cs typeface="Trebuchet MS"/>
                  </a:rPr>
                  <a:t>Visibilité : </a:t>
                </a:r>
                <a:r>
                  <a:rPr lang="fr-FR" sz="1400" b="1" dirty="0" smtClean="0">
                    <a:ln w="9525" cap="flat" cmpd="sng" algn="ctr">
                      <a:solidFill>
                        <a:srgbClr val="BFBFBF">
                          <a:alpha val="50000"/>
                        </a:srgbClr>
                      </a:solidFill>
                      <a:prstDash val="solid"/>
                      <a:round/>
                    </a:ln>
                    <a:effectLst>
                      <a:outerShdw dist="25400" dir="13500000" sx="0" sy="0">
                        <a:srgbClr val="000000">
                          <a:alpha val="50000"/>
                        </a:srgbClr>
                      </a:outerShdw>
                    </a:effectLst>
                    <a:latin typeface="Trebuchet MS"/>
                    <a:ea typeface="Times New Roman"/>
                    <a:cs typeface="Trebuchet MS"/>
                  </a:rPr>
                  <a:t>8 </a:t>
                </a:r>
                <a:r>
                  <a:rPr lang="fr-FR" sz="1400" b="1" dirty="0">
                    <a:ln w="9525" cap="flat" cmpd="sng" algn="ctr">
                      <a:solidFill>
                        <a:srgbClr val="BFBFBF">
                          <a:alpha val="50000"/>
                        </a:srgbClr>
                      </a:solidFill>
                      <a:prstDash val="solid"/>
                      <a:round/>
                    </a:ln>
                    <a:effectLst>
                      <a:outerShdw dist="25400" dir="13500000" sx="0" sy="0">
                        <a:srgbClr val="000000">
                          <a:alpha val="50000"/>
                        </a:srgbClr>
                      </a:outerShdw>
                    </a:effectLst>
                    <a:latin typeface="Trebuchet MS"/>
                    <a:ea typeface="Times New Roman"/>
                    <a:cs typeface="Trebuchet MS"/>
                  </a:rPr>
                  <a:t>km</a:t>
                </a:r>
                <a:endParaRPr lang="fr-FR" sz="12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pic>
            <p:nvPicPr>
              <p:cNvPr id="75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5546" y="1774687"/>
                <a:ext cx="590035" cy="5845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7" name="Grouper 76"/>
            <p:cNvGrpSpPr/>
            <p:nvPr/>
          </p:nvGrpSpPr>
          <p:grpSpPr>
            <a:xfrm>
              <a:off x="1340779" y="2668219"/>
              <a:ext cx="2467095" cy="671312"/>
              <a:chOff x="1305546" y="1687896"/>
              <a:chExt cx="2467095" cy="671312"/>
            </a:xfrm>
          </p:grpSpPr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1895581" y="1687896"/>
                <a:ext cx="1877060" cy="327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0488" tIns="44450" rIns="90488" bIns="4445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400" b="1" dirty="0">
                    <a:ln w="9525" cap="flat" cmpd="sng" algn="ctr">
                      <a:solidFill>
                        <a:srgbClr val="BFBFBF">
                          <a:alpha val="50000"/>
                        </a:srgbClr>
                      </a:solidFill>
                      <a:prstDash val="solid"/>
                      <a:round/>
                    </a:ln>
                    <a:effectLst>
                      <a:outerShdw dist="25400" dir="13500000" sx="0" sy="0">
                        <a:srgbClr val="000000">
                          <a:alpha val="50000"/>
                        </a:srgbClr>
                      </a:outerShdw>
                    </a:effectLst>
                    <a:latin typeface="Trebuchet MS"/>
                    <a:ea typeface="Times New Roman"/>
                    <a:cs typeface="Trebuchet MS"/>
                  </a:rPr>
                  <a:t>Visibilité : 5</a:t>
                </a:r>
                <a:r>
                  <a:rPr lang="fr-FR" sz="1400" b="1" dirty="0" smtClean="0">
                    <a:ln w="9525" cap="flat" cmpd="sng" algn="ctr">
                      <a:solidFill>
                        <a:srgbClr val="BFBFBF">
                          <a:alpha val="50000"/>
                        </a:srgbClr>
                      </a:solidFill>
                      <a:prstDash val="solid"/>
                      <a:round/>
                    </a:ln>
                    <a:effectLst>
                      <a:outerShdw dist="25400" dir="13500000" sx="0" sy="0">
                        <a:srgbClr val="000000">
                          <a:alpha val="50000"/>
                        </a:srgbClr>
                      </a:outerShdw>
                    </a:effectLst>
                    <a:latin typeface="Trebuchet MS"/>
                    <a:ea typeface="Times New Roman"/>
                    <a:cs typeface="Trebuchet MS"/>
                  </a:rPr>
                  <a:t> </a:t>
                </a:r>
                <a:r>
                  <a:rPr lang="fr-FR" sz="1400" b="1" dirty="0">
                    <a:ln w="9525" cap="flat" cmpd="sng" algn="ctr">
                      <a:solidFill>
                        <a:srgbClr val="BFBFBF">
                          <a:alpha val="50000"/>
                        </a:srgbClr>
                      </a:solidFill>
                      <a:prstDash val="solid"/>
                      <a:round/>
                    </a:ln>
                    <a:effectLst>
                      <a:outerShdw dist="25400" dir="13500000" sx="0" sy="0">
                        <a:srgbClr val="000000">
                          <a:alpha val="50000"/>
                        </a:srgbClr>
                      </a:outerShdw>
                    </a:effectLst>
                    <a:latin typeface="Trebuchet MS"/>
                    <a:ea typeface="Times New Roman"/>
                    <a:cs typeface="Trebuchet MS"/>
                  </a:rPr>
                  <a:t>km</a:t>
                </a:r>
                <a:endParaRPr lang="fr-FR" sz="12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pic>
            <p:nvPicPr>
              <p:cNvPr id="79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5546" y="1774687"/>
                <a:ext cx="590035" cy="5845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80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253" y="5556563"/>
            <a:ext cx="590035" cy="58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011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  <a:endParaRPr lang="fr-F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rebuchet MS"/>
              <a:cs typeface="Trebuchet MS"/>
            </a:endParaRP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La circulation Aérienne Générale (C.A.G) 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services et organismes de la C.A.G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divisions de l’espace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aérien français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d’espaces</a:t>
            </a:r>
            <a:endParaRPr lang="fr-FR" sz="20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20320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24114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086100" y="4064000"/>
            <a:ext cx="3035300" cy="74892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I.F.R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Instrument Flight Rules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086100" y="1575177"/>
            <a:ext cx="2971799" cy="74892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V.F.R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Visual Flight Rules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1614360" y="193675"/>
            <a:ext cx="5915279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</a:t>
            </a: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REGIMES DE VOL DE LA C.A.G</a:t>
            </a:r>
          </a:p>
        </p:txBody>
      </p:sp>
      <p:graphicFrame>
        <p:nvGraphicFramePr>
          <p:cNvPr id="20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745755"/>
              </p:ext>
            </p:extLst>
          </p:nvPr>
        </p:nvGraphicFramePr>
        <p:xfrm>
          <a:off x="4128446" y="3963717"/>
          <a:ext cx="1011237" cy="96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6" name="Clip" r:id="rId3" imgW="1576440" imgH="1942200" progId="">
                  <p:embed/>
                </p:oleObj>
              </mc:Choice>
              <mc:Fallback>
                <p:oleObj name="Clip" r:id="rId3" imgW="1576440" imgH="1942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446" y="3963717"/>
                        <a:ext cx="1011237" cy="96388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278883" y="5071737"/>
            <a:ext cx="664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244A58"/>
                </a:solidFill>
                <a:latin typeface="+mj-lt"/>
              </a:rPr>
              <a:t>Régime réservé aux avions possédant des équipements particuliers, et dont l'équipage est qualifié.</a:t>
            </a:r>
            <a:endParaRPr lang="fr-FR" sz="2000" dirty="0">
              <a:solidFill>
                <a:srgbClr val="244A58"/>
              </a:solidFill>
              <a:latin typeface="+mj-lt"/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563019" y="2476501"/>
            <a:ext cx="7806281" cy="879613"/>
            <a:chOff x="563019" y="2082801"/>
            <a:chExt cx="7806281" cy="879613"/>
          </a:xfrm>
        </p:grpSpPr>
        <p:sp>
          <p:nvSpPr>
            <p:cNvPr id="7" name="ZoneTexte 6"/>
            <p:cNvSpPr txBox="1"/>
            <p:nvPr/>
          </p:nvSpPr>
          <p:spPr>
            <a:xfrm>
              <a:off x="1272416" y="2254528"/>
              <a:ext cx="70968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fr-FR" sz="2000" dirty="0" smtClean="0">
                  <a:solidFill>
                    <a:srgbClr val="244A58"/>
                  </a:solidFill>
                  <a:latin typeface="+mj-lt"/>
                </a:rPr>
                <a:t>Ce sont les règles de vol que nous devons suivre impérativement. </a:t>
              </a:r>
            </a:p>
            <a:p>
              <a:endParaRPr lang="fr-FR" sz="2000" dirty="0">
                <a:solidFill>
                  <a:srgbClr val="244A58"/>
                </a:solidFill>
                <a:latin typeface="+mj-lt"/>
              </a:endParaRPr>
            </a:p>
          </p:txBody>
        </p:sp>
        <p:grpSp>
          <p:nvGrpSpPr>
            <p:cNvPr id="11" name="Group 68"/>
            <p:cNvGrpSpPr>
              <a:grpSpLocks noChangeAspect="1"/>
            </p:cNvGrpSpPr>
            <p:nvPr/>
          </p:nvGrpSpPr>
          <p:grpSpPr bwMode="auto">
            <a:xfrm>
              <a:off x="563019" y="2082801"/>
              <a:ext cx="628691" cy="500331"/>
              <a:chOff x="9285" y="4829"/>
              <a:chExt cx="475" cy="416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2" name="AutoShape 69"/>
              <p:cNvSpPr>
                <a:spLocks noChangeArrowheads="1"/>
              </p:cNvSpPr>
              <p:nvPr/>
            </p:nvSpPr>
            <p:spPr bwMode="auto">
              <a:xfrm>
                <a:off x="9310" y="4829"/>
                <a:ext cx="425" cy="384"/>
              </a:xfrm>
              <a:prstGeom prst="triangle">
                <a:avLst>
                  <a:gd name="adj" fmla="val 50000"/>
                </a:avLst>
              </a:prstGeom>
              <a:solidFill>
                <a:srgbClr val="F5F53D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F5F53D">
                    <a:gamma/>
                    <a:shade val="60000"/>
                    <a:invGamma/>
                    <a:alpha val="74998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3" name="Text Box 70"/>
              <p:cNvSpPr txBox="1">
                <a:spLocks noChangeArrowheads="1"/>
              </p:cNvSpPr>
              <p:nvPr/>
            </p:nvSpPr>
            <p:spPr bwMode="auto">
              <a:xfrm>
                <a:off x="9285" y="4839"/>
                <a:ext cx="475" cy="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FF3300"/>
                    </a:solidFill>
                  </a:rPr>
                  <a:t>!</a:t>
                </a:r>
                <a:endParaRPr lang="fr-FR" sz="3600" dirty="0"/>
              </a:p>
            </p:txBody>
          </p:sp>
        </p:grp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83" y="3832912"/>
            <a:ext cx="1934217" cy="7403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4654">
            <a:off x="5693546" y="818428"/>
            <a:ext cx="1650999" cy="15994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83 -0.06111 C -0.10798 -0.02546 -0.07013 0.01019 -0.04583 0.02037 C -0.02152 0.03056 -0.01076 0.01528 -3.88889E-6 -2.59259E-6 " pathEditMode="relative" rAng="0" ptsTypes="aaA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  <a:endParaRPr lang="fr-F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rebuchet MS"/>
              <a:cs typeface="Trebuchet MS"/>
            </a:endParaRP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La circulation Aérienne Générale (C.A.G) 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services et organismes de la C.A.G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divisions de l’espace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aérien français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d’espaces</a:t>
            </a:r>
            <a:endParaRPr lang="fr-FR" sz="20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26543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3432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505200" y="1689100"/>
            <a:ext cx="213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err="1">
                <a:latin typeface="+mj-lt"/>
                <a:cs typeface="Trebuchet MS"/>
              </a:rPr>
              <a:t>assurent</a:t>
            </a:r>
            <a:endParaRPr lang="en-US" sz="2000" i="1" dirty="0">
              <a:latin typeface="+mj-lt"/>
              <a:cs typeface="Trebuchet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84202" y="2565400"/>
            <a:ext cx="3100796" cy="50811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 err="1" smtClean="0">
                <a:latin typeface="+mj-lt"/>
                <a:ea typeface="+mn-ea"/>
                <a:cs typeface="Trebuchet MS"/>
              </a:rPr>
              <a:t>Contrôle</a:t>
            </a:r>
            <a:r>
              <a:rPr lang="en-US" sz="2000" dirty="0" smtClean="0">
                <a:latin typeface="+mj-lt"/>
                <a:ea typeface="+mn-ea"/>
                <a:cs typeface="Trebuchet MS"/>
              </a:rPr>
              <a:t> </a:t>
            </a:r>
            <a:r>
              <a:rPr lang="en-US" sz="2000" dirty="0">
                <a:latin typeface="+mj-lt"/>
                <a:ea typeface="+mn-ea"/>
                <a:cs typeface="Trebuchet MS"/>
              </a:rPr>
              <a:t>(</a:t>
            </a:r>
            <a:r>
              <a:rPr lang="en-US" sz="2000" dirty="0" smtClean="0">
                <a:latin typeface="+mj-lt"/>
                <a:ea typeface="+mn-ea"/>
                <a:cs typeface="Trebuchet MS"/>
              </a:rPr>
              <a:t>TWR, APP)</a:t>
            </a:r>
            <a:endParaRPr lang="en-US" sz="2000" dirty="0">
              <a:latin typeface="+mj-lt"/>
              <a:ea typeface="+mn-ea"/>
              <a:cs typeface="Trebuchet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84202" y="3517902"/>
            <a:ext cx="3100796" cy="1015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0000"/>
                </a:solidFill>
                <a:latin typeface="+mj-lt"/>
                <a:cs typeface="Trebuchet MS"/>
              </a:rPr>
              <a:t>Aérodrome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Trebuchet MS"/>
              </a:rPr>
              <a:t> Flight Information Service (A.F.I.S)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84202" y="4965700"/>
            <a:ext cx="3100796" cy="707886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100000">
                <a:schemeClr val="accent3"/>
              </a:gs>
              <a:gs pos="11000">
                <a:schemeClr val="accent3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Trebuchet MS"/>
              </a:rPr>
              <a:t>Centre </a:t>
            </a:r>
            <a:r>
              <a:rPr lang="en-US" sz="2000" dirty="0" err="1" smtClean="0">
                <a:solidFill>
                  <a:srgbClr val="000000"/>
                </a:solidFill>
                <a:latin typeface="+mj-lt"/>
                <a:cs typeface="Trebuchet MS"/>
              </a:rPr>
              <a:t>d’Information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Trebuchet MS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Trebuchet MS"/>
              </a:rPr>
              <a:t>de </a:t>
            </a:r>
            <a:r>
              <a:rPr lang="en-US" sz="2000" dirty="0" err="1">
                <a:solidFill>
                  <a:srgbClr val="000000"/>
                </a:solidFill>
                <a:latin typeface="+mj-lt"/>
                <a:cs typeface="Trebuchet MS"/>
              </a:rPr>
              <a:t>V</a:t>
            </a:r>
            <a:r>
              <a:rPr lang="en-US" sz="2000" dirty="0" err="1" smtClean="0">
                <a:solidFill>
                  <a:srgbClr val="000000"/>
                </a:solidFill>
                <a:latin typeface="+mj-lt"/>
                <a:cs typeface="Trebuchet MS"/>
              </a:rPr>
              <a:t>ol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Trebuchet MS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Trebuchet MS"/>
              </a:rPr>
              <a:t>(C.I.V)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511806" y="2590800"/>
            <a:ext cx="2848793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/>
                </a:solidFill>
                <a:latin typeface="+mj-lt"/>
                <a:ea typeface="+mn-ea"/>
                <a:cs typeface="Trebuchet MS"/>
              </a:rPr>
              <a:t>Contrôle</a:t>
            </a:r>
            <a:endParaRPr lang="en-US" sz="2000" dirty="0">
              <a:solidFill>
                <a:schemeClr val="tx1"/>
              </a:solidFill>
              <a:latin typeface="+mj-lt"/>
              <a:ea typeface="+mn-ea"/>
              <a:cs typeface="Trebuchet MS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511806" y="5168845"/>
            <a:ext cx="2848793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/>
                </a:solidFill>
                <a:latin typeface="+mj-lt"/>
                <a:cs typeface="Trebuchet MS"/>
              </a:rPr>
              <a:t>Alerte</a:t>
            </a:r>
            <a:endParaRPr lang="en-US" sz="2000" dirty="0">
              <a:solidFill>
                <a:schemeClr val="tx1"/>
              </a:solidFill>
              <a:latin typeface="+mj-lt"/>
              <a:cs typeface="Trebuchet MS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511806" y="3822700"/>
            <a:ext cx="2848793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  <a:cs typeface="Trebuchet MS"/>
              </a:rPr>
              <a:t>Information de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rebuchet MS"/>
              </a:rPr>
              <a:t>vol</a:t>
            </a:r>
            <a:endParaRPr lang="en-US" sz="2000" dirty="0">
              <a:solidFill>
                <a:schemeClr val="tx1"/>
              </a:solidFill>
              <a:latin typeface="+mj-lt"/>
              <a:cs typeface="Trebuchet MS"/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3695700" y="2832100"/>
            <a:ext cx="17526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latin typeface="+mj-lt"/>
              <a:cs typeface="Trebuchet M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457700" y="2832100"/>
            <a:ext cx="990600" cy="1295400"/>
            <a:chOff x="2784" y="1920"/>
            <a:chExt cx="624" cy="720"/>
          </a:xfrm>
        </p:grpSpPr>
        <p:sp>
          <p:nvSpPr>
            <p:cNvPr id="32811" name="Line 14"/>
            <p:cNvSpPr>
              <a:spLocks noChangeShapeType="1"/>
            </p:cNvSpPr>
            <p:nvPr/>
          </p:nvSpPr>
          <p:spPr bwMode="auto">
            <a:xfrm>
              <a:off x="2784" y="1920"/>
              <a:ext cx="0" cy="72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oval" w="sm" len="sm"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  <p:sp>
          <p:nvSpPr>
            <p:cNvPr id="32812" name="Line 15"/>
            <p:cNvSpPr>
              <a:spLocks noChangeShapeType="1"/>
            </p:cNvSpPr>
            <p:nvPr/>
          </p:nvSpPr>
          <p:spPr bwMode="auto">
            <a:xfrm>
              <a:off x="2784" y="2640"/>
              <a:ext cx="624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oval" w="sm" len="sm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457700" y="4127500"/>
            <a:ext cx="990600" cy="1295400"/>
            <a:chOff x="2784" y="2640"/>
            <a:chExt cx="624" cy="720"/>
          </a:xfrm>
        </p:grpSpPr>
        <p:sp>
          <p:nvSpPr>
            <p:cNvPr id="32809" name="Line 16"/>
            <p:cNvSpPr>
              <a:spLocks noChangeShapeType="1"/>
            </p:cNvSpPr>
            <p:nvPr/>
          </p:nvSpPr>
          <p:spPr bwMode="auto">
            <a:xfrm>
              <a:off x="2784" y="3360"/>
              <a:ext cx="624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oval" w="sm" len="sm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  <p:sp>
          <p:nvSpPr>
            <p:cNvPr id="32810" name="Line 17"/>
            <p:cNvSpPr>
              <a:spLocks noChangeShapeType="1"/>
            </p:cNvSpPr>
            <p:nvPr/>
          </p:nvSpPr>
          <p:spPr bwMode="auto">
            <a:xfrm>
              <a:off x="2784" y="2640"/>
              <a:ext cx="0" cy="72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</p:grp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3695700" y="3898900"/>
            <a:ext cx="1752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 dirty="0">
              <a:latin typeface="+mj-lt"/>
              <a:cs typeface="Trebuchet MS"/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305300" y="3898900"/>
            <a:ext cx="1143000" cy="1371600"/>
            <a:chOff x="2784" y="2640"/>
            <a:chExt cx="624" cy="720"/>
          </a:xfrm>
        </p:grpSpPr>
        <p:sp>
          <p:nvSpPr>
            <p:cNvPr id="32807" name="Line 22"/>
            <p:cNvSpPr>
              <a:spLocks noChangeShapeType="1"/>
            </p:cNvSpPr>
            <p:nvPr/>
          </p:nvSpPr>
          <p:spPr bwMode="auto">
            <a:xfrm>
              <a:off x="2784" y="3360"/>
              <a:ext cx="624" cy="0"/>
            </a:xfrm>
            <a:prstGeom prst="line">
              <a:avLst/>
            </a:prstGeom>
            <a:noFill/>
            <a:ln w="57150">
              <a:solidFill>
                <a:srgbClr val="C0504D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  <p:sp>
          <p:nvSpPr>
            <p:cNvPr id="32808" name="Line 23"/>
            <p:cNvSpPr>
              <a:spLocks noChangeShapeType="1"/>
            </p:cNvSpPr>
            <p:nvPr/>
          </p:nvSpPr>
          <p:spPr bwMode="auto">
            <a:xfrm>
              <a:off x="2784" y="2640"/>
              <a:ext cx="0" cy="720"/>
            </a:xfrm>
            <a:prstGeom prst="line">
              <a:avLst/>
            </a:prstGeom>
            <a:noFill/>
            <a:ln w="57150">
              <a:solidFill>
                <a:srgbClr val="C0504D"/>
              </a:solidFill>
              <a:round/>
              <a:headEnd type="oval" w="sm" len="sm"/>
              <a:tailEnd type="oval" w="sm" len="sm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</p:grpSp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3695700" y="5600700"/>
            <a:ext cx="1752600" cy="0"/>
          </a:xfrm>
          <a:prstGeom prst="line">
            <a:avLst/>
          </a:prstGeom>
          <a:noFill/>
          <a:ln w="57150">
            <a:solidFill>
              <a:srgbClr val="9BBB59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 dirty="0">
              <a:latin typeface="+mj-lt"/>
              <a:cs typeface="Trebuchet MS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 flipV="1">
            <a:off x="3924300" y="4279899"/>
            <a:ext cx="1524000" cy="1289055"/>
            <a:chOff x="2784" y="2640"/>
            <a:chExt cx="624" cy="720"/>
          </a:xfrm>
        </p:grpSpPr>
        <p:sp>
          <p:nvSpPr>
            <p:cNvPr id="32805" name="Line 26"/>
            <p:cNvSpPr>
              <a:spLocks noChangeShapeType="1"/>
            </p:cNvSpPr>
            <p:nvPr/>
          </p:nvSpPr>
          <p:spPr bwMode="auto">
            <a:xfrm>
              <a:off x="2784" y="3360"/>
              <a:ext cx="624" cy="0"/>
            </a:xfrm>
            <a:prstGeom prst="line">
              <a:avLst/>
            </a:prstGeom>
            <a:noFill/>
            <a:ln w="57150">
              <a:solidFill>
                <a:schemeClr val="accent3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  <p:sp>
          <p:nvSpPr>
            <p:cNvPr id="32806" name="Line 27"/>
            <p:cNvSpPr>
              <a:spLocks noChangeShapeType="1"/>
            </p:cNvSpPr>
            <p:nvPr/>
          </p:nvSpPr>
          <p:spPr bwMode="auto">
            <a:xfrm>
              <a:off x="2784" y="2640"/>
              <a:ext cx="0" cy="720"/>
            </a:xfrm>
            <a:prstGeom prst="line">
              <a:avLst/>
            </a:prstGeom>
            <a:noFill/>
            <a:ln w="57150">
              <a:solidFill>
                <a:schemeClr val="accent3"/>
              </a:solidFill>
              <a:round/>
              <a:headEnd type="oval" w="sm" len="sm"/>
              <a:tailEnd type="oval" w="sm" len="sm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</p:grpSp>
      <p:sp>
        <p:nvSpPr>
          <p:cNvPr id="29" name="Rectangle avec flèche vers le bas 28"/>
          <p:cNvSpPr/>
          <p:nvPr/>
        </p:nvSpPr>
        <p:spPr>
          <a:xfrm>
            <a:off x="584202" y="1651000"/>
            <a:ext cx="3100796" cy="850800"/>
          </a:xfrm>
          <a:prstGeom prst="downArrow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i="1" dirty="0" smtClean="0">
                <a:solidFill>
                  <a:schemeClr val="tx1"/>
                </a:solidFill>
                <a:latin typeface="+mj-lt"/>
                <a:cs typeface="Trebuchet MS"/>
              </a:rPr>
              <a:t>3 ORGANISMES</a:t>
            </a:r>
            <a:endParaRPr lang="fr-FR" sz="2000" i="1" dirty="0">
              <a:solidFill>
                <a:schemeClr val="tx1"/>
              </a:solidFill>
              <a:latin typeface="+mj-lt"/>
              <a:cs typeface="Trebuchet MS"/>
            </a:endParaRPr>
          </a:p>
        </p:txBody>
      </p:sp>
      <p:sp>
        <p:nvSpPr>
          <p:cNvPr id="30" name="Rectangle avec flèche vers le bas 29"/>
          <p:cNvSpPr/>
          <p:nvPr/>
        </p:nvSpPr>
        <p:spPr>
          <a:xfrm>
            <a:off x="5511806" y="1638300"/>
            <a:ext cx="2848793" cy="850800"/>
          </a:xfrm>
          <a:prstGeom prst="downArrow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i="1" dirty="0" smtClean="0">
                <a:solidFill>
                  <a:schemeClr val="tx1"/>
                </a:solidFill>
                <a:latin typeface="+mj-lt"/>
                <a:cs typeface="Trebuchet MS"/>
              </a:rPr>
              <a:t>3 SERVICES</a:t>
            </a:r>
            <a:endParaRPr lang="fr-FR" sz="2000" i="1" dirty="0">
              <a:solidFill>
                <a:schemeClr val="tx1"/>
              </a:solidFill>
              <a:latin typeface="+mj-lt"/>
              <a:cs typeface="Trebuchet MS"/>
            </a:endParaRP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1544638" y="193675"/>
            <a:ext cx="6054723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ORGANISMES ET SERVICES DE LA C.A.G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9" grpId="0" animBg="1"/>
      <p:bldP spid="4116" grpId="0" animBg="1"/>
      <p:bldP spid="4120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  <a:endParaRPr lang="fr-F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rebuchet MS"/>
              <a:cs typeface="Trebuchet MS"/>
            </a:endParaRP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La circulation Aérienne Générale (C.A.G) 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services et organismes de la C.A.G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divisions de l’espace </a:t>
            </a: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aérien français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</a:t>
            </a: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d’espaces</a:t>
            </a:r>
            <a:endParaRPr lang="fr-FR" sz="20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lvl="1">
              <a:spcBef>
                <a:spcPct val="50000"/>
              </a:spcBef>
              <a:spcAft>
                <a:spcPts val="1200"/>
              </a:spcAft>
              <a:buSzPct val="100000"/>
              <a:buFont typeface="Lucida Grande"/>
              <a:buChar char="➲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32639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3120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2832100" y="1208612"/>
            <a:ext cx="3474688" cy="5408086"/>
            <a:chOff x="2489200" y="1208612"/>
            <a:chExt cx="3474688" cy="5408086"/>
          </a:xfrm>
        </p:grpSpPr>
        <p:sp>
          <p:nvSpPr>
            <p:cNvPr id="22" name="Cylindre 21"/>
            <p:cNvSpPr/>
            <p:nvPr/>
          </p:nvSpPr>
          <p:spPr>
            <a:xfrm flipV="1">
              <a:off x="2489200" y="2473533"/>
              <a:ext cx="3474688" cy="4143165"/>
            </a:xfrm>
            <a:prstGeom prst="can">
              <a:avLst>
                <a:gd name="adj" fmla="val 36218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5600000" scaled="0"/>
              <a:tileRect/>
            </a:gradFill>
            <a:ln>
              <a:solidFill>
                <a:srgbClr val="FFFFFF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Cylindre 20"/>
            <p:cNvSpPr/>
            <p:nvPr/>
          </p:nvSpPr>
          <p:spPr>
            <a:xfrm>
              <a:off x="2489200" y="1208612"/>
              <a:ext cx="3474688" cy="2529842"/>
            </a:xfrm>
            <a:prstGeom prst="can">
              <a:avLst>
                <a:gd name="adj" fmla="val 39960"/>
              </a:avLst>
            </a:prstGeom>
            <a:gradFill flip="none" rotWithShape="1">
              <a:gsLst>
                <a:gs pos="17000">
                  <a:schemeClr val="accent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16560000" scaled="0"/>
              <a:tileRect/>
            </a:gradFill>
            <a:ln>
              <a:solidFill>
                <a:srgbClr val="FFFFFF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3086100" y="130810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2111236" y="193675"/>
            <a:ext cx="4921528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DIVISION VERTICALE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6" name="Text Box 22"/>
          <p:cNvSpPr txBox="1">
            <a:spLocks noChangeAspect="1" noChangeArrowheads="1"/>
          </p:cNvSpPr>
          <p:nvPr/>
        </p:nvSpPr>
        <p:spPr bwMode="auto">
          <a:xfrm>
            <a:off x="950755" y="4307024"/>
            <a:ext cx="2113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133350">
            <a:bevelT/>
          </a:sp3d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Etage</a:t>
            </a:r>
            <a:r>
              <a:rPr lang="en-US" sz="1800" b="1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 </a:t>
            </a:r>
            <a:r>
              <a:rPr lang="en-US" sz="1800" b="1" dirty="0" err="1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inférieur</a:t>
            </a:r>
            <a:r>
              <a:rPr lang="en-US" sz="1800" b="1" dirty="0" smtClean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  </a:t>
            </a:r>
            <a:endParaRPr lang="en-US" sz="1800" b="1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  <a:latin typeface="Trebuchet MS"/>
              <a:cs typeface="Trebuchet MS"/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880177" y="2301058"/>
            <a:ext cx="218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Etage</a:t>
            </a:r>
            <a:r>
              <a:rPr lang="en-US" sz="1800" b="1" dirty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 </a:t>
            </a:r>
            <a:r>
              <a:rPr lang="en-US" sz="1800" b="1" dirty="0" err="1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supérieur</a:t>
            </a:r>
            <a:r>
              <a:rPr lang="en-US" sz="1800" b="1" dirty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 </a:t>
            </a:r>
          </a:p>
        </p:txBody>
      </p:sp>
      <p:sp>
        <p:nvSpPr>
          <p:cNvPr id="48" name="ZoneTexte 47"/>
          <p:cNvSpPr txBox="1">
            <a:spLocks noChangeAspect="1"/>
          </p:cNvSpPr>
          <p:nvPr/>
        </p:nvSpPr>
        <p:spPr>
          <a:xfrm>
            <a:off x="4318951" y="3225394"/>
            <a:ext cx="326645" cy="3026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1800" b="1" spc="50" dirty="0" smtClean="0">
                <a:ln w="12700" cmpd="sng">
                  <a:noFill/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ndara"/>
                <a:cs typeface="Candara"/>
              </a:rPr>
              <a:t>A</a:t>
            </a:r>
            <a:endParaRPr lang="fr-FR" sz="1800" dirty="0">
              <a:ln w="12700" cmpd="sng">
                <a:noFill/>
                <a:prstDash val="solid"/>
              </a:ln>
              <a:latin typeface="Candara"/>
              <a:cs typeface="Candara"/>
            </a:endParaRPr>
          </a:p>
        </p:txBody>
      </p:sp>
      <p:sp>
        <p:nvSpPr>
          <p:cNvPr id="23" name="Freeform 4"/>
          <p:cNvSpPr>
            <a:spLocks/>
          </p:cNvSpPr>
          <p:nvPr/>
        </p:nvSpPr>
        <p:spPr bwMode="auto">
          <a:xfrm>
            <a:off x="3110309" y="4715397"/>
            <a:ext cx="2770982" cy="2442966"/>
          </a:xfrm>
          <a:custGeom>
            <a:avLst/>
            <a:gdLst>
              <a:gd name="T0" fmla="*/ 3229 w 6430"/>
              <a:gd name="T1" fmla="*/ 154 h 6323"/>
              <a:gd name="T2" fmla="*/ 3117 w 6430"/>
              <a:gd name="T3" fmla="*/ 798 h 6323"/>
              <a:gd name="T4" fmla="*/ 2641 w 6430"/>
              <a:gd name="T5" fmla="*/ 938 h 6323"/>
              <a:gd name="T6" fmla="*/ 2529 w 6430"/>
              <a:gd name="T7" fmla="*/ 1218 h 6323"/>
              <a:gd name="T8" fmla="*/ 1913 w 6430"/>
              <a:gd name="T9" fmla="*/ 1274 h 6323"/>
              <a:gd name="T10" fmla="*/ 1913 w 6430"/>
              <a:gd name="T11" fmla="*/ 994 h 6323"/>
              <a:gd name="T12" fmla="*/ 1605 w 6430"/>
              <a:gd name="T13" fmla="*/ 1022 h 6323"/>
              <a:gd name="T14" fmla="*/ 1689 w 6430"/>
              <a:gd name="T15" fmla="*/ 1414 h 6323"/>
              <a:gd name="T16" fmla="*/ 1773 w 6430"/>
              <a:gd name="T17" fmla="*/ 1834 h 6323"/>
              <a:gd name="T18" fmla="*/ 1325 w 6430"/>
              <a:gd name="T19" fmla="*/ 1834 h 6323"/>
              <a:gd name="T20" fmla="*/ 905 w 6430"/>
              <a:gd name="T21" fmla="*/ 1554 h 6323"/>
              <a:gd name="T22" fmla="*/ 625 w 6430"/>
              <a:gd name="T23" fmla="*/ 1778 h 6323"/>
              <a:gd name="T24" fmla="*/ 65 w 6430"/>
              <a:gd name="T25" fmla="*/ 1834 h 6323"/>
              <a:gd name="T26" fmla="*/ 345 w 6430"/>
              <a:gd name="T27" fmla="*/ 1946 h 6323"/>
              <a:gd name="T28" fmla="*/ 345 w 6430"/>
              <a:gd name="T29" fmla="*/ 2058 h 6323"/>
              <a:gd name="T30" fmla="*/ 261 w 6430"/>
              <a:gd name="T31" fmla="*/ 2254 h 6323"/>
              <a:gd name="T32" fmla="*/ 821 w 6430"/>
              <a:gd name="T33" fmla="*/ 2394 h 6323"/>
              <a:gd name="T34" fmla="*/ 1269 w 6430"/>
              <a:gd name="T35" fmla="*/ 2618 h 6323"/>
              <a:gd name="T36" fmla="*/ 1409 w 6430"/>
              <a:gd name="T37" fmla="*/ 2786 h 6323"/>
              <a:gd name="T38" fmla="*/ 1409 w 6430"/>
              <a:gd name="T39" fmla="*/ 3094 h 6323"/>
              <a:gd name="T40" fmla="*/ 1801 w 6430"/>
              <a:gd name="T41" fmla="*/ 3514 h 6323"/>
              <a:gd name="T42" fmla="*/ 1913 w 6430"/>
              <a:gd name="T43" fmla="*/ 3794 h 6323"/>
              <a:gd name="T44" fmla="*/ 1857 w 6430"/>
              <a:gd name="T45" fmla="*/ 3934 h 6323"/>
              <a:gd name="T46" fmla="*/ 2109 w 6430"/>
              <a:gd name="T47" fmla="*/ 4354 h 6323"/>
              <a:gd name="T48" fmla="*/ 1829 w 6430"/>
              <a:gd name="T49" fmla="*/ 4074 h 6323"/>
              <a:gd name="T50" fmla="*/ 1773 w 6430"/>
              <a:gd name="T51" fmla="*/ 4774 h 6323"/>
              <a:gd name="T52" fmla="*/ 1521 w 6430"/>
              <a:gd name="T53" fmla="*/ 5614 h 6323"/>
              <a:gd name="T54" fmla="*/ 2305 w 6430"/>
              <a:gd name="T55" fmla="*/ 6034 h 6323"/>
              <a:gd name="T56" fmla="*/ 2809 w 6430"/>
              <a:gd name="T57" fmla="*/ 5950 h 6323"/>
              <a:gd name="T58" fmla="*/ 3229 w 6430"/>
              <a:gd name="T59" fmla="*/ 6286 h 6323"/>
              <a:gd name="T60" fmla="*/ 3817 w 6430"/>
              <a:gd name="T61" fmla="*/ 6314 h 6323"/>
              <a:gd name="T62" fmla="*/ 4013 w 6430"/>
              <a:gd name="T63" fmla="*/ 5978 h 6323"/>
              <a:gd name="T64" fmla="*/ 4433 w 6430"/>
              <a:gd name="T65" fmla="*/ 5474 h 6323"/>
              <a:gd name="T66" fmla="*/ 4769 w 6430"/>
              <a:gd name="T67" fmla="*/ 5474 h 6323"/>
              <a:gd name="T68" fmla="*/ 4993 w 6430"/>
              <a:gd name="T69" fmla="*/ 5502 h 6323"/>
              <a:gd name="T70" fmla="*/ 5525 w 6430"/>
              <a:gd name="T71" fmla="*/ 5670 h 6323"/>
              <a:gd name="T72" fmla="*/ 6001 w 6430"/>
              <a:gd name="T73" fmla="*/ 5474 h 6323"/>
              <a:gd name="T74" fmla="*/ 6365 w 6430"/>
              <a:gd name="T75" fmla="*/ 5138 h 6323"/>
              <a:gd name="T76" fmla="*/ 6169 w 6430"/>
              <a:gd name="T77" fmla="*/ 4886 h 6323"/>
              <a:gd name="T78" fmla="*/ 6029 w 6430"/>
              <a:gd name="T79" fmla="*/ 4438 h 6323"/>
              <a:gd name="T80" fmla="*/ 5889 w 6430"/>
              <a:gd name="T81" fmla="*/ 4158 h 6323"/>
              <a:gd name="T82" fmla="*/ 5945 w 6430"/>
              <a:gd name="T83" fmla="*/ 3738 h 6323"/>
              <a:gd name="T84" fmla="*/ 5833 w 6430"/>
              <a:gd name="T85" fmla="*/ 3318 h 6323"/>
              <a:gd name="T86" fmla="*/ 5581 w 6430"/>
              <a:gd name="T87" fmla="*/ 3458 h 6323"/>
              <a:gd name="T88" fmla="*/ 5693 w 6430"/>
              <a:gd name="T89" fmla="*/ 2898 h 6323"/>
              <a:gd name="T90" fmla="*/ 6141 w 6430"/>
              <a:gd name="T91" fmla="*/ 2534 h 6323"/>
              <a:gd name="T92" fmla="*/ 6169 w 6430"/>
              <a:gd name="T93" fmla="*/ 1974 h 6323"/>
              <a:gd name="T94" fmla="*/ 6393 w 6430"/>
              <a:gd name="T95" fmla="*/ 1386 h 6323"/>
              <a:gd name="T96" fmla="*/ 5833 w 6430"/>
              <a:gd name="T97" fmla="*/ 1358 h 6323"/>
              <a:gd name="T98" fmla="*/ 5553 w 6430"/>
              <a:gd name="T99" fmla="*/ 1022 h 6323"/>
              <a:gd name="T100" fmla="*/ 4853 w 6430"/>
              <a:gd name="T101" fmla="*/ 882 h 6323"/>
              <a:gd name="T102" fmla="*/ 4769 w 6430"/>
              <a:gd name="T103" fmla="*/ 630 h 6323"/>
              <a:gd name="T104" fmla="*/ 4377 w 6430"/>
              <a:gd name="T105" fmla="*/ 658 h 6323"/>
              <a:gd name="T106" fmla="*/ 4181 w 6430"/>
              <a:gd name="T107" fmla="*/ 518 h 6323"/>
              <a:gd name="T108" fmla="*/ 3873 w 6430"/>
              <a:gd name="T109" fmla="*/ 266 h 6323"/>
              <a:gd name="T110" fmla="*/ 3649 w 6430"/>
              <a:gd name="T111" fmla="*/ 14 h 632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430"/>
              <a:gd name="T169" fmla="*/ 0 h 6323"/>
              <a:gd name="T170" fmla="*/ 6430 w 6430"/>
              <a:gd name="T171" fmla="*/ 6323 h 632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430" h="6323">
                <a:moveTo>
                  <a:pt x="3649" y="14"/>
                </a:moveTo>
                <a:cubicBezTo>
                  <a:pt x="3565" y="0"/>
                  <a:pt x="3304" y="47"/>
                  <a:pt x="3229" y="154"/>
                </a:cubicBezTo>
                <a:cubicBezTo>
                  <a:pt x="3154" y="261"/>
                  <a:pt x="3220" y="551"/>
                  <a:pt x="3201" y="658"/>
                </a:cubicBezTo>
                <a:cubicBezTo>
                  <a:pt x="3182" y="765"/>
                  <a:pt x="3192" y="742"/>
                  <a:pt x="3117" y="798"/>
                </a:cubicBezTo>
                <a:cubicBezTo>
                  <a:pt x="3042" y="854"/>
                  <a:pt x="2832" y="971"/>
                  <a:pt x="2753" y="994"/>
                </a:cubicBezTo>
                <a:cubicBezTo>
                  <a:pt x="2674" y="1017"/>
                  <a:pt x="2678" y="924"/>
                  <a:pt x="2641" y="938"/>
                </a:cubicBezTo>
                <a:cubicBezTo>
                  <a:pt x="2604" y="952"/>
                  <a:pt x="2548" y="1031"/>
                  <a:pt x="2529" y="1078"/>
                </a:cubicBezTo>
                <a:cubicBezTo>
                  <a:pt x="2510" y="1125"/>
                  <a:pt x="2552" y="1171"/>
                  <a:pt x="2529" y="1218"/>
                </a:cubicBezTo>
                <a:cubicBezTo>
                  <a:pt x="2506" y="1265"/>
                  <a:pt x="2492" y="1349"/>
                  <a:pt x="2389" y="1358"/>
                </a:cubicBezTo>
                <a:cubicBezTo>
                  <a:pt x="2286" y="1367"/>
                  <a:pt x="2002" y="1311"/>
                  <a:pt x="1913" y="1274"/>
                </a:cubicBezTo>
                <a:cubicBezTo>
                  <a:pt x="1824" y="1237"/>
                  <a:pt x="1857" y="1181"/>
                  <a:pt x="1857" y="1134"/>
                </a:cubicBezTo>
                <a:cubicBezTo>
                  <a:pt x="1857" y="1087"/>
                  <a:pt x="1927" y="1008"/>
                  <a:pt x="1913" y="994"/>
                </a:cubicBezTo>
                <a:cubicBezTo>
                  <a:pt x="1899" y="980"/>
                  <a:pt x="1824" y="1045"/>
                  <a:pt x="1773" y="1050"/>
                </a:cubicBezTo>
                <a:cubicBezTo>
                  <a:pt x="1722" y="1055"/>
                  <a:pt x="1642" y="1008"/>
                  <a:pt x="1605" y="1022"/>
                </a:cubicBezTo>
                <a:cubicBezTo>
                  <a:pt x="1568" y="1036"/>
                  <a:pt x="1535" y="1069"/>
                  <a:pt x="1549" y="1134"/>
                </a:cubicBezTo>
                <a:cubicBezTo>
                  <a:pt x="1563" y="1199"/>
                  <a:pt x="1666" y="1311"/>
                  <a:pt x="1689" y="1414"/>
                </a:cubicBezTo>
                <a:cubicBezTo>
                  <a:pt x="1712" y="1517"/>
                  <a:pt x="1675" y="1680"/>
                  <a:pt x="1689" y="1750"/>
                </a:cubicBezTo>
                <a:cubicBezTo>
                  <a:pt x="1703" y="1820"/>
                  <a:pt x="1810" y="1829"/>
                  <a:pt x="1773" y="1834"/>
                </a:cubicBezTo>
                <a:cubicBezTo>
                  <a:pt x="1736" y="1839"/>
                  <a:pt x="1540" y="1778"/>
                  <a:pt x="1465" y="1778"/>
                </a:cubicBezTo>
                <a:cubicBezTo>
                  <a:pt x="1390" y="1778"/>
                  <a:pt x="1381" y="1825"/>
                  <a:pt x="1325" y="1834"/>
                </a:cubicBezTo>
                <a:cubicBezTo>
                  <a:pt x="1269" y="1843"/>
                  <a:pt x="1199" y="1881"/>
                  <a:pt x="1129" y="1834"/>
                </a:cubicBezTo>
                <a:cubicBezTo>
                  <a:pt x="1059" y="1787"/>
                  <a:pt x="980" y="1591"/>
                  <a:pt x="905" y="1554"/>
                </a:cubicBezTo>
                <a:cubicBezTo>
                  <a:pt x="830" y="1517"/>
                  <a:pt x="728" y="1573"/>
                  <a:pt x="681" y="1610"/>
                </a:cubicBezTo>
                <a:cubicBezTo>
                  <a:pt x="634" y="1647"/>
                  <a:pt x="658" y="1769"/>
                  <a:pt x="625" y="1778"/>
                </a:cubicBezTo>
                <a:cubicBezTo>
                  <a:pt x="592" y="1787"/>
                  <a:pt x="578" y="1657"/>
                  <a:pt x="485" y="1666"/>
                </a:cubicBezTo>
                <a:cubicBezTo>
                  <a:pt x="392" y="1675"/>
                  <a:pt x="130" y="1787"/>
                  <a:pt x="65" y="1834"/>
                </a:cubicBezTo>
                <a:cubicBezTo>
                  <a:pt x="0" y="1881"/>
                  <a:pt x="46" y="1927"/>
                  <a:pt x="93" y="1946"/>
                </a:cubicBezTo>
                <a:cubicBezTo>
                  <a:pt x="140" y="1965"/>
                  <a:pt x="331" y="1941"/>
                  <a:pt x="345" y="1946"/>
                </a:cubicBezTo>
                <a:cubicBezTo>
                  <a:pt x="359" y="1951"/>
                  <a:pt x="177" y="1955"/>
                  <a:pt x="177" y="1974"/>
                </a:cubicBezTo>
                <a:cubicBezTo>
                  <a:pt x="177" y="1993"/>
                  <a:pt x="359" y="2035"/>
                  <a:pt x="345" y="2058"/>
                </a:cubicBezTo>
                <a:cubicBezTo>
                  <a:pt x="331" y="2081"/>
                  <a:pt x="107" y="2081"/>
                  <a:pt x="93" y="2114"/>
                </a:cubicBezTo>
                <a:cubicBezTo>
                  <a:pt x="79" y="2147"/>
                  <a:pt x="214" y="2217"/>
                  <a:pt x="261" y="2254"/>
                </a:cubicBezTo>
                <a:cubicBezTo>
                  <a:pt x="308" y="2291"/>
                  <a:pt x="280" y="2315"/>
                  <a:pt x="373" y="2338"/>
                </a:cubicBezTo>
                <a:cubicBezTo>
                  <a:pt x="466" y="2361"/>
                  <a:pt x="704" y="2347"/>
                  <a:pt x="821" y="2394"/>
                </a:cubicBezTo>
                <a:cubicBezTo>
                  <a:pt x="938" y="2441"/>
                  <a:pt x="998" y="2581"/>
                  <a:pt x="1073" y="2618"/>
                </a:cubicBezTo>
                <a:cubicBezTo>
                  <a:pt x="1148" y="2655"/>
                  <a:pt x="1250" y="2599"/>
                  <a:pt x="1269" y="2618"/>
                </a:cubicBezTo>
                <a:cubicBezTo>
                  <a:pt x="1288" y="2637"/>
                  <a:pt x="1162" y="2702"/>
                  <a:pt x="1185" y="2730"/>
                </a:cubicBezTo>
                <a:cubicBezTo>
                  <a:pt x="1208" y="2758"/>
                  <a:pt x="1376" y="2749"/>
                  <a:pt x="1409" y="2786"/>
                </a:cubicBezTo>
                <a:cubicBezTo>
                  <a:pt x="1442" y="2823"/>
                  <a:pt x="1381" y="2903"/>
                  <a:pt x="1381" y="2954"/>
                </a:cubicBezTo>
                <a:cubicBezTo>
                  <a:pt x="1381" y="3005"/>
                  <a:pt x="1367" y="3029"/>
                  <a:pt x="1409" y="3094"/>
                </a:cubicBezTo>
                <a:cubicBezTo>
                  <a:pt x="1451" y="3159"/>
                  <a:pt x="1568" y="3276"/>
                  <a:pt x="1633" y="3346"/>
                </a:cubicBezTo>
                <a:cubicBezTo>
                  <a:pt x="1698" y="3416"/>
                  <a:pt x="1759" y="3472"/>
                  <a:pt x="1801" y="3514"/>
                </a:cubicBezTo>
                <a:cubicBezTo>
                  <a:pt x="1843" y="3556"/>
                  <a:pt x="1866" y="3551"/>
                  <a:pt x="1885" y="3598"/>
                </a:cubicBezTo>
                <a:cubicBezTo>
                  <a:pt x="1904" y="3645"/>
                  <a:pt x="1932" y="3752"/>
                  <a:pt x="1913" y="3794"/>
                </a:cubicBezTo>
                <a:cubicBezTo>
                  <a:pt x="1894" y="3836"/>
                  <a:pt x="1782" y="3827"/>
                  <a:pt x="1773" y="3850"/>
                </a:cubicBezTo>
                <a:cubicBezTo>
                  <a:pt x="1764" y="3873"/>
                  <a:pt x="1810" y="3897"/>
                  <a:pt x="1857" y="3934"/>
                </a:cubicBezTo>
                <a:cubicBezTo>
                  <a:pt x="1904" y="3971"/>
                  <a:pt x="2011" y="4004"/>
                  <a:pt x="2053" y="4074"/>
                </a:cubicBezTo>
                <a:cubicBezTo>
                  <a:pt x="2095" y="4144"/>
                  <a:pt x="2118" y="4331"/>
                  <a:pt x="2109" y="4354"/>
                </a:cubicBezTo>
                <a:cubicBezTo>
                  <a:pt x="2100" y="4377"/>
                  <a:pt x="2044" y="4261"/>
                  <a:pt x="1997" y="4214"/>
                </a:cubicBezTo>
                <a:cubicBezTo>
                  <a:pt x="1950" y="4167"/>
                  <a:pt x="1862" y="4009"/>
                  <a:pt x="1829" y="4074"/>
                </a:cubicBezTo>
                <a:cubicBezTo>
                  <a:pt x="1796" y="4139"/>
                  <a:pt x="1810" y="4489"/>
                  <a:pt x="1801" y="4606"/>
                </a:cubicBezTo>
                <a:cubicBezTo>
                  <a:pt x="1792" y="4723"/>
                  <a:pt x="1792" y="4685"/>
                  <a:pt x="1773" y="4774"/>
                </a:cubicBezTo>
                <a:cubicBezTo>
                  <a:pt x="1754" y="4863"/>
                  <a:pt x="1731" y="4998"/>
                  <a:pt x="1689" y="5138"/>
                </a:cubicBezTo>
                <a:cubicBezTo>
                  <a:pt x="1647" y="5278"/>
                  <a:pt x="1563" y="5521"/>
                  <a:pt x="1521" y="5614"/>
                </a:cubicBezTo>
                <a:cubicBezTo>
                  <a:pt x="1479" y="5707"/>
                  <a:pt x="1306" y="5628"/>
                  <a:pt x="1437" y="5698"/>
                </a:cubicBezTo>
                <a:cubicBezTo>
                  <a:pt x="1568" y="5768"/>
                  <a:pt x="2086" y="5964"/>
                  <a:pt x="2305" y="6034"/>
                </a:cubicBezTo>
                <a:cubicBezTo>
                  <a:pt x="2524" y="6104"/>
                  <a:pt x="2669" y="6132"/>
                  <a:pt x="2753" y="6118"/>
                </a:cubicBezTo>
                <a:cubicBezTo>
                  <a:pt x="2837" y="6104"/>
                  <a:pt x="2734" y="5945"/>
                  <a:pt x="2809" y="5950"/>
                </a:cubicBezTo>
                <a:cubicBezTo>
                  <a:pt x="2884" y="5955"/>
                  <a:pt x="3131" y="6090"/>
                  <a:pt x="3201" y="6146"/>
                </a:cubicBezTo>
                <a:cubicBezTo>
                  <a:pt x="3271" y="6202"/>
                  <a:pt x="3192" y="6263"/>
                  <a:pt x="3229" y="6286"/>
                </a:cubicBezTo>
                <a:cubicBezTo>
                  <a:pt x="3266" y="6309"/>
                  <a:pt x="3327" y="6281"/>
                  <a:pt x="3425" y="6286"/>
                </a:cubicBezTo>
                <a:cubicBezTo>
                  <a:pt x="3523" y="6291"/>
                  <a:pt x="3696" y="6323"/>
                  <a:pt x="3817" y="6314"/>
                </a:cubicBezTo>
                <a:cubicBezTo>
                  <a:pt x="3938" y="6305"/>
                  <a:pt x="4120" y="6286"/>
                  <a:pt x="4153" y="6230"/>
                </a:cubicBezTo>
                <a:cubicBezTo>
                  <a:pt x="4186" y="6174"/>
                  <a:pt x="4027" y="6057"/>
                  <a:pt x="4013" y="5978"/>
                </a:cubicBezTo>
                <a:cubicBezTo>
                  <a:pt x="3999" y="5899"/>
                  <a:pt x="3999" y="5838"/>
                  <a:pt x="4069" y="5754"/>
                </a:cubicBezTo>
                <a:cubicBezTo>
                  <a:pt x="4139" y="5670"/>
                  <a:pt x="4349" y="5535"/>
                  <a:pt x="4433" y="5474"/>
                </a:cubicBezTo>
                <a:cubicBezTo>
                  <a:pt x="4517" y="5413"/>
                  <a:pt x="4517" y="5390"/>
                  <a:pt x="4573" y="5390"/>
                </a:cubicBezTo>
                <a:cubicBezTo>
                  <a:pt x="4629" y="5390"/>
                  <a:pt x="4722" y="5446"/>
                  <a:pt x="4769" y="5474"/>
                </a:cubicBezTo>
                <a:cubicBezTo>
                  <a:pt x="4816" y="5502"/>
                  <a:pt x="4816" y="5553"/>
                  <a:pt x="4853" y="5558"/>
                </a:cubicBezTo>
                <a:cubicBezTo>
                  <a:pt x="4890" y="5563"/>
                  <a:pt x="4937" y="5502"/>
                  <a:pt x="4993" y="5502"/>
                </a:cubicBezTo>
                <a:cubicBezTo>
                  <a:pt x="5049" y="5502"/>
                  <a:pt x="5100" y="5530"/>
                  <a:pt x="5189" y="5558"/>
                </a:cubicBezTo>
                <a:cubicBezTo>
                  <a:pt x="5278" y="5586"/>
                  <a:pt x="5418" y="5656"/>
                  <a:pt x="5525" y="5670"/>
                </a:cubicBezTo>
                <a:cubicBezTo>
                  <a:pt x="5632" y="5684"/>
                  <a:pt x="5754" y="5675"/>
                  <a:pt x="5833" y="5642"/>
                </a:cubicBezTo>
                <a:cubicBezTo>
                  <a:pt x="5912" y="5609"/>
                  <a:pt x="5954" y="5539"/>
                  <a:pt x="6001" y="5474"/>
                </a:cubicBezTo>
                <a:cubicBezTo>
                  <a:pt x="6048" y="5409"/>
                  <a:pt x="6052" y="5306"/>
                  <a:pt x="6113" y="5250"/>
                </a:cubicBezTo>
                <a:cubicBezTo>
                  <a:pt x="6174" y="5194"/>
                  <a:pt x="6318" y="5203"/>
                  <a:pt x="6365" y="5138"/>
                </a:cubicBezTo>
                <a:cubicBezTo>
                  <a:pt x="6412" y="5073"/>
                  <a:pt x="6426" y="4900"/>
                  <a:pt x="6393" y="4858"/>
                </a:cubicBezTo>
                <a:cubicBezTo>
                  <a:pt x="6360" y="4816"/>
                  <a:pt x="6234" y="4919"/>
                  <a:pt x="6169" y="4886"/>
                </a:cubicBezTo>
                <a:cubicBezTo>
                  <a:pt x="6104" y="4853"/>
                  <a:pt x="6024" y="4737"/>
                  <a:pt x="6001" y="4662"/>
                </a:cubicBezTo>
                <a:cubicBezTo>
                  <a:pt x="5978" y="4587"/>
                  <a:pt x="6052" y="4499"/>
                  <a:pt x="6029" y="4438"/>
                </a:cubicBezTo>
                <a:cubicBezTo>
                  <a:pt x="6006" y="4377"/>
                  <a:pt x="5884" y="4345"/>
                  <a:pt x="5861" y="4298"/>
                </a:cubicBezTo>
                <a:cubicBezTo>
                  <a:pt x="5838" y="4251"/>
                  <a:pt x="5856" y="4191"/>
                  <a:pt x="5889" y="4158"/>
                </a:cubicBezTo>
                <a:cubicBezTo>
                  <a:pt x="5922" y="4125"/>
                  <a:pt x="6048" y="4172"/>
                  <a:pt x="6057" y="4102"/>
                </a:cubicBezTo>
                <a:cubicBezTo>
                  <a:pt x="6066" y="4032"/>
                  <a:pt x="5954" y="3836"/>
                  <a:pt x="5945" y="3738"/>
                </a:cubicBezTo>
                <a:cubicBezTo>
                  <a:pt x="5936" y="3640"/>
                  <a:pt x="6020" y="3584"/>
                  <a:pt x="6001" y="3514"/>
                </a:cubicBezTo>
                <a:cubicBezTo>
                  <a:pt x="5982" y="3444"/>
                  <a:pt x="5889" y="3355"/>
                  <a:pt x="5833" y="3318"/>
                </a:cubicBezTo>
                <a:cubicBezTo>
                  <a:pt x="5777" y="3281"/>
                  <a:pt x="5707" y="3267"/>
                  <a:pt x="5665" y="3290"/>
                </a:cubicBezTo>
                <a:cubicBezTo>
                  <a:pt x="5623" y="3313"/>
                  <a:pt x="5604" y="3481"/>
                  <a:pt x="5581" y="3458"/>
                </a:cubicBezTo>
                <a:cubicBezTo>
                  <a:pt x="5558" y="3435"/>
                  <a:pt x="5506" y="3243"/>
                  <a:pt x="5525" y="3150"/>
                </a:cubicBezTo>
                <a:cubicBezTo>
                  <a:pt x="5544" y="3057"/>
                  <a:pt x="5609" y="3010"/>
                  <a:pt x="5693" y="2898"/>
                </a:cubicBezTo>
                <a:cubicBezTo>
                  <a:pt x="5777" y="2786"/>
                  <a:pt x="5954" y="2539"/>
                  <a:pt x="6029" y="2478"/>
                </a:cubicBezTo>
                <a:cubicBezTo>
                  <a:pt x="6104" y="2417"/>
                  <a:pt x="6118" y="2557"/>
                  <a:pt x="6141" y="2534"/>
                </a:cubicBezTo>
                <a:cubicBezTo>
                  <a:pt x="6164" y="2511"/>
                  <a:pt x="6164" y="2431"/>
                  <a:pt x="6169" y="2338"/>
                </a:cubicBezTo>
                <a:cubicBezTo>
                  <a:pt x="6174" y="2245"/>
                  <a:pt x="6160" y="2081"/>
                  <a:pt x="6169" y="1974"/>
                </a:cubicBezTo>
                <a:cubicBezTo>
                  <a:pt x="6178" y="1867"/>
                  <a:pt x="6188" y="1792"/>
                  <a:pt x="6225" y="1694"/>
                </a:cubicBezTo>
                <a:cubicBezTo>
                  <a:pt x="6262" y="1596"/>
                  <a:pt x="6430" y="1456"/>
                  <a:pt x="6393" y="1386"/>
                </a:cubicBezTo>
                <a:cubicBezTo>
                  <a:pt x="6356" y="1316"/>
                  <a:pt x="6094" y="1279"/>
                  <a:pt x="6001" y="1274"/>
                </a:cubicBezTo>
                <a:cubicBezTo>
                  <a:pt x="5908" y="1269"/>
                  <a:pt x="5884" y="1372"/>
                  <a:pt x="5833" y="1358"/>
                </a:cubicBezTo>
                <a:cubicBezTo>
                  <a:pt x="5782" y="1344"/>
                  <a:pt x="5740" y="1246"/>
                  <a:pt x="5693" y="1190"/>
                </a:cubicBezTo>
                <a:cubicBezTo>
                  <a:pt x="5646" y="1134"/>
                  <a:pt x="5660" y="1036"/>
                  <a:pt x="5553" y="1022"/>
                </a:cubicBezTo>
                <a:cubicBezTo>
                  <a:pt x="5446" y="1008"/>
                  <a:pt x="5166" y="1129"/>
                  <a:pt x="5049" y="1106"/>
                </a:cubicBezTo>
                <a:cubicBezTo>
                  <a:pt x="4932" y="1083"/>
                  <a:pt x="4909" y="933"/>
                  <a:pt x="4853" y="882"/>
                </a:cubicBezTo>
                <a:cubicBezTo>
                  <a:pt x="4797" y="831"/>
                  <a:pt x="4727" y="840"/>
                  <a:pt x="4713" y="798"/>
                </a:cubicBezTo>
                <a:cubicBezTo>
                  <a:pt x="4699" y="756"/>
                  <a:pt x="4811" y="616"/>
                  <a:pt x="4769" y="630"/>
                </a:cubicBezTo>
                <a:cubicBezTo>
                  <a:pt x="4727" y="644"/>
                  <a:pt x="4526" y="877"/>
                  <a:pt x="4461" y="882"/>
                </a:cubicBezTo>
                <a:cubicBezTo>
                  <a:pt x="4396" y="887"/>
                  <a:pt x="4377" y="714"/>
                  <a:pt x="4377" y="658"/>
                </a:cubicBezTo>
                <a:cubicBezTo>
                  <a:pt x="4377" y="602"/>
                  <a:pt x="4494" y="569"/>
                  <a:pt x="4461" y="546"/>
                </a:cubicBezTo>
                <a:cubicBezTo>
                  <a:pt x="4428" y="523"/>
                  <a:pt x="4251" y="546"/>
                  <a:pt x="4181" y="518"/>
                </a:cubicBezTo>
                <a:cubicBezTo>
                  <a:pt x="4111" y="490"/>
                  <a:pt x="4092" y="420"/>
                  <a:pt x="4041" y="378"/>
                </a:cubicBezTo>
                <a:cubicBezTo>
                  <a:pt x="3990" y="336"/>
                  <a:pt x="3924" y="289"/>
                  <a:pt x="3873" y="266"/>
                </a:cubicBezTo>
                <a:cubicBezTo>
                  <a:pt x="3822" y="243"/>
                  <a:pt x="3770" y="280"/>
                  <a:pt x="3733" y="238"/>
                </a:cubicBezTo>
                <a:cubicBezTo>
                  <a:pt x="3696" y="196"/>
                  <a:pt x="3733" y="28"/>
                  <a:pt x="3649" y="1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perspectiveFront" fov="2400000">
              <a:rot lat="17699962" lon="0" rev="21599991"/>
            </a:camera>
            <a:lightRig rig="harsh" dir="t">
              <a:rot lat="0" lon="0" rev="2100000"/>
            </a:lightRig>
          </a:scene3d>
          <a:sp3d z="25400" contourW="12700" prstMaterial="clear">
            <a:bevelT w="0" h="0"/>
            <a:bevelB w="0" h="0"/>
            <a:extrusionClr>
              <a:schemeClr val="accent1">
                <a:lumMod val="20000"/>
                <a:lumOff val="80000"/>
              </a:schemeClr>
            </a:extrusionClr>
            <a:contourClr>
              <a:schemeClr val="accent3">
                <a:lumMod val="75000"/>
              </a:schemeClr>
            </a:contourClr>
          </a:sp3d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2" name="Grouper 43"/>
          <p:cNvGrpSpPr/>
          <p:nvPr/>
        </p:nvGrpSpPr>
        <p:grpSpPr>
          <a:xfrm>
            <a:off x="6382988" y="3201725"/>
            <a:ext cx="1335850" cy="2883898"/>
            <a:chOff x="4233864" y="3301034"/>
            <a:chExt cx="1335850" cy="2287311"/>
          </a:xfrm>
        </p:grpSpPr>
        <p:grpSp>
          <p:nvGrpSpPr>
            <p:cNvPr id="3" name="Grouper 41"/>
            <p:cNvGrpSpPr/>
            <p:nvPr/>
          </p:nvGrpSpPr>
          <p:grpSpPr>
            <a:xfrm>
              <a:off x="4233864" y="3301034"/>
              <a:ext cx="832303" cy="2188070"/>
              <a:chOff x="4233864" y="3301034"/>
              <a:chExt cx="832303" cy="2188070"/>
            </a:xfrm>
          </p:grpSpPr>
          <p:sp>
            <p:nvSpPr>
              <p:cNvPr id="35" name="ZoneTexte 34"/>
              <p:cNvSpPr txBox="1">
                <a:spLocks/>
              </p:cNvSpPr>
              <p:nvPr/>
            </p:nvSpPr>
            <p:spPr>
              <a:xfrm>
                <a:off x="4345714" y="3301034"/>
                <a:ext cx="720453" cy="25879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1400" dirty="0" smtClean="0">
                    <a:latin typeface="Trebuchet MS"/>
                    <a:cs typeface="Trebuchet MS"/>
                  </a:rPr>
                  <a:t>FL 195</a:t>
                </a:r>
                <a:endParaRPr lang="fr-FR" sz="1400" dirty="0">
                  <a:latin typeface="Trebuchet MS"/>
                  <a:cs typeface="Trebuchet MS"/>
                </a:endParaRPr>
              </a:p>
            </p:txBody>
          </p:sp>
          <p:cxnSp>
            <p:nvCxnSpPr>
              <p:cNvPr id="29" name="Connecteur droit 28"/>
              <p:cNvCxnSpPr/>
              <p:nvPr/>
            </p:nvCxnSpPr>
            <p:spPr>
              <a:xfrm>
                <a:off x="4233864" y="3404755"/>
                <a:ext cx="0" cy="2084349"/>
              </a:xfrm>
              <a:prstGeom prst="line">
                <a:avLst/>
              </a:prstGeom>
              <a:ln w="19050" cap="flat" cmpd="sng" algn="ctr">
                <a:solidFill>
                  <a:schemeClr val="tx2"/>
                </a:solidFill>
                <a:prstDash val="solid"/>
                <a:round/>
                <a:headEnd type="stealth" w="lg" len="lg"/>
                <a:tailEnd type="stealth" w="lg" len="lg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ZoneTexte 42"/>
            <p:cNvSpPr txBox="1"/>
            <p:nvPr/>
          </p:nvSpPr>
          <p:spPr>
            <a:xfrm>
              <a:off x="4345714" y="5319827"/>
              <a:ext cx="1224000" cy="2685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Trebuchet MS"/>
                  <a:cs typeface="Trebuchet MS"/>
                </a:rPr>
                <a:t>Sol / mer</a:t>
              </a:r>
              <a:endParaRPr lang="fr-FR" sz="1600" dirty="0">
                <a:latin typeface="Trebuchet MS"/>
                <a:cs typeface="Trebuchet MS"/>
              </a:endParaRPr>
            </a:p>
          </p:txBody>
        </p:sp>
      </p:grpSp>
      <p:grpSp>
        <p:nvGrpSpPr>
          <p:cNvPr id="4" name="Grouper 40"/>
          <p:cNvGrpSpPr/>
          <p:nvPr/>
        </p:nvGrpSpPr>
        <p:grpSpPr>
          <a:xfrm>
            <a:off x="6373505" y="1606154"/>
            <a:ext cx="815933" cy="1754622"/>
            <a:chOff x="6985806" y="1252471"/>
            <a:chExt cx="815933" cy="1754622"/>
          </a:xfrm>
        </p:grpSpPr>
        <p:sp>
          <p:nvSpPr>
            <p:cNvPr id="33" name="ZoneTexte 32"/>
            <p:cNvSpPr txBox="1"/>
            <p:nvPr/>
          </p:nvSpPr>
          <p:spPr>
            <a:xfrm>
              <a:off x="7081740" y="1252471"/>
              <a:ext cx="719999" cy="30777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 smtClean="0">
                  <a:latin typeface="Trebuchet MS"/>
                  <a:cs typeface="Trebuchet MS"/>
                </a:rPr>
                <a:t>FL 660</a:t>
              </a:r>
              <a:endParaRPr lang="fr-FR" sz="1400" dirty="0">
                <a:latin typeface="Trebuchet MS"/>
                <a:cs typeface="Trebuchet MS"/>
              </a:endParaRPr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6985806" y="1351094"/>
              <a:ext cx="0" cy="1655999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stealth" w="lg" len="lg"/>
              <a:tailEnd type="stealth" w="lg" len="lg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3315559" y="2473533"/>
            <a:ext cx="2520000" cy="611999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2359 w 21600"/>
              <a:gd name="connsiteY21" fmla="*/ 3161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532 w 21600"/>
              <a:gd name="connsiteY12" fmla="*/ 14935 h 19737"/>
              <a:gd name="connsiteX13" fmla="*/ 8584 w 21600"/>
              <a:gd name="connsiteY13" fmla="*/ 19580 h 19737"/>
              <a:gd name="connsiteX14" fmla="*/ 7715 w 21600"/>
              <a:gd name="connsiteY14" fmla="*/ 15627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2359 w 21600"/>
              <a:gd name="connsiteY21" fmla="*/ 3161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  <a:gd name="connsiteX0" fmla="*/ 10800 w 21600"/>
              <a:gd name="connsiteY0" fmla="*/ 4069 h 18006"/>
              <a:gd name="connsiteX1" fmla="*/ 13726 w 21600"/>
              <a:gd name="connsiteY1" fmla="*/ 0 h 18006"/>
              <a:gd name="connsiteX2" fmla="*/ 14155 w 21600"/>
              <a:gd name="connsiteY2" fmla="*/ 3594 h 18006"/>
              <a:gd name="connsiteX3" fmla="*/ 18380 w 21600"/>
              <a:gd name="connsiteY3" fmla="*/ 2726 h 18006"/>
              <a:gd name="connsiteX4" fmla="*/ 16702 w 21600"/>
              <a:gd name="connsiteY4" fmla="*/ 5584 h 18006"/>
              <a:gd name="connsiteX5" fmla="*/ 21097 w 21600"/>
              <a:gd name="connsiteY5" fmla="*/ 6406 h 18006"/>
              <a:gd name="connsiteX6" fmla="*/ 17607 w 21600"/>
              <a:gd name="connsiteY6" fmla="*/ 8744 h 18006"/>
              <a:gd name="connsiteX7" fmla="*/ 21600 w 21600"/>
              <a:gd name="connsiteY7" fmla="*/ 11559 h 18006"/>
              <a:gd name="connsiteX8" fmla="*/ 16837 w 21600"/>
              <a:gd name="connsiteY8" fmla="*/ 11211 h 18006"/>
              <a:gd name="connsiteX9" fmla="*/ 18145 w 21600"/>
              <a:gd name="connsiteY9" fmla="*/ 16364 h 18006"/>
              <a:gd name="connsiteX10" fmla="*/ 14020 w 21600"/>
              <a:gd name="connsiteY10" fmla="*/ 12726 h 18006"/>
              <a:gd name="connsiteX11" fmla="*/ 13247 w 21600"/>
              <a:gd name="connsiteY11" fmla="*/ 18006 h 18006"/>
              <a:gd name="connsiteX12" fmla="*/ 10532 w 21600"/>
              <a:gd name="connsiteY12" fmla="*/ 13204 h 18006"/>
              <a:gd name="connsiteX13" fmla="*/ 8584 w 21600"/>
              <a:gd name="connsiteY13" fmla="*/ 17849 h 18006"/>
              <a:gd name="connsiteX14" fmla="*/ 7715 w 21600"/>
              <a:gd name="connsiteY14" fmla="*/ 13896 h 18006"/>
              <a:gd name="connsiteX15" fmla="*/ 4762 w 21600"/>
              <a:gd name="connsiteY15" fmla="*/ 15886 h 18006"/>
              <a:gd name="connsiteX16" fmla="*/ 5667 w 21600"/>
              <a:gd name="connsiteY16" fmla="*/ 12206 h 18006"/>
              <a:gd name="connsiteX17" fmla="*/ 135 w 21600"/>
              <a:gd name="connsiteY17" fmla="*/ 12856 h 18006"/>
              <a:gd name="connsiteX18" fmla="*/ 3722 w 21600"/>
              <a:gd name="connsiteY18" fmla="*/ 10044 h 18006"/>
              <a:gd name="connsiteX19" fmla="*/ 0 w 21600"/>
              <a:gd name="connsiteY19" fmla="*/ 6884 h 18006"/>
              <a:gd name="connsiteX20" fmla="*/ 4627 w 21600"/>
              <a:gd name="connsiteY20" fmla="*/ 5886 h 18006"/>
              <a:gd name="connsiteX21" fmla="*/ 2359 w 21600"/>
              <a:gd name="connsiteY21" fmla="*/ 1430 h 18006"/>
              <a:gd name="connsiteX22" fmla="*/ 7312 w 21600"/>
              <a:gd name="connsiteY22" fmla="*/ 4589 h 18006"/>
              <a:gd name="connsiteX23" fmla="*/ 8352 w 21600"/>
              <a:gd name="connsiteY23" fmla="*/ 564 h 18006"/>
              <a:gd name="connsiteX24" fmla="*/ 10800 w 21600"/>
              <a:gd name="connsiteY24" fmla="*/ 4069 h 18006"/>
              <a:gd name="connsiteX0" fmla="*/ 10800 w 21600"/>
              <a:gd name="connsiteY0" fmla="*/ 4069 h 18006"/>
              <a:gd name="connsiteX1" fmla="*/ 13726 w 21600"/>
              <a:gd name="connsiteY1" fmla="*/ 0 h 18006"/>
              <a:gd name="connsiteX2" fmla="*/ 14155 w 21600"/>
              <a:gd name="connsiteY2" fmla="*/ 3594 h 18006"/>
              <a:gd name="connsiteX3" fmla="*/ 18380 w 21600"/>
              <a:gd name="connsiteY3" fmla="*/ 2726 h 18006"/>
              <a:gd name="connsiteX4" fmla="*/ 16702 w 21600"/>
              <a:gd name="connsiteY4" fmla="*/ 5584 h 18006"/>
              <a:gd name="connsiteX5" fmla="*/ 21097 w 21600"/>
              <a:gd name="connsiteY5" fmla="*/ 6406 h 18006"/>
              <a:gd name="connsiteX6" fmla="*/ 17607 w 21600"/>
              <a:gd name="connsiteY6" fmla="*/ 8744 h 18006"/>
              <a:gd name="connsiteX7" fmla="*/ 21600 w 21600"/>
              <a:gd name="connsiteY7" fmla="*/ 11559 h 18006"/>
              <a:gd name="connsiteX8" fmla="*/ 16837 w 21600"/>
              <a:gd name="connsiteY8" fmla="*/ 11211 h 18006"/>
              <a:gd name="connsiteX9" fmla="*/ 18145 w 21600"/>
              <a:gd name="connsiteY9" fmla="*/ 16364 h 18006"/>
              <a:gd name="connsiteX10" fmla="*/ 14020 w 21600"/>
              <a:gd name="connsiteY10" fmla="*/ 12726 h 18006"/>
              <a:gd name="connsiteX11" fmla="*/ 13247 w 21600"/>
              <a:gd name="connsiteY11" fmla="*/ 18006 h 18006"/>
              <a:gd name="connsiteX12" fmla="*/ 10532 w 21600"/>
              <a:gd name="connsiteY12" fmla="*/ 13204 h 18006"/>
              <a:gd name="connsiteX13" fmla="*/ 8584 w 21600"/>
              <a:gd name="connsiteY13" fmla="*/ 17849 h 18006"/>
              <a:gd name="connsiteX14" fmla="*/ 7715 w 21600"/>
              <a:gd name="connsiteY14" fmla="*/ 13896 h 18006"/>
              <a:gd name="connsiteX15" fmla="*/ 4762 w 21600"/>
              <a:gd name="connsiteY15" fmla="*/ 15886 h 18006"/>
              <a:gd name="connsiteX16" fmla="*/ 5667 w 21600"/>
              <a:gd name="connsiteY16" fmla="*/ 12206 h 18006"/>
              <a:gd name="connsiteX17" fmla="*/ 135 w 21600"/>
              <a:gd name="connsiteY17" fmla="*/ 12856 h 18006"/>
              <a:gd name="connsiteX18" fmla="*/ 3722 w 21600"/>
              <a:gd name="connsiteY18" fmla="*/ 10044 h 18006"/>
              <a:gd name="connsiteX19" fmla="*/ 0 w 21600"/>
              <a:gd name="connsiteY19" fmla="*/ 6884 h 18006"/>
              <a:gd name="connsiteX20" fmla="*/ 4627 w 21600"/>
              <a:gd name="connsiteY20" fmla="*/ 5886 h 18006"/>
              <a:gd name="connsiteX21" fmla="*/ 2359 w 21600"/>
              <a:gd name="connsiteY21" fmla="*/ 1430 h 18006"/>
              <a:gd name="connsiteX22" fmla="*/ 7312 w 21600"/>
              <a:gd name="connsiteY22" fmla="*/ 4589 h 18006"/>
              <a:gd name="connsiteX23" fmla="*/ 8352 w 21600"/>
              <a:gd name="connsiteY23" fmla="*/ 564 h 18006"/>
              <a:gd name="connsiteX24" fmla="*/ 10800 w 21600"/>
              <a:gd name="connsiteY24" fmla="*/ 4069 h 1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600" h="18006">
                <a:moveTo>
                  <a:pt x="10800" y="4069"/>
                </a:moveTo>
                <a:lnTo>
                  <a:pt x="13726" y="0"/>
                </a:lnTo>
                <a:cubicBezTo>
                  <a:pt x="14101" y="1775"/>
                  <a:pt x="14277" y="1819"/>
                  <a:pt x="14155" y="3594"/>
                </a:cubicBezTo>
                <a:lnTo>
                  <a:pt x="18380" y="2726"/>
                </a:lnTo>
                <a:lnTo>
                  <a:pt x="16702" y="5584"/>
                </a:lnTo>
                <a:lnTo>
                  <a:pt x="21097" y="6406"/>
                </a:lnTo>
                <a:lnTo>
                  <a:pt x="17607" y="8744"/>
                </a:lnTo>
                <a:lnTo>
                  <a:pt x="21600" y="11559"/>
                </a:lnTo>
                <a:lnTo>
                  <a:pt x="16837" y="11211"/>
                </a:lnTo>
                <a:lnTo>
                  <a:pt x="18145" y="16364"/>
                </a:lnTo>
                <a:lnTo>
                  <a:pt x="14020" y="12726"/>
                </a:lnTo>
                <a:lnTo>
                  <a:pt x="13247" y="18006"/>
                </a:lnTo>
                <a:lnTo>
                  <a:pt x="10532" y="13204"/>
                </a:lnTo>
                <a:lnTo>
                  <a:pt x="8584" y="17849"/>
                </a:lnTo>
                <a:cubicBezTo>
                  <a:pt x="8327" y="15858"/>
                  <a:pt x="7972" y="15887"/>
                  <a:pt x="7715" y="13896"/>
                </a:cubicBezTo>
                <a:lnTo>
                  <a:pt x="4762" y="15886"/>
                </a:lnTo>
                <a:lnTo>
                  <a:pt x="5667" y="12206"/>
                </a:lnTo>
                <a:lnTo>
                  <a:pt x="135" y="12856"/>
                </a:lnTo>
                <a:lnTo>
                  <a:pt x="3722" y="10044"/>
                </a:lnTo>
                <a:lnTo>
                  <a:pt x="0" y="6884"/>
                </a:lnTo>
                <a:lnTo>
                  <a:pt x="4627" y="5886"/>
                </a:lnTo>
                <a:lnTo>
                  <a:pt x="2359" y="1430"/>
                </a:lnTo>
                <a:lnTo>
                  <a:pt x="7312" y="4589"/>
                </a:lnTo>
                <a:lnTo>
                  <a:pt x="8352" y="564"/>
                </a:lnTo>
                <a:lnTo>
                  <a:pt x="10800" y="4069"/>
                </a:lnTo>
                <a:close/>
              </a:path>
            </a:pathLst>
          </a:custGeom>
          <a:solidFill>
            <a:srgbClr val="FFFFCC"/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0000"/>
                </a:solidFill>
                <a:latin typeface="Trebuchet MS"/>
                <a:ea typeface="+mn-ea"/>
                <a:cs typeface="Trebuchet MS"/>
              </a:rPr>
              <a:t>VFR </a:t>
            </a:r>
            <a:r>
              <a:rPr lang="en-US" sz="1400" b="1" dirty="0" err="1">
                <a:solidFill>
                  <a:srgbClr val="FF0000"/>
                </a:solidFill>
                <a:latin typeface="Trebuchet MS"/>
                <a:ea typeface="+mn-ea"/>
                <a:cs typeface="Trebuchet MS"/>
              </a:rPr>
              <a:t>interdit</a:t>
            </a:r>
            <a:r>
              <a:rPr lang="en-US" sz="1400" b="1" dirty="0">
                <a:solidFill>
                  <a:srgbClr val="FF0000"/>
                </a:solidFill>
                <a:latin typeface="Trebuchet MS"/>
                <a:ea typeface="+mn-ea"/>
                <a:cs typeface="Trebuchet MS"/>
              </a:rPr>
              <a:t> !</a:t>
            </a:r>
          </a:p>
        </p:txBody>
      </p:sp>
      <p:sp>
        <p:nvSpPr>
          <p:cNvPr id="12" name="Ellipse 11"/>
          <p:cNvSpPr/>
          <p:nvPr/>
        </p:nvSpPr>
        <p:spPr>
          <a:xfrm>
            <a:off x="2832100" y="3999246"/>
            <a:ext cx="3446748" cy="429073"/>
          </a:xfrm>
          <a:custGeom>
            <a:avLst/>
            <a:gdLst>
              <a:gd name="connsiteX0" fmla="*/ 0 w 3474688"/>
              <a:gd name="connsiteY0" fmla="*/ 634999 h 1269998"/>
              <a:gd name="connsiteX1" fmla="*/ 1737344 w 3474688"/>
              <a:gd name="connsiteY1" fmla="*/ 0 h 1269998"/>
              <a:gd name="connsiteX2" fmla="*/ 3474688 w 3474688"/>
              <a:gd name="connsiteY2" fmla="*/ 634999 h 1269998"/>
              <a:gd name="connsiteX3" fmla="*/ 1737344 w 3474688"/>
              <a:gd name="connsiteY3" fmla="*/ 1269998 h 1269998"/>
              <a:gd name="connsiteX4" fmla="*/ 0 w 3474688"/>
              <a:gd name="connsiteY4" fmla="*/ 634999 h 1269998"/>
              <a:gd name="connsiteX0" fmla="*/ 0 w 3522982"/>
              <a:gd name="connsiteY0" fmla="*/ 0 h 634999"/>
              <a:gd name="connsiteX1" fmla="*/ 3474688 w 3522982"/>
              <a:gd name="connsiteY1" fmla="*/ 0 h 634999"/>
              <a:gd name="connsiteX2" fmla="*/ 1737344 w 3522982"/>
              <a:gd name="connsiteY2" fmla="*/ 634999 h 634999"/>
              <a:gd name="connsiteX3" fmla="*/ 0 w 3522982"/>
              <a:gd name="connsiteY3" fmla="*/ 0 h 634999"/>
              <a:gd name="connsiteX0" fmla="*/ 0 w 3522982"/>
              <a:gd name="connsiteY0" fmla="*/ 0 h 634999"/>
              <a:gd name="connsiteX1" fmla="*/ 3474688 w 3522982"/>
              <a:gd name="connsiteY1" fmla="*/ 0 h 634999"/>
              <a:gd name="connsiteX2" fmla="*/ 1737344 w 3522982"/>
              <a:gd name="connsiteY2" fmla="*/ 634999 h 634999"/>
              <a:gd name="connsiteX3" fmla="*/ 91440 w 3522982"/>
              <a:gd name="connsiteY3" fmla="*/ 91440 h 634999"/>
              <a:gd name="connsiteX0" fmla="*/ 3390566 w 3438860"/>
              <a:gd name="connsiteY0" fmla="*/ 0 h 634999"/>
              <a:gd name="connsiteX1" fmla="*/ 1653222 w 3438860"/>
              <a:gd name="connsiteY1" fmla="*/ 634999 h 634999"/>
              <a:gd name="connsiteX2" fmla="*/ 7318 w 3438860"/>
              <a:gd name="connsiteY2" fmla="*/ 91440 h 634999"/>
              <a:gd name="connsiteX0" fmla="*/ 3451592 w 3489355"/>
              <a:gd name="connsiteY0" fmla="*/ 0 h 635274"/>
              <a:gd name="connsiteX1" fmla="*/ 1714248 w 3489355"/>
              <a:gd name="connsiteY1" fmla="*/ 634999 h 635274"/>
              <a:gd name="connsiteX2" fmla="*/ 4844 w 3489355"/>
              <a:gd name="connsiteY2" fmla="*/ 66040 h 635274"/>
              <a:gd name="connsiteX0" fmla="*/ 3446748 w 3484511"/>
              <a:gd name="connsiteY0" fmla="*/ 0 h 635310"/>
              <a:gd name="connsiteX1" fmla="*/ 1709404 w 3484511"/>
              <a:gd name="connsiteY1" fmla="*/ 634999 h 635310"/>
              <a:gd name="connsiteX2" fmla="*/ 0 w 3484511"/>
              <a:gd name="connsiteY2" fmla="*/ 66040 h 635310"/>
              <a:gd name="connsiteX0" fmla="*/ 3446748 w 3485088"/>
              <a:gd name="connsiteY0" fmla="*/ 0 h 609939"/>
              <a:gd name="connsiteX1" fmla="*/ 1734804 w 3485088"/>
              <a:gd name="connsiteY1" fmla="*/ 609599 h 609939"/>
              <a:gd name="connsiteX2" fmla="*/ 0 w 3485088"/>
              <a:gd name="connsiteY2" fmla="*/ 66040 h 609939"/>
              <a:gd name="connsiteX0" fmla="*/ 3446748 w 3446748"/>
              <a:gd name="connsiteY0" fmla="*/ 0 h 609939"/>
              <a:gd name="connsiteX1" fmla="*/ 1734804 w 3446748"/>
              <a:gd name="connsiteY1" fmla="*/ 609599 h 609939"/>
              <a:gd name="connsiteX2" fmla="*/ 0 w 3446748"/>
              <a:gd name="connsiteY2" fmla="*/ 66040 h 609939"/>
              <a:gd name="connsiteX0" fmla="*/ 3446748 w 3446748"/>
              <a:gd name="connsiteY0" fmla="*/ 0 h 609939"/>
              <a:gd name="connsiteX1" fmla="*/ 1734804 w 3446748"/>
              <a:gd name="connsiteY1" fmla="*/ 609599 h 609939"/>
              <a:gd name="connsiteX2" fmla="*/ 0 w 3446748"/>
              <a:gd name="connsiteY2" fmla="*/ 66040 h 609939"/>
              <a:gd name="connsiteX0" fmla="*/ 3446748 w 3446748"/>
              <a:gd name="connsiteY0" fmla="*/ 0 h 609884"/>
              <a:gd name="connsiteX1" fmla="*/ 1734804 w 3446748"/>
              <a:gd name="connsiteY1" fmla="*/ 609599 h 609884"/>
              <a:gd name="connsiteX2" fmla="*/ 0 w 3446748"/>
              <a:gd name="connsiteY2" fmla="*/ 66040 h 609884"/>
              <a:gd name="connsiteX0" fmla="*/ 3446748 w 3446748"/>
              <a:gd name="connsiteY0" fmla="*/ 0 h 522314"/>
              <a:gd name="connsiteX1" fmla="*/ 1747504 w 3446748"/>
              <a:gd name="connsiteY1" fmla="*/ 521922 h 522314"/>
              <a:gd name="connsiteX2" fmla="*/ 0 w 3446748"/>
              <a:gd name="connsiteY2" fmla="*/ 66040 h 522314"/>
              <a:gd name="connsiteX0" fmla="*/ 3446748 w 3446748"/>
              <a:gd name="connsiteY0" fmla="*/ 0 h 522543"/>
              <a:gd name="connsiteX1" fmla="*/ 1747504 w 3446748"/>
              <a:gd name="connsiteY1" fmla="*/ 521922 h 522543"/>
              <a:gd name="connsiteX2" fmla="*/ 0 w 3446748"/>
              <a:gd name="connsiteY2" fmla="*/ 66040 h 522543"/>
              <a:gd name="connsiteX0" fmla="*/ 3446748 w 3446748"/>
              <a:gd name="connsiteY0" fmla="*/ 0 h 522032"/>
              <a:gd name="connsiteX1" fmla="*/ 1747504 w 3446748"/>
              <a:gd name="connsiteY1" fmla="*/ 521922 h 522032"/>
              <a:gd name="connsiteX2" fmla="*/ 0 w 3446748"/>
              <a:gd name="connsiteY2" fmla="*/ 66040 h 522032"/>
              <a:gd name="connsiteX0" fmla="*/ 3446748 w 3446748"/>
              <a:gd name="connsiteY0" fmla="*/ 0 h 592154"/>
              <a:gd name="connsiteX1" fmla="*/ 1760204 w 3446748"/>
              <a:gd name="connsiteY1" fmla="*/ 592064 h 592154"/>
              <a:gd name="connsiteX2" fmla="*/ 0 w 3446748"/>
              <a:gd name="connsiteY2" fmla="*/ 66040 h 592154"/>
              <a:gd name="connsiteX0" fmla="*/ 3446748 w 3446748"/>
              <a:gd name="connsiteY0" fmla="*/ 0 h 592445"/>
              <a:gd name="connsiteX1" fmla="*/ 1760204 w 3446748"/>
              <a:gd name="connsiteY1" fmla="*/ 592064 h 592445"/>
              <a:gd name="connsiteX2" fmla="*/ 0 w 3446748"/>
              <a:gd name="connsiteY2" fmla="*/ 66040 h 592445"/>
              <a:gd name="connsiteX0" fmla="*/ 3446748 w 3446748"/>
              <a:gd name="connsiteY0" fmla="*/ 0 h 592445"/>
              <a:gd name="connsiteX1" fmla="*/ 1760204 w 3446748"/>
              <a:gd name="connsiteY1" fmla="*/ 592064 h 592445"/>
              <a:gd name="connsiteX2" fmla="*/ 0 w 3446748"/>
              <a:gd name="connsiteY2" fmla="*/ 66040 h 59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6748" h="592445">
                <a:moveTo>
                  <a:pt x="3446748" y="0"/>
                </a:moveTo>
                <a:cubicBezTo>
                  <a:pt x="3075905" y="526103"/>
                  <a:pt x="1902862" y="598593"/>
                  <a:pt x="1760204" y="592064"/>
                </a:cubicBezTo>
                <a:cubicBezTo>
                  <a:pt x="1617546" y="585535"/>
                  <a:pt x="619760" y="643969"/>
                  <a:pt x="0" y="6604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/>
          <p:cNvSpPr txBox="1">
            <a:spLocks/>
          </p:cNvSpPr>
          <p:nvPr/>
        </p:nvSpPr>
        <p:spPr>
          <a:xfrm>
            <a:off x="6494838" y="3845357"/>
            <a:ext cx="7204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 smtClean="0">
                <a:latin typeface="Trebuchet MS"/>
                <a:cs typeface="Trebuchet MS"/>
              </a:rPr>
              <a:t>FL 125</a:t>
            </a:r>
            <a:endParaRPr lang="fr-FR" sz="1400" dirty="0">
              <a:latin typeface="Trebuchet MS"/>
              <a:cs typeface="Trebuchet MS"/>
            </a:endParaRPr>
          </a:p>
        </p:txBody>
      </p:sp>
      <p:sp>
        <p:nvSpPr>
          <p:cNvPr id="40" name="ZoneTexte 39"/>
          <p:cNvSpPr txBox="1">
            <a:spLocks/>
          </p:cNvSpPr>
          <p:nvPr/>
        </p:nvSpPr>
        <p:spPr>
          <a:xfrm>
            <a:off x="6494838" y="4521560"/>
            <a:ext cx="7204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 smtClean="0">
                <a:latin typeface="Trebuchet MS"/>
                <a:cs typeface="Trebuchet MS"/>
              </a:rPr>
              <a:t>FL 115</a:t>
            </a:r>
            <a:endParaRPr lang="fr-FR" sz="1400" dirty="0">
              <a:latin typeface="Trebuchet MS"/>
              <a:cs typeface="Trebuchet MS"/>
            </a:endParaRPr>
          </a:p>
        </p:txBody>
      </p:sp>
      <p:sp>
        <p:nvSpPr>
          <p:cNvPr id="41" name="Ellipse 11"/>
          <p:cNvSpPr/>
          <p:nvPr/>
        </p:nvSpPr>
        <p:spPr>
          <a:xfrm>
            <a:off x="2860040" y="4653712"/>
            <a:ext cx="3446748" cy="429073"/>
          </a:xfrm>
          <a:custGeom>
            <a:avLst/>
            <a:gdLst>
              <a:gd name="connsiteX0" fmla="*/ 0 w 3474688"/>
              <a:gd name="connsiteY0" fmla="*/ 634999 h 1269998"/>
              <a:gd name="connsiteX1" fmla="*/ 1737344 w 3474688"/>
              <a:gd name="connsiteY1" fmla="*/ 0 h 1269998"/>
              <a:gd name="connsiteX2" fmla="*/ 3474688 w 3474688"/>
              <a:gd name="connsiteY2" fmla="*/ 634999 h 1269998"/>
              <a:gd name="connsiteX3" fmla="*/ 1737344 w 3474688"/>
              <a:gd name="connsiteY3" fmla="*/ 1269998 h 1269998"/>
              <a:gd name="connsiteX4" fmla="*/ 0 w 3474688"/>
              <a:gd name="connsiteY4" fmla="*/ 634999 h 1269998"/>
              <a:gd name="connsiteX0" fmla="*/ 0 w 3522982"/>
              <a:gd name="connsiteY0" fmla="*/ 0 h 634999"/>
              <a:gd name="connsiteX1" fmla="*/ 3474688 w 3522982"/>
              <a:gd name="connsiteY1" fmla="*/ 0 h 634999"/>
              <a:gd name="connsiteX2" fmla="*/ 1737344 w 3522982"/>
              <a:gd name="connsiteY2" fmla="*/ 634999 h 634999"/>
              <a:gd name="connsiteX3" fmla="*/ 0 w 3522982"/>
              <a:gd name="connsiteY3" fmla="*/ 0 h 634999"/>
              <a:gd name="connsiteX0" fmla="*/ 0 w 3522982"/>
              <a:gd name="connsiteY0" fmla="*/ 0 h 634999"/>
              <a:gd name="connsiteX1" fmla="*/ 3474688 w 3522982"/>
              <a:gd name="connsiteY1" fmla="*/ 0 h 634999"/>
              <a:gd name="connsiteX2" fmla="*/ 1737344 w 3522982"/>
              <a:gd name="connsiteY2" fmla="*/ 634999 h 634999"/>
              <a:gd name="connsiteX3" fmla="*/ 91440 w 3522982"/>
              <a:gd name="connsiteY3" fmla="*/ 91440 h 634999"/>
              <a:gd name="connsiteX0" fmla="*/ 3390566 w 3438860"/>
              <a:gd name="connsiteY0" fmla="*/ 0 h 634999"/>
              <a:gd name="connsiteX1" fmla="*/ 1653222 w 3438860"/>
              <a:gd name="connsiteY1" fmla="*/ 634999 h 634999"/>
              <a:gd name="connsiteX2" fmla="*/ 7318 w 3438860"/>
              <a:gd name="connsiteY2" fmla="*/ 91440 h 634999"/>
              <a:gd name="connsiteX0" fmla="*/ 3451592 w 3489355"/>
              <a:gd name="connsiteY0" fmla="*/ 0 h 635274"/>
              <a:gd name="connsiteX1" fmla="*/ 1714248 w 3489355"/>
              <a:gd name="connsiteY1" fmla="*/ 634999 h 635274"/>
              <a:gd name="connsiteX2" fmla="*/ 4844 w 3489355"/>
              <a:gd name="connsiteY2" fmla="*/ 66040 h 635274"/>
              <a:gd name="connsiteX0" fmla="*/ 3446748 w 3484511"/>
              <a:gd name="connsiteY0" fmla="*/ 0 h 635310"/>
              <a:gd name="connsiteX1" fmla="*/ 1709404 w 3484511"/>
              <a:gd name="connsiteY1" fmla="*/ 634999 h 635310"/>
              <a:gd name="connsiteX2" fmla="*/ 0 w 3484511"/>
              <a:gd name="connsiteY2" fmla="*/ 66040 h 635310"/>
              <a:gd name="connsiteX0" fmla="*/ 3446748 w 3485088"/>
              <a:gd name="connsiteY0" fmla="*/ 0 h 609939"/>
              <a:gd name="connsiteX1" fmla="*/ 1734804 w 3485088"/>
              <a:gd name="connsiteY1" fmla="*/ 609599 h 609939"/>
              <a:gd name="connsiteX2" fmla="*/ 0 w 3485088"/>
              <a:gd name="connsiteY2" fmla="*/ 66040 h 609939"/>
              <a:gd name="connsiteX0" fmla="*/ 3446748 w 3446748"/>
              <a:gd name="connsiteY0" fmla="*/ 0 h 609939"/>
              <a:gd name="connsiteX1" fmla="*/ 1734804 w 3446748"/>
              <a:gd name="connsiteY1" fmla="*/ 609599 h 609939"/>
              <a:gd name="connsiteX2" fmla="*/ 0 w 3446748"/>
              <a:gd name="connsiteY2" fmla="*/ 66040 h 609939"/>
              <a:gd name="connsiteX0" fmla="*/ 3446748 w 3446748"/>
              <a:gd name="connsiteY0" fmla="*/ 0 h 609939"/>
              <a:gd name="connsiteX1" fmla="*/ 1734804 w 3446748"/>
              <a:gd name="connsiteY1" fmla="*/ 609599 h 609939"/>
              <a:gd name="connsiteX2" fmla="*/ 0 w 3446748"/>
              <a:gd name="connsiteY2" fmla="*/ 66040 h 609939"/>
              <a:gd name="connsiteX0" fmla="*/ 3446748 w 3446748"/>
              <a:gd name="connsiteY0" fmla="*/ 0 h 609884"/>
              <a:gd name="connsiteX1" fmla="*/ 1734804 w 3446748"/>
              <a:gd name="connsiteY1" fmla="*/ 609599 h 609884"/>
              <a:gd name="connsiteX2" fmla="*/ 0 w 3446748"/>
              <a:gd name="connsiteY2" fmla="*/ 66040 h 609884"/>
              <a:gd name="connsiteX0" fmla="*/ 3446748 w 3446748"/>
              <a:gd name="connsiteY0" fmla="*/ 0 h 522314"/>
              <a:gd name="connsiteX1" fmla="*/ 1747504 w 3446748"/>
              <a:gd name="connsiteY1" fmla="*/ 521922 h 522314"/>
              <a:gd name="connsiteX2" fmla="*/ 0 w 3446748"/>
              <a:gd name="connsiteY2" fmla="*/ 66040 h 522314"/>
              <a:gd name="connsiteX0" fmla="*/ 3446748 w 3446748"/>
              <a:gd name="connsiteY0" fmla="*/ 0 h 522543"/>
              <a:gd name="connsiteX1" fmla="*/ 1747504 w 3446748"/>
              <a:gd name="connsiteY1" fmla="*/ 521922 h 522543"/>
              <a:gd name="connsiteX2" fmla="*/ 0 w 3446748"/>
              <a:gd name="connsiteY2" fmla="*/ 66040 h 522543"/>
              <a:gd name="connsiteX0" fmla="*/ 3446748 w 3446748"/>
              <a:gd name="connsiteY0" fmla="*/ 0 h 522032"/>
              <a:gd name="connsiteX1" fmla="*/ 1747504 w 3446748"/>
              <a:gd name="connsiteY1" fmla="*/ 521922 h 522032"/>
              <a:gd name="connsiteX2" fmla="*/ 0 w 3446748"/>
              <a:gd name="connsiteY2" fmla="*/ 66040 h 522032"/>
              <a:gd name="connsiteX0" fmla="*/ 3446748 w 3446748"/>
              <a:gd name="connsiteY0" fmla="*/ 0 h 592154"/>
              <a:gd name="connsiteX1" fmla="*/ 1760204 w 3446748"/>
              <a:gd name="connsiteY1" fmla="*/ 592064 h 592154"/>
              <a:gd name="connsiteX2" fmla="*/ 0 w 3446748"/>
              <a:gd name="connsiteY2" fmla="*/ 66040 h 592154"/>
              <a:gd name="connsiteX0" fmla="*/ 3446748 w 3446748"/>
              <a:gd name="connsiteY0" fmla="*/ 0 h 592445"/>
              <a:gd name="connsiteX1" fmla="*/ 1760204 w 3446748"/>
              <a:gd name="connsiteY1" fmla="*/ 592064 h 592445"/>
              <a:gd name="connsiteX2" fmla="*/ 0 w 3446748"/>
              <a:gd name="connsiteY2" fmla="*/ 66040 h 592445"/>
              <a:gd name="connsiteX0" fmla="*/ 3446748 w 3446748"/>
              <a:gd name="connsiteY0" fmla="*/ 0 h 592445"/>
              <a:gd name="connsiteX1" fmla="*/ 1760204 w 3446748"/>
              <a:gd name="connsiteY1" fmla="*/ 592064 h 592445"/>
              <a:gd name="connsiteX2" fmla="*/ 0 w 3446748"/>
              <a:gd name="connsiteY2" fmla="*/ 66040 h 59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6748" h="592445">
                <a:moveTo>
                  <a:pt x="3446748" y="0"/>
                </a:moveTo>
                <a:cubicBezTo>
                  <a:pt x="3075905" y="526103"/>
                  <a:pt x="1902862" y="598593"/>
                  <a:pt x="1760204" y="592064"/>
                </a:cubicBezTo>
                <a:cubicBezTo>
                  <a:pt x="1617546" y="585535"/>
                  <a:pt x="619760" y="643969"/>
                  <a:pt x="0" y="6604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3064577" y="4307024"/>
            <a:ext cx="3031424" cy="65828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53130"/>
              </a:avLst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1400" dirty="0" smtClean="0">
                <a:latin typeface="Trebuchet MS"/>
                <a:cs typeface="Trebuchet MS"/>
              </a:rPr>
              <a:t>Radio et transpondeur obligatoires</a:t>
            </a:r>
            <a:endParaRPr lang="fr-FR" sz="1400" dirty="0">
              <a:latin typeface="Trebuchet MS"/>
              <a:cs typeface="Trebuchet MS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064577" y="3506604"/>
            <a:ext cx="3031424" cy="81217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96897"/>
              </a:avLst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1400" dirty="0" smtClean="0">
                <a:latin typeface="Trebuchet MS"/>
                <a:cs typeface="Trebuchet MS"/>
              </a:rPr>
              <a:t>Oxygène obligatoire</a:t>
            </a:r>
            <a:endParaRPr lang="fr-FR" sz="1400" dirty="0">
              <a:latin typeface="Trebuchet MS"/>
              <a:cs typeface="Trebuchet MS"/>
            </a:endParaRPr>
          </a:p>
        </p:txBody>
      </p:sp>
      <p:sp>
        <p:nvSpPr>
          <p:cNvPr id="45" name="ZoneTexte 44"/>
          <p:cNvSpPr txBox="1">
            <a:spLocks/>
          </p:cNvSpPr>
          <p:nvPr/>
        </p:nvSpPr>
        <p:spPr>
          <a:xfrm>
            <a:off x="4347723" y="4490898"/>
            <a:ext cx="290644" cy="28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1800" b="1" spc="50" dirty="0" smtClean="0">
                <a:ln w="12700" cmpd="sng">
                  <a:noFill/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ndara"/>
                <a:cs typeface="Candara"/>
              </a:rPr>
              <a:t>D</a:t>
            </a:r>
            <a:endParaRPr lang="fr-FR" sz="1800" dirty="0">
              <a:ln w="12700" cmpd="sng">
                <a:noFill/>
                <a:prstDash val="solid"/>
              </a:ln>
              <a:latin typeface="Candara"/>
              <a:cs typeface="Candar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8" grpId="0" animBg="1"/>
      <p:bldP spid="38" grpId="0" animBg="1"/>
      <p:bldP spid="12" grpId="0" animBg="1"/>
      <p:bldP spid="34" grpId="0" animBg="1"/>
      <p:bldP spid="40" grpId="0" animBg="1"/>
      <p:bldP spid="41" grpId="0" animBg="1"/>
      <p:bldP spid="42" grpId="0"/>
      <p:bldP spid="44" grpId="0"/>
      <p:bldP spid="4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5602</TotalTime>
  <Words>1407</Words>
  <Application>Microsoft Macintosh PowerPoint</Application>
  <PresentationFormat>Présentation à l'écran (4:3)</PresentationFormat>
  <Paragraphs>302</Paragraphs>
  <Slides>33</Slides>
  <Notes>7</Notes>
  <HiddenSlides>1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6" baseType="lpstr">
      <vt:lpstr>Thème Office</vt:lpstr>
      <vt:lpstr>Conception personnalisée</vt:lpstr>
      <vt:lpstr>Clip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HORN ULM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DIDIER HORN</dc:creator>
  <cp:keywords/>
  <dc:description/>
  <cp:lastModifiedBy>HORN ULM EURL</cp:lastModifiedBy>
  <cp:revision>298</cp:revision>
  <cp:lastPrinted>2010-11-28T16:05:37Z</cp:lastPrinted>
  <dcterms:created xsi:type="dcterms:W3CDTF">2012-11-02T10:39:14Z</dcterms:created>
  <dcterms:modified xsi:type="dcterms:W3CDTF">2015-08-28T09:37:29Z</dcterms:modified>
  <cp:category/>
</cp:coreProperties>
</file>