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 id="2147483763" r:id="rId2"/>
  </p:sldMasterIdLst>
  <p:notesMasterIdLst>
    <p:notesMasterId r:id="rId38"/>
  </p:notesMasterIdLst>
  <p:sldIdLst>
    <p:sldId id="441" r:id="rId3"/>
    <p:sldId id="303" r:id="rId4"/>
    <p:sldId id="386" r:id="rId5"/>
    <p:sldId id="438" r:id="rId6"/>
    <p:sldId id="387" r:id="rId7"/>
    <p:sldId id="388" r:id="rId8"/>
    <p:sldId id="391" r:id="rId9"/>
    <p:sldId id="392" r:id="rId10"/>
    <p:sldId id="429" r:id="rId11"/>
    <p:sldId id="394" r:id="rId12"/>
    <p:sldId id="397" r:id="rId13"/>
    <p:sldId id="390" r:id="rId14"/>
    <p:sldId id="401" r:id="rId15"/>
    <p:sldId id="402" r:id="rId16"/>
    <p:sldId id="409" r:id="rId17"/>
    <p:sldId id="410" r:id="rId18"/>
    <p:sldId id="411" r:id="rId19"/>
    <p:sldId id="412" r:id="rId20"/>
    <p:sldId id="413" r:id="rId21"/>
    <p:sldId id="407" r:id="rId22"/>
    <p:sldId id="403" r:id="rId23"/>
    <p:sldId id="406" r:id="rId24"/>
    <p:sldId id="405" r:id="rId25"/>
    <p:sldId id="439" r:id="rId26"/>
    <p:sldId id="414" r:id="rId27"/>
    <p:sldId id="420" r:id="rId28"/>
    <p:sldId id="422" r:id="rId29"/>
    <p:sldId id="425" r:id="rId30"/>
    <p:sldId id="423" r:id="rId31"/>
    <p:sldId id="426" r:id="rId32"/>
    <p:sldId id="430" r:id="rId33"/>
    <p:sldId id="424" r:id="rId34"/>
    <p:sldId id="428" r:id="rId35"/>
    <p:sldId id="440" r:id="rId36"/>
    <p:sldId id="427" r:id="rId3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Bernhard Modern Roman" pitchFamily="18" charset="0"/>
        <a:ea typeface="+mn-ea"/>
        <a:cs typeface="+mn-cs"/>
      </a:defRPr>
    </a:lvl1pPr>
    <a:lvl2pPr marL="457200" algn="l" rtl="0" fontAlgn="base">
      <a:spcBef>
        <a:spcPct val="0"/>
      </a:spcBef>
      <a:spcAft>
        <a:spcPct val="0"/>
      </a:spcAft>
      <a:defRPr kern="1200">
        <a:solidFill>
          <a:schemeClr val="tx1"/>
        </a:solidFill>
        <a:latin typeface="Bernhard Modern Roman" pitchFamily="18" charset="0"/>
        <a:ea typeface="+mn-ea"/>
        <a:cs typeface="+mn-cs"/>
      </a:defRPr>
    </a:lvl2pPr>
    <a:lvl3pPr marL="914400" algn="l" rtl="0" fontAlgn="base">
      <a:spcBef>
        <a:spcPct val="0"/>
      </a:spcBef>
      <a:spcAft>
        <a:spcPct val="0"/>
      </a:spcAft>
      <a:defRPr kern="1200">
        <a:solidFill>
          <a:schemeClr val="tx1"/>
        </a:solidFill>
        <a:latin typeface="Bernhard Modern Roman" pitchFamily="18" charset="0"/>
        <a:ea typeface="+mn-ea"/>
        <a:cs typeface="+mn-cs"/>
      </a:defRPr>
    </a:lvl3pPr>
    <a:lvl4pPr marL="1371600" algn="l" rtl="0" fontAlgn="base">
      <a:spcBef>
        <a:spcPct val="0"/>
      </a:spcBef>
      <a:spcAft>
        <a:spcPct val="0"/>
      </a:spcAft>
      <a:defRPr kern="1200">
        <a:solidFill>
          <a:schemeClr val="tx1"/>
        </a:solidFill>
        <a:latin typeface="Bernhard Modern Roman" pitchFamily="18" charset="0"/>
        <a:ea typeface="+mn-ea"/>
        <a:cs typeface="+mn-cs"/>
      </a:defRPr>
    </a:lvl4pPr>
    <a:lvl5pPr marL="1828800" algn="l" rtl="0" fontAlgn="base">
      <a:spcBef>
        <a:spcPct val="0"/>
      </a:spcBef>
      <a:spcAft>
        <a:spcPct val="0"/>
      </a:spcAft>
      <a:defRPr kern="1200">
        <a:solidFill>
          <a:schemeClr val="tx1"/>
        </a:solidFill>
        <a:latin typeface="Bernhard Modern Roman" pitchFamily="18" charset="0"/>
        <a:ea typeface="+mn-ea"/>
        <a:cs typeface="+mn-cs"/>
      </a:defRPr>
    </a:lvl5pPr>
    <a:lvl6pPr marL="2286000" algn="l" defTabSz="457200" rtl="0" eaLnBrk="1" latinLnBrk="0" hangingPunct="1">
      <a:defRPr kern="1200">
        <a:solidFill>
          <a:schemeClr val="tx1"/>
        </a:solidFill>
        <a:latin typeface="Bernhard Modern Roman" pitchFamily="18" charset="0"/>
        <a:ea typeface="+mn-ea"/>
        <a:cs typeface="+mn-cs"/>
      </a:defRPr>
    </a:lvl6pPr>
    <a:lvl7pPr marL="2743200" algn="l" defTabSz="457200" rtl="0" eaLnBrk="1" latinLnBrk="0" hangingPunct="1">
      <a:defRPr kern="1200">
        <a:solidFill>
          <a:schemeClr val="tx1"/>
        </a:solidFill>
        <a:latin typeface="Bernhard Modern Roman" pitchFamily="18" charset="0"/>
        <a:ea typeface="+mn-ea"/>
        <a:cs typeface="+mn-cs"/>
      </a:defRPr>
    </a:lvl7pPr>
    <a:lvl8pPr marL="3200400" algn="l" defTabSz="457200" rtl="0" eaLnBrk="1" latinLnBrk="0" hangingPunct="1">
      <a:defRPr kern="1200">
        <a:solidFill>
          <a:schemeClr val="tx1"/>
        </a:solidFill>
        <a:latin typeface="Bernhard Modern Roman" pitchFamily="18" charset="0"/>
        <a:ea typeface="+mn-ea"/>
        <a:cs typeface="+mn-cs"/>
      </a:defRPr>
    </a:lvl8pPr>
    <a:lvl9pPr marL="3657600" algn="l" defTabSz="457200" rtl="0" eaLnBrk="1" latinLnBrk="0" hangingPunct="1">
      <a:defRPr kern="1200">
        <a:solidFill>
          <a:schemeClr val="tx1"/>
        </a:solidFill>
        <a:latin typeface="Bernhard Modern Roman" pitchFamily="18" charset="0"/>
        <a:ea typeface="+mn-ea"/>
        <a:cs typeface="+mn-cs"/>
      </a:defRPr>
    </a:lvl9pPr>
  </p:defaultTextStyle>
  <p:modifyVerifier cryptProviderType="rsaFull" cryptAlgorithmClass="hash" cryptAlgorithmType="typeAny" cryptAlgorithmSid="4" spinCount="100000" saltData="rdZOScX9oJQaKGeRjYWn7Q==" hashData="WMEmBNxTfqB9ovpL2WV07ohmWCo="/>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RN UL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FFF793"/>
    <a:srgbClr val="0088B7"/>
    <a:srgbClr val="C1E9FC"/>
    <a:srgbClr val="00BAF5"/>
    <a:srgbClr val="B2B7A8"/>
    <a:srgbClr val="B9C8C3"/>
    <a:srgbClr val="CADAD4"/>
    <a:srgbClr val="AC0EC6"/>
    <a:srgbClr val="FF2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5" autoAdjust="0"/>
    <p:restoredTop sz="99802" autoAdjust="0"/>
  </p:normalViewPr>
  <p:slideViewPr>
    <p:cSldViewPr snapToGrid="0" snapToObjects="1">
      <p:cViewPr>
        <p:scale>
          <a:sx n="100" d="100"/>
          <a:sy n="100" d="100"/>
        </p:scale>
        <p:origin x="-1576" y="-80"/>
      </p:cViewPr>
      <p:guideLst>
        <p:guide orient="horz" pos="2176"/>
        <p:guide pos="2886"/>
      </p:guideLst>
    </p:cSldViewPr>
  </p:slideViewPr>
  <p:notesTextViewPr>
    <p:cViewPr>
      <p:scale>
        <a:sx n="100" d="100"/>
        <a:sy n="100" d="100"/>
      </p:scale>
      <p:origin x="0" y="0"/>
    </p:cViewPr>
  </p:notesTextViewPr>
  <p:gridSpacing cx="60128" cy="6012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D035-43A6-2041-A505-B9744F3F3A26}" type="datetimeFigureOut">
              <a:rPr lang="fr-FR" smtClean="0"/>
              <a:pPr/>
              <a:t>28/08/15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CC615-92CA-004C-A2BA-78BDAA0F0857}" type="slidenum">
              <a:rPr lang="fr-FR" smtClean="0"/>
              <a:pPr/>
              <a:t>‹#›</a:t>
            </a:fld>
            <a:endParaRPr lang="fr-FR"/>
          </a:p>
        </p:txBody>
      </p:sp>
    </p:spTree>
    <p:extLst>
      <p:ext uri="{BB962C8B-B14F-4D97-AF65-F5344CB8AC3E}">
        <p14:creationId xmlns:p14="http://schemas.microsoft.com/office/powerpoint/2010/main" val="247928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appareil constitué d'un</a:t>
            </a:r>
            <a:r>
              <a:rPr lang="fr-FR" baseline="0" dirty="0" smtClean="0"/>
              <a:t>e roue</a:t>
            </a:r>
            <a:r>
              <a:rPr lang="fr-FR" dirty="0" smtClean="0"/>
              <a:t> tournant à très grande vitesse et gardant la même orientation quelle que soit la position de l'avion.</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Avantage du gyroscope : fixité dans l’espace.</a:t>
            </a:r>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17</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18</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19</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21</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5</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23</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25</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 GPS calcule le temps mis par l'onde émise par le satellite pour lui parvenir</a:t>
            </a:r>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26</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alignement omnidirectionnel VHF)</a:t>
            </a:r>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27</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28</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29</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30</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31</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32</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L'anémomètre est un compteur de particules, lors d'une montée avec VI constant, VP augmente. En effet, pour compenser la diminution de densité et donc le nombre de particules par unité de volume, l'avion doit se déplacer plus vite par rapport à la masse d'air. </a:t>
            </a:r>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6</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35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12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A98DD163-F288-854D-A67B-0456A32B42B7}" type="slidenum">
              <a:rPr lang="fr-FR" smtClean="0"/>
              <a:pPr/>
              <a:t>‹#›</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2C652333-8B48-B44D-BC96-1BCEFCD04DF8}" type="slidenum">
              <a:rPr lang="fr-FR" smtClean="0"/>
              <a:pPr/>
              <a:t>‹#›</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9E1F641-C05F-5146-BC7F-24C1275380F4}" type="slidenum">
              <a:rPr lang="fr-FR" smtClean="0"/>
              <a:pPr/>
              <a:t>‹#›</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40A6EC4-D392-4047-A827-A64E61118490}" type="slidenum">
              <a:rPr lang="fr-FR" smtClean="0"/>
              <a:pPr/>
              <a:t>‹#›</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FBA1AAF7-B32C-F549-89D1-BE7263A28CAA}" type="slidenum">
              <a:rPr lang="fr-FR" smtClean="0"/>
              <a:pPr/>
              <a:t>‹#›</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ED4027C4-A467-D448-83F6-5446AFD512AB}" type="slidenum">
              <a:rPr lang="fr-FR" smtClean="0"/>
              <a:pPr/>
              <a:t>‹#›</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56D002A5-ED21-0A46-BAF4-C75E1445C257}" type="slidenum">
              <a:rPr lang="fr-FR" smtClean="0"/>
              <a:pPr/>
              <a:t>‹#›</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3A7444CF-33D3-ED40-8B92-D25F4959712D}" type="slidenum">
              <a:rPr lang="fr-FR" smtClean="0"/>
              <a:pPr/>
              <a:t>‹#›</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7A62EA07-E40A-7F4D-B0B5-0D6252724288}" type="slidenum">
              <a:rPr lang="fr-FR" smtClean="0"/>
              <a:pPr/>
              <a:t>‹#›</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891D604-EEEE-3C47-9498-B549B07A1E54}" type="slidenum">
              <a:rPr lang="fr-FR" smtClean="0"/>
              <a:pPr/>
              <a:t>‹#›</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A2E9A788-2FAC-3F47-AF06-22F3AE28D66E}" type="slidenum">
              <a:rPr lang="fr-FR" smtClean="0"/>
              <a:pPr/>
              <a:t>‹#›</a:t>
            </a:fld>
            <a:endParaRPr lang="fr-FR"/>
          </a:p>
        </p:txBody>
      </p:sp>
    </p:spTree>
    <p:extLst>
      <p:ext uri="{BB962C8B-B14F-4D97-AF65-F5344CB8AC3E}">
        <p14:creationId xmlns:p14="http://schemas.microsoft.com/office/powerpoint/2010/main" val="42672482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smtClean="0">
                <a:latin typeface="Candara"/>
                <a:cs typeface="Haettenschweiler"/>
              </a:rPr>
              <a:t>Didier HORN – V1.13 </a:t>
            </a:r>
            <a:r>
              <a:rPr lang="fr-FR" sz="1000" b="0" dirty="0" smtClean="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7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png"/><Relationship Id="rId5" Type="http://schemas.microsoft.com/office/2007/relationships/hdphoto" Target="../media/hdphoto2.wdp"/><Relationship Id="rId6" Type="http://schemas.openxmlformats.org/officeDocument/2006/relationships/hyperlink" Target="..%5CProgram%20Files%5CMicrosoft%20Office%5CClipart%5Chomeanim%5CJ0095727.GIF" TargetMode="External"/><Relationship Id="rId7" Type="http://schemas.openxmlformats.org/officeDocument/2006/relationships/image" Target="../media/image11.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microsoft.com/office/2007/relationships/hdphoto" Target="../media/hdphoto8.wdp"/><Relationship Id="rId6" Type="http://schemas.microsoft.com/office/2007/relationships/hdphoto" Target="../media/hdphoto9.wdp"/><Relationship Id="rId7"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gif"/><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0.wdp"/><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11.wdp"/><Relationship Id="rId5" Type="http://schemas.openxmlformats.org/officeDocument/2006/relationships/image" Target="../media/image26.png"/><Relationship Id="rId6"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3.wdp"/><Relationship Id="rId5" Type="http://schemas.openxmlformats.org/officeDocument/2006/relationships/image" Target="../media/image26.png"/><Relationship Id="rId6"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4.wdp"/><Relationship Id="rId5" Type="http://schemas.openxmlformats.org/officeDocument/2006/relationships/image" Target="../media/image26.png"/><Relationship Id="rId6"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eg"/><Relationship Id="rId6" Type="http://schemas.microsoft.com/office/2007/relationships/hdphoto" Target="../media/hdphoto15.wdp"/><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gif"/><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4" Type="http://schemas.microsoft.com/office/2007/relationships/hdphoto" Target="../media/hdphoto16.wdp"/><Relationship Id="rId5" Type="http://schemas.openxmlformats.org/officeDocument/2006/relationships/image" Target="../media/image38.jpe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microsoft.com/office/2007/relationships/hdphoto" Target="../media/hdphoto17.wdp"/><Relationship Id="rId6" Type="http://schemas.openxmlformats.org/officeDocument/2006/relationships/image" Target="../media/image37.png"/><Relationship Id="rId7" Type="http://schemas.microsoft.com/office/2007/relationships/hdphoto" Target="../media/hdphoto16.wdp"/><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microsoft.com/office/2007/relationships/hdphoto" Target="../media/hdphoto18.wdp"/><Relationship Id="rId6" Type="http://schemas.openxmlformats.org/officeDocument/2006/relationships/image" Target="../media/image37.png"/><Relationship Id="rId7"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microsoft.com/office/2007/relationships/hdphoto" Target="../media/hdphoto19.wdp"/><Relationship Id="rId6" Type="http://schemas.openxmlformats.org/officeDocument/2006/relationships/image" Target="../media/image37.png"/><Relationship Id="rId7"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microsoft.com/office/2007/relationships/hdphoto" Target="../media/hdphoto19.wdp"/><Relationship Id="rId6" Type="http://schemas.openxmlformats.org/officeDocument/2006/relationships/image" Target="../media/image37.png"/><Relationship Id="rId7" Type="http://schemas.microsoft.com/office/2007/relationships/hdphoto" Target="../media/hdphoto16.wdp"/><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gi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microsoft.com/office/2007/relationships/hdphoto" Target="../media/hdphoto2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7" Type="http://schemas.openxmlformats.org/officeDocument/2006/relationships/image" Target="../media/image4.png"/><Relationship Id="rId8" Type="http://schemas.microsoft.com/office/2007/relationships/hdphoto" Target="../media/hdphoto3.wdp"/><Relationship Id="rId9" Type="http://schemas.openxmlformats.org/officeDocument/2006/relationships/image" Target="../media/image5.png"/><Relationship Id="rId10" Type="http://schemas.microsoft.com/office/2007/relationships/hdphoto" Target="../media/hdphoto4.wdp"/><Relationship Id="rId11"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5.wdp"/><Relationship Id="rId5" Type="http://schemas.openxmlformats.org/officeDocument/2006/relationships/image" Target="../media/image8.jpeg"/><Relationship Id="rId6" Type="http://schemas.microsoft.com/office/2007/relationships/hdphoto" Target="../media/hdphoto6.wdp"/><Relationship Id="rId7" Type="http://schemas.openxmlformats.org/officeDocument/2006/relationships/image" Target="../media/image9.jpg"/><Relationship Id="rId8"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0" y="220133"/>
            <a:ext cx="9143999" cy="5915466"/>
          </a:xfrm>
          <a:prstGeom prst="rect">
            <a:avLst/>
          </a:prstGeom>
          <a:noFill/>
          <a:ln>
            <a:noFill/>
          </a:ln>
        </p:spPr>
        <p:txBody>
          <a:bodyPr wrap="square" rtlCol="0" anchor="t">
            <a:spAutoFit/>
          </a:bodyPr>
          <a:lstStyle/>
          <a:p>
            <a:pPr algn="ctr">
              <a:lnSpc>
                <a:spcPct val="120000"/>
              </a:lnSpc>
              <a:spcAft>
                <a:spcPts val="1800"/>
              </a:spcAft>
            </a:pPr>
            <a:r>
              <a:rPr lang="fr-FR" sz="2400" b="0" dirty="0" smtClean="0">
                <a:solidFill>
                  <a:schemeClr val="bg1"/>
                </a:solidFill>
                <a:latin typeface="Helvetica Neue Thin"/>
                <a:cs typeface="Helvetica Neue Thin"/>
              </a:rPr>
              <a:t>Avertissement </a:t>
            </a:r>
            <a:r>
              <a:rPr lang="fr-FR" sz="2400" dirty="0">
                <a:solidFill>
                  <a:schemeClr val="bg1"/>
                </a:solidFill>
                <a:latin typeface="Helvetica Neue Thin"/>
                <a:cs typeface="Helvetica Neue Thin"/>
              </a:rPr>
              <a:t>:</a:t>
            </a:r>
            <a:endParaRPr lang="fr-FR" sz="2400" b="0" dirty="0" smtClean="0">
              <a:solidFill>
                <a:schemeClr val="bg1"/>
              </a:solidFill>
              <a:latin typeface="Helvetica Neue Thin"/>
              <a:cs typeface="Helvetica Neue Thin"/>
            </a:endParaRPr>
          </a:p>
          <a:p>
            <a:pPr algn="ctr">
              <a:lnSpc>
                <a:spcPct val="120000"/>
              </a:lnSpc>
              <a:spcAft>
                <a:spcPts val="1800"/>
              </a:spcAft>
            </a:pPr>
            <a:r>
              <a:rPr lang="fr-FR" sz="2400" b="0" dirty="0" smtClean="0">
                <a:solidFill>
                  <a:srgbClr val="FFFFFF"/>
                </a:solidFill>
                <a:latin typeface="Helvetica Neue Thin"/>
                <a:cs typeface="Helvetica Neue Thin"/>
              </a:rPr>
              <a:t>Ce support pédagogique est la propriété intellectuelle </a:t>
            </a:r>
          </a:p>
          <a:p>
            <a:pPr algn="ctr">
              <a:lnSpc>
                <a:spcPct val="120000"/>
              </a:lnSpc>
              <a:spcAft>
                <a:spcPts val="1800"/>
              </a:spcAft>
            </a:pPr>
            <a:r>
              <a:rPr lang="fr-FR" sz="2400" b="0" dirty="0" smtClean="0">
                <a:solidFill>
                  <a:srgbClr val="FFFFFF"/>
                </a:solidFill>
                <a:latin typeface="Helvetica Neue Thin"/>
                <a:cs typeface="Helvetica Neue Thin"/>
              </a:rPr>
              <a:t>de Didier HORN, son concepteur.</a:t>
            </a:r>
          </a:p>
          <a:p>
            <a:pPr algn="ctr">
              <a:lnSpc>
                <a:spcPct val="120000"/>
              </a:lnSpc>
              <a:spcAft>
                <a:spcPts val="1800"/>
              </a:spcAft>
            </a:pPr>
            <a:r>
              <a:rPr lang="fr-FR" sz="2400" b="0" dirty="0" smtClean="0">
                <a:solidFill>
                  <a:srgbClr val="FFFFFF"/>
                </a:solidFill>
                <a:latin typeface="Helvetica Neue Thin"/>
                <a:cs typeface="Helvetica Neue Thin"/>
              </a:rPr>
              <a:t>Aucune duplication n’est autorisée.</a:t>
            </a:r>
          </a:p>
          <a:p>
            <a:pPr algn="ctr">
              <a:lnSpc>
                <a:spcPct val="120000"/>
              </a:lnSpc>
              <a:spcAft>
                <a:spcPts val="1800"/>
              </a:spcAft>
            </a:pPr>
            <a:r>
              <a:rPr lang="fr-FR" sz="2400" b="0" dirty="0" smtClean="0">
                <a:solidFill>
                  <a:srgbClr val="FFFFFF"/>
                </a:solidFill>
                <a:latin typeface="Helvetica Neue Thin"/>
                <a:cs typeface="Helvetica Neue Thin"/>
              </a:rPr>
              <a:t>Cet exemplaire a été concédé à </a:t>
            </a:r>
          </a:p>
          <a:p>
            <a:pPr algn="ctr">
              <a:lnSpc>
                <a:spcPct val="120000"/>
              </a:lnSpc>
              <a:spcAft>
                <a:spcPts val="1200"/>
              </a:spcAft>
            </a:pPr>
            <a:r>
              <a:rPr lang="fr-FR" sz="2400" dirty="0">
                <a:solidFill>
                  <a:srgbClr val="FFF793"/>
                </a:solidFill>
                <a:latin typeface="Helvetica Neue Thin"/>
                <a:cs typeface="Helvetica Neue Thin"/>
              </a:rPr>
              <a:t>L’</a:t>
            </a:r>
            <a:r>
              <a:rPr lang="fr-FR" sz="2400" dirty="0" err="1">
                <a:solidFill>
                  <a:srgbClr val="FFF793"/>
                </a:solidFill>
                <a:latin typeface="Helvetica Neue Thin"/>
                <a:cs typeface="Helvetica Neue Thin"/>
              </a:rPr>
              <a:t>Aéro</a:t>
            </a:r>
            <a:r>
              <a:rPr lang="fr-FR" sz="2400">
                <a:solidFill>
                  <a:srgbClr val="FFF793"/>
                </a:solidFill>
                <a:latin typeface="Helvetica Neue Thin"/>
                <a:cs typeface="Helvetica Neue Thin"/>
              </a:rPr>
              <a:t> Club de l’Est</a:t>
            </a:r>
            <a:endParaRPr lang="fr-FR" sz="2400" cap="all">
              <a:solidFill>
                <a:srgbClr val="FFF793"/>
              </a:solidFill>
              <a:latin typeface="Helvetica Neue Thin"/>
              <a:cs typeface="Helvetica Neue Thin"/>
            </a:endParaRPr>
          </a:p>
          <a:p>
            <a:pPr algn="ctr">
              <a:lnSpc>
                <a:spcPct val="120000"/>
              </a:lnSpc>
              <a:spcBef>
                <a:spcPts val="0"/>
              </a:spcBef>
              <a:spcAft>
                <a:spcPts val="1800"/>
              </a:spcAft>
            </a:pPr>
            <a:r>
              <a:rPr lang="fr-FR" sz="2400" smtClean="0">
                <a:solidFill>
                  <a:srgbClr val="FFFFFF"/>
                </a:solidFill>
                <a:latin typeface="Helvetica Neue Thin"/>
                <a:cs typeface="Helvetica Neue Thin"/>
              </a:rPr>
              <a:t>dans </a:t>
            </a:r>
            <a:r>
              <a:rPr lang="fr-FR" sz="2400" dirty="0" smtClean="0">
                <a:solidFill>
                  <a:srgbClr val="FFFFFF"/>
                </a:solidFill>
                <a:latin typeface="Helvetica Neue Thin"/>
                <a:cs typeface="Helvetica Neue Thin"/>
              </a:rPr>
              <a:t>le cadre exclusif de la formation de ses élèves pilote et BIA.</a:t>
            </a:r>
          </a:p>
          <a:p>
            <a:pPr algn="ctr">
              <a:lnSpc>
                <a:spcPct val="120000"/>
              </a:lnSpc>
              <a:spcBef>
                <a:spcPts val="0"/>
              </a:spcBef>
              <a:spcAft>
                <a:spcPts val="1800"/>
              </a:spcAft>
            </a:pPr>
            <a:endParaRPr lang="fr-FR" sz="2400" dirty="0">
              <a:solidFill>
                <a:srgbClr val="FFFFFF"/>
              </a:solidFill>
              <a:latin typeface="Helvetica Neue Thin"/>
              <a:cs typeface="Helvetica Neue Thin"/>
            </a:endParaRPr>
          </a:p>
          <a:p>
            <a:pPr algn="ctr">
              <a:lnSpc>
                <a:spcPct val="120000"/>
              </a:lnSpc>
              <a:spcBef>
                <a:spcPts val="0"/>
              </a:spcBef>
              <a:spcAft>
                <a:spcPts val="1800"/>
              </a:spcAft>
            </a:pPr>
            <a:r>
              <a:rPr lang="fr-FR" i="1" dirty="0" smtClean="0">
                <a:solidFill>
                  <a:srgbClr val="FFFFFF"/>
                </a:solidFill>
                <a:latin typeface="Helvetica Neue Thin"/>
                <a:cs typeface="Helvetica Neue Thin"/>
              </a:rPr>
              <a:t>Renseignements, contact : +33 (0) 610.133.137 – </a:t>
            </a:r>
            <a:r>
              <a:rPr lang="fr-FR" i="1" dirty="0" err="1" smtClean="0">
                <a:solidFill>
                  <a:srgbClr val="FFFFFF"/>
                </a:solidFill>
                <a:latin typeface="Helvetica Neue Thin"/>
                <a:cs typeface="Helvetica Neue Thin"/>
              </a:rPr>
              <a:t>horn.ulm@wanadoo.fr</a:t>
            </a:r>
            <a:endParaRPr lang="fr-FR" i="1" dirty="0">
              <a:solidFill>
                <a:srgbClr val="FFFFFF"/>
              </a:solidFill>
              <a:latin typeface="Helvetica Neue Thin"/>
              <a:cs typeface="Helvetica Neue Thin"/>
            </a:endParaRPr>
          </a:p>
        </p:txBody>
      </p:sp>
    </p:spTree>
    <p:extLst>
      <p:ext uri="{BB962C8B-B14F-4D97-AF65-F5344CB8AC3E}">
        <p14:creationId xmlns:p14="http://schemas.microsoft.com/office/powerpoint/2010/main" val="37741837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5438539248_d1c61ce43a.jpg"/>
          <p:cNvPicPr>
            <a:picLocks noChangeAspect="1"/>
          </p:cNvPicPr>
          <p:nvPr/>
        </p:nvPicPr>
        <p:blipFill rotWithShape="1">
          <a:blip r:embed="rId3">
            <a:clrChange>
              <a:clrFrom>
                <a:srgbClr val="E2E3E8"/>
              </a:clrFrom>
              <a:clrTo>
                <a:srgbClr val="E2E3E8">
                  <a:alpha val="0"/>
                </a:srgbClr>
              </a:clrTo>
            </a:clrChange>
            <a:extLst>
              <a:ext uri="{28A0092B-C50C-407E-A947-70E740481C1C}">
                <a14:useLocalDpi xmlns:a14="http://schemas.microsoft.com/office/drawing/2010/main" val="0"/>
              </a:ext>
            </a:extLst>
          </a:blip>
          <a:srcRect l="1999" t="4785" r="1416" b="3534"/>
          <a:stretch/>
        </p:blipFill>
        <p:spPr>
          <a:xfrm>
            <a:off x="469900" y="2941651"/>
            <a:ext cx="4909714" cy="3294050"/>
          </a:xfrm>
          <a:prstGeom prst="rect">
            <a:avLst/>
          </a:prstGeom>
          <a:ln>
            <a:noFill/>
          </a:ln>
        </p:spPr>
      </p:pic>
      <p:pic>
        <p:nvPicPr>
          <p:cNvPr id="42" name="Picture 9" descr="Altimete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500" b="96000" l="0" r="97500"/>
                    </a14:imgEffect>
                  </a14:imgLayer>
                </a14:imgProps>
              </a:ext>
              <a:ext uri="{28A0092B-C50C-407E-A947-70E740481C1C}">
                <a14:useLocalDpi xmlns:a14="http://schemas.microsoft.com/office/drawing/2010/main" val="0"/>
              </a:ext>
            </a:extLst>
          </a:blip>
          <a:srcRect/>
          <a:stretch>
            <a:fillRect/>
          </a:stretch>
        </p:blipFill>
        <p:spPr bwMode="auto">
          <a:xfrm>
            <a:off x="5688843" y="2941650"/>
            <a:ext cx="3063610" cy="306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ALTIMÈTRE</a:t>
            </a:r>
            <a:endParaRPr lang="fr-FR" sz="1400" dirty="0"/>
          </a:p>
        </p:txBody>
      </p:sp>
      <p:sp>
        <p:nvSpPr>
          <p:cNvPr id="21" name="ZoneTexte 20"/>
          <p:cNvSpPr txBox="1"/>
          <p:nvPr/>
        </p:nvSpPr>
        <p:spPr>
          <a:xfrm>
            <a:off x="12700" y="11914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22" name="ZoneTexte 21"/>
          <p:cNvSpPr txBox="1"/>
          <p:nvPr/>
        </p:nvSpPr>
        <p:spPr>
          <a:xfrm>
            <a:off x="635000" y="1419831"/>
            <a:ext cx="7912100" cy="797654"/>
          </a:xfrm>
          <a:prstGeom prst="rect">
            <a:avLst/>
          </a:prstGeom>
          <a:noFill/>
        </p:spPr>
        <p:txBody>
          <a:bodyPr wrap="square" rtlCol="0">
            <a:spAutoFit/>
          </a:bodyPr>
          <a:lstStyle/>
          <a:p>
            <a:pPr algn="ctr">
              <a:lnSpc>
                <a:spcPct val="150000"/>
              </a:lnSpc>
              <a:spcAft>
                <a:spcPts val="600"/>
              </a:spcAft>
            </a:pPr>
            <a:r>
              <a:rPr lang="fr-FR" sz="1400" dirty="0" smtClean="0">
                <a:latin typeface="+mj-lt"/>
              </a:rPr>
              <a:t>Il indique </a:t>
            </a:r>
            <a:r>
              <a:rPr lang="fr-FR" sz="1400" dirty="0">
                <a:latin typeface="+mj-lt"/>
              </a:rPr>
              <a:t>des distances verticales par rapport à </a:t>
            </a:r>
            <a:r>
              <a:rPr lang="fr-FR" sz="1400" dirty="0" smtClean="0">
                <a:latin typeface="+mj-lt"/>
              </a:rPr>
              <a:t>une pression de </a:t>
            </a:r>
            <a:r>
              <a:rPr lang="fr-FR" sz="1400" dirty="0">
                <a:latin typeface="+mj-lt"/>
              </a:rPr>
              <a:t>référence choisie par le </a:t>
            </a:r>
            <a:r>
              <a:rPr lang="fr-FR" sz="1400" dirty="0" smtClean="0">
                <a:latin typeface="+mj-lt"/>
              </a:rPr>
              <a:t>pilote.</a:t>
            </a:r>
          </a:p>
          <a:p>
            <a:pPr algn="ctr">
              <a:lnSpc>
                <a:spcPct val="150000"/>
              </a:lnSpc>
              <a:spcAft>
                <a:spcPts val="0"/>
              </a:spcAft>
            </a:pPr>
            <a:r>
              <a:rPr lang="fr-FR" sz="1400" dirty="0" smtClean="0">
                <a:latin typeface="+mj-lt"/>
              </a:rPr>
              <a:t>Il e</a:t>
            </a:r>
            <a:r>
              <a:rPr lang="fr-FR" sz="1400" dirty="0">
                <a:latin typeface="+mj-lt"/>
              </a:rPr>
              <a:t>s</a:t>
            </a:r>
            <a:r>
              <a:rPr lang="fr-FR" sz="1400" dirty="0" smtClean="0">
                <a:latin typeface="+mj-lt"/>
              </a:rPr>
              <a:t>t gradué en Pieds (</a:t>
            </a:r>
            <a:r>
              <a:rPr lang="fr-FR" sz="1400" dirty="0" err="1" smtClean="0">
                <a:latin typeface="+mj-lt"/>
              </a:rPr>
              <a:t>Ft</a:t>
            </a:r>
            <a:r>
              <a:rPr lang="fr-FR" sz="1400" dirty="0" smtClean="0">
                <a:latin typeface="+mj-lt"/>
              </a:rPr>
              <a:t>) ou en mètres</a:t>
            </a:r>
            <a:r>
              <a:rPr lang="fr-FR" sz="1400" i="1" dirty="0" smtClean="0">
                <a:latin typeface="+mj-lt"/>
              </a:rPr>
              <a:t>. 1 </a:t>
            </a:r>
            <a:r>
              <a:rPr lang="fr-FR" sz="1400" i="1" dirty="0" err="1" smtClean="0">
                <a:latin typeface="+mj-lt"/>
              </a:rPr>
              <a:t>Ft</a:t>
            </a:r>
            <a:r>
              <a:rPr lang="fr-FR" sz="1400" i="1" dirty="0" smtClean="0">
                <a:latin typeface="+mj-lt"/>
              </a:rPr>
              <a:t> = 0,30 m.</a:t>
            </a:r>
            <a:endParaRPr lang="fr-FR" sz="1400" i="1" dirty="0">
              <a:latin typeface="+mj-lt"/>
            </a:endParaRPr>
          </a:p>
        </p:txBody>
      </p:sp>
      <p:sp>
        <p:nvSpPr>
          <p:cNvPr id="27" name="Oval 43"/>
          <p:cNvSpPr>
            <a:spLocks noChangeAspect="1" noChangeArrowheads="1"/>
          </p:cNvSpPr>
          <p:nvPr/>
        </p:nvSpPr>
        <p:spPr bwMode="auto">
          <a:xfrm>
            <a:off x="6160529" y="4231146"/>
            <a:ext cx="504000" cy="484617"/>
          </a:xfrm>
          <a:prstGeom prst="ellipse">
            <a:avLst/>
          </a:prstGeom>
          <a:noFill/>
          <a:ln w="28575" cap="flat" cmpd="sng" algn="ctr">
            <a:solidFill>
              <a:srgbClr val="00BAF5"/>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endParaRPr lang="fr-FR"/>
          </a:p>
        </p:txBody>
      </p:sp>
      <p:pic>
        <p:nvPicPr>
          <p:cNvPr id="28" name="Picture 9" descr="AG00051_">
            <a:hlinkClick r:id="rId6" action="ppaction://hlinkfile"/>
          </p:cNvPr>
          <p:cNvPicPr>
            <a:picLocks noChangeAspect="1" noChangeArrowheads="1" noCrop="1"/>
          </p:cNvPicPr>
          <p:nvPr/>
        </p:nvPicPr>
        <p:blipFill>
          <a:blip r:embed="rId7"/>
          <a:srcRect/>
          <a:stretch>
            <a:fillRect/>
          </a:stretch>
        </p:blipFill>
        <p:spPr bwMode="auto">
          <a:xfrm rot="574899">
            <a:off x="5325007" y="5490145"/>
            <a:ext cx="727673" cy="284248"/>
          </a:xfrm>
          <a:prstGeom prst="rect">
            <a:avLst/>
          </a:prstGeom>
          <a:noFill/>
          <a:scene3d>
            <a:camera prst="orthographicFront"/>
            <a:lightRig rig="threePt" dir="t"/>
          </a:scene3d>
          <a:sp3d>
            <a:bevelT/>
          </a:sp3d>
        </p:spPr>
      </p:pic>
      <p:sp>
        <p:nvSpPr>
          <p:cNvPr id="32" name="Bulle rectangulaire à coins arrondis 31"/>
          <p:cNvSpPr/>
          <p:nvPr/>
        </p:nvSpPr>
        <p:spPr bwMode="auto">
          <a:xfrm>
            <a:off x="7945709" y="3296640"/>
            <a:ext cx="719598" cy="324000"/>
          </a:xfrm>
          <a:prstGeom prst="wedgeRoundRectCallout">
            <a:avLst>
              <a:gd name="adj1" fmla="val -137868"/>
              <a:gd name="adj2" fmla="val 48796"/>
              <a:gd name="adj3" fmla="val 16667"/>
            </a:avLst>
          </a:prstGeom>
          <a:solidFill>
            <a:srgbClr val="FFF79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charset="0"/>
              </a:rPr>
              <a:t>100 </a:t>
            </a:r>
            <a:r>
              <a:rPr kumimoji="0" lang="fr-FR" sz="1400" b="0" i="0" u="none" strike="noStrike" cap="none" normalizeH="0" baseline="0" dirty="0" err="1" smtClean="0">
                <a:ln>
                  <a:noFill/>
                </a:ln>
                <a:solidFill>
                  <a:schemeClr val="tx1"/>
                </a:solidFill>
                <a:effectLst/>
                <a:latin typeface="Times New Roman" charset="0"/>
              </a:rPr>
              <a:t>Ft</a:t>
            </a:r>
            <a:endParaRPr kumimoji="0" lang="fr-FR" sz="1400" b="0" i="0" u="none" strike="noStrike" cap="none" normalizeH="0" baseline="0" dirty="0">
              <a:ln>
                <a:noFill/>
              </a:ln>
              <a:solidFill>
                <a:schemeClr val="tx1"/>
              </a:solidFill>
              <a:effectLst/>
              <a:latin typeface="Times New Roman" charset="0"/>
            </a:endParaRPr>
          </a:p>
        </p:txBody>
      </p:sp>
      <p:sp>
        <p:nvSpPr>
          <p:cNvPr id="36" name="Bulle rectangulaire à coins arrondis 35"/>
          <p:cNvSpPr/>
          <p:nvPr/>
        </p:nvSpPr>
        <p:spPr bwMode="auto">
          <a:xfrm>
            <a:off x="7897665" y="3664838"/>
            <a:ext cx="863597" cy="324000"/>
          </a:xfrm>
          <a:prstGeom prst="wedgeRoundRectCallout">
            <a:avLst>
              <a:gd name="adj1" fmla="val -97559"/>
              <a:gd name="adj2" fmla="val 99291"/>
              <a:gd name="adj3" fmla="val 16667"/>
            </a:avLst>
          </a:prstGeom>
          <a:solidFill>
            <a:srgbClr val="FFF793"/>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charset="0"/>
              </a:rPr>
              <a:t>1 000 </a:t>
            </a:r>
            <a:r>
              <a:rPr kumimoji="0" lang="fr-FR" sz="1400" b="0" i="0" u="none" strike="noStrike" cap="none" normalizeH="0" baseline="0" dirty="0" err="1" smtClean="0">
                <a:ln>
                  <a:noFill/>
                </a:ln>
                <a:solidFill>
                  <a:schemeClr val="tx1"/>
                </a:solidFill>
                <a:effectLst/>
                <a:latin typeface="Times New Roman" charset="0"/>
              </a:rPr>
              <a:t>Ft</a:t>
            </a:r>
            <a:endParaRPr kumimoji="0" lang="fr-FR" sz="1400" b="0" i="0" u="none" strike="noStrike" cap="none" normalizeH="0" baseline="0" dirty="0">
              <a:ln>
                <a:noFill/>
              </a:ln>
              <a:solidFill>
                <a:schemeClr val="tx1"/>
              </a:solidFill>
              <a:effectLst/>
              <a:latin typeface="Times New Roman" charset="0"/>
            </a:endParaRPr>
          </a:p>
        </p:txBody>
      </p:sp>
      <p:sp>
        <p:nvSpPr>
          <p:cNvPr id="44" name="ZoneTexte 43"/>
          <p:cNvSpPr txBox="1"/>
          <p:nvPr/>
        </p:nvSpPr>
        <p:spPr>
          <a:xfrm>
            <a:off x="88992" y="2345423"/>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19" name="Picture 9" descr="AG00051_">
            <a:hlinkClick r:id="rId6" action="ppaction://hlinkfile"/>
          </p:cNvPr>
          <p:cNvPicPr>
            <a:picLocks noChangeAspect="1" noChangeArrowheads="1" noCrop="1"/>
          </p:cNvPicPr>
          <p:nvPr/>
        </p:nvPicPr>
        <p:blipFill>
          <a:blip r:embed="rId7"/>
          <a:srcRect/>
          <a:stretch>
            <a:fillRect/>
          </a:stretch>
        </p:blipFill>
        <p:spPr bwMode="auto">
          <a:xfrm rot="21025101" flipH="1">
            <a:off x="4331987" y="5655244"/>
            <a:ext cx="727673" cy="284248"/>
          </a:xfrm>
          <a:prstGeom prst="rect">
            <a:avLst/>
          </a:prstGeom>
          <a:noFill/>
          <a:scene3d>
            <a:camera prst="orthographicFront"/>
            <a:lightRig rig="threePt" dir="t"/>
          </a:scene3d>
          <a:sp3d>
            <a:bevelT/>
          </a:sp3d>
        </p:spPr>
      </p:pic>
      <p:sp>
        <p:nvSpPr>
          <p:cNvPr id="2" name="Rectangle 1"/>
          <p:cNvSpPr/>
          <p:nvPr/>
        </p:nvSpPr>
        <p:spPr>
          <a:xfrm>
            <a:off x="3086100" y="3620640"/>
            <a:ext cx="1227305"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098801" y="3773040"/>
            <a:ext cx="698500"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4837961" y="4627433"/>
            <a:ext cx="541653" cy="176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8417493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strVal val="4*#ppt_w"/>
                                          </p:val>
                                        </p:tav>
                                        <p:tav tm="100000">
                                          <p:val>
                                            <p:strVal val="#ppt_w"/>
                                          </p:val>
                                        </p:tav>
                                      </p:tavLst>
                                    </p:anim>
                                    <p:anim calcmode="lin" valueType="num">
                                      <p:cBhvr>
                                        <p:cTn id="29"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2" grpId="0" animBg="1"/>
      <p:bldP spid="36" grpId="0" animBg="1"/>
      <p:bldP spid="4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2" name="Object 7"/>
          <p:cNvGraphicFramePr>
            <a:graphicFrameLocks noChangeAspect="1"/>
          </p:cNvGraphicFramePr>
          <p:nvPr>
            <p:extLst>
              <p:ext uri="{D42A27DB-BD31-4B8C-83A1-F6EECF244321}">
                <p14:modId xmlns:p14="http://schemas.microsoft.com/office/powerpoint/2010/main" val="2354560056"/>
              </p:ext>
            </p:extLst>
          </p:nvPr>
        </p:nvGraphicFramePr>
        <p:xfrm>
          <a:off x="1496552" y="2093912"/>
          <a:ext cx="6115050" cy="4586288"/>
        </p:xfrm>
        <a:graphic>
          <a:graphicData uri="http://schemas.openxmlformats.org/presentationml/2006/ole">
            <mc:AlternateContent xmlns:mc="http://schemas.openxmlformats.org/markup-compatibility/2006">
              <mc:Choice xmlns:v="urn:schemas-microsoft-com:vml" Requires="v">
                <p:oleObj spid="_x0000_s11409" name="Clip" r:id="rId4" imgW="13584546" imgH="12180952" progId="">
                  <p:embed/>
                </p:oleObj>
              </mc:Choice>
              <mc:Fallback>
                <p:oleObj name="Clip" r:id="rId4" imgW="13584546" imgH="1218095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590" t="6876" r="2908" b="26990"/>
                      <a:stretch>
                        <a:fillRect/>
                      </a:stretch>
                    </p:blipFill>
                    <p:spPr bwMode="auto">
                      <a:xfrm>
                        <a:off x="1496552" y="2093912"/>
                        <a:ext cx="6115050" cy="4586288"/>
                      </a:xfrm>
                      <a:prstGeom prst="rect">
                        <a:avLst/>
                      </a:prstGeom>
                      <a:noFill/>
                    </p:spPr>
                  </p:pic>
                </p:oleObj>
              </mc:Fallback>
            </mc:AlternateContent>
          </a:graphicData>
        </a:graphic>
      </p:graphicFrame>
      <p:grpSp>
        <p:nvGrpSpPr>
          <p:cNvPr id="139" name="Grouper 138"/>
          <p:cNvGrpSpPr/>
          <p:nvPr/>
        </p:nvGrpSpPr>
        <p:grpSpPr>
          <a:xfrm>
            <a:off x="2451709" y="2675470"/>
            <a:ext cx="1546225" cy="1447800"/>
            <a:chOff x="3817092" y="2758482"/>
            <a:chExt cx="1546225" cy="1447800"/>
          </a:xfrm>
        </p:grpSpPr>
        <p:sp>
          <p:nvSpPr>
            <p:cNvPr id="140" name="AutoShape 33"/>
            <p:cNvSpPr>
              <a:spLocks noChangeAspect="1" noChangeArrowheads="1"/>
            </p:cNvSpPr>
            <p:nvPr/>
          </p:nvSpPr>
          <p:spPr bwMode="auto">
            <a:xfrm>
              <a:off x="3817092" y="2758482"/>
              <a:ext cx="1546225" cy="1447800"/>
            </a:xfrm>
            <a:prstGeom prst="roundRect">
              <a:avLst>
                <a:gd name="adj" fmla="val 16667"/>
              </a:avLst>
            </a:prstGeom>
            <a:gradFill rotWithShape="0">
              <a:gsLst>
                <a:gs pos="0">
                  <a:schemeClr val="tx1">
                    <a:gamma/>
                    <a:tint val="0"/>
                    <a:invGamma/>
                  </a:schemeClr>
                </a:gs>
                <a:gs pos="100000">
                  <a:schemeClr val="tx1"/>
                </a:gs>
              </a:gsLst>
              <a:path path="shape">
                <a:fillToRect l="50000" t="50000" r="50000" b="50000"/>
              </a:path>
            </a:gradFill>
            <a:ln w="9525">
              <a:solidFill>
                <a:srgbClr val="000000"/>
              </a:solidFill>
              <a:round/>
              <a:headEnd/>
              <a:tailEnd/>
            </a:ln>
          </p:spPr>
          <p:txBody>
            <a:bodyPr>
              <a:prstTxWarp prst="textNoShape">
                <a:avLst/>
              </a:prstTxWarp>
            </a:bodyPr>
            <a:lstStyle/>
            <a:p>
              <a:pPr>
                <a:defRPr/>
              </a:pPr>
              <a:endParaRPr lang="fr-FR"/>
            </a:p>
          </p:txBody>
        </p:sp>
        <p:sp>
          <p:nvSpPr>
            <p:cNvPr id="141" name="Oval 19"/>
            <p:cNvSpPr>
              <a:spLocks noChangeArrowheads="1"/>
            </p:cNvSpPr>
            <p:nvPr/>
          </p:nvSpPr>
          <p:spPr bwMode="auto">
            <a:xfrm>
              <a:off x="3890117" y="2815632"/>
              <a:ext cx="1387475" cy="1316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2" name="AutoShape 30"/>
            <p:cNvSpPr>
              <a:spLocks noChangeArrowheads="1"/>
            </p:cNvSpPr>
            <p:nvPr/>
          </p:nvSpPr>
          <p:spPr bwMode="auto">
            <a:xfrm>
              <a:off x="4725142" y="3310932"/>
              <a:ext cx="503238" cy="273050"/>
            </a:xfrm>
            <a:prstGeom prst="roundRect">
              <a:avLst>
                <a:gd name="adj" fmla="val 16667"/>
              </a:avLst>
            </a:prstGeom>
            <a:solidFill>
              <a:schemeClr val="tx1">
                <a:lumMod val="65000"/>
                <a:lumOff val="35000"/>
              </a:schemeClr>
            </a:solidFill>
            <a:ln w="9525">
              <a:solidFill>
                <a:srgbClr val="000000"/>
              </a:solidFill>
              <a:round/>
              <a:headEnd/>
              <a:tailEnd/>
            </a:ln>
          </p:spPr>
          <p:txBody>
            <a:bodyPr anchor="ctr">
              <a:prstTxWarp prst="textNoShape">
                <a:avLst/>
              </a:prstTxWarp>
              <a:spAutoFit/>
            </a:bodyPr>
            <a:lstStyle/>
            <a:p>
              <a:pPr algn="ctr"/>
              <a:r>
                <a:rPr lang="fr-FR" sz="1000" b="1" dirty="0">
                  <a:solidFill>
                    <a:srgbClr val="FFFFFF"/>
                  </a:solidFill>
                </a:rPr>
                <a:t>1013</a:t>
              </a:r>
            </a:p>
          </p:txBody>
        </p:sp>
        <p:sp>
          <p:nvSpPr>
            <p:cNvPr id="143" name="AutoShape 20"/>
            <p:cNvSpPr>
              <a:spLocks noChangeArrowheads="1"/>
            </p:cNvSpPr>
            <p:nvPr/>
          </p:nvSpPr>
          <p:spPr bwMode="auto">
            <a:xfrm rot="2571882">
              <a:off x="4456855" y="3674470"/>
              <a:ext cx="646113" cy="61913"/>
            </a:xfrm>
            <a:prstGeom prst="homePlate">
              <a:avLst>
                <a:gd name="adj" fmla="val 107134"/>
              </a:avLst>
            </a:prstGeom>
            <a:solidFill>
              <a:srgbClr val="FFFFFF"/>
            </a:solidFill>
            <a:ln w="9525">
              <a:solidFill>
                <a:srgbClr val="000000"/>
              </a:solidFill>
              <a:miter lim="800000"/>
              <a:headEnd/>
              <a:tailEnd/>
            </a:ln>
            <a:effectLst>
              <a:outerShdw blurRad="50800" dist="38100" dir="8100000" algn="tr" rotWithShape="0">
                <a:prstClr val="black">
                  <a:alpha val="40000"/>
                </a:prstClr>
              </a:outerShdw>
            </a:effectLst>
          </p:spPr>
          <p:txBody>
            <a:bodyPr wrap="none" anchor="ctr">
              <a:prstTxWarp prst="textNoShape">
                <a:avLst/>
              </a:prstTxWarp>
            </a:bodyPr>
            <a:lstStyle/>
            <a:p>
              <a:endParaRPr lang="fr-FR"/>
            </a:p>
          </p:txBody>
        </p:sp>
        <p:sp>
          <p:nvSpPr>
            <p:cNvPr id="144" name="Line 28"/>
            <p:cNvSpPr>
              <a:spLocks noChangeShapeType="1"/>
            </p:cNvSpPr>
            <p:nvPr/>
          </p:nvSpPr>
          <p:spPr bwMode="auto">
            <a:xfrm>
              <a:off x="4007591" y="3779245"/>
              <a:ext cx="431999" cy="71362"/>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45" name="Oval 29"/>
            <p:cNvSpPr>
              <a:spLocks noChangeArrowheads="1"/>
            </p:cNvSpPr>
            <p:nvPr/>
          </p:nvSpPr>
          <p:spPr bwMode="auto">
            <a:xfrm>
              <a:off x="3888530" y="3958632"/>
              <a:ext cx="179388" cy="173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6" name="Oval 21"/>
            <p:cNvSpPr>
              <a:spLocks noChangeArrowheads="1"/>
            </p:cNvSpPr>
            <p:nvPr/>
          </p:nvSpPr>
          <p:spPr bwMode="auto">
            <a:xfrm>
              <a:off x="4560042" y="34998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pic>
          <p:nvPicPr>
            <p:cNvPr id="147" name="Image 146"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4359" b="75088"/>
            <a:stretch/>
          </p:blipFill>
          <p:spPr>
            <a:xfrm>
              <a:off x="4499463" y="3428226"/>
              <a:ext cx="180000" cy="182033"/>
            </a:xfrm>
            <a:prstGeom prst="rect">
              <a:avLst/>
            </a:prstGeom>
          </p:spPr>
        </p:pic>
        <p:sp>
          <p:nvSpPr>
            <p:cNvPr id="148" name="Oval 21"/>
            <p:cNvSpPr>
              <a:spLocks noChangeArrowheads="1"/>
            </p:cNvSpPr>
            <p:nvPr/>
          </p:nvSpPr>
          <p:spPr bwMode="auto">
            <a:xfrm>
              <a:off x="4561629" y="3488644"/>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9" name="Line 28"/>
            <p:cNvSpPr>
              <a:spLocks noChangeShapeType="1"/>
            </p:cNvSpPr>
            <p:nvPr/>
          </p:nvSpPr>
          <p:spPr bwMode="auto">
            <a:xfrm rot="5400000">
              <a:off x="4072194" y="3723838"/>
              <a:ext cx="107999" cy="1588"/>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50" name="Oval 21"/>
            <p:cNvSpPr>
              <a:spLocks noChangeArrowheads="1"/>
            </p:cNvSpPr>
            <p:nvPr/>
          </p:nvSpPr>
          <p:spPr bwMode="auto">
            <a:xfrm>
              <a:off x="4102842" y="37665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51" name="Oval 21"/>
            <p:cNvSpPr>
              <a:spLocks noChangeArrowheads="1"/>
            </p:cNvSpPr>
            <p:nvPr/>
          </p:nvSpPr>
          <p:spPr bwMode="auto">
            <a:xfrm>
              <a:off x="3975842" y="3753845"/>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52" name="Grouper 151"/>
            <p:cNvGrpSpPr/>
            <p:nvPr/>
          </p:nvGrpSpPr>
          <p:grpSpPr>
            <a:xfrm>
              <a:off x="4407642" y="3437707"/>
              <a:ext cx="110193" cy="428370"/>
              <a:chOff x="4299692" y="3298007"/>
              <a:chExt cx="110193" cy="428370"/>
            </a:xfrm>
          </p:grpSpPr>
          <p:grpSp>
            <p:nvGrpSpPr>
              <p:cNvPr id="158" name="Grouper 157"/>
              <p:cNvGrpSpPr/>
              <p:nvPr/>
            </p:nvGrpSpPr>
            <p:grpSpPr>
              <a:xfrm>
                <a:off x="4299692" y="3319108"/>
                <a:ext cx="47625" cy="407269"/>
                <a:chOff x="2888790" y="3839568"/>
                <a:chExt cx="47625" cy="407269"/>
              </a:xfrm>
            </p:grpSpPr>
            <p:sp>
              <p:nvSpPr>
                <p:cNvPr id="160" name="Line 28"/>
                <p:cNvSpPr>
                  <a:spLocks noChangeShapeType="1"/>
                </p:cNvSpPr>
                <p:nvPr/>
              </p:nvSpPr>
              <p:spPr bwMode="auto">
                <a:xfrm rot="5400000">
                  <a:off x="2713351" y="4036773"/>
                  <a:ext cx="395997" cy="1588"/>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61" name="Oval 21"/>
                <p:cNvSpPr>
                  <a:spLocks noChangeArrowheads="1"/>
                </p:cNvSpPr>
                <p:nvPr/>
              </p:nvSpPr>
              <p:spPr bwMode="auto">
                <a:xfrm>
                  <a:off x="2888790" y="4196037"/>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grpSp>
          <p:pic>
            <p:nvPicPr>
              <p:cNvPr id="159" name="Image 158"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90391" b="75088"/>
              <a:stretch/>
            </p:blipFill>
            <p:spPr>
              <a:xfrm flipH="1">
                <a:off x="4316498" y="3298007"/>
                <a:ext cx="93387" cy="252000"/>
              </a:xfrm>
              <a:prstGeom prst="rect">
                <a:avLst/>
              </a:prstGeom>
            </p:spPr>
          </p:pic>
        </p:grpSp>
        <p:grpSp>
          <p:nvGrpSpPr>
            <p:cNvPr id="153" name="Grouper 152"/>
            <p:cNvGrpSpPr/>
            <p:nvPr/>
          </p:nvGrpSpPr>
          <p:grpSpPr>
            <a:xfrm>
              <a:off x="3953617" y="3337606"/>
              <a:ext cx="357112" cy="365575"/>
              <a:chOff x="2135030" y="3625243"/>
              <a:chExt cx="357112" cy="365575"/>
            </a:xfrm>
          </p:grpSpPr>
          <p:sp>
            <p:nvSpPr>
              <p:cNvPr id="154" name="Freeform 27"/>
              <p:cNvSpPr>
                <a:spLocks/>
              </p:cNvSpPr>
              <p:nvPr/>
            </p:nvSpPr>
            <p:spPr bwMode="auto">
              <a:xfrm>
                <a:off x="2141380" y="38919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55" name="Freeform 27"/>
              <p:cNvSpPr>
                <a:spLocks/>
              </p:cNvSpPr>
              <p:nvPr/>
            </p:nvSpPr>
            <p:spPr bwMode="auto">
              <a:xfrm>
                <a:off x="2138961" y="38030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56" name="Freeform 27"/>
              <p:cNvSpPr>
                <a:spLocks/>
              </p:cNvSpPr>
              <p:nvPr/>
            </p:nvSpPr>
            <p:spPr bwMode="auto">
              <a:xfrm>
                <a:off x="2138961" y="36252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57" name="Freeform 27"/>
              <p:cNvSpPr>
                <a:spLocks/>
              </p:cNvSpPr>
              <p:nvPr/>
            </p:nvSpPr>
            <p:spPr bwMode="auto">
              <a:xfrm>
                <a:off x="2135030" y="3715731"/>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grpSp>
      </p:grpSp>
      <p:grpSp>
        <p:nvGrpSpPr>
          <p:cNvPr id="116" name="Grouper 115"/>
          <p:cNvGrpSpPr/>
          <p:nvPr/>
        </p:nvGrpSpPr>
        <p:grpSpPr>
          <a:xfrm>
            <a:off x="1648950" y="5136077"/>
            <a:ext cx="1546225" cy="1447800"/>
            <a:chOff x="5741142" y="2418277"/>
            <a:chExt cx="1546225" cy="1447800"/>
          </a:xfrm>
        </p:grpSpPr>
        <p:sp>
          <p:nvSpPr>
            <p:cNvPr id="117" name="AutoShape 33"/>
            <p:cNvSpPr>
              <a:spLocks noChangeAspect="1" noChangeArrowheads="1"/>
            </p:cNvSpPr>
            <p:nvPr/>
          </p:nvSpPr>
          <p:spPr bwMode="auto">
            <a:xfrm>
              <a:off x="5741142" y="2418277"/>
              <a:ext cx="1546225" cy="1447800"/>
            </a:xfrm>
            <a:prstGeom prst="roundRect">
              <a:avLst>
                <a:gd name="adj" fmla="val 16667"/>
              </a:avLst>
            </a:prstGeom>
            <a:gradFill rotWithShape="0">
              <a:gsLst>
                <a:gs pos="0">
                  <a:schemeClr val="tx1">
                    <a:gamma/>
                    <a:tint val="0"/>
                    <a:invGamma/>
                  </a:schemeClr>
                </a:gs>
                <a:gs pos="100000">
                  <a:schemeClr val="tx1"/>
                </a:gs>
              </a:gsLst>
              <a:path path="shape">
                <a:fillToRect l="50000" t="50000" r="50000" b="50000"/>
              </a:path>
            </a:gradFill>
            <a:ln w="9525">
              <a:solidFill>
                <a:srgbClr val="000000"/>
              </a:solidFill>
              <a:round/>
              <a:headEnd/>
              <a:tailEnd/>
            </a:ln>
          </p:spPr>
          <p:txBody>
            <a:bodyPr>
              <a:prstTxWarp prst="textNoShape">
                <a:avLst/>
              </a:prstTxWarp>
            </a:bodyPr>
            <a:lstStyle/>
            <a:p>
              <a:pPr>
                <a:defRPr/>
              </a:pPr>
              <a:endParaRPr lang="fr-FR"/>
            </a:p>
          </p:txBody>
        </p:sp>
        <p:sp>
          <p:nvSpPr>
            <p:cNvPr id="118" name="Oval 19"/>
            <p:cNvSpPr>
              <a:spLocks noChangeArrowheads="1"/>
            </p:cNvSpPr>
            <p:nvPr/>
          </p:nvSpPr>
          <p:spPr bwMode="auto">
            <a:xfrm>
              <a:off x="5814167" y="2475427"/>
              <a:ext cx="1387475" cy="1316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19" name="AutoShape 30"/>
            <p:cNvSpPr>
              <a:spLocks noChangeArrowheads="1"/>
            </p:cNvSpPr>
            <p:nvPr/>
          </p:nvSpPr>
          <p:spPr bwMode="auto">
            <a:xfrm>
              <a:off x="6649192" y="2970727"/>
              <a:ext cx="503238" cy="273050"/>
            </a:xfrm>
            <a:prstGeom prst="roundRect">
              <a:avLst>
                <a:gd name="adj" fmla="val 16667"/>
              </a:avLst>
            </a:prstGeom>
            <a:solidFill>
              <a:schemeClr val="tx1">
                <a:lumMod val="65000"/>
                <a:lumOff val="35000"/>
              </a:schemeClr>
            </a:solidFill>
            <a:ln w="9525">
              <a:solidFill>
                <a:srgbClr val="000000"/>
              </a:solidFill>
              <a:round/>
              <a:headEnd/>
              <a:tailEnd/>
            </a:ln>
          </p:spPr>
          <p:txBody>
            <a:bodyPr anchor="ctr">
              <a:prstTxWarp prst="textNoShape">
                <a:avLst/>
              </a:prstTxWarp>
              <a:spAutoFit/>
            </a:bodyPr>
            <a:lstStyle/>
            <a:p>
              <a:pPr algn="ctr"/>
              <a:r>
                <a:rPr lang="fr-FR" sz="1000" b="1" dirty="0">
                  <a:solidFill>
                    <a:srgbClr val="FFFFFF"/>
                  </a:solidFill>
                </a:rPr>
                <a:t>1013</a:t>
              </a:r>
            </a:p>
          </p:txBody>
        </p:sp>
        <p:sp>
          <p:nvSpPr>
            <p:cNvPr id="120" name="AutoShape 20"/>
            <p:cNvSpPr>
              <a:spLocks noChangeArrowheads="1"/>
            </p:cNvSpPr>
            <p:nvPr/>
          </p:nvSpPr>
          <p:spPr bwMode="auto">
            <a:xfrm rot="16200000">
              <a:off x="6185676" y="2851150"/>
              <a:ext cx="646113" cy="61913"/>
            </a:xfrm>
            <a:prstGeom prst="homePlate">
              <a:avLst>
                <a:gd name="adj" fmla="val 107134"/>
              </a:avLst>
            </a:prstGeom>
            <a:solidFill>
              <a:srgbClr val="FFFFFF"/>
            </a:solidFill>
            <a:ln w="9525">
              <a:solidFill>
                <a:srgbClr val="000000"/>
              </a:solidFill>
              <a:miter lim="800000"/>
              <a:headEnd/>
              <a:tailEnd/>
            </a:ln>
            <a:effectLst>
              <a:outerShdw blurRad="50800" dist="38100" dir="8100000" algn="tr" rotWithShape="0">
                <a:prstClr val="black">
                  <a:alpha val="40000"/>
                </a:prstClr>
              </a:outerShdw>
            </a:effectLst>
          </p:spPr>
          <p:txBody>
            <a:bodyPr wrap="none" anchor="ctr">
              <a:prstTxWarp prst="textNoShape">
                <a:avLst/>
              </a:prstTxWarp>
            </a:bodyPr>
            <a:lstStyle/>
            <a:p>
              <a:endParaRPr lang="fr-FR"/>
            </a:p>
          </p:txBody>
        </p:sp>
        <p:sp>
          <p:nvSpPr>
            <p:cNvPr id="121" name="Line 28"/>
            <p:cNvSpPr>
              <a:spLocks noChangeShapeType="1"/>
            </p:cNvSpPr>
            <p:nvPr/>
          </p:nvSpPr>
          <p:spPr bwMode="auto">
            <a:xfrm flipV="1">
              <a:off x="5931641" y="3405737"/>
              <a:ext cx="423405" cy="33303"/>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22" name="Oval 29"/>
            <p:cNvSpPr>
              <a:spLocks noChangeArrowheads="1"/>
            </p:cNvSpPr>
            <p:nvPr/>
          </p:nvSpPr>
          <p:spPr bwMode="auto">
            <a:xfrm>
              <a:off x="5812580" y="3618427"/>
              <a:ext cx="179388" cy="173038"/>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3" name="Oval 21"/>
            <p:cNvSpPr>
              <a:spLocks noChangeArrowheads="1"/>
            </p:cNvSpPr>
            <p:nvPr/>
          </p:nvSpPr>
          <p:spPr bwMode="auto">
            <a:xfrm>
              <a:off x="6484092" y="31596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pic>
          <p:nvPicPr>
            <p:cNvPr id="124" name="Image 123"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4359" b="75088"/>
            <a:stretch/>
          </p:blipFill>
          <p:spPr>
            <a:xfrm>
              <a:off x="6423513" y="3088021"/>
              <a:ext cx="180000" cy="182033"/>
            </a:xfrm>
            <a:prstGeom prst="rect">
              <a:avLst/>
            </a:prstGeom>
          </p:spPr>
        </p:pic>
        <p:sp>
          <p:nvSpPr>
            <p:cNvPr id="125" name="Oval 21"/>
            <p:cNvSpPr>
              <a:spLocks noChangeArrowheads="1"/>
            </p:cNvSpPr>
            <p:nvPr/>
          </p:nvSpPr>
          <p:spPr bwMode="auto">
            <a:xfrm>
              <a:off x="6485679" y="3148439"/>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6" name="Line 28"/>
            <p:cNvSpPr>
              <a:spLocks noChangeShapeType="1"/>
            </p:cNvSpPr>
            <p:nvPr/>
          </p:nvSpPr>
          <p:spPr bwMode="auto">
            <a:xfrm rot="5400000">
              <a:off x="5996244" y="3351883"/>
              <a:ext cx="107999" cy="1588"/>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27" name="Oval 21"/>
            <p:cNvSpPr>
              <a:spLocks noChangeArrowheads="1"/>
            </p:cNvSpPr>
            <p:nvPr/>
          </p:nvSpPr>
          <p:spPr bwMode="auto">
            <a:xfrm>
              <a:off x="6026892" y="34009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8" name="Oval 21"/>
            <p:cNvSpPr>
              <a:spLocks noChangeArrowheads="1"/>
            </p:cNvSpPr>
            <p:nvPr/>
          </p:nvSpPr>
          <p:spPr bwMode="auto">
            <a:xfrm>
              <a:off x="5899892" y="3413640"/>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29" name="Grouper 128"/>
            <p:cNvGrpSpPr/>
            <p:nvPr/>
          </p:nvGrpSpPr>
          <p:grpSpPr>
            <a:xfrm>
              <a:off x="6331692" y="3002252"/>
              <a:ext cx="110193" cy="428370"/>
              <a:chOff x="4299692" y="3298007"/>
              <a:chExt cx="110193" cy="428370"/>
            </a:xfrm>
          </p:grpSpPr>
          <p:grpSp>
            <p:nvGrpSpPr>
              <p:cNvPr id="135" name="Grouper 134"/>
              <p:cNvGrpSpPr/>
              <p:nvPr/>
            </p:nvGrpSpPr>
            <p:grpSpPr>
              <a:xfrm>
                <a:off x="4299692" y="3319108"/>
                <a:ext cx="47625" cy="407269"/>
                <a:chOff x="2888790" y="3839568"/>
                <a:chExt cx="47625" cy="407269"/>
              </a:xfrm>
            </p:grpSpPr>
            <p:sp>
              <p:nvSpPr>
                <p:cNvPr id="137" name="Line 28"/>
                <p:cNvSpPr>
                  <a:spLocks noChangeShapeType="1"/>
                </p:cNvSpPr>
                <p:nvPr/>
              </p:nvSpPr>
              <p:spPr bwMode="auto">
                <a:xfrm rot="5400000">
                  <a:off x="2713351" y="4036773"/>
                  <a:ext cx="395997" cy="1588"/>
                </a:xfrm>
                <a:prstGeom prst="line">
                  <a:avLst/>
                </a:prstGeom>
                <a:noFill/>
                <a:ln w="19050">
                  <a:solidFill>
                    <a:srgbClr val="000000"/>
                  </a:solidFill>
                  <a:round/>
                  <a:headEnd/>
                  <a:tailEnd/>
                </a:ln>
              </p:spPr>
              <p:txBody>
                <a:bodyPr wrap="none" anchor="ctr">
                  <a:prstTxWarp prst="textNoShape">
                    <a:avLst/>
                  </a:prstTxWarp>
                </a:bodyPr>
                <a:lstStyle/>
                <a:p>
                  <a:endParaRPr lang="fr-FR"/>
                </a:p>
              </p:txBody>
            </p:sp>
            <p:sp>
              <p:nvSpPr>
                <p:cNvPr id="138" name="Oval 21"/>
                <p:cNvSpPr>
                  <a:spLocks noChangeArrowheads="1"/>
                </p:cNvSpPr>
                <p:nvPr/>
              </p:nvSpPr>
              <p:spPr bwMode="auto">
                <a:xfrm>
                  <a:off x="2888790" y="4196037"/>
                  <a:ext cx="47625" cy="50800"/>
                </a:xfrm>
                <a:prstGeom prst="ellipse">
                  <a:avLst/>
                </a:prstGeom>
                <a:gradFill rotWithShape="0">
                  <a:gsLst>
                    <a:gs pos="0">
                      <a:srgbClr val="FFFFFF"/>
                    </a:gs>
                    <a:gs pos="100000">
                      <a:srgbClr val="767676"/>
                    </a:gs>
                  </a:gsLst>
                  <a:lin ang="5400000" scaled="1"/>
                </a:gradFill>
                <a:ln w="9525">
                  <a:solidFill>
                    <a:srgbClr val="000000"/>
                  </a:solidFill>
                  <a:round/>
                  <a:headEnd/>
                  <a:tailEnd/>
                </a:ln>
              </p:spPr>
              <p:txBody>
                <a:bodyPr wrap="none" anchor="ctr">
                  <a:prstTxWarp prst="textNoShape">
                    <a:avLst/>
                  </a:prstTxWarp>
                </a:bodyPr>
                <a:lstStyle/>
                <a:p>
                  <a:endParaRPr lang="fr-FR"/>
                </a:p>
              </p:txBody>
            </p:sp>
          </p:grpSp>
          <p:pic>
            <p:nvPicPr>
              <p:cNvPr id="136" name="Image 135" descr="Unknown.jpe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90391" b="75088"/>
              <a:stretch/>
            </p:blipFill>
            <p:spPr>
              <a:xfrm flipH="1">
                <a:off x="4316498" y="3298007"/>
                <a:ext cx="93387" cy="252000"/>
              </a:xfrm>
              <a:prstGeom prst="rect">
                <a:avLst/>
              </a:prstGeom>
            </p:spPr>
          </p:pic>
        </p:grpSp>
        <p:grpSp>
          <p:nvGrpSpPr>
            <p:cNvPr id="130" name="Grouper 129"/>
            <p:cNvGrpSpPr/>
            <p:nvPr/>
          </p:nvGrpSpPr>
          <p:grpSpPr>
            <a:xfrm>
              <a:off x="5873736" y="3116552"/>
              <a:ext cx="357112" cy="187775"/>
              <a:chOff x="2135030" y="3625243"/>
              <a:chExt cx="357112" cy="365575"/>
            </a:xfrm>
          </p:grpSpPr>
          <p:sp>
            <p:nvSpPr>
              <p:cNvPr id="131" name="Freeform 27"/>
              <p:cNvSpPr>
                <a:spLocks/>
              </p:cNvSpPr>
              <p:nvPr/>
            </p:nvSpPr>
            <p:spPr bwMode="auto">
              <a:xfrm>
                <a:off x="2141380" y="38919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32" name="Freeform 27"/>
              <p:cNvSpPr>
                <a:spLocks/>
              </p:cNvSpPr>
              <p:nvPr/>
            </p:nvSpPr>
            <p:spPr bwMode="auto">
              <a:xfrm>
                <a:off x="2138961" y="38030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33" name="Freeform 27"/>
              <p:cNvSpPr>
                <a:spLocks/>
              </p:cNvSpPr>
              <p:nvPr/>
            </p:nvSpPr>
            <p:spPr bwMode="auto">
              <a:xfrm>
                <a:off x="2138961" y="3625243"/>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sp>
            <p:nvSpPr>
              <p:cNvPr id="134" name="Freeform 27"/>
              <p:cNvSpPr>
                <a:spLocks/>
              </p:cNvSpPr>
              <p:nvPr/>
            </p:nvSpPr>
            <p:spPr bwMode="auto">
              <a:xfrm>
                <a:off x="2135030" y="3715731"/>
                <a:ext cx="350762" cy="98875"/>
              </a:xfrm>
              <a:custGeom>
                <a:avLst/>
                <a:gdLst>
                  <a:gd name="T0" fmla="*/ 71 w 891"/>
                  <a:gd name="T1" fmla="*/ 0 h 156"/>
                  <a:gd name="T2" fmla="*/ 71 w 891"/>
                  <a:gd name="T3" fmla="*/ 0 h 156"/>
                  <a:gd name="T4" fmla="*/ 0 w 891"/>
                  <a:gd name="T5" fmla="*/ 53 h 156"/>
                  <a:gd name="T6" fmla="*/ 71 w 891"/>
                  <a:gd name="T7" fmla="*/ 105 h 156"/>
                  <a:gd name="T8" fmla="*/ 275 w 891"/>
                  <a:gd name="T9" fmla="*/ 105 h 156"/>
                  <a:gd name="T10" fmla="*/ 338 w 891"/>
                  <a:gd name="T11" fmla="*/ 53 h 156"/>
                  <a:gd name="T12" fmla="*/ 275 w 891"/>
                  <a:gd name="T13" fmla="*/ 0 h 156"/>
                  <a:gd name="T14" fmla="*/ 71 w 891"/>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891"/>
                  <a:gd name="T25" fmla="*/ 0 h 156"/>
                  <a:gd name="T26" fmla="*/ 891 w 891"/>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1" h="156">
                    <a:moveTo>
                      <a:pt x="188" y="0"/>
                    </a:moveTo>
                    <a:lnTo>
                      <a:pt x="188" y="0"/>
                    </a:lnTo>
                    <a:lnTo>
                      <a:pt x="0" y="79"/>
                    </a:lnTo>
                    <a:lnTo>
                      <a:pt x="188" y="156"/>
                    </a:lnTo>
                    <a:lnTo>
                      <a:pt x="726" y="156"/>
                    </a:lnTo>
                    <a:lnTo>
                      <a:pt x="891" y="79"/>
                    </a:lnTo>
                    <a:lnTo>
                      <a:pt x="726" y="0"/>
                    </a:lnTo>
                    <a:lnTo>
                      <a:pt x="188" y="0"/>
                    </a:lnTo>
                    <a:close/>
                  </a:path>
                </a:pathLst>
              </a:custGeom>
              <a:gradFill flip="none" rotWithShape="1">
                <a:gsLst>
                  <a:gs pos="14000">
                    <a:schemeClr val="accent4"/>
                  </a:gs>
                  <a:gs pos="91000">
                    <a:schemeClr val="accent4"/>
                  </a:gs>
                  <a:gs pos="47000">
                    <a:schemeClr val="accent4">
                      <a:lumMod val="60000"/>
                      <a:lumOff val="40000"/>
                    </a:schemeClr>
                  </a:gs>
                </a:gsLst>
                <a:lin ang="5400000" scaled="0"/>
                <a:tileRect/>
              </a:gradFill>
              <a:ln w="7620">
                <a:solidFill>
                  <a:schemeClr val="accent4"/>
                </a:solidFill>
                <a:round/>
                <a:headEnd/>
                <a:tailEnd/>
              </a:ln>
              <a:effectLst>
                <a:innerShdw blurRad="63500" dist="50800" dir="8100000">
                  <a:prstClr val="black">
                    <a:alpha val="50000"/>
                  </a:prstClr>
                </a:innerShdw>
              </a:effectLst>
            </p:spPr>
            <p:txBody>
              <a:bodyPr>
                <a:prstTxWarp prst="textNoShape">
                  <a:avLst/>
                </a:prstTxWarp>
              </a:bodyPr>
              <a:lstStyle/>
              <a:p>
                <a:endParaRPr lang="fr-FR"/>
              </a:p>
            </p:txBody>
          </p:sp>
        </p:grpSp>
      </p:gr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ALTIMÈTRE</a:t>
            </a:r>
            <a:endParaRPr lang="fr-FR" sz="1400" dirty="0"/>
          </a:p>
        </p:txBody>
      </p:sp>
      <p:sp>
        <p:nvSpPr>
          <p:cNvPr id="42" name="ZoneTexte 41"/>
          <p:cNvSpPr txBox="1"/>
          <p:nvPr/>
        </p:nvSpPr>
        <p:spPr>
          <a:xfrm>
            <a:off x="61913" y="1239189"/>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sp>
        <p:nvSpPr>
          <p:cNvPr id="44" name="ZoneTexte 43"/>
          <p:cNvSpPr txBox="1"/>
          <p:nvPr/>
        </p:nvSpPr>
        <p:spPr>
          <a:xfrm>
            <a:off x="417963" y="1534881"/>
            <a:ext cx="8437808" cy="307777"/>
          </a:xfrm>
          <a:prstGeom prst="rect">
            <a:avLst/>
          </a:prstGeom>
          <a:noFill/>
        </p:spPr>
        <p:txBody>
          <a:bodyPr wrap="square" rtlCol="0">
            <a:spAutoFit/>
          </a:bodyPr>
          <a:lstStyle/>
          <a:p>
            <a:pPr algn="ctr"/>
            <a:r>
              <a:rPr lang="fr-FR" sz="1400" dirty="0"/>
              <a:t>L’altimètre fonctionne comme un baromètre. </a:t>
            </a:r>
            <a:r>
              <a:rPr lang="fr-FR" sz="1400" dirty="0" smtClean="0"/>
              <a:t>Il </a:t>
            </a:r>
            <a:r>
              <a:rPr lang="fr-FR" sz="1400" dirty="0"/>
              <a:t>mesure la </a:t>
            </a:r>
            <a:r>
              <a:rPr lang="fr-FR" sz="1400" dirty="0" smtClean="0"/>
              <a:t>pression </a:t>
            </a:r>
            <a:r>
              <a:rPr lang="fr-FR" sz="1400" dirty="0"/>
              <a:t>de la masse d’air qui </a:t>
            </a:r>
            <a:r>
              <a:rPr lang="fr-FR" sz="1400" dirty="0" smtClean="0"/>
              <a:t>le surplombe. </a:t>
            </a:r>
            <a:endParaRPr lang="fr-FR" sz="1400" dirty="0">
              <a:latin typeface="+mj-lt"/>
            </a:endParaRPr>
          </a:p>
        </p:txBody>
      </p:sp>
      <p:sp>
        <p:nvSpPr>
          <p:cNvPr id="47" name="Signalisation droite 46"/>
          <p:cNvSpPr/>
          <p:nvPr/>
        </p:nvSpPr>
        <p:spPr bwMode="auto">
          <a:xfrm rot="5400000">
            <a:off x="-12450" y="3664366"/>
            <a:ext cx="3924000" cy="659274"/>
          </a:xfrm>
          <a:prstGeom prst="homePlate">
            <a:avLst/>
          </a:prstGeom>
          <a:gradFill flip="none" rotWithShape="1">
            <a:gsLst>
              <a:gs pos="0">
                <a:schemeClr val="accent1">
                  <a:alpha val="73000"/>
                </a:schemeClr>
              </a:gs>
              <a:gs pos="55000">
                <a:schemeClr val="accent1">
                  <a:lumMod val="60000"/>
                  <a:lumOff val="40000"/>
                  <a:alpha val="73000"/>
                </a:schemeClr>
              </a:gs>
              <a:gs pos="99000">
                <a:schemeClr val="bg2">
                  <a:lumMod val="20000"/>
                  <a:lumOff val="80000"/>
                  <a:alpha val="73000"/>
                </a:schemeClr>
              </a:gs>
            </a:gsLst>
            <a:lin ang="10200000" scaled="0"/>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charset="0"/>
            </a:endParaRPr>
          </a:p>
        </p:txBody>
      </p:sp>
      <p:sp>
        <p:nvSpPr>
          <p:cNvPr id="68" name="Oval 44"/>
          <p:cNvSpPr>
            <a:spLocks noChangeAspect="1" noChangeArrowheads="1"/>
          </p:cNvSpPr>
          <p:nvPr/>
        </p:nvSpPr>
        <p:spPr bwMode="auto">
          <a:xfrm>
            <a:off x="1683413" y="5715003"/>
            <a:ext cx="540000" cy="519233"/>
          </a:xfrm>
          <a:prstGeom prst="ellipse">
            <a:avLst/>
          </a:prstGeom>
          <a:noFill/>
          <a:ln w="28575">
            <a:solidFill>
              <a:srgbClr val="FFF793"/>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sp>
        <p:nvSpPr>
          <p:cNvPr id="87" name="Signalisation droite 86"/>
          <p:cNvSpPr/>
          <p:nvPr/>
        </p:nvSpPr>
        <p:spPr bwMode="auto">
          <a:xfrm rot="5400000">
            <a:off x="2109684" y="2376559"/>
            <a:ext cx="1335548" cy="659274"/>
          </a:xfrm>
          <a:prstGeom prst="homePlate">
            <a:avLst/>
          </a:prstGeom>
          <a:gradFill flip="none" rotWithShape="1">
            <a:gsLst>
              <a:gs pos="0">
                <a:schemeClr val="accent1">
                  <a:alpha val="70000"/>
                </a:schemeClr>
              </a:gs>
              <a:gs pos="55000">
                <a:schemeClr val="accent1">
                  <a:lumMod val="60000"/>
                  <a:lumOff val="40000"/>
                  <a:alpha val="70000"/>
                </a:schemeClr>
              </a:gs>
              <a:gs pos="99000">
                <a:schemeClr val="bg2">
                  <a:lumMod val="20000"/>
                  <a:lumOff val="80000"/>
                  <a:alpha val="70000"/>
                </a:schemeClr>
              </a:gs>
            </a:gsLst>
            <a:lin ang="10200000" scaled="0"/>
            <a:tileRect/>
          </a:gra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charset="0"/>
            </a:endParaRPr>
          </a:p>
        </p:txBody>
      </p:sp>
      <p:sp>
        <p:nvSpPr>
          <p:cNvPr id="86" name="Oval 44"/>
          <p:cNvSpPr>
            <a:spLocks noChangeAspect="1" noChangeArrowheads="1"/>
          </p:cNvSpPr>
          <p:nvPr/>
        </p:nvSpPr>
        <p:spPr bwMode="auto">
          <a:xfrm>
            <a:off x="2497326" y="3174146"/>
            <a:ext cx="540000" cy="519233"/>
          </a:xfrm>
          <a:prstGeom prst="ellipse">
            <a:avLst/>
          </a:prstGeom>
          <a:noFill/>
          <a:ln w="28575">
            <a:solidFill>
              <a:srgbClr val="FFF793"/>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sp>
        <p:nvSpPr>
          <p:cNvPr id="88" name="Bulle rectangulaire à coins arrondis 87"/>
          <p:cNvSpPr/>
          <p:nvPr/>
        </p:nvSpPr>
        <p:spPr>
          <a:xfrm>
            <a:off x="2345888" y="4652639"/>
            <a:ext cx="1527124" cy="323997"/>
          </a:xfrm>
          <a:prstGeom prst="wedgeRoundRectCallout">
            <a:avLst>
              <a:gd name="adj1" fmla="val -67241"/>
              <a:gd name="adj2" fmla="val 101803"/>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Forte pression</a:t>
            </a:r>
            <a:endParaRPr lang="fr-FR" sz="1400" dirty="0">
              <a:solidFill>
                <a:schemeClr val="tx1"/>
              </a:solidFill>
            </a:endParaRPr>
          </a:p>
        </p:txBody>
      </p:sp>
      <p:sp>
        <p:nvSpPr>
          <p:cNvPr id="89" name="Bulle rectangulaire à coins arrondis 88"/>
          <p:cNvSpPr/>
          <p:nvPr/>
        </p:nvSpPr>
        <p:spPr>
          <a:xfrm>
            <a:off x="3359759" y="2200420"/>
            <a:ext cx="1527124" cy="323997"/>
          </a:xfrm>
          <a:prstGeom prst="wedgeRoundRectCallout">
            <a:avLst>
              <a:gd name="adj1" fmla="val -82210"/>
              <a:gd name="adj2" fmla="val 137081"/>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Faible pression</a:t>
            </a:r>
            <a:endParaRPr lang="fr-FR" sz="1400" dirty="0">
              <a:solidFill>
                <a:schemeClr val="tx1"/>
              </a:solidFill>
            </a:endParaRPr>
          </a:p>
        </p:txBody>
      </p:sp>
      <p:grpSp>
        <p:nvGrpSpPr>
          <p:cNvPr id="4" name="Grouper 3"/>
          <p:cNvGrpSpPr/>
          <p:nvPr/>
        </p:nvGrpSpPr>
        <p:grpSpPr>
          <a:xfrm>
            <a:off x="6307666" y="2026382"/>
            <a:ext cx="2295241" cy="4658203"/>
            <a:chOff x="6307666" y="2204182"/>
            <a:chExt cx="2295241" cy="4658203"/>
          </a:xfrm>
        </p:grpSpPr>
        <p:grpSp>
          <p:nvGrpSpPr>
            <p:cNvPr id="162" name="Grouper 161"/>
            <p:cNvGrpSpPr/>
            <p:nvPr/>
          </p:nvGrpSpPr>
          <p:grpSpPr>
            <a:xfrm rot="16200000">
              <a:off x="5088699" y="4410212"/>
              <a:ext cx="4610654" cy="293692"/>
              <a:chOff x="1144588" y="6349653"/>
              <a:chExt cx="7030368" cy="190847"/>
            </a:xfrm>
          </p:grpSpPr>
          <p:sp>
            <p:nvSpPr>
              <p:cNvPr id="163" name="Line 16"/>
              <p:cNvSpPr>
                <a:spLocks noChangeShapeType="1"/>
              </p:cNvSpPr>
              <p:nvPr/>
            </p:nvSpPr>
            <p:spPr bwMode="auto">
              <a:xfrm>
                <a:off x="1144588" y="6540500"/>
                <a:ext cx="7030368" cy="0"/>
              </a:xfrm>
              <a:prstGeom prst="line">
                <a:avLst/>
              </a:prstGeom>
              <a:noFill/>
              <a:ln w="28575" cap="flat" cmpd="sng" algn="ctr">
                <a:solidFill>
                  <a:schemeClr val="accent2"/>
                </a:solidFill>
                <a:prstDash val="solid"/>
                <a:round/>
                <a:headEnd type="none" w="med" len="med"/>
                <a:tailEnd type="triangle" w="med" len="med"/>
              </a:ln>
            </p:spPr>
            <p:txBody>
              <a:bodyPr>
                <a:prstTxWarp prst="textNoShape">
                  <a:avLst/>
                </a:prstTxWarp>
              </a:bodyPr>
              <a:lstStyle/>
              <a:p>
                <a:endParaRPr lang="fr-FR"/>
              </a:p>
            </p:txBody>
          </p:sp>
          <p:sp>
            <p:nvSpPr>
              <p:cNvPr id="164" name="Line 17"/>
              <p:cNvSpPr>
                <a:spLocks noChangeShapeType="1"/>
              </p:cNvSpPr>
              <p:nvPr/>
            </p:nvSpPr>
            <p:spPr bwMode="auto">
              <a:xfrm>
                <a:off x="2579739" y="6361113"/>
                <a:ext cx="0" cy="179387"/>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sp>
            <p:nvSpPr>
              <p:cNvPr id="166" name="Line 19"/>
              <p:cNvSpPr>
                <a:spLocks noChangeShapeType="1"/>
              </p:cNvSpPr>
              <p:nvPr/>
            </p:nvSpPr>
            <p:spPr bwMode="auto">
              <a:xfrm>
                <a:off x="5970491" y="6361113"/>
                <a:ext cx="0" cy="179387"/>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sp>
            <p:nvSpPr>
              <p:cNvPr id="167" name="Line 20"/>
              <p:cNvSpPr>
                <a:spLocks noChangeShapeType="1"/>
              </p:cNvSpPr>
              <p:nvPr/>
            </p:nvSpPr>
            <p:spPr bwMode="auto">
              <a:xfrm>
                <a:off x="7028960" y="6349653"/>
                <a:ext cx="0" cy="179387"/>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sp>
            <p:nvSpPr>
              <p:cNvPr id="168" name="Line 22"/>
              <p:cNvSpPr>
                <a:spLocks noChangeShapeType="1"/>
              </p:cNvSpPr>
              <p:nvPr/>
            </p:nvSpPr>
            <p:spPr bwMode="auto">
              <a:xfrm flipV="1">
                <a:off x="4859107" y="6361113"/>
                <a:ext cx="0" cy="179387"/>
              </a:xfrm>
              <a:prstGeom prst="line">
                <a:avLst/>
              </a:prstGeom>
              <a:noFill/>
              <a:ln w="19050" cap="flat" cmpd="sng" algn="ctr">
                <a:solidFill>
                  <a:schemeClr val="accent2"/>
                </a:solidFill>
                <a:prstDash val="solid"/>
                <a:round/>
                <a:headEnd type="none" w="med" len="med"/>
                <a:tailEnd type="none" w="med" len="med"/>
              </a:ln>
            </p:spPr>
            <p:txBody>
              <a:bodyPr>
                <a:prstTxWarp prst="textNoShape">
                  <a:avLst/>
                </a:prstTxWarp>
              </a:bodyPr>
              <a:lstStyle/>
              <a:p>
                <a:endParaRPr lang="fr-FR"/>
              </a:p>
            </p:txBody>
          </p:sp>
          <p:sp>
            <p:nvSpPr>
              <p:cNvPr id="169" name="Line 23"/>
              <p:cNvSpPr>
                <a:spLocks noChangeShapeType="1"/>
              </p:cNvSpPr>
              <p:nvPr/>
            </p:nvSpPr>
            <p:spPr bwMode="auto">
              <a:xfrm flipV="1">
                <a:off x="3761248" y="6361113"/>
                <a:ext cx="0" cy="179387"/>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sp>
            <p:nvSpPr>
              <p:cNvPr id="172" name="Line 24"/>
              <p:cNvSpPr>
                <a:spLocks noChangeShapeType="1"/>
              </p:cNvSpPr>
              <p:nvPr/>
            </p:nvSpPr>
            <p:spPr bwMode="auto">
              <a:xfrm flipV="1">
                <a:off x="1553667" y="6349653"/>
                <a:ext cx="0" cy="179387"/>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grpSp>
        <p:sp>
          <p:nvSpPr>
            <p:cNvPr id="174" name="Text Box 28"/>
            <p:cNvSpPr txBox="1">
              <a:spLocks noChangeArrowheads="1"/>
            </p:cNvSpPr>
            <p:nvPr/>
          </p:nvSpPr>
          <p:spPr bwMode="auto">
            <a:xfrm>
              <a:off x="6461721" y="6412249"/>
              <a:ext cx="782638" cy="307777"/>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lgn="r" eaLnBrk="1" hangingPunct="1">
                <a:spcBef>
                  <a:spcPct val="50000"/>
                </a:spcBef>
              </a:pPr>
              <a:r>
                <a:rPr lang="fr-FR" sz="1400" b="1" dirty="0">
                  <a:solidFill>
                    <a:schemeClr val="accent2"/>
                  </a:solidFill>
                  <a:latin typeface="+mj-lt"/>
                  <a:ea typeface="Cambria" charset="0"/>
                  <a:cs typeface="Candara"/>
                </a:rPr>
                <a:t>0 m</a:t>
              </a:r>
            </a:p>
          </p:txBody>
        </p:sp>
        <p:sp>
          <p:nvSpPr>
            <p:cNvPr id="175" name="Text Box 28"/>
            <p:cNvSpPr txBox="1">
              <a:spLocks noChangeArrowheads="1"/>
            </p:cNvSpPr>
            <p:nvPr/>
          </p:nvSpPr>
          <p:spPr bwMode="auto">
            <a:xfrm>
              <a:off x="6333065" y="5768855"/>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accent2"/>
                  </a:solidFill>
                  <a:latin typeface="+mj-lt"/>
                  <a:ea typeface="Cambria" charset="0"/>
                  <a:cs typeface="Candara"/>
                </a:rPr>
                <a:t>5</a:t>
              </a:r>
              <a:r>
                <a:rPr lang="fr-FR" sz="1400" b="1" dirty="0" smtClean="0">
                  <a:solidFill>
                    <a:schemeClr val="accent2"/>
                  </a:solidFill>
                  <a:latin typeface="+mj-lt"/>
                  <a:ea typeface="Cambria" charset="0"/>
                  <a:cs typeface="Candara"/>
                </a:rPr>
                <a:t>00 </a:t>
              </a:r>
              <a:r>
                <a:rPr lang="fr-FR" sz="1400" b="1" dirty="0">
                  <a:solidFill>
                    <a:schemeClr val="accent2"/>
                  </a:solidFill>
                  <a:latin typeface="+mj-lt"/>
                  <a:ea typeface="Cambria" charset="0"/>
                  <a:cs typeface="Candara"/>
                </a:rPr>
                <a:t>m</a:t>
              </a:r>
            </a:p>
          </p:txBody>
        </p:sp>
        <p:sp>
          <p:nvSpPr>
            <p:cNvPr id="176" name="Text Box 28"/>
            <p:cNvSpPr txBox="1">
              <a:spLocks noChangeArrowheads="1"/>
            </p:cNvSpPr>
            <p:nvPr/>
          </p:nvSpPr>
          <p:spPr bwMode="auto">
            <a:xfrm>
              <a:off x="6316137" y="4992438"/>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smtClean="0">
                  <a:solidFill>
                    <a:schemeClr val="accent2"/>
                  </a:solidFill>
                  <a:latin typeface="+mj-lt"/>
                  <a:ea typeface="Cambria" charset="0"/>
                  <a:cs typeface="Candara"/>
                </a:rPr>
                <a:t>1000 </a:t>
              </a:r>
              <a:r>
                <a:rPr lang="fr-FR" sz="1400" b="1" dirty="0">
                  <a:solidFill>
                    <a:schemeClr val="accent2"/>
                  </a:solidFill>
                  <a:latin typeface="+mj-lt"/>
                  <a:ea typeface="Cambria" charset="0"/>
                  <a:cs typeface="Candara"/>
                </a:rPr>
                <a:t>m</a:t>
              </a:r>
            </a:p>
          </p:txBody>
        </p:sp>
        <p:sp>
          <p:nvSpPr>
            <p:cNvPr id="177" name="Text Box 28"/>
            <p:cNvSpPr txBox="1">
              <a:spLocks noChangeArrowheads="1"/>
            </p:cNvSpPr>
            <p:nvPr/>
          </p:nvSpPr>
          <p:spPr bwMode="auto">
            <a:xfrm>
              <a:off x="6316137" y="2849409"/>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accent2"/>
                  </a:solidFill>
                  <a:latin typeface="+mj-lt"/>
                  <a:ea typeface="Cambria" charset="0"/>
                  <a:cs typeface="Candara"/>
                </a:rPr>
                <a:t>2</a:t>
              </a:r>
              <a:r>
                <a:rPr lang="fr-FR" sz="1400" b="1" dirty="0" smtClean="0">
                  <a:solidFill>
                    <a:schemeClr val="accent2"/>
                  </a:solidFill>
                  <a:latin typeface="+mj-lt"/>
                  <a:ea typeface="Cambria" charset="0"/>
                  <a:cs typeface="Candara"/>
                </a:rPr>
                <a:t>500 </a:t>
              </a:r>
              <a:r>
                <a:rPr lang="fr-FR" sz="1400" b="1" dirty="0">
                  <a:solidFill>
                    <a:schemeClr val="accent2"/>
                  </a:solidFill>
                  <a:latin typeface="+mj-lt"/>
                  <a:ea typeface="Cambria" charset="0"/>
                  <a:cs typeface="Candara"/>
                </a:rPr>
                <a:t>m</a:t>
              </a:r>
            </a:p>
          </p:txBody>
        </p:sp>
        <p:sp>
          <p:nvSpPr>
            <p:cNvPr id="178" name="Text Box 28"/>
            <p:cNvSpPr txBox="1">
              <a:spLocks noChangeArrowheads="1"/>
            </p:cNvSpPr>
            <p:nvPr/>
          </p:nvSpPr>
          <p:spPr bwMode="auto">
            <a:xfrm>
              <a:off x="6341538" y="3546668"/>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a:solidFill>
                    <a:schemeClr val="accent2"/>
                  </a:solidFill>
                  <a:latin typeface="+mj-lt"/>
                  <a:ea typeface="Cambria" charset="0"/>
                  <a:cs typeface="Candara"/>
                </a:rPr>
                <a:t>2</a:t>
              </a:r>
              <a:r>
                <a:rPr lang="fr-FR" sz="1400" b="1" dirty="0" smtClean="0">
                  <a:solidFill>
                    <a:schemeClr val="accent2"/>
                  </a:solidFill>
                  <a:latin typeface="+mj-lt"/>
                  <a:ea typeface="Cambria" charset="0"/>
                  <a:cs typeface="Candara"/>
                </a:rPr>
                <a:t>000 </a:t>
              </a:r>
              <a:r>
                <a:rPr lang="fr-FR" sz="1400" b="1" dirty="0">
                  <a:solidFill>
                    <a:schemeClr val="accent2"/>
                  </a:solidFill>
                  <a:latin typeface="+mj-lt"/>
                  <a:ea typeface="Cambria" charset="0"/>
                  <a:cs typeface="Candara"/>
                </a:rPr>
                <a:t>m</a:t>
              </a:r>
            </a:p>
          </p:txBody>
        </p:sp>
        <p:sp>
          <p:nvSpPr>
            <p:cNvPr id="179" name="Text Box 28"/>
            <p:cNvSpPr txBox="1">
              <a:spLocks noChangeArrowheads="1"/>
            </p:cNvSpPr>
            <p:nvPr/>
          </p:nvSpPr>
          <p:spPr bwMode="auto">
            <a:xfrm>
              <a:off x="6333065" y="4273932"/>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smtClean="0">
                  <a:solidFill>
                    <a:schemeClr val="accent2"/>
                  </a:solidFill>
                  <a:latin typeface="+mj-lt"/>
                  <a:ea typeface="Cambria" charset="0"/>
                  <a:cs typeface="Candara"/>
                </a:rPr>
                <a:t>1500 </a:t>
              </a:r>
              <a:r>
                <a:rPr lang="fr-FR" sz="1400" b="1" dirty="0">
                  <a:solidFill>
                    <a:schemeClr val="accent2"/>
                  </a:solidFill>
                  <a:latin typeface="+mj-lt"/>
                  <a:ea typeface="Cambria" charset="0"/>
                  <a:cs typeface="Candara"/>
                </a:rPr>
                <a:t>m</a:t>
              </a:r>
            </a:p>
          </p:txBody>
        </p:sp>
        <p:sp>
          <p:nvSpPr>
            <p:cNvPr id="180" name="Text Box 28"/>
            <p:cNvSpPr txBox="1">
              <a:spLocks noChangeArrowheads="1"/>
            </p:cNvSpPr>
            <p:nvPr/>
          </p:nvSpPr>
          <p:spPr bwMode="auto">
            <a:xfrm>
              <a:off x="6307666" y="2219995"/>
              <a:ext cx="931043"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eaLnBrk="1" hangingPunct="1">
                <a:spcBef>
                  <a:spcPct val="50000"/>
                </a:spcBef>
              </a:pPr>
              <a:r>
                <a:rPr lang="fr-FR" sz="1400" b="1" dirty="0" smtClean="0">
                  <a:solidFill>
                    <a:schemeClr val="accent2"/>
                  </a:solidFill>
                  <a:latin typeface="+mj-lt"/>
                  <a:ea typeface="Cambria" charset="0"/>
                  <a:cs typeface="Candara"/>
                </a:rPr>
                <a:t>3000 </a:t>
              </a:r>
              <a:r>
                <a:rPr lang="fr-FR" sz="1400" b="1" dirty="0">
                  <a:solidFill>
                    <a:schemeClr val="accent2"/>
                  </a:solidFill>
                  <a:latin typeface="+mj-lt"/>
                  <a:ea typeface="Cambria" charset="0"/>
                  <a:cs typeface="Candara"/>
                </a:rPr>
                <a:t>m</a:t>
              </a:r>
            </a:p>
          </p:txBody>
        </p:sp>
        <p:sp>
          <p:nvSpPr>
            <p:cNvPr id="181" name="Line 20"/>
            <p:cNvSpPr>
              <a:spLocks noChangeShapeType="1"/>
            </p:cNvSpPr>
            <p:nvPr/>
          </p:nvSpPr>
          <p:spPr bwMode="auto">
            <a:xfrm rot="16200000">
              <a:off x="7385204" y="2237823"/>
              <a:ext cx="0" cy="276056"/>
            </a:xfrm>
            <a:prstGeom prst="line">
              <a:avLst/>
            </a:prstGeom>
            <a:noFill/>
            <a:ln w="19050" cap="flat" cmpd="sng" algn="ctr">
              <a:solidFill>
                <a:schemeClr val="accent2"/>
              </a:solid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endParaRPr lang="fr-FR"/>
            </a:p>
          </p:txBody>
        </p:sp>
        <p:sp>
          <p:nvSpPr>
            <p:cNvPr id="182" name="Text Box 28"/>
            <p:cNvSpPr txBox="1">
              <a:spLocks noChangeArrowheads="1"/>
            </p:cNvSpPr>
            <p:nvPr/>
          </p:nvSpPr>
          <p:spPr bwMode="auto">
            <a:xfrm>
              <a:off x="7556982" y="6423460"/>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1013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3" name="Text Box 28"/>
            <p:cNvSpPr txBox="1">
              <a:spLocks noChangeArrowheads="1"/>
            </p:cNvSpPr>
            <p:nvPr/>
          </p:nvSpPr>
          <p:spPr bwMode="auto">
            <a:xfrm>
              <a:off x="7556982" y="5744290"/>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955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4" name="Text Box 28"/>
            <p:cNvSpPr txBox="1">
              <a:spLocks noChangeArrowheads="1"/>
            </p:cNvSpPr>
            <p:nvPr/>
          </p:nvSpPr>
          <p:spPr bwMode="auto">
            <a:xfrm>
              <a:off x="7556983" y="4988355"/>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900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5" name="Text Box 28"/>
            <p:cNvSpPr txBox="1">
              <a:spLocks noChangeArrowheads="1"/>
            </p:cNvSpPr>
            <p:nvPr/>
          </p:nvSpPr>
          <p:spPr bwMode="auto">
            <a:xfrm>
              <a:off x="7540872" y="4271696"/>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845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6" name="Text Box 28"/>
            <p:cNvSpPr txBox="1">
              <a:spLocks noChangeArrowheads="1"/>
            </p:cNvSpPr>
            <p:nvPr/>
          </p:nvSpPr>
          <p:spPr bwMode="auto">
            <a:xfrm>
              <a:off x="7556983" y="3524147"/>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794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7" name="Text Box 28"/>
            <p:cNvSpPr txBox="1">
              <a:spLocks noChangeArrowheads="1"/>
            </p:cNvSpPr>
            <p:nvPr/>
          </p:nvSpPr>
          <p:spPr bwMode="auto">
            <a:xfrm>
              <a:off x="7556982" y="2838693"/>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746 </a:t>
              </a:r>
              <a:r>
                <a:rPr lang="fr-FR" sz="1400" b="1" dirty="0" err="1" smtClean="0">
                  <a:latin typeface="+mj-lt"/>
                  <a:ea typeface="Cambria" charset="0"/>
                  <a:cs typeface="Candara"/>
                </a:rPr>
                <a:t>hPa</a:t>
              </a:r>
              <a:endParaRPr lang="fr-FR" sz="1400" b="1" dirty="0">
                <a:latin typeface="+mj-lt"/>
                <a:ea typeface="Cambria" charset="0"/>
                <a:cs typeface="Candara"/>
              </a:endParaRPr>
            </a:p>
          </p:txBody>
        </p:sp>
        <p:sp>
          <p:nvSpPr>
            <p:cNvPr id="188" name="Text Box 28"/>
            <p:cNvSpPr txBox="1">
              <a:spLocks noChangeArrowheads="1"/>
            </p:cNvSpPr>
            <p:nvPr/>
          </p:nvSpPr>
          <p:spPr bwMode="auto">
            <a:xfrm>
              <a:off x="7556983" y="2204182"/>
              <a:ext cx="1045924" cy="309266"/>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eaLnBrk="1" hangingPunct="1">
                <a:spcBef>
                  <a:spcPct val="50000"/>
                </a:spcBef>
              </a:pPr>
              <a:r>
                <a:rPr lang="fr-FR" sz="1400" b="1" dirty="0" smtClean="0">
                  <a:latin typeface="+mj-lt"/>
                  <a:ea typeface="Cambria" charset="0"/>
                  <a:cs typeface="Candara"/>
                </a:rPr>
                <a:t>700 </a:t>
              </a:r>
              <a:r>
                <a:rPr lang="fr-FR" sz="1400" b="1" dirty="0" err="1" smtClean="0">
                  <a:latin typeface="+mj-lt"/>
                  <a:ea typeface="Cambria" charset="0"/>
                  <a:cs typeface="Candara"/>
                </a:rPr>
                <a:t>hPa</a:t>
              </a:r>
              <a:endParaRPr lang="fr-FR" sz="1400" b="1" dirty="0">
                <a:latin typeface="+mj-lt"/>
                <a:ea typeface="Cambria" charset="0"/>
                <a:cs typeface="Candara"/>
              </a:endParaRPr>
            </a:p>
          </p:txBody>
        </p:sp>
      </p:grpSp>
      <p:sp>
        <p:nvSpPr>
          <p:cNvPr id="189" name="Text Box 33"/>
          <p:cNvSpPr txBox="1">
            <a:spLocks noChangeArrowheads="1"/>
          </p:cNvSpPr>
          <p:nvPr/>
        </p:nvSpPr>
        <p:spPr bwMode="auto">
          <a:xfrm>
            <a:off x="3634364" y="5786675"/>
            <a:ext cx="3429000" cy="369332"/>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fr-FR" sz="1800" b="1" i="1" dirty="0">
                <a:effectLst>
                  <a:outerShdw blurRad="38100" dist="38100" dir="2700000" algn="tl">
                    <a:srgbClr val="DDDDDD"/>
                  </a:outerShdw>
                </a:effectLst>
                <a:latin typeface="Cambria"/>
                <a:cs typeface="Cambria"/>
              </a:rPr>
              <a:t>1 hPa = 8,5 m. (28 </a:t>
            </a:r>
            <a:r>
              <a:rPr lang="fr-FR" sz="1800" b="1" i="1" dirty="0" err="1">
                <a:effectLst>
                  <a:outerShdw blurRad="38100" dist="38100" dir="2700000" algn="tl">
                    <a:srgbClr val="DDDDDD"/>
                  </a:outerShdw>
                </a:effectLst>
                <a:latin typeface="Cambria"/>
                <a:cs typeface="Cambria"/>
              </a:rPr>
              <a:t>Ft</a:t>
            </a:r>
            <a:r>
              <a:rPr lang="fr-FR" sz="1800" b="1" i="1" dirty="0">
                <a:effectLst>
                  <a:outerShdw blurRad="38100" dist="38100" dir="2700000" algn="tl">
                    <a:srgbClr val="DDDDDD"/>
                  </a:outerShdw>
                </a:effectLst>
                <a:latin typeface="Cambria"/>
                <a:cs typeface="Cambria"/>
              </a:rPr>
              <a:t>)</a:t>
            </a:r>
          </a:p>
        </p:txBody>
      </p:sp>
      <p:sp>
        <p:nvSpPr>
          <p:cNvPr id="84" name="Rectangle 83"/>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3250081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 calcmode="lin" valueType="num">
                                      <p:cBhvr>
                                        <p:cTn id="12" dur="500" fill="hold"/>
                                        <p:tgtEl>
                                          <p:spTgt spid="189"/>
                                        </p:tgtEl>
                                        <p:attrNameLst>
                                          <p:attrName>ppt_w</p:attrName>
                                        </p:attrNameLst>
                                      </p:cBhvr>
                                      <p:tavLst>
                                        <p:tav tm="0">
                                          <p:val>
                                            <p:fltVal val="0"/>
                                          </p:val>
                                        </p:tav>
                                        <p:tav tm="100000">
                                          <p:val>
                                            <p:strVal val="#ppt_w"/>
                                          </p:val>
                                        </p:tav>
                                      </p:tavLst>
                                    </p:anim>
                                    <p:anim calcmode="lin" valueType="num">
                                      <p:cBhvr>
                                        <p:cTn id="13" dur="500" fill="hold"/>
                                        <p:tgtEl>
                                          <p:spTgt spid="189"/>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8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6"/>
                                        </p:tgtEl>
                                        <p:attrNameLst>
                                          <p:attrName>style.visibility</p:attrName>
                                        </p:attrNameLst>
                                      </p:cBhvr>
                                      <p:to>
                                        <p:strVal val="visible"/>
                                      </p:to>
                                    </p:set>
                                  </p:childTnLst>
                                </p:cTn>
                              </p:par>
                            </p:childTnLst>
                          </p:cTn>
                        </p:par>
                        <p:par>
                          <p:cTn id="18" fill="hold">
                            <p:stCondLst>
                              <p:cond delay="0"/>
                            </p:stCondLst>
                            <p:childTnLst>
                              <p:par>
                                <p:cTn id="19" presetID="23" presetClass="entr" presetSubtype="32" fill="hold" grpId="0" nodeType="after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p:cTn id="21" dur="500" fill="hold"/>
                                        <p:tgtEl>
                                          <p:spTgt spid="68"/>
                                        </p:tgtEl>
                                        <p:attrNameLst>
                                          <p:attrName>ppt_w</p:attrName>
                                        </p:attrNameLst>
                                      </p:cBhvr>
                                      <p:tavLst>
                                        <p:tav tm="0">
                                          <p:val>
                                            <p:strVal val="4*#ppt_w"/>
                                          </p:val>
                                        </p:tav>
                                        <p:tav tm="100000">
                                          <p:val>
                                            <p:strVal val="#ppt_w"/>
                                          </p:val>
                                        </p:tav>
                                      </p:tavLst>
                                    </p:anim>
                                    <p:anim calcmode="lin" valueType="num">
                                      <p:cBhvr>
                                        <p:cTn id="22" dur="500" fill="hold"/>
                                        <p:tgtEl>
                                          <p:spTgt spid="68"/>
                                        </p:tgtEl>
                                        <p:attrNameLst>
                                          <p:attrName>ppt_h</p:attrName>
                                        </p:attrNameLst>
                                      </p:cBhvr>
                                      <p:tavLst>
                                        <p:tav tm="0">
                                          <p:val>
                                            <p:strVal val="4*#ppt_h"/>
                                          </p:val>
                                        </p:tav>
                                        <p:tav tm="100000">
                                          <p:val>
                                            <p:strVal val="#ppt_h"/>
                                          </p:val>
                                        </p:tav>
                                      </p:tavLst>
                                    </p:anim>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8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9"/>
                                        </p:tgtEl>
                                        <p:attrNameLst>
                                          <p:attrName>style.visibility</p:attrName>
                                        </p:attrNameLst>
                                      </p:cBhvr>
                                      <p:to>
                                        <p:strVal val="visible"/>
                                      </p:to>
                                    </p:set>
                                  </p:childTnLst>
                                </p:cTn>
                              </p:par>
                            </p:childTnLst>
                          </p:cTn>
                        </p:par>
                        <p:par>
                          <p:cTn id="34" fill="hold">
                            <p:stCondLst>
                              <p:cond delay="0"/>
                            </p:stCondLst>
                            <p:childTnLst>
                              <p:par>
                                <p:cTn id="35" presetID="23" presetClass="entr" presetSubtype="32" fill="hold" grpId="0" nodeType="after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p:cTn id="37" dur="500" fill="hold"/>
                                        <p:tgtEl>
                                          <p:spTgt spid="86"/>
                                        </p:tgtEl>
                                        <p:attrNameLst>
                                          <p:attrName>ppt_w</p:attrName>
                                        </p:attrNameLst>
                                      </p:cBhvr>
                                      <p:tavLst>
                                        <p:tav tm="0">
                                          <p:val>
                                            <p:strVal val="4*#ppt_w"/>
                                          </p:val>
                                        </p:tav>
                                        <p:tav tm="100000">
                                          <p:val>
                                            <p:strVal val="#ppt_w"/>
                                          </p:val>
                                        </p:tav>
                                      </p:tavLst>
                                    </p:anim>
                                    <p:anim calcmode="lin" valueType="num">
                                      <p:cBhvr>
                                        <p:cTn id="38" dur="500" fill="hold"/>
                                        <p:tgtEl>
                                          <p:spTgt spid="86"/>
                                        </p:tgtEl>
                                        <p:attrNameLst>
                                          <p:attrName>ppt_h</p:attrName>
                                        </p:attrNameLst>
                                      </p:cBhvr>
                                      <p:tavLst>
                                        <p:tav tm="0">
                                          <p:val>
                                            <p:strVal val="4*#ppt_h"/>
                                          </p:val>
                                        </p:tav>
                                        <p:tav tm="100000">
                                          <p:val>
                                            <p:strVal val="#ppt_h"/>
                                          </p:val>
                                        </p:tav>
                                      </p:tavLst>
                                    </p:anim>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up)">
                                      <p:cBhvr>
                                        <p:cTn id="42" dur="500"/>
                                        <p:tgtEl>
                                          <p:spTgt spid="87"/>
                                        </p:tgtEl>
                                      </p:cBhvr>
                                    </p:animEffec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8" grpId="0" animBg="1"/>
      <p:bldP spid="87" grpId="0" animBg="1"/>
      <p:bldP spid="86" grpId="0" animBg="1"/>
      <p:bldP spid="88" grpId="0" animBg="1"/>
      <p:bldP spid="89" grpId="0" animBg="1"/>
      <p:bldP spid="18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33" name="ZoneTexte 3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VARIOMÈTRE</a:t>
            </a:r>
            <a:endParaRPr lang="fr-FR" sz="1400" dirty="0"/>
          </a:p>
        </p:txBody>
      </p:sp>
      <p:sp>
        <p:nvSpPr>
          <p:cNvPr id="34" name="ZoneTexte 33"/>
          <p:cNvSpPr txBox="1"/>
          <p:nvPr/>
        </p:nvSpPr>
        <p:spPr>
          <a:xfrm>
            <a:off x="12700" y="11914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35" name="ZoneTexte 34"/>
          <p:cNvSpPr txBox="1"/>
          <p:nvPr/>
        </p:nvSpPr>
        <p:spPr>
          <a:xfrm>
            <a:off x="1124064" y="1470631"/>
            <a:ext cx="6977980" cy="600164"/>
          </a:xfrm>
          <a:prstGeom prst="rect">
            <a:avLst/>
          </a:prstGeom>
          <a:noFill/>
        </p:spPr>
        <p:txBody>
          <a:bodyPr wrap="square" rtlCol="0">
            <a:spAutoFit/>
          </a:bodyPr>
          <a:lstStyle/>
          <a:p>
            <a:pPr algn="ctr">
              <a:spcAft>
                <a:spcPts val="600"/>
              </a:spcAft>
            </a:pPr>
            <a:r>
              <a:rPr lang="fr-FR" sz="1400" dirty="0" smtClean="0"/>
              <a:t>Il indique la </a:t>
            </a:r>
            <a:r>
              <a:rPr lang="fr-FR" sz="1400" dirty="0"/>
              <a:t>vitesse verticale </a:t>
            </a:r>
            <a:r>
              <a:rPr lang="fr-FR" sz="1400" dirty="0" smtClean="0"/>
              <a:t>(</a:t>
            </a:r>
            <a:r>
              <a:rPr lang="fr-FR" sz="1400" dirty="0" err="1" smtClean="0"/>
              <a:t>Vz</a:t>
            </a:r>
            <a:r>
              <a:rPr lang="fr-FR" sz="1400" dirty="0" smtClean="0"/>
              <a:t>) </a:t>
            </a:r>
            <a:r>
              <a:rPr lang="fr-FR" sz="1400" dirty="0"/>
              <a:t>de </a:t>
            </a:r>
            <a:r>
              <a:rPr lang="fr-FR" sz="1400" dirty="0" smtClean="0"/>
              <a:t>l'avion.</a:t>
            </a:r>
          </a:p>
          <a:p>
            <a:pPr algn="ctr">
              <a:spcAft>
                <a:spcPts val="600"/>
              </a:spcAft>
            </a:pPr>
            <a:r>
              <a:rPr lang="fr-FR" sz="1400" dirty="0" smtClean="0">
                <a:latin typeface="+mj-lt"/>
              </a:rPr>
              <a:t>Il est gradué en pieds/minute ou en mètres/seconde (1 m/s = 200 </a:t>
            </a:r>
            <a:r>
              <a:rPr lang="fr-FR" sz="1400" dirty="0" err="1" smtClean="0">
                <a:latin typeface="+mj-lt"/>
              </a:rPr>
              <a:t>Ft</a:t>
            </a:r>
            <a:r>
              <a:rPr lang="fr-FR" sz="1400" dirty="0" smtClean="0">
                <a:latin typeface="+mj-lt"/>
              </a:rPr>
              <a:t>/min).</a:t>
            </a:r>
            <a:endParaRPr lang="fr-FR" sz="1400" dirty="0">
              <a:latin typeface="+mj-lt"/>
            </a:endParaRPr>
          </a:p>
        </p:txBody>
      </p:sp>
      <p:sp>
        <p:nvSpPr>
          <p:cNvPr id="37" name="ZoneTexte 36"/>
          <p:cNvSpPr txBox="1"/>
          <p:nvPr/>
        </p:nvSpPr>
        <p:spPr>
          <a:xfrm>
            <a:off x="12700" y="2239387"/>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5" name="Imag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993" y="3301966"/>
            <a:ext cx="2078265" cy="2063832"/>
          </a:xfrm>
          <a:prstGeom prst="rect">
            <a:avLst/>
          </a:prstGeom>
        </p:spPr>
      </p:pic>
      <p:pic>
        <p:nvPicPr>
          <p:cNvPr id="45" name="Image 44" descr="images-1.jpeg"/>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14694064">
            <a:off x="5910813" y="4522818"/>
            <a:ext cx="683999" cy="466361"/>
          </a:xfrm>
          <a:prstGeom prst="rect">
            <a:avLst/>
          </a:prstGeom>
        </p:spPr>
      </p:pic>
      <p:pic>
        <p:nvPicPr>
          <p:cNvPr id="48" name="Image 47" descr="images-1.jpeg"/>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rot="6905936" flipV="1">
            <a:off x="5888900" y="3741760"/>
            <a:ext cx="683999" cy="466361"/>
          </a:xfrm>
          <a:prstGeom prst="rect">
            <a:avLst/>
          </a:prstGeom>
        </p:spPr>
      </p:pic>
      <p:sp>
        <p:nvSpPr>
          <p:cNvPr id="49" name="ZoneTexte 48"/>
          <p:cNvSpPr txBox="1"/>
          <p:nvPr/>
        </p:nvSpPr>
        <p:spPr>
          <a:xfrm>
            <a:off x="6150540" y="2932597"/>
            <a:ext cx="1547998" cy="307777"/>
          </a:xfrm>
          <a:prstGeom prst="rect">
            <a:avLst/>
          </a:prstGeom>
          <a:solidFill>
            <a:schemeClr val="accent1">
              <a:lumMod val="20000"/>
              <a:lumOff val="80000"/>
              <a:alpha val="73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smtClean="0">
                <a:solidFill>
                  <a:schemeClr val="accent1"/>
                </a:solidFill>
                <a:latin typeface="+mj-lt"/>
              </a:rPr>
              <a:t>Taux de montée</a:t>
            </a:r>
            <a:endParaRPr lang="fr-FR" sz="1400" dirty="0">
              <a:solidFill>
                <a:schemeClr val="accent1"/>
              </a:solidFill>
              <a:latin typeface="+mj-lt"/>
            </a:endParaRPr>
          </a:p>
        </p:txBody>
      </p:sp>
      <p:sp>
        <p:nvSpPr>
          <p:cNvPr id="51" name="ZoneTexte 50"/>
          <p:cNvSpPr txBox="1"/>
          <p:nvPr/>
        </p:nvSpPr>
        <p:spPr>
          <a:xfrm>
            <a:off x="6126871" y="5437143"/>
            <a:ext cx="1619998" cy="307777"/>
          </a:xfrm>
          <a:prstGeom prst="rect">
            <a:avLst/>
          </a:prstGeom>
          <a:solidFill>
            <a:schemeClr val="accent2">
              <a:lumMod val="20000"/>
              <a:lumOff val="80000"/>
              <a:alpha val="7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400" dirty="0" smtClean="0">
                <a:solidFill>
                  <a:srgbClr val="FF0000"/>
                </a:solidFill>
                <a:latin typeface="+mj-lt"/>
              </a:rPr>
              <a:t>Taux de descente</a:t>
            </a:r>
            <a:endParaRPr lang="fr-FR" sz="1400" dirty="0">
              <a:solidFill>
                <a:srgbClr val="FF0000"/>
              </a:solidFill>
              <a:latin typeface="+mj-lt"/>
            </a:endParaRPr>
          </a:p>
        </p:txBody>
      </p:sp>
      <p:pic>
        <p:nvPicPr>
          <p:cNvPr id="18" name="Image 17" descr="5438539368_f4b034a4b2.jpg"/>
          <p:cNvPicPr>
            <a:picLocks noChangeAspect="1"/>
          </p:cNvPicPr>
          <p:nvPr/>
        </p:nvPicPr>
        <p:blipFill rotWithShape="1">
          <a:blip r:embed="rId7">
            <a:clrChange>
              <a:clrFrom>
                <a:srgbClr val="E4E5EA"/>
              </a:clrFrom>
              <a:clrTo>
                <a:srgbClr val="E4E5EA">
                  <a:alpha val="0"/>
                </a:srgbClr>
              </a:clrTo>
            </a:clrChange>
            <a:extLst>
              <a:ext uri="{28A0092B-C50C-407E-A947-70E740481C1C}">
                <a14:useLocalDpi xmlns:a14="http://schemas.microsoft.com/office/drawing/2010/main" val="0"/>
              </a:ext>
            </a:extLst>
          </a:blip>
          <a:srcRect l="2344" t="1414" r="2028" b="12136"/>
          <a:stretch/>
        </p:blipFill>
        <p:spPr>
          <a:xfrm>
            <a:off x="927100" y="2870201"/>
            <a:ext cx="4191000" cy="3175000"/>
          </a:xfrm>
          <a:prstGeom prst="rect">
            <a:avLst/>
          </a:prstGeom>
        </p:spPr>
      </p:pic>
      <p:sp>
        <p:nvSpPr>
          <p:cNvPr id="13" name="Rectangle 12"/>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8872785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1000"/>
                                        <p:tgtEl>
                                          <p:spTgt spid="48"/>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1000"/>
                                        <p:tgtEl>
                                          <p:spTgt spid="45"/>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7" grpId="0"/>
      <p:bldP spid="49"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087854"/>
            <a:ext cx="6762193" cy="50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600200" y="2451100"/>
            <a:ext cx="3556000" cy="13970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3" name="ZoneTexte 22"/>
          <p:cNvSpPr txBox="1"/>
          <p:nvPr/>
        </p:nvSpPr>
        <p:spPr>
          <a:xfrm>
            <a:off x="0" y="571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Instruments gyroscopiques</a:t>
            </a:r>
          </a:p>
        </p:txBody>
      </p:sp>
      <p:sp>
        <p:nvSpPr>
          <p:cNvPr id="43" name="ZoneTexte 42"/>
          <p:cNvSpPr txBox="1"/>
          <p:nvPr/>
        </p:nvSpPr>
        <p:spPr>
          <a:xfrm>
            <a:off x="1223433" y="617626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a:t>
            </a:r>
            <a:endParaRPr lang="fr-FR" sz="1400" dirty="0"/>
          </a:p>
        </p:txBody>
      </p:sp>
      <p:sp>
        <p:nvSpPr>
          <p:cNvPr id="44" name="ZoneTexte 43"/>
          <p:cNvSpPr txBox="1"/>
          <p:nvPr/>
        </p:nvSpPr>
        <p:spPr>
          <a:xfrm>
            <a:off x="3668168" y="6176267"/>
            <a:ext cx="197999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Horizon artificiel</a:t>
            </a:r>
            <a:endParaRPr lang="fr-FR" sz="1400" dirty="0"/>
          </a:p>
        </p:txBody>
      </p:sp>
      <p:sp>
        <p:nvSpPr>
          <p:cNvPr id="45" name="ZoneTexte 44"/>
          <p:cNvSpPr txBox="1"/>
          <p:nvPr/>
        </p:nvSpPr>
        <p:spPr>
          <a:xfrm>
            <a:off x="5877697" y="6176267"/>
            <a:ext cx="187199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Conservateur de cap</a:t>
            </a:r>
            <a:endParaRPr lang="fr-FR" sz="1400" dirty="0"/>
          </a:p>
        </p:txBody>
      </p:sp>
      <p:cxnSp>
        <p:nvCxnSpPr>
          <p:cNvPr id="15" name="Connecteur droit avec flèche 14"/>
          <p:cNvCxnSpPr/>
          <p:nvPr/>
        </p:nvCxnSpPr>
        <p:spPr>
          <a:xfrm flipV="1">
            <a:off x="2499554" y="3402030"/>
            <a:ext cx="321081" cy="6881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Connecteur droit avec flèche 48"/>
          <p:cNvCxnSpPr/>
          <p:nvPr/>
        </p:nvCxnSpPr>
        <p:spPr>
          <a:xfrm flipH="1" flipV="1">
            <a:off x="3386489" y="2734679"/>
            <a:ext cx="1188686" cy="14554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Connecteur droit avec flèche 51"/>
          <p:cNvCxnSpPr/>
          <p:nvPr/>
        </p:nvCxnSpPr>
        <p:spPr>
          <a:xfrm flipH="1" flipV="1">
            <a:off x="3448550" y="3486422"/>
            <a:ext cx="2687884" cy="1092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9" name="Picture 16" descr="conservcap"/>
          <p:cNvPicPr>
            <a:picLocks noChangeAspect="1" noChangeArrowheads="1"/>
          </p:cNvPicPr>
          <p:nvPr/>
        </p:nvPicPr>
        <p:blipFill>
          <a:blip r:embed="rId5">
            <a:clrChange>
              <a:clrFrom>
                <a:srgbClr val="DEFFFF"/>
              </a:clrFrom>
              <a:clrTo>
                <a:srgbClr val="DEFFFF">
                  <a:alpha val="0"/>
                </a:srgbClr>
              </a:clrTo>
            </a:clrChange>
            <a:extLst>
              <a:ext uri="{28A0092B-C50C-407E-A947-70E740481C1C}">
                <a14:useLocalDpi xmlns:a14="http://schemas.microsoft.com/office/drawing/2010/main" val="0"/>
              </a:ext>
            </a:extLst>
          </a:blip>
          <a:srcRect/>
          <a:stretch>
            <a:fillRect/>
          </a:stretch>
        </p:blipFill>
        <p:spPr bwMode="auto">
          <a:xfrm>
            <a:off x="5825047" y="4061667"/>
            <a:ext cx="1957641" cy="195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IndicatCadran.png"/>
          <p:cNvPicPr>
            <a:picLocks noChangeAspect="1"/>
          </p:cNvPicPr>
          <p:nvPr/>
        </p:nvPicPr>
        <p:blipFill rotWithShape="1">
          <a:blip r:embed="rId6">
            <a:extLst>
              <a:ext uri="{28A0092B-C50C-407E-A947-70E740481C1C}">
                <a14:useLocalDpi xmlns:a14="http://schemas.microsoft.com/office/drawing/2010/main" val="0"/>
              </a:ext>
            </a:extLst>
          </a:blip>
          <a:srcRect l="60732"/>
          <a:stretch/>
        </p:blipFill>
        <p:spPr>
          <a:xfrm>
            <a:off x="1396461" y="4090204"/>
            <a:ext cx="1949308" cy="1942488"/>
          </a:xfrm>
          <a:prstGeom prst="rect">
            <a:avLst/>
          </a:prstGeom>
        </p:spPr>
      </p:pic>
      <p:pic>
        <p:nvPicPr>
          <p:cNvPr id="7" name="Image 6" descr="HorizonCadran.png"/>
          <p:cNvPicPr>
            <a:picLocks noChangeAspect="1"/>
          </p:cNvPicPr>
          <p:nvPr/>
        </p:nvPicPr>
        <p:blipFill rotWithShape="1">
          <a:blip r:embed="rId7">
            <a:extLst>
              <a:ext uri="{28A0092B-C50C-407E-A947-70E740481C1C}">
                <a14:useLocalDpi xmlns:a14="http://schemas.microsoft.com/office/drawing/2010/main" val="0"/>
              </a:ext>
            </a:extLst>
          </a:blip>
          <a:srcRect r="60817"/>
          <a:stretch/>
        </p:blipFill>
        <p:spPr>
          <a:xfrm>
            <a:off x="3687310" y="4104474"/>
            <a:ext cx="1943998" cy="1930593"/>
          </a:xfrm>
          <a:prstGeom prst="rect">
            <a:avLst/>
          </a:prstGeom>
        </p:spPr>
      </p:pic>
      <p:pic>
        <p:nvPicPr>
          <p:cNvPr id="9" name="Image 8" descr="gyroscope_3_degres.gif"/>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9310" y="0"/>
            <a:ext cx="1741824" cy="1741824"/>
          </a:xfrm>
          <a:prstGeom prst="rect">
            <a:avLst/>
          </a:prstGeom>
        </p:spPr>
      </p:pic>
      <p:grpSp>
        <p:nvGrpSpPr>
          <p:cNvPr id="17" name="Grouper 16"/>
          <p:cNvGrpSpPr/>
          <p:nvPr/>
        </p:nvGrpSpPr>
        <p:grpSpPr>
          <a:xfrm>
            <a:off x="2349500" y="1651000"/>
            <a:ext cx="4658554" cy="3924573"/>
            <a:chOff x="2260600" y="1257300"/>
            <a:chExt cx="4445000" cy="3695700"/>
          </a:xfrm>
        </p:grpSpPr>
        <p:sp>
          <p:nvSpPr>
            <p:cNvPr id="18" name="Rectangle à coins arrondis 17"/>
            <p:cNvSpPr/>
            <p:nvPr/>
          </p:nvSpPr>
          <p:spPr>
            <a:xfrm>
              <a:off x="2260600" y="1257300"/>
              <a:ext cx="4445000" cy="3695700"/>
            </a:xfrm>
            <a:prstGeom prst="roundRect">
              <a:avLst>
                <a:gd name="adj" fmla="val 1323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0" name="Image 19" descr="Horizon artificie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2990" y="1498601"/>
              <a:ext cx="3465558" cy="3263898"/>
            </a:xfrm>
            <a:prstGeom prst="rect">
              <a:avLst/>
            </a:prstGeom>
          </p:spPr>
        </p:pic>
      </p:grpSp>
      <p:sp>
        <p:nvSpPr>
          <p:cNvPr id="21" name="Rectangle 20"/>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5171528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0"/>
                            </p:stCondLst>
                            <p:childTnLst>
                              <p:par>
                                <p:cTn id="24" presetID="2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0"/>
                            </p:stCondLst>
                            <p:childTnLst>
                              <p:par>
                                <p:cTn id="34" presetID="22" presetClass="entr" presetSubtype="4"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right)">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33" name="ZoneTexte 32"/>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22" name="ZoneTexte 21"/>
          <p:cNvSpPr txBox="1"/>
          <p:nvPr/>
        </p:nvSpPr>
        <p:spPr>
          <a:xfrm>
            <a:off x="12700" y="12612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Présentation et utilité</a:t>
            </a:r>
          </a:p>
        </p:txBody>
      </p:sp>
      <p:sp>
        <p:nvSpPr>
          <p:cNvPr id="23" name="ZoneTexte 22"/>
          <p:cNvSpPr txBox="1"/>
          <p:nvPr/>
        </p:nvSpPr>
        <p:spPr>
          <a:xfrm>
            <a:off x="1188722" y="1624519"/>
            <a:ext cx="6977980" cy="600164"/>
          </a:xfrm>
          <a:prstGeom prst="rect">
            <a:avLst/>
          </a:prstGeom>
          <a:noFill/>
        </p:spPr>
        <p:txBody>
          <a:bodyPr wrap="square" rtlCol="0">
            <a:spAutoFit/>
          </a:bodyPr>
          <a:lstStyle/>
          <a:p>
            <a:pPr algn="ctr">
              <a:spcAft>
                <a:spcPts val="600"/>
              </a:spcAft>
            </a:pPr>
            <a:r>
              <a:rPr lang="fr-FR" sz="1400" dirty="0" smtClean="0"/>
              <a:t>Il </a:t>
            </a:r>
            <a:r>
              <a:rPr lang="fr-FR" sz="1400" dirty="0"/>
              <a:t>est composé de deux éléments </a:t>
            </a:r>
            <a:r>
              <a:rPr lang="fr-FR" sz="1400" dirty="0" smtClean="0"/>
              <a:t>indépendants</a:t>
            </a:r>
            <a:r>
              <a:rPr lang="fr-FR" sz="1400" dirty="0"/>
              <a:t> </a:t>
            </a:r>
            <a:r>
              <a:rPr lang="fr-FR" sz="1400" dirty="0" smtClean="0"/>
              <a:t>: une </a:t>
            </a:r>
            <a:r>
              <a:rPr lang="fr-FR" sz="1400" dirty="0"/>
              <a:t>bille et une </a:t>
            </a:r>
            <a:r>
              <a:rPr lang="fr-FR" sz="1400" dirty="0" smtClean="0"/>
              <a:t>aiguille ou maquette.</a:t>
            </a:r>
          </a:p>
          <a:p>
            <a:pPr algn="ctr">
              <a:spcAft>
                <a:spcPts val="600"/>
              </a:spcAft>
            </a:pPr>
            <a:r>
              <a:rPr lang="fr-FR" sz="1400" dirty="0"/>
              <a:t>La bille</a:t>
            </a:r>
            <a:r>
              <a:rPr lang="fr-FR" sz="1400" dirty="0">
                <a:latin typeface="+mj-lt"/>
              </a:rPr>
              <a:t> </a:t>
            </a:r>
            <a:r>
              <a:rPr lang="fr-FR" sz="1400" dirty="0"/>
              <a:t>renseigne sur la symétrie du vol et l'aiguille sur le sens du virage</a:t>
            </a:r>
            <a:r>
              <a:rPr lang="fr-FR" sz="1400" dirty="0" smtClean="0"/>
              <a:t>.</a:t>
            </a:r>
            <a:endParaRPr lang="fr-FR" sz="1400" dirty="0">
              <a:latin typeface="+mj-lt"/>
            </a:endParaRPr>
          </a:p>
        </p:txBody>
      </p:sp>
      <p:pic>
        <p:nvPicPr>
          <p:cNvPr id="4" name="Image 3" descr="IndicatCadr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51" y="2844800"/>
            <a:ext cx="5842000" cy="2286000"/>
          </a:xfrm>
          <a:prstGeom prst="rect">
            <a:avLst/>
          </a:prstGeom>
        </p:spPr>
      </p:pic>
      <p:sp>
        <p:nvSpPr>
          <p:cNvPr id="7" name="Rectangle 6"/>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9892807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2" name="Image 1" descr="indicateur_virage.png"/>
          <p:cNvPicPr>
            <a:picLocks noChangeAspect="1"/>
          </p:cNvPicPr>
          <p:nvPr/>
        </p:nvPicPr>
        <p:blipFill rotWithShape="1">
          <a:blip r:embed="rId3">
            <a:clrChange>
              <a:clrFrom>
                <a:srgbClr val="6F9DCB"/>
              </a:clrFrom>
              <a:clrTo>
                <a:srgbClr val="6F9DCB">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65402" b="83033"/>
          <a:stretch/>
        </p:blipFill>
        <p:spPr>
          <a:xfrm>
            <a:off x="3302271" y="1880960"/>
            <a:ext cx="2628000" cy="1262876"/>
          </a:xfrm>
          <a:prstGeom prst="rect">
            <a:avLst/>
          </a:prstGeom>
        </p:spPr>
      </p:pic>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5">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grpSp>
        <p:nvGrpSpPr>
          <p:cNvPr id="45" name="Grouper 26"/>
          <p:cNvGrpSpPr/>
          <p:nvPr/>
        </p:nvGrpSpPr>
        <p:grpSpPr>
          <a:xfrm rot="5400000">
            <a:off x="5454020" y="2973990"/>
            <a:ext cx="952500" cy="2036475"/>
            <a:chOff x="879476" y="2731167"/>
            <a:chExt cx="952500" cy="2036475"/>
          </a:xfrm>
        </p:grpSpPr>
        <p:sp>
          <p:nvSpPr>
            <p:cNvPr id="46" name="Line 125"/>
            <p:cNvSpPr>
              <a:spLocks noChangeShapeType="1"/>
            </p:cNvSpPr>
            <p:nvPr/>
          </p:nvSpPr>
          <p:spPr bwMode="auto">
            <a:xfrm>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7" name="Line 127"/>
            <p:cNvSpPr>
              <a:spLocks noChangeShapeType="1"/>
            </p:cNvSpPr>
            <p:nvPr/>
          </p:nvSpPr>
          <p:spPr bwMode="auto">
            <a:xfrm>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8" name="Line 128"/>
            <p:cNvSpPr>
              <a:spLocks noChangeShapeType="1"/>
            </p:cNvSpPr>
            <p:nvPr/>
          </p:nvSpPr>
          <p:spPr bwMode="auto">
            <a:xfrm>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9" name="Line 129"/>
            <p:cNvSpPr>
              <a:spLocks noChangeShapeType="1"/>
            </p:cNvSpPr>
            <p:nvPr/>
          </p:nvSpPr>
          <p:spPr bwMode="auto">
            <a:xfrm>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0" name="Line 130"/>
            <p:cNvSpPr>
              <a:spLocks noChangeShapeType="1"/>
            </p:cNvSpPr>
            <p:nvPr/>
          </p:nvSpPr>
          <p:spPr bwMode="auto">
            <a:xfrm>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1" name="Line 131"/>
            <p:cNvSpPr>
              <a:spLocks noChangeShapeType="1"/>
            </p:cNvSpPr>
            <p:nvPr/>
          </p:nvSpPr>
          <p:spPr bwMode="auto">
            <a:xfrm>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2" name="Line 132"/>
            <p:cNvSpPr>
              <a:spLocks noChangeShapeType="1"/>
            </p:cNvSpPr>
            <p:nvPr/>
          </p:nvSpPr>
          <p:spPr bwMode="auto">
            <a:xfrm>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3" name="Line 133"/>
            <p:cNvSpPr>
              <a:spLocks noChangeShapeType="1"/>
            </p:cNvSpPr>
            <p:nvPr/>
          </p:nvSpPr>
          <p:spPr bwMode="auto">
            <a:xfrm>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55" name="ZoneTexte 54"/>
          <p:cNvSpPr txBox="1"/>
          <p:nvPr/>
        </p:nvSpPr>
        <p:spPr>
          <a:xfrm>
            <a:off x="1186888" y="2238222"/>
            <a:ext cx="2148371" cy="307777"/>
          </a:xfrm>
          <a:prstGeom prst="rect">
            <a:avLst/>
          </a:prstGeom>
          <a:noFill/>
        </p:spPr>
        <p:txBody>
          <a:bodyPr wrap="square" rtlCol="0">
            <a:spAutoFit/>
          </a:bodyPr>
          <a:lstStyle/>
          <a:p>
            <a:pPr marL="285750" indent="-285750" algn="r">
              <a:buFont typeface="Wingdings" charset="2"/>
              <a:buChar char="v"/>
            </a:pPr>
            <a:r>
              <a:rPr lang="fr-FR" sz="1400" dirty="0" smtClean="0">
                <a:solidFill>
                  <a:schemeClr val="accent3">
                    <a:lumMod val="75000"/>
                  </a:schemeClr>
                </a:solidFill>
                <a:latin typeface="+mj-lt"/>
              </a:rPr>
              <a:t>Inclinaison nulle</a:t>
            </a:r>
            <a:endParaRPr lang="fr-FR" sz="1400" dirty="0">
              <a:solidFill>
                <a:schemeClr val="accent3">
                  <a:lumMod val="75000"/>
                </a:schemeClr>
              </a:solidFill>
              <a:latin typeface="+mj-lt"/>
            </a:endParaRPr>
          </a:p>
        </p:txBody>
      </p:sp>
      <p:sp>
        <p:nvSpPr>
          <p:cNvPr id="56" name="ZoneTexte 55"/>
          <p:cNvSpPr txBox="1"/>
          <p:nvPr/>
        </p:nvSpPr>
        <p:spPr>
          <a:xfrm>
            <a:off x="5901077" y="2245543"/>
            <a:ext cx="2970045" cy="307777"/>
          </a:xfrm>
          <a:prstGeom prst="rect">
            <a:avLst/>
          </a:prstGeom>
          <a:noFill/>
        </p:spPr>
        <p:txBody>
          <a:bodyPr wrap="square" rtlCol="0">
            <a:spAutoFit/>
          </a:bodyPr>
          <a:lstStyle/>
          <a:p>
            <a:pPr marL="285750" indent="-285750">
              <a:buFont typeface="Wingdings" charset="2"/>
              <a:buChar char="v"/>
            </a:pPr>
            <a:r>
              <a:rPr lang="fr-FR" sz="1400" dirty="0" smtClean="0">
                <a:solidFill>
                  <a:srgbClr val="FF0000"/>
                </a:solidFill>
                <a:latin typeface="+mj-lt"/>
              </a:rPr>
              <a:t>Vol symétrique</a:t>
            </a:r>
            <a:endParaRPr lang="fr-FR" sz="1400" dirty="0">
              <a:solidFill>
                <a:srgbClr val="FF0000"/>
              </a:solidFill>
              <a:latin typeface="+mj-lt"/>
            </a:endParaRPr>
          </a:p>
        </p:txBody>
      </p:sp>
      <p:cxnSp>
        <p:nvCxnSpPr>
          <p:cNvPr id="9" name="Connecteur droit avec flèche 8"/>
          <p:cNvCxnSpPr>
            <a:stCxn id="11" idx="0"/>
          </p:cNvCxnSpPr>
          <p:nvPr/>
        </p:nvCxnSpPr>
        <p:spPr>
          <a:xfrm flipV="1">
            <a:off x="2782410" y="2496514"/>
            <a:ext cx="1263542" cy="189786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a:stCxn id="11" idx="0"/>
          </p:cNvCxnSpPr>
          <p:nvPr/>
        </p:nvCxnSpPr>
        <p:spPr>
          <a:xfrm flipV="1">
            <a:off x="2782410" y="2188737"/>
            <a:ext cx="2562972" cy="2205640"/>
          </a:xfrm>
          <a:prstGeom prst="straightConnector1">
            <a:avLst/>
          </a:prstGeom>
          <a:ln>
            <a:solidFill>
              <a:srgbClr val="508709"/>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045952" y="2850270"/>
            <a:ext cx="1871620" cy="930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flipH="1" flipV="1">
            <a:off x="5345382" y="2717356"/>
            <a:ext cx="572190" cy="1063313"/>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sp>
        <p:nvSpPr>
          <p:cNvPr id="57" name="ZoneTexte 56"/>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59" name="Rectangle 58"/>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9559110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down)">
                                      <p:cBhvr>
                                        <p:cTn id="10" dur="500"/>
                                        <p:tgtEl>
                                          <p:spTgt spid="5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down)">
                                      <p:cBhvr>
                                        <p:cTn id="18" dur="500"/>
                                        <p:tgtEl>
                                          <p:spTgt spid="61"/>
                                        </p:tgtEl>
                                      </p:cBhvr>
                                    </p:animEffect>
                                  </p:childTnLst>
                                </p:cTn>
                              </p:par>
                              <p:par>
                                <p:cTn id="19" presetID="22" presetClass="entr" presetSubtype="2"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right)">
                                      <p:cBhvr>
                                        <p:cTn id="21" dur="500"/>
                                        <p:tgtEl>
                                          <p:spTgt spid="64"/>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up)">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78554" r="65508"/>
          <a:stretch/>
        </p:blipFill>
        <p:spPr>
          <a:xfrm>
            <a:off x="3375940" y="1688612"/>
            <a:ext cx="2628000" cy="1575947"/>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203382" y="2238222"/>
            <a:ext cx="2148371" cy="307777"/>
          </a:xfrm>
          <a:prstGeom prst="rect">
            <a:avLst/>
          </a:prstGeom>
          <a:noFill/>
        </p:spPr>
        <p:txBody>
          <a:bodyPr wrap="square" rtlCol="0">
            <a:spAutoFit/>
          </a:bodyPr>
          <a:lstStyle/>
          <a:p>
            <a:pPr marL="285750" indent="-285750" algn="r">
              <a:buFont typeface="Wingdings" charset="2"/>
              <a:buChar char="v"/>
            </a:pPr>
            <a:r>
              <a:rPr lang="fr-FR" sz="1400" dirty="0" smtClean="0">
                <a:solidFill>
                  <a:schemeClr val="accent3">
                    <a:lumMod val="75000"/>
                  </a:schemeClr>
                </a:solidFill>
                <a:latin typeface="+mj-lt"/>
              </a:rPr>
              <a:t>Inclinaison nulle</a:t>
            </a:r>
            <a:endParaRPr lang="fr-FR" sz="1400" dirty="0">
              <a:solidFill>
                <a:schemeClr val="accent3">
                  <a:lumMod val="75000"/>
                </a:schemeClr>
              </a:solidFill>
              <a:latin typeface="+mj-lt"/>
            </a:endParaRPr>
          </a:p>
        </p:txBody>
      </p:sp>
      <p:sp>
        <p:nvSpPr>
          <p:cNvPr id="56" name="ZoneTexte 55"/>
          <p:cNvSpPr txBox="1"/>
          <p:nvPr/>
        </p:nvSpPr>
        <p:spPr>
          <a:xfrm>
            <a:off x="6000041" y="2245543"/>
            <a:ext cx="2970045" cy="307777"/>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rgbClr val="FF0000"/>
                </a:solidFill>
                <a:latin typeface="+mj-lt"/>
              </a:rPr>
              <a:t>Vol dissymétrique</a:t>
            </a:r>
          </a:p>
        </p:txBody>
      </p:sp>
      <p:cxnSp>
        <p:nvCxnSpPr>
          <p:cNvPr id="9" name="Connecteur droit avec flèche 8"/>
          <p:cNvCxnSpPr>
            <a:stCxn id="11" idx="0"/>
          </p:cNvCxnSpPr>
          <p:nvPr/>
        </p:nvCxnSpPr>
        <p:spPr>
          <a:xfrm flipV="1">
            <a:off x="2782410" y="2496514"/>
            <a:ext cx="1263542" cy="189786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a:stCxn id="11" idx="0"/>
          </p:cNvCxnSpPr>
          <p:nvPr/>
        </p:nvCxnSpPr>
        <p:spPr>
          <a:xfrm flipV="1">
            <a:off x="2782410" y="2188737"/>
            <a:ext cx="2562972" cy="2205640"/>
          </a:xfrm>
          <a:prstGeom prst="straightConnector1">
            <a:avLst/>
          </a:prstGeom>
          <a:ln>
            <a:solidFill>
              <a:srgbClr val="508709"/>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3760689" y="2850270"/>
            <a:ext cx="2156884" cy="93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flipH="1" flipV="1">
            <a:off x="5220547" y="2717356"/>
            <a:ext cx="697025" cy="1063314"/>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grpSp>
        <p:nvGrpSpPr>
          <p:cNvPr id="57" name="Grouper 34"/>
          <p:cNvGrpSpPr/>
          <p:nvPr/>
        </p:nvGrpSpPr>
        <p:grpSpPr>
          <a:xfrm rot="16200000" flipH="1">
            <a:off x="5365930" y="2999373"/>
            <a:ext cx="952500" cy="2036475"/>
            <a:chOff x="879476" y="2731167"/>
            <a:chExt cx="952500" cy="2036475"/>
          </a:xfrm>
        </p:grpSpPr>
        <p:sp>
          <p:nvSpPr>
            <p:cNvPr id="59"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0"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2"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3"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6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70" name="ZoneTexte 69"/>
          <p:cNvSpPr txBox="1"/>
          <p:nvPr/>
        </p:nvSpPr>
        <p:spPr>
          <a:xfrm>
            <a:off x="6020489" y="2532152"/>
            <a:ext cx="2970045" cy="307777"/>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rgbClr val="FF0000"/>
                </a:solidFill>
                <a:latin typeface="+mj-lt"/>
              </a:rPr>
              <a:t>Pied à gauche</a:t>
            </a:r>
            <a:endParaRPr lang="fr-FR" sz="1400" dirty="0">
              <a:solidFill>
                <a:srgbClr val="FF0000"/>
              </a:solidFill>
              <a:latin typeface="+mj-lt"/>
            </a:endParaRPr>
          </a:p>
        </p:txBody>
      </p:sp>
      <p:sp>
        <p:nvSpPr>
          <p:cNvPr id="71" name="ZoneTexte 70"/>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49" name="Rectangle 48"/>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1819956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2"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right)">
                                      <p:cBhvr>
                                        <p:cTn id="10" dur="500"/>
                                        <p:tgtEl>
                                          <p:spTgt spid="6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6">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up)">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70"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20094" r="64936" b="63792"/>
          <a:stretch/>
        </p:blipFill>
        <p:spPr>
          <a:xfrm>
            <a:off x="3332328" y="1852931"/>
            <a:ext cx="2644630" cy="1190983"/>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grpSp>
        <p:nvGrpSpPr>
          <p:cNvPr id="45" name="Grouper 26"/>
          <p:cNvGrpSpPr/>
          <p:nvPr/>
        </p:nvGrpSpPr>
        <p:grpSpPr>
          <a:xfrm rot="5400000">
            <a:off x="5454020" y="2973990"/>
            <a:ext cx="952500" cy="2036475"/>
            <a:chOff x="879476" y="2731167"/>
            <a:chExt cx="952500" cy="2036475"/>
          </a:xfrm>
        </p:grpSpPr>
        <p:sp>
          <p:nvSpPr>
            <p:cNvPr id="46" name="Line 125"/>
            <p:cNvSpPr>
              <a:spLocks noChangeShapeType="1"/>
            </p:cNvSpPr>
            <p:nvPr/>
          </p:nvSpPr>
          <p:spPr bwMode="auto">
            <a:xfrm>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7" name="Line 127"/>
            <p:cNvSpPr>
              <a:spLocks noChangeShapeType="1"/>
            </p:cNvSpPr>
            <p:nvPr/>
          </p:nvSpPr>
          <p:spPr bwMode="auto">
            <a:xfrm>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8" name="Line 128"/>
            <p:cNvSpPr>
              <a:spLocks noChangeShapeType="1"/>
            </p:cNvSpPr>
            <p:nvPr/>
          </p:nvSpPr>
          <p:spPr bwMode="auto">
            <a:xfrm>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49" name="Line 129"/>
            <p:cNvSpPr>
              <a:spLocks noChangeShapeType="1"/>
            </p:cNvSpPr>
            <p:nvPr/>
          </p:nvSpPr>
          <p:spPr bwMode="auto">
            <a:xfrm>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0" name="Line 130"/>
            <p:cNvSpPr>
              <a:spLocks noChangeShapeType="1"/>
            </p:cNvSpPr>
            <p:nvPr/>
          </p:nvSpPr>
          <p:spPr bwMode="auto">
            <a:xfrm>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1" name="Line 131"/>
            <p:cNvSpPr>
              <a:spLocks noChangeShapeType="1"/>
            </p:cNvSpPr>
            <p:nvPr/>
          </p:nvSpPr>
          <p:spPr bwMode="auto">
            <a:xfrm>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2" name="Line 132"/>
            <p:cNvSpPr>
              <a:spLocks noChangeShapeType="1"/>
            </p:cNvSpPr>
            <p:nvPr/>
          </p:nvSpPr>
          <p:spPr bwMode="auto">
            <a:xfrm>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53" name="Line 133"/>
            <p:cNvSpPr>
              <a:spLocks noChangeShapeType="1"/>
            </p:cNvSpPr>
            <p:nvPr/>
          </p:nvSpPr>
          <p:spPr bwMode="auto">
            <a:xfrm>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55" name="ZoneTexte 54"/>
          <p:cNvSpPr txBox="1"/>
          <p:nvPr/>
        </p:nvSpPr>
        <p:spPr>
          <a:xfrm>
            <a:off x="923678" y="2238222"/>
            <a:ext cx="2411581" cy="600164"/>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chemeClr val="accent3">
                    <a:lumMod val="75000"/>
                  </a:schemeClr>
                </a:solidFill>
                <a:latin typeface="+mj-lt"/>
              </a:rPr>
              <a:t>Virage à gauche</a:t>
            </a:r>
          </a:p>
          <a:p>
            <a:pPr marL="285750" indent="-285750">
              <a:spcAft>
                <a:spcPts val="600"/>
              </a:spcAft>
              <a:buFont typeface="Wingdings" charset="2"/>
              <a:buChar char="v"/>
            </a:pPr>
            <a:r>
              <a:rPr lang="fr-FR" sz="1400" dirty="0" smtClean="0">
                <a:solidFill>
                  <a:schemeClr val="accent3">
                    <a:lumMod val="75000"/>
                  </a:schemeClr>
                </a:solidFill>
                <a:latin typeface="+mj-lt"/>
              </a:rPr>
              <a:t>Taux de virage standard</a:t>
            </a:r>
            <a:endParaRPr lang="fr-FR" sz="1400" dirty="0">
              <a:solidFill>
                <a:schemeClr val="accent3">
                  <a:lumMod val="75000"/>
                </a:schemeClr>
              </a:solidFill>
              <a:latin typeface="+mj-lt"/>
            </a:endParaRPr>
          </a:p>
        </p:txBody>
      </p:sp>
      <p:sp>
        <p:nvSpPr>
          <p:cNvPr id="56" name="ZoneTexte 55"/>
          <p:cNvSpPr txBox="1"/>
          <p:nvPr/>
        </p:nvSpPr>
        <p:spPr>
          <a:xfrm>
            <a:off x="5901077" y="2245543"/>
            <a:ext cx="2970045" cy="307777"/>
          </a:xfrm>
          <a:prstGeom prst="rect">
            <a:avLst/>
          </a:prstGeom>
          <a:noFill/>
        </p:spPr>
        <p:txBody>
          <a:bodyPr wrap="square" rtlCol="0">
            <a:spAutoFit/>
          </a:bodyPr>
          <a:lstStyle/>
          <a:p>
            <a:pPr marL="285750" indent="-285750">
              <a:buFont typeface="Wingdings" charset="2"/>
              <a:buChar char="v"/>
            </a:pPr>
            <a:r>
              <a:rPr lang="fr-FR" sz="1400" dirty="0" smtClean="0">
                <a:solidFill>
                  <a:srgbClr val="FF0000"/>
                </a:solidFill>
                <a:latin typeface="+mj-lt"/>
              </a:rPr>
              <a:t>Virage symétrique</a:t>
            </a:r>
            <a:endParaRPr lang="fr-FR" sz="1400" dirty="0">
              <a:solidFill>
                <a:srgbClr val="FF0000"/>
              </a:solidFill>
              <a:latin typeface="+mj-lt"/>
            </a:endParaRPr>
          </a:p>
        </p:txBody>
      </p:sp>
      <p:cxnSp>
        <p:nvCxnSpPr>
          <p:cNvPr id="9" name="Connecteur droit avec flèche 8"/>
          <p:cNvCxnSpPr>
            <a:stCxn id="11" idx="0"/>
          </p:cNvCxnSpPr>
          <p:nvPr/>
        </p:nvCxnSpPr>
        <p:spPr>
          <a:xfrm flipV="1">
            <a:off x="2663821" y="2496515"/>
            <a:ext cx="1382131" cy="191179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a:stCxn id="11" idx="0"/>
          </p:cNvCxnSpPr>
          <p:nvPr/>
        </p:nvCxnSpPr>
        <p:spPr>
          <a:xfrm flipV="1">
            <a:off x="2663821" y="2188737"/>
            <a:ext cx="2681561" cy="2219575"/>
          </a:xfrm>
          <a:prstGeom prst="straightConnector1">
            <a:avLst/>
          </a:prstGeom>
          <a:ln>
            <a:solidFill>
              <a:srgbClr val="508709"/>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045952" y="2850270"/>
            <a:ext cx="1871620" cy="930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flipH="1" flipV="1">
            <a:off x="5345382" y="2717356"/>
            <a:ext cx="572190" cy="1063313"/>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grpSp>
        <p:nvGrpSpPr>
          <p:cNvPr id="57" name="Grouper 92"/>
          <p:cNvGrpSpPr>
            <a:grpSpLocks noChangeAspect="1"/>
          </p:cNvGrpSpPr>
          <p:nvPr/>
        </p:nvGrpSpPr>
        <p:grpSpPr>
          <a:xfrm>
            <a:off x="1141667" y="4398322"/>
            <a:ext cx="3232550" cy="820109"/>
            <a:chOff x="2122487" y="3019401"/>
            <a:chExt cx="4905224" cy="1105741"/>
          </a:xfrm>
        </p:grpSpPr>
        <p:sp>
          <p:nvSpPr>
            <p:cNvPr id="59" name="Ellipse 58"/>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0" name="Group 3"/>
            <p:cNvGrpSpPr>
              <a:grpSpLocks/>
            </p:cNvGrpSpPr>
            <p:nvPr/>
          </p:nvGrpSpPr>
          <p:grpSpPr bwMode="auto">
            <a:xfrm>
              <a:off x="2122487" y="3095664"/>
              <a:ext cx="4905224" cy="1029478"/>
              <a:chOff x="1174" y="3028"/>
              <a:chExt cx="2156" cy="483"/>
            </a:xfrm>
          </p:grpSpPr>
          <p:sp>
            <p:nvSpPr>
              <p:cNvPr id="62"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3"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6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2"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3"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4"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5"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6"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7"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8"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9"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sp>
        <p:nvSpPr>
          <p:cNvPr id="6" name="ZoneTexte 5"/>
          <p:cNvSpPr txBox="1"/>
          <p:nvPr/>
        </p:nvSpPr>
        <p:spPr>
          <a:xfrm>
            <a:off x="1698043" y="6158080"/>
            <a:ext cx="5917570" cy="523220"/>
          </a:xfrm>
          <a:prstGeom prst="rect">
            <a:avLst/>
          </a:prstGeom>
          <a:noFill/>
        </p:spPr>
        <p:txBody>
          <a:bodyPr wrap="square" rtlCol="0">
            <a:spAutoFit/>
          </a:bodyPr>
          <a:lstStyle/>
          <a:p>
            <a:pPr algn="ctr"/>
            <a:r>
              <a:rPr lang="fr-FR" sz="1400" dirty="0">
                <a:latin typeface="+mj-lt"/>
              </a:rPr>
              <a:t>Un virage est effectué au </a:t>
            </a:r>
            <a:r>
              <a:rPr lang="fr-FR" sz="1400" b="1" i="1" dirty="0">
                <a:latin typeface="+mj-lt"/>
              </a:rPr>
              <a:t>taux standard</a:t>
            </a:r>
            <a:r>
              <a:rPr lang="fr-FR" sz="1400" dirty="0">
                <a:latin typeface="+mj-lt"/>
              </a:rPr>
              <a:t> (ou taux 1) si l'avion effectue un virage de </a:t>
            </a:r>
            <a:r>
              <a:rPr lang="fr-FR" sz="1400" b="1" dirty="0" smtClean="0">
                <a:latin typeface="+mj-lt"/>
              </a:rPr>
              <a:t>180° </a:t>
            </a:r>
            <a:r>
              <a:rPr lang="fr-FR" sz="1400" b="1" dirty="0">
                <a:latin typeface="+mj-lt"/>
              </a:rPr>
              <a:t>en </a:t>
            </a:r>
            <a:r>
              <a:rPr lang="fr-FR" sz="1400" b="1" dirty="0" smtClean="0">
                <a:latin typeface="+mj-lt"/>
              </a:rPr>
              <a:t>60 secondes</a:t>
            </a:r>
            <a:r>
              <a:rPr lang="fr-FR" sz="1400" dirty="0" smtClean="0">
                <a:latin typeface="+mj-lt"/>
              </a:rPr>
              <a:t>, </a:t>
            </a:r>
            <a:r>
              <a:rPr lang="fr-FR" sz="1400" dirty="0">
                <a:latin typeface="+mj-lt"/>
              </a:rPr>
              <a:t>soit </a:t>
            </a:r>
            <a:r>
              <a:rPr lang="fr-FR" sz="1400" b="1" dirty="0">
                <a:latin typeface="+mj-lt"/>
              </a:rPr>
              <a:t>3° par seconde</a:t>
            </a:r>
            <a:r>
              <a:rPr lang="fr-FR" sz="1400" dirty="0" smtClean="0">
                <a:latin typeface="+mj-lt"/>
              </a:rPr>
              <a:t>.</a:t>
            </a:r>
            <a:endParaRPr lang="fr-FR" sz="1400" dirty="0">
              <a:latin typeface="+mj-lt"/>
            </a:endParaRPr>
          </a:p>
        </p:txBody>
      </p:sp>
      <p:sp>
        <p:nvSpPr>
          <p:cNvPr id="80" name="ZoneTexte 79"/>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81" name="Rectangle 80"/>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2773906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down)">
                                      <p:cBhvr>
                                        <p:cTn id="23" dur="500"/>
                                        <p:tgtEl>
                                          <p:spTgt spid="61"/>
                                        </p:tgtEl>
                                      </p:cBhvr>
                                    </p:animEffect>
                                  </p:childTnLst>
                                </p:cTn>
                              </p:par>
                              <p:par>
                                <p:cTn id="24" presetID="22" presetClass="entr" presetSubtype="2"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right)">
                                      <p:cBhvr>
                                        <p:cTn id="26" dur="500"/>
                                        <p:tgtEl>
                                          <p:spTgt spid="64"/>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P spid="5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 1" descr="indicateur_virage.png"/>
          <p:cNvPicPr>
            <a:picLocks noChangeAspect="1"/>
          </p:cNvPicPr>
          <p:nvPr/>
        </p:nvPicPr>
        <p:blipFill rotWithShape="1">
          <a:blip r:embed="rId3">
            <a:extLst>
              <a:ext uri="{28A0092B-C50C-407E-A947-70E740481C1C}">
                <a14:useLocalDpi xmlns:a14="http://schemas.microsoft.com/office/drawing/2010/main" val="0"/>
              </a:ext>
            </a:extLst>
          </a:blip>
          <a:srcRect t="40179" r="65636" b="41822"/>
          <a:stretch/>
        </p:blipFill>
        <p:spPr>
          <a:xfrm>
            <a:off x="3318765" y="1820283"/>
            <a:ext cx="2763746" cy="1418443"/>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484483" y="2238222"/>
            <a:ext cx="1850776" cy="315098"/>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chemeClr val="accent3">
                    <a:lumMod val="75000"/>
                  </a:schemeClr>
                </a:solidFill>
                <a:latin typeface="+mj-lt"/>
              </a:rPr>
              <a:t>Virage à gauche</a:t>
            </a:r>
          </a:p>
        </p:txBody>
      </p:sp>
      <p:sp>
        <p:nvSpPr>
          <p:cNvPr id="56" name="ZoneTexte 55"/>
          <p:cNvSpPr txBox="1"/>
          <p:nvPr/>
        </p:nvSpPr>
        <p:spPr>
          <a:xfrm>
            <a:off x="6082511" y="2245543"/>
            <a:ext cx="2970045" cy="307777"/>
          </a:xfrm>
          <a:prstGeom prst="rect">
            <a:avLst/>
          </a:prstGeom>
          <a:noFill/>
        </p:spPr>
        <p:txBody>
          <a:bodyPr wrap="square" rtlCol="0">
            <a:spAutoFit/>
          </a:bodyPr>
          <a:lstStyle/>
          <a:p>
            <a:pPr marL="285750" indent="-285750">
              <a:buFont typeface="Wingdings" charset="2"/>
              <a:buChar char="v"/>
            </a:pPr>
            <a:r>
              <a:rPr lang="fr-FR" sz="1400" smtClean="0">
                <a:solidFill>
                  <a:srgbClr val="FF0000"/>
                </a:solidFill>
                <a:latin typeface="+mj-lt"/>
              </a:rPr>
              <a:t>Virage dérapé</a:t>
            </a:r>
            <a:endParaRPr lang="fr-FR" sz="1400" dirty="0">
              <a:solidFill>
                <a:srgbClr val="FF0000"/>
              </a:solidFill>
              <a:latin typeface="+mj-lt"/>
            </a:endParaRPr>
          </a:p>
        </p:txBody>
      </p:sp>
      <p:cxnSp>
        <p:nvCxnSpPr>
          <p:cNvPr id="9" name="Connecteur droit avec flèche 8"/>
          <p:cNvCxnSpPr>
            <a:stCxn id="11" idx="0"/>
          </p:cNvCxnSpPr>
          <p:nvPr/>
        </p:nvCxnSpPr>
        <p:spPr>
          <a:xfrm flipV="1">
            <a:off x="2663821" y="2496515"/>
            <a:ext cx="1382131" cy="191179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a:stCxn id="11" idx="0"/>
          </p:cNvCxnSpPr>
          <p:nvPr/>
        </p:nvCxnSpPr>
        <p:spPr>
          <a:xfrm flipV="1">
            <a:off x="2663821" y="2188737"/>
            <a:ext cx="2681561" cy="2219575"/>
          </a:xfrm>
          <a:prstGeom prst="straightConnector1">
            <a:avLst/>
          </a:prstGeom>
          <a:ln>
            <a:solidFill>
              <a:srgbClr val="508709"/>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4265091" y="2850270"/>
            <a:ext cx="1652481" cy="93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flipH="1" flipV="1">
            <a:off x="5697258" y="2721756"/>
            <a:ext cx="220314" cy="1058914"/>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grpSp>
        <p:nvGrpSpPr>
          <p:cNvPr id="80" name="Grouper 34"/>
          <p:cNvGrpSpPr/>
          <p:nvPr/>
        </p:nvGrpSpPr>
        <p:grpSpPr>
          <a:xfrm rot="5400000">
            <a:off x="5365930" y="2999373"/>
            <a:ext cx="952500" cy="2036475"/>
            <a:chOff x="879476" y="2731167"/>
            <a:chExt cx="952500" cy="2036475"/>
          </a:xfrm>
        </p:grpSpPr>
        <p:sp>
          <p:nvSpPr>
            <p:cNvPr id="81"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2"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3"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4"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89" name="ZoneTexte 88"/>
          <p:cNvSpPr txBox="1"/>
          <p:nvPr/>
        </p:nvSpPr>
        <p:spPr>
          <a:xfrm>
            <a:off x="6086465" y="2532152"/>
            <a:ext cx="2970045" cy="307777"/>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rgbClr val="FF0000"/>
                </a:solidFill>
                <a:latin typeface="+mj-lt"/>
              </a:rPr>
              <a:t>Pied à droite</a:t>
            </a:r>
            <a:endParaRPr lang="fr-FR" sz="1400" dirty="0">
              <a:solidFill>
                <a:srgbClr val="FF0000"/>
              </a:solidFill>
              <a:latin typeface="+mj-lt"/>
            </a:endParaRPr>
          </a:p>
        </p:txBody>
      </p:sp>
      <p:sp>
        <p:nvSpPr>
          <p:cNvPr id="90" name="AutoShape 7"/>
          <p:cNvSpPr>
            <a:spLocks noChangeArrowheads="1"/>
          </p:cNvSpPr>
          <p:nvPr/>
        </p:nvSpPr>
        <p:spPr bwMode="auto">
          <a:xfrm>
            <a:off x="3153015" y="4629803"/>
            <a:ext cx="1295886" cy="34947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793"/>
          </a:solidFill>
          <a:ln w="9525">
            <a:solidFill>
              <a:schemeClr val="tx2">
                <a:lumMod val="25000"/>
                <a:lumOff val="75000"/>
              </a:schemeClr>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fr-FR" sz="1400" dirty="0" smtClean="0">
                <a:solidFill>
                  <a:srgbClr val="FF0000"/>
                </a:solidFill>
                <a:latin typeface="Trebuchet MS"/>
                <a:cs typeface="Trebuchet MS"/>
              </a:rPr>
              <a:t>Dérapage</a:t>
            </a:r>
            <a:endParaRPr lang="fr-FR" sz="1400" dirty="0">
              <a:solidFill>
                <a:srgbClr val="FF0000"/>
              </a:solidFill>
              <a:latin typeface="Trebuchet MS"/>
              <a:cs typeface="Trebuchet MS"/>
            </a:endParaRPr>
          </a:p>
        </p:txBody>
      </p:sp>
      <p:sp>
        <p:nvSpPr>
          <p:cNvPr id="91" name="ZoneTexte 90"/>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50" name="Rectangle 49"/>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3924755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2"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right)">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wipe(up)">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left)">
                                      <p:cBhvr>
                                        <p:cTn id="23" dur="500"/>
                                        <p:tgtEl>
                                          <p:spTgt spid="9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9" grpId="0" build="p"/>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descr="indicateur_virage.png"/>
          <p:cNvPicPr>
            <a:picLocks noChangeAspect="1"/>
          </p:cNvPicPr>
          <p:nvPr/>
        </p:nvPicPr>
        <p:blipFill rotWithShape="1">
          <a:blip r:embed="rId3">
            <a:extLst>
              <a:ext uri="{28A0092B-C50C-407E-A947-70E740481C1C}">
                <a14:useLocalDpi xmlns:a14="http://schemas.microsoft.com/office/drawing/2010/main" val="0"/>
              </a:ext>
            </a:extLst>
          </a:blip>
          <a:srcRect l="-1" t="59919" r="66297" b="22317"/>
          <a:stretch/>
        </p:blipFill>
        <p:spPr>
          <a:xfrm>
            <a:off x="3255215" y="1761115"/>
            <a:ext cx="2812304" cy="1452450"/>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8" name="ZoneTexte 7"/>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grpSp>
        <p:nvGrpSpPr>
          <p:cNvPr id="10" name="Grouper 92"/>
          <p:cNvGrpSpPr>
            <a:grpSpLocks noChangeAspect="1"/>
          </p:cNvGrpSpPr>
          <p:nvPr/>
        </p:nvGrpSpPr>
        <p:grpSpPr>
          <a:xfrm rot="20595813">
            <a:off x="1154207" y="4394377"/>
            <a:ext cx="3232550" cy="820109"/>
            <a:chOff x="2122487" y="3019401"/>
            <a:chExt cx="4905224" cy="1105741"/>
          </a:xfrm>
        </p:grpSpPr>
        <p:sp>
          <p:nvSpPr>
            <p:cNvPr id="11" name="Ellipse 1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 3"/>
            <p:cNvGrpSpPr>
              <a:grpSpLocks/>
            </p:cNvGrpSpPr>
            <p:nvPr/>
          </p:nvGrpSpPr>
          <p:grpSpPr bwMode="auto">
            <a:xfrm>
              <a:off x="2122487" y="3095664"/>
              <a:ext cx="4905224" cy="1029478"/>
              <a:chOff x="1174" y="3028"/>
              <a:chExt cx="2156" cy="483"/>
            </a:xfrm>
          </p:grpSpPr>
          <p:sp>
            <p:nvSpPr>
              <p:cNvPr id="1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5" name="Grouper 4"/>
          <p:cNvGrpSpPr/>
          <p:nvPr/>
        </p:nvGrpSpPr>
        <p:grpSpPr>
          <a:xfrm>
            <a:off x="4656828" y="3508369"/>
            <a:ext cx="2638951" cy="2663996"/>
            <a:chOff x="4656828" y="3508369"/>
            <a:chExt cx="2638951" cy="2663996"/>
          </a:xfrm>
        </p:grpSpPr>
        <p:grpSp>
          <p:nvGrpSpPr>
            <p:cNvPr id="36" name="Grouper 45"/>
            <p:cNvGrpSpPr>
              <a:grpSpLocks noChangeAspect="1"/>
            </p:cNvGrpSpPr>
            <p:nvPr/>
          </p:nvGrpSpPr>
          <p:grpSpPr>
            <a:xfrm>
              <a:off x="4656828" y="4100176"/>
              <a:ext cx="2638951" cy="1792897"/>
              <a:chOff x="1689986" y="2451100"/>
              <a:chExt cx="5193414" cy="3505200"/>
            </a:xfrm>
          </p:grpSpPr>
          <p:pic>
            <p:nvPicPr>
              <p:cNvPr id="41" name="Image 40"/>
              <p:cNvPicPr>
                <a:picLocks noChangeAspect="1"/>
              </p:cNvPicPr>
              <p:nvPr/>
            </p:nvPicPr>
            <p:blipFill>
              <a:blip r:embed="rId4">
                <a:clrChange>
                  <a:clrFrom>
                    <a:srgbClr val="FFFFFF"/>
                  </a:clrFrom>
                  <a:clrTo>
                    <a:srgbClr val="FFFFFF">
                      <a:alpha val="0"/>
                    </a:srgbClr>
                  </a:clrTo>
                </a:clrChange>
              </a:blip>
              <a:srcRect r="39250"/>
              <a:stretch>
                <a:fillRect/>
              </a:stretch>
            </p:blipFill>
            <p:spPr>
              <a:xfrm>
                <a:off x="1689986" y="2451100"/>
                <a:ext cx="4952114" cy="3505200"/>
              </a:xfrm>
              <a:prstGeom prst="rect">
                <a:avLst/>
              </a:prstGeom>
            </p:spPr>
          </p:pic>
          <p:grpSp>
            <p:nvGrpSpPr>
              <p:cNvPr id="42" name="Grouper 57"/>
              <p:cNvGrpSpPr/>
              <p:nvPr/>
            </p:nvGrpSpPr>
            <p:grpSpPr>
              <a:xfrm>
                <a:off x="4953000" y="2717800"/>
                <a:ext cx="1930400" cy="2692400"/>
                <a:chOff x="4953000" y="2717800"/>
                <a:chExt cx="1930400" cy="2692400"/>
              </a:xfrm>
            </p:grpSpPr>
            <p:sp>
              <p:nvSpPr>
                <p:cNvPr id="43" name="Rectangle 42"/>
                <p:cNvSpPr/>
                <p:nvPr/>
              </p:nvSpPr>
              <p:spPr bwMode="auto">
                <a:xfrm>
                  <a:off x="4953000" y="2717800"/>
                  <a:ext cx="1689100" cy="4826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44" name="Rectangle 43"/>
                <p:cNvSpPr/>
                <p:nvPr/>
              </p:nvSpPr>
              <p:spPr bwMode="auto">
                <a:xfrm>
                  <a:off x="5499100" y="4216400"/>
                  <a:ext cx="1384300" cy="119380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grpSp>
        </p:grpSp>
        <p:cxnSp>
          <p:nvCxnSpPr>
            <p:cNvPr id="54" name="Connecteur droit avec flèche 53"/>
            <p:cNvCxnSpPr/>
            <p:nvPr/>
          </p:nvCxnSpPr>
          <p:spPr>
            <a:xfrm rot="5400000" flipH="1" flipV="1">
              <a:off x="4585573" y="4840367"/>
              <a:ext cx="2663996" cy="0"/>
            </a:xfrm>
            <a:prstGeom prst="straightConnector1">
              <a:avLst/>
            </a:prstGeom>
            <a:ln w="19050" cmpd="sng">
              <a:solidFill>
                <a:srgbClr val="9C0001"/>
              </a:solidFill>
              <a:prstDash val="dash"/>
              <a:headEnd type="none"/>
              <a:tailEnd type="none"/>
            </a:ln>
          </p:spPr>
          <p:style>
            <a:lnRef idx="2">
              <a:schemeClr val="dk1"/>
            </a:lnRef>
            <a:fillRef idx="0">
              <a:schemeClr val="dk1"/>
            </a:fillRef>
            <a:effectRef idx="1">
              <a:schemeClr val="dk1"/>
            </a:effectRef>
            <a:fontRef idx="minor">
              <a:schemeClr val="tx1"/>
            </a:fontRef>
          </p:style>
        </p:cxnSp>
      </p:grpSp>
      <p:sp>
        <p:nvSpPr>
          <p:cNvPr id="55" name="ZoneTexte 54"/>
          <p:cNvSpPr txBox="1"/>
          <p:nvPr/>
        </p:nvSpPr>
        <p:spPr>
          <a:xfrm>
            <a:off x="1484483" y="2238222"/>
            <a:ext cx="1850776" cy="315098"/>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chemeClr val="accent3">
                    <a:lumMod val="75000"/>
                  </a:schemeClr>
                </a:solidFill>
                <a:latin typeface="+mj-lt"/>
              </a:rPr>
              <a:t>Virage à gauche</a:t>
            </a:r>
          </a:p>
        </p:txBody>
      </p:sp>
      <p:sp>
        <p:nvSpPr>
          <p:cNvPr id="56" name="ZoneTexte 55"/>
          <p:cNvSpPr txBox="1"/>
          <p:nvPr/>
        </p:nvSpPr>
        <p:spPr>
          <a:xfrm>
            <a:off x="6082511" y="2245543"/>
            <a:ext cx="2970045" cy="307777"/>
          </a:xfrm>
          <a:prstGeom prst="rect">
            <a:avLst/>
          </a:prstGeom>
          <a:noFill/>
        </p:spPr>
        <p:txBody>
          <a:bodyPr wrap="square" rtlCol="0">
            <a:spAutoFit/>
          </a:bodyPr>
          <a:lstStyle/>
          <a:p>
            <a:pPr marL="285750" indent="-285750">
              <a:buFont typeface="Wingdings" charset="2"/>
              <a:buChar char="v"/>
            </a:pPr>
            <a:r>
              <a:rPr lang="fr-FR" sz="1400" dirty="0" smtClean="0">
                <a:solidFill>
                  <a:srgbClr val="FF0000"/>
                </a:solidFill>
                <a:latin typeface="+mj-lt"/>
              </a:rPr>
              <a:t>Virage glissé</a:t>
            </a:r>
            <a:endParaRPr lang="fr-FR" sz="1400" dirty="0">
              <a:solidFill>
                <a:srgbClr val="FF0000"/>
              </a:solidFill>
              <a:latin typeface="+mj-lt"/>
            </a:endParaRPr>
          </a:p>
        </p:txBody>
      </p:sp>
      <p:cxnSp>
        <p:nvCxnSpPr>
          <p:cNvPr id="9" name="Connecteur droit avec flèche 8"/>
          <p:cNvCxnSpPr>
            <a:stCxn id="11" idx="0"/>
          </p:cNvCxnSpPr>
          <p:nvPr/>
        </p:nvCxnSpPr>
        <p:spPr>
          <a:xfrm flipV="1">
            <a:off x="2663821" y="2496515"/>
            <a:ext cx="1382131" cy="191179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a:stCxn id="11" idx="0"/>
          </p:cNvCxnSpPr>
          <p:nvPr/>
        </p:nvCxnSpPr>
        <p:spPr>
          <a:xfrm flipV="1">
            <a:off x="2663821" y="2188737"/>
            <a:ext cx="2681561" cy="2219575"/>
          </a:xfrm>
          <a:prstGeom prst="straightConnector1">
            <a:avLst/>
          </a:prstGeom>
          <a:ln>
            <a:solidFill>
              <a:srgbClr val="508709"/>
            </a:solidFill>
            <a:tailEnd type="arrow"/>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p:nvPr/>
        </p:nvCxnSpPr>
        <p:spPr>
          <a:xfrm flipH="1" flipV="1">
            <a:off x="3760689" y="2850270"/>
            <a:ext cx="2156884" cy="930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flipH="1" flipV="1">
            <a:off x="5191546" y="2839929"/>
            <a:ext cx="726026" cy="940741"/>
          </a:xfrm>
          <a:prstGeom prst="straightConnector1">
            <a:avLst/>
          </a:prstGeom>
          <a:ln>
            <a:solidFill>
              <a:srgbClr val="FF0000"/>
            </a:solidFill>
            <a:tailEnd type="arrow"/>
          </a:ln>
        </p:spPr>
        <p:style>
          <a:lnRef idx="2">
            <a:schemeClr val="accent5"/>
          </a:lnRef>
          <a:fillRef idx="0">
            <a:schemeClr val="accent5"/>
          </a:fillRef>
          <a:effectRef idx="1">
            <a:schemeClr val="accent5"/>
          </a:effectRef>
          <a:fontRef idx="minor">
            <a:schemeClr val="tx1"/>
          </a:fontRef>
        </p:style>
      </p:cxnSp>
      <p:grpSp>
        <p:nvGrpSpPr>
          <p:cNvPr id="80" name="Grouper 34"/>
          <p:cNvGrpSpPr/>
          <p:nvPr/>
        </p:nvGrpSpPr>
        <p:grpSpPr>
          <a:xfrm rot="16200000" flipH="1">
            <a:off x="5365930" y="2999373"/>
            <a:ext cx="952500" cy="2036475"/>
            <a:chOff x="879476" y="2731167"/>
            <a:chExt cx="952500" cy="2036475"/>
          </a:xfrm>
        </p:grpSpPr>
        <p:sp>
          <p:nvSpPr>
            <p:cNvPr id="81" name="Line 125"/>
            <p:cNvSpPr>
              <a:spLocks noChangeShapeType="1"/>
            </p:cNvSpPr>
            <p:nvPr/>
          </p:nvSpPr>
          <p:spPr bwMode="auto">
            <a:xfrm rot="1500000">
              <a:off x="879476" y="33000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2" name="Line 127"/>
            <p:cNvSpPr>
              <a:spLocks noChangeShapeType="1"/>
            </p:cNvSpPr>
            <p:nvPr/>
          </p:nvSpPr>
          <p:spPr bwMode="auto">
            <a:xfrm rot="1500000">
              <a:off x="879476" y="476764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3" name="Line 128"/>
            <p:cNvSpPr>
              <a:spLocks noChangeShapeType="1"/>
            </p:cNvSpPr>
            <p:nvPr/>
          </p:nvSpPr>
          <p:spPr bwMode="auto">
            <a:xfrm rot="1500000">
              <a:off x="879476" y="4459128"/>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4" name="Line 129"/>
            <p:cNvSpPr>
              <a:spLocks noChangeShapeType="1"/>
            </p:cNvSpPr>
            <p:nvPr/>
          </p:nvSpPr>
          <p:spPr bwMode="auto">
            <a:xfrm rot="1500000">
              <a:off x="879476" y="4176015"/>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5" name="Line 130"/>
            <p:cNvSpPr>
              <a:spLocks noChangeShapeType="1"/>
            </p:cNvSpPr>
            <p:nvPr/>
          </p:nvSpPr>
          <p:spPr bwMode="auto">
            <a:xfrm rot="1500000">
              <a:off x="879476" y="3917070"/>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6" name="Line 131"/>
            <p:cNvSpPr>
              <a:spLocks noChangeShapeType="1"/>
            </p:cNvSpPr>
            <p:nvPr/>
          </p:nvSpPr>
          <p:spPr bwMode="auto">
            <a:xfrm rot="1500000">
              <a:off x="879476" y="3014282"/>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7" name="Line 132"/>
            <p:cNvSpPr>
              <a:spLocks noChangeShapeType="1"/>
            </p:cNvSpPr>
            <p:nvPr/>
          </p:nvSpPr>
          <p:spPr bwMode="auto">
            <a:xfrm rot="1500000">
              <a:off x="879476" y="3583156"/>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sp>
          <p:nvSpPr>
            <p:cNvPr id="88" name="Line 133"/>
            <p:cNvSpPr>
              <a:spLocks noChangeShapeType="1"/>
            </p:cNvSpPr>
            <p:nvPr/>
          </p:nvSpPr>
          <p:spPr bwMode="auto">
            <a:xfrm rot="1500000">
              <a:off x="879476" y="2731167"/>
              <a:ext cx="952500" cy="0"/>
            </a:xfrm>
            <a:prstGeom prst="line">
              <a:avLst/>
            </a:prstGeom>
            <a:noFill/>
            <a:ln w="9525">
              <a:solidFill>
                <a:srgbClr val="0099CC"/>
              </a:solidFill>
              <a:round/>
              <a:headEnd/>
              <a:tailEnd type="triangle" w="med" len="med"/>
            </a:ln>
          </p:spPr>
          <p:txBody>
            <a:bodyPr wrap="none" anchor="ctr">
              <a:prstTxWarp prst="textNoShape">
                <a:avLst/>
              </a:prstTxWarp>
            </a:bodyPr>
            <a:lstStyle/>
            <a:p>
              <a:endParaRPr lang="fr-FR"/>
            </a:p>
          </p:txBody>
        </p:sp>
      </p:grpSp>
      <p:sp>
        <p:nvSpPr>
          <p:cNvPr id="89" name="ZoneTexte 88"/>
          <p:cNvSpPr txBox="1"/>
          <p:nvPr/>
        </p:nvSpPr>
        <p:spPr>
          <a:xfrm>
            <a:off x="6086465" y="2532152"/>
            <a:ext cx="2970045" cy="307777"/>
          </a:xfrm>
          <a:prstGeom prst="rect">
            <a:avLst/>
          </a:prstGeom>
          <a:noFill/>
        </p:spPr>
        <p:txBody>
          <a:bodyPr wrap="square" rtlCol="0">
            <a:spAutoFit/>
          </a:bodyPr>
          <a:lstStyle/>
          <a:p>
            <a:pPr marL="285750" indent="-285750">
              <a:spcAft>
                <a:spcPts val="600"/>
              </a:spcAft>
              <a:buFont typeface="Wingdings" charset="2"/>
              <a:buChar char="v"/>
            </a:pPr>
            <a:r>
              <a:rPr lang="fr-FR" sz="1400" dirty="0" smtClean="0">
                <a:solidFill>
                  <a:srgbClr val="FF0000"/>
                </a:solidFill>
                <a:latin typeface="+mj-lt"/>
              </a:rPr>
              <a:t>Pied à gauche</a:t>
            </a:r>
            <a:endParaRPr lang="fr-FR" sz="1400" dirty="0">
              <a:solidFill>
                <a:srgbClr val="FF0000"/>
              </a:solidFill>
              <a:latin typeface="+mj-lt"/>
            </a:endParaRPr>
          </a:p>
        </p:txBody>
      </p:sp>
      <p:sp>
        <p:nvSpPr>
          <p:cNvPr id="57" name="AutoShape 7"/>
          <p:cNvSpPr>
            <a:spLocks noChangeArrowheads="1"/>
          </p:cNvSpPr>
          <p:nvPr/>
        </p:nvSpPr>
        <p:spPr bwMode="auto">
          <a:xfrm rot="20571457" flipH="1">
            <a:off x="1182506" y="5043667"/>
            <a:ext cx="1295886" cy="34947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793"/>
          </a:solidFill>
          <a:ln w="9525">
            <a:solidFill>
              <a:schemeClr val="tx2">
                <a:lumMod val="25000"/>
                <a:lumOff val="75000"/>
              </a:schemeClr>
            </a:solidFill>
            <a:miter lim="800000"/>
            <a:headEnd/>
            <a:tailEnd/>
          </a:ln>
          <a:effectLst>
            <a:outerShdw blurRad="50800" dist="38100" dir="2700000">
              <a:srgbClr val="000000">
                <a:alpha val="43000"/>
              </a:srgbClr>
            </a:outerShdw>
          </a:effectLst>
        </p:spPr>
        <p:txBody>
          <a:bodyPr anchor="ctr">
            <a:prstTxWarp prst="textNoShape">
              <a:avLst/>
            </a:prstTxWarp>
          </a:bodyPr>
          <a:lstStyle/>
          <a:p>
            <a:pPr algn="ctr"/>
            <a:r>
              <a:rPr lang="fr-FR" sz="1400" dirty="0" smtClean="0">
                <a:solidFill>
                  <a:srgbClr val="FF0000"/>
                </a:solidFill>
                <a:latin typeface="Trebuchet MS"/>
                <a:cs typeface="Trebuchet MS"/>
              </a:rPr>
              <a:t>Glissade</a:t>
            </a:r>
            <a:endParaRPr lang="fr-FR" sz="1400" dirty="0">
              <a:solidFill>
                <a:srgbClr val="FF0000"/>
              </a:solidFill>
              <a:latin typeface="Trebuchet MS"/>
              <a:cs typeface="Trebuchet MS"/>
            </a:endParaRPr>
          </a:p>
        </p:txBody>
      </p:sp>
      <p:sp>
        <p:nvSpPr>
          <p:cNvPr id="59" name="ZoneTexte 58"/>
          <p:cNvSpPr txBox="1"/>
          <p:nvPr/>
        </p:nvSpPr>
        <p:spPr>
          <a:xfrm>
            <a:off x="2560370" y="694154"/>
            <a:ext cx="40296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INDICATEUR DE VIRAGE OU BILLE AIGUILLE</a:t>
            </a:r>
            <a:endParaRPr lang="fr-FR" sz="1400" dirty="0"/>
          </a:p>
        </p:txBody>
      </p:sp>
      <p:sp>
        <p:nvSpPr>
          <p:cNvPr id="50" name="Rectangle 49"/>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6054657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2"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right)">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wipe(up)">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right)">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9" grpId="0" build="p"/>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t>
            </a:r>
            <a:r>
              <a:rPr lang="fr-FR" dirty="0" smtClean="0"/>
              <a:t>aéronefs - Partie </a:t>
            </a:r>
            <a:r>
              <a:rPr lang="fr-FR" dirty="0"/>
              <a:t>2</a:t>
            </a:r>
          </a:p>
        </p:txBody>
      </p:sp>
      <p:sp>
        <p:nvSpPr>
          <p:cNvPr id="82949" name="Text Box 5"/>
          <p:cNvSpPr txBox="1">
            <a:spLocks noChangeArrowheads="1"/>
          </p:cNvSpPr>
          <p:nvPr/>
        </p:nvSpPr>
        <p:spPr bwMode="auto">
          <a:xfrm>
            <a:off x="1472849" y="1845657"/>
            <a:ext cx="6075178" cy="2308324"/>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smtClean="0">
                <a:ln w="0"/>
                <a:solidFill>
                  <a:schemeClr val="accent1"/>
                </a:solidFill>
                <a:latin typeface="Trebuchet MS"/>
                <a:ea typeface="Comic Sans MS" charset="0"/>
                <a:cs typeface="Trebuchet MS"/>
              </a:rPr>
              <a:t>Disposition du tableau de bord</a:t>
            </a:r>
            <a:endParaRPr lang="fr-FR" b="1" dirty="0" smtClean="0">
              <a:ln w="0"/>
              <a:solidFill>
                <a:schemeClr val="accent1"/>
              </a:solidFill>
              <a:effectLst/>
              <a:latin typeface="Trebuchet MS"/>
              <a:ea typeface="Comic Sans MS" charset="0"/>
              <a:cs typeface="Trebuchet MS"/>
            </a:endParaRP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du vol</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a:t>
            </a:r>
            <a:r>
              <a:rPr lang="fr-FR" b="1" dirty="0" smtClean="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moteur</a:t>
            </a:r>
          </a:p>
        </p:txBody>
      </p:sp>
      <p:sp>
        <p:nvSpPr>
          <p:cNvPr id="6" name="Rectangle à coins arrondis 5"/>
          <p:cNvSpPr/>
          <p:nvPr/>
        </p:nvSpPr>
        <p:spPr bwMode="auto">
          <a:xfrm>
            <a:off x="2099727" y="18456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33" name="ZoneTexte 3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HORIZON ARTIFICIEL</a:t>
            </a:r>
            <a:endParaRPr lang="fr-FR" sz="1400" dirty="0"/>
          </a:p>
        </p:txBody>
      </p:sp>
      <p:sp>
        <p:nvSpPr>
          <p:cNvPr id="22" name="ZoneTexte 21"/>
          <p:cNvSpPr txBox="1"/>
          <p:nvPr/>
        </p:nvSpPr>
        <p:spPr>
          <a:xfrm>
            <a:off x="12700" y="12612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23" name="ZoneTexte 22"/>
          <p:cNvSpPr txBox="1"/>
          <p:nvPr/>
        </p:nvSpPr>
        <p:spPr>
          <a:xfrm>
            <a:off x="1124064" y="1624519"/>
            <a:ext cx="6977980" cy="307777"/>
          </a:xfrm>
          <a:prstGeom prst="rect">
            <a:avLst/>
          </a:prstGeom>
          <a:noFill/>
        </p:spPr>
        <p:txBody>
          <a:bodyPr wrap="square" rtlCol="0">
            <a:spAutoFit/>
          </a:bodyPr>
          <a:lstStyle/>
          <a:p>
            <a:pPr algn="ctr"/>
            <a:r>
              <a:rPr lang="fr-FR" sz="1400" dirty="0" smtClean="0">
                <a:latin typeface="+mj-lt"/>
              </a:rPr>
              <a:t>Il indique l'assiette longitudinale et l'inclinaison </a:t>
            </a:r>
            <a:r>
              <a:rPr lang="fr-FR" sz="1400" dirty="0">
                <a:latin typeface="+mj-lt"/>
              </a:rPr>
              <a:t>de l'avion</a:t>
            </a:r>
            <a:r>
              <a:rPr lang="fr-FR" sz="1400" dirty="0" smtClean="0">
                <a:latin typeface="+mj-lt"/>
              </a:rPr>
              <a:t>.</a:t>
            </a:r>
            <a:endParaRPr lang="fr-FR" sz="1400" dirty="0">
              <a:latin typeface="+mj-lt"/>
            </a:endParaRPr>
          </a:p>
        </p:txBody>
      </p:sp>
      <p:pic>
        <p:nvPicPr>
          <p:cNvPr id="3" name="Image 2" descr="HorizonCadr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2609850"/>
            <a:ext cx="5842000" cy="2273300"/>
          </a:xfrm>
          <a:prstGeom prst="rect">
            <a:avLst/>
          </a:prstGeom>
        </p:spPr>
      </p:pic>
      <p:sp>
        <p:nvSpPr>
          <p:cNvPr id="7" name="Rectangle 6"/>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4242190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8" name="Group 62"/>
          <p:cNvGrpSpPr>
            <a:grpSpLocks/>
          </p:cNvGrpSpPr>
          <p:nvPr/>
        </p:nvGrpSpPr>
        <p:grpSpPr bwMode="auto">
          <a:xfrm>
            <a:off x="-1" y="5315743"/>
            <a:ext cx="9144001" cy="233363"/>
            <a:chOff x="0" y="1570"/>
            <a:chExt cx="5760" cy="147"/>
          </a:xfrm>
        </p:grpSpPr>
        <p:grpSp>
          <p:nvGrpSpPr>
            <p:cNvPr id="179" name="Group 63"/>
            <p:cNvGrpSpPr>
              <a:grpSpLocks/>
            </p:cNvGrpSpPr>
            <p:nvPr/>
          </p:nvGrpSpPr>
          <p:grpSpPr bwMode="auto">
            <a:xfrm>
              <a:off x="0" y="1570"/>
              <a:ext cx="3493" cy="147"/>
              <a:chOff x="1066" y="3062"/>
              <a:chExt cx="3493" cy="147"/>
            </a:xfrm>
          </p:grpSpPr>
          <p:sp>
            <p:nvSpPr>
              <p:cNvPr id="183"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80" name="Group 66"/>
            <p:cNvGrpSpPr>
              <a:grpSpLocks/>
            </p:cNvGrpSpPr>
            <p:nvPr/>
          </p:nvGrpSpPr>
          <p:grpSpPr bwMode="auto">
            <a:xfrm>
              <a:off x="2267" y="1570"/>
              <a:ext cx="3493" cy="147"/>
              <a:chOff x="1066" y="3062"/>
              <a:chExt cx="3493" cy="147"/>
            </a:xfrm>
          </p:grpSpPr>
          <p:sp>
            <p:nvSpPr>
              <p:cNvPr id="181"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2" name="ZoneTexte 21"/>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pic>
        <p:nvPicPr>
          <p:cNvPr id="6" name="Image 5" descr="HorizonPalier.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3366"/>
          <a:stretch/>
        </p:blipFill>
        <p:spPr>
          <a:xfrm>
            <a:off x="1489778" y="2278523"/>
            <a:ext cx="6119994" cy="1888045"/>
          </a:xfrm>
          <a:prstGeom prst="rect">
            <a:avLst/>
          </a:prstGeom>
        </p:spPr>
      </p:pic>
      <p:sp>
        <p:nvSpPr>
          <p:cNvPr id="12" name="ZoneTexte 11"/>
          <p:cNvSpPr txBox="1"/>
          <p:nvPr/>
        </p:nvSpPr>
        <p:spPr>
          <a:xfrm>
            <a:off x="1685297" y="1622068"/>
            <a:ext cx="2970045" cy="307777"/>
          </a:xfrm>
          <a:prstGeom prst="rect">
            <a:avLst/>
          </a:prstGeom>
          <a:noFill/>
        </p:spPr>
        <p:txBody>
          <a:bodyPr wrap="square" rtlCol="0">
            <a:spAutoFit/>
          </a:bodyPr>
          <a:lstStyle/>
          <a:p>
            <a:pPr algn="ctr"/>
            <a:r>
              <a:rPr lang="fr-FR" sz="1400" dirty="0">
                <a:solidFill>
                  <a:schemeClr val="accent1"/>
                </a:solidFill>
                <a:latin typeface="+mj-lt"/>
              </a:rPr>
              <a:t>A</a:t>
            </a:r>
            <a:r>
              <a:rPr lang="fr-FR" sz="1400" dirty="0" smtClean="0">
                <a:solidFill>
                  <a:schemeClr val="accent1"/>
                </a:solidFill>
                <a:latin typeface="+mj-lt"/>
              </a:rPr>
              <a:t>ssiette nulle</a:t>
            </a:r>
            <a:endParaRPr lang="fr-FR" sz="1400" dirty="0">
              <a:solidFill>
                <a:schemeClr val="accent1"/>
              </a:solidFill>
              <a:latin typeface="+mj-lt"/>
            </a:endParaRPr>
          </a:p>
        </p:txBody>
      </p:sp>
      <p:sp>
        <p:nvSpPr>
          <p:cNvPr id="13" name="ZoneTexte 12"/>
          <p:cNvSpPr txBox="1"/>
          <p:nvPr/>
        </p:nvSpPr>
        <p:spPr>
          <a:xfrm>
            <a:off x="3543188" y="4165600"/>
            <a:ext cx="2065170" cy="307777"/>
          </a:xfrm>
          <a:prstGeom prst="rect">
            <a:avLst/>
          </a:prstGeom>
          <a:noFill/>
        </p:spPr>
        <p:txBody>
          <a:bodyPr wrap="square" rtlCol="0">
            <a:spAutoFit/>
          </a:bodyPr>
          <a:lstStyle/>
          <a:p>
            <a:pPr algn="ctr"/>
            <a:r>
              <a:rPr lang="fr-FR" sz="1400" dirty="0" smtClean="0">
                <a:latin typeface="+mj-lt"/>
              </a:rPr>
              <a:t>Palier rectiligne</a:t>
            </a:r>
            <a:endParaRPr lang="fr-FR" sz="1400" dirty="0">
              <a:latin typeface="+mj-lt"/>
            </a:endParaRPr>
          </a:p>
        </p:txBody>
      </p:sp>
      <p:sp>
        <p:nvSpPr>
          <p:cNvPr id="14" name="ZoneTexte 13"/>
          <p:cNvSpPr txBox="1"/>
          <p:nvPr/>
        </p:nvSpPr>
        <p:spPr>
          <a:xfrm>
            <a:off x="1405262" y="4165600"/>
            <a:ext cx="2065170" cy="307777"/>
          </a:xfrm>
          <a:prstGeom prst="rect">
            <a:avLst/>
          </a:prstGeom>
          <a:noFill/>
        </p:spPr>
        <p:txBody>
          <a:bodyPr wrap="square" rtlCol="0">
            <a:spAutoFit/>
          </a:bodyPr>
          <a:lstStyle/>
          <a:p>
            <a:pPr algn="ctr"/>
            <a:r>
              <a:rPr lang="fr-FR" sz="1400" dirty="0" smtClean="0">
                <a:latin typeface="+mj-lt"/>
              </a:rPr>
              <a:t>Virage à gauche</a:t>
            </a:r>
          </a:p>
        </p:txBody>
      </p:sp>
      <p:sp>
        <p:nvSpPr>
          <p:cNvPr id="15" name="ZoneTexte 14"/>
          <p:cNvSpPr txBox="1"/>
          <p:nvPr/>
        </p:nvSpPr>
        <p:spPr>
          <a:xfrm>
            <a:off x="5685708" y="4163319"/>
            <a:ext cx="2065170" cy="307777"/>
          </a:xfrm>
          <a:prstGeom prst="rect">
            <a:avLst/>
          </a:prstGeom>
          <a:noFill/>
        </p:spPr>
        <p:txBody>
          <a:bodyPr wrap="square" rtlCol="0">
            <a:spAutoFit/>
          </a:bodyPr>
          <a:lstStyle/>
          <a:p>
            <a:pPr algn="ctr"/>
            <a:r>
              <a:rPr lang="fr-FR" sz="1400" dirty="0" smtClean="0">
                <a:latin typeface="+mj-lt"/>
              </a:rPr>
              <a:t>Virage à droite</a:t>
            </a:r>
          </a:p>
        </p:txBody>
      </p:sp>
      <p:grpSp>
        <p:nvGrpSpPr>
          <p:cNvPr id="102" name="Grouper 92"/>
          <p:cNvGrpSpPr>
            <a:grpSpLocks noChangeAspect="1"/>
          </p:cNvGrpSpPr>
          <p:nvPr/>
        </p:nvGrpSpPr>
        <p:grpSpPr>
          <a:xfrm rot="19800000">
            <a:off x="1202062" y="5176267"/>
            <a:ext cx="2128497" cy="540000"/>
            <a:chOff x="2122487" y="3019401"/>
            <a:chExt cx="4905224" cy="1105727"/>
          </a:xfrm>
        </p:grpSpPr>
        <p:sp>
          <p:nvSpPr>
            <p:cNvPr id="103" name="Ellipse 10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4" name="Group 3"/>
            <p:cNvGrpSpPr>
              <a:grpSpLocks/>
            </p:cNvGrpSpPr>
            <p:nvPr/>
          </p:nvGrpSpPr>
          <p:grpSpPr bwMode="auto">
            <a:xfrm>
              <a:off x="2122487" y="3095664"/>
              <a:ext cx="4905224" cy="1029478"/>
              <a:chOff x="1174" y="3028"/>
              <a:chExt cx="2156" cy="483"/>
            </a:xfrm>
          </p:grpSpPr>
          <p:sp>
            <p:nvSpPr>
              <p:cNvPr id="10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1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22" name="Grouper 92"/>
          <p:cNvGrpSpPr>
            <a:grpSpLocks noChangeAspect="1"/>
          </p:cNvGrpSpPr>
          <p:nvPr/>
        </p:nvGrpSpPr>
        <p:grpSpPr>
          <a:xfrm rot="1800000">
            <a:off x="5914484" y="5146647"/>
            <a:ext cx="2128497" cy="540000"/>
            <a:chOff x="2122487" y="3019401"/>
            <a:chExt cx="4905224" cy="1105727"/>
          </a:xfrm>
        </p:grpSpPr>
        <p:sp>
          <p:nvSpPr>
            <p:cNvPr id="123" name="Ellipse 12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4" name="Group 3"/>
            <p:cNvGrpSpPr>
              <a:grpSpLocks/>
            </p:cNvGrpSpPr>
            <p:nvPr/>
          </p:nvGrpSpPr>
          <p:grpSpPr bwMode="auto">
            <a:xfrm>
              <a:off x="2122487" y="3095664"/>
              <a:ext cx="4905224" cy="1029478"/>
              <a:chOff x="1174" y="3028"/>
              <a:chExt cx="2156" cy="483"/>
            </a:xfrm>
          </p:grpSpPr>
          <p:sp>
            <p:nvSpPr>
              <p:cNvPr id="12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3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34" name="Grouper 33"/>
          <p:cNvGrpSpPr/>
          <p:nvPr/>
        </p:nvGrpSpPr>
        <p:grpSpPr>
          <a:xfrm>
            <a:off x="3676743" y="3194196"/>
            <a:ext cx="1762998" cy="173075"/>
            <a:chOff x="3707442" y="3087571"/>
            <a:chExt cx="1762998" cy="173075"/>
          </a:xfrm>
        </p:grpSpPr>
        <p:sp>
          <p:nvSpPr>
            <p:cNvPr id="1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38" name="Connecteur droit 37"/>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189" name="Grouper 92"/>
          <p:cNvGrpSpPr>
            <a:grpSpLocks noChangeAspect="1"/>
          </p:cNvGrpSpPr>
          <p:nvPr/>
        </p:nvGrpSpPr>
        <p:grpSpPr>
          <a:xfrm>
            <a:off x="3488468" y="5119363"/>
            <a:ext cx="2128497" cy="540007"/>
            <a:chOff x="2122487" y="3019401"/>
            <a:chExt cx="4905224" cy="1105741"/>
          </a:xfrm>
        </p:grpSpPr>
        <p:sp>
          <p:nvSpPr>
            <p:cNvPr id="193" name="Ellipse 19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4" name="Group 3"/>
            <p:cNvGrpSpPr>
              <a:grpSpLocks/>
            </p:cNvGrpSpPr>
            <p:nvPr/>
          </p:nvGrpSpPr>
          <p:grpSpPr bwMode="auto">
            <a:xfrm>
              <a:off x="2122487" y="3095664"/>
              <a:ext cx="4905224" cy="1029478"/>
              <a:chOff x="1174" y="3028"/>
              <a:chExt cx="2156" cy="483"/>
            </a:xfrm>
          </p:grpSpPr>
          <p:sp>
            <p:nvSpPr>
              <p:cNvPr id="19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20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85" name="Grouper 184"/>
          <p:cNvGrpSpPr/>
          <p:nvPr/>
        </p:nvGrpSpPr>
        <p:grpSpPr>
          <a:xfrm>
            <a:off x="3386851" y="5215470"/>
            <a:ext cx="2338996" cy="173075"/>
            <a:chOff x="3415341" y="3087571"/>
            <a:chExt cx="2338996" cy="173075"/>
          </a:xfrm>
        </p:grpSpPr>
        <p:sp>
          <p:nvSpPr>
            <p:cNvPr id="18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187" name="Connecteur droit 186"/>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97280" name="Rectangle 97279"/>
          <p:cNvSpPr/>
          <p:nvPr/>
        </p:nvSpPr>
        <p:spPr>
          <a:xfrm>
            <a:off x="1274283" y="2171700"/>
            <a:ext cx="2213983" cy="1994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4" name="Rectangle 213"/>
          <p:cNvSpPr/>
          <p:nvPr/>
        </p:nvSpPr>
        <p:spPr>
          <a:xfrm>
            <a:off x="5654142" y="2168451"/>
            <a:ext cx="2213983" cy="1994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5" name="ZoneTexte 214"/>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HORIZON ARTIFICIEL</a:t>
            </a:r>
            <a:endParaRPr lang="fr-FR" sz="1400" dirty="0"/>
          </a:p>
        </p:txBody>
      </p:sp>
      <p:cxnSp>
        <p:nvCxnSpPr>
          <p:cNvPr id="223" name="Connecteur droit avec flèche 222"/>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224" name="Grouper 223"/>
          <p:cNvGrpSpPr/>
          <p:nvPr/>
        </p:nvGrpSpPr>
        <p:grpSpPr>
          <a:xfrm>
            <a:off x="4000474" y="1391227"/>
            <a:ext cx="2563886" cy="525002"/>
            <a:chOff x="5015124" y="1467427"/>
            <a:chExt cx="2563886" cy="525002"/>
          </a:xfrm>
        </p:grpSpPr>
        <p:pic>
          <p:nvPicPr>
            <p:cNvPr id="225" name="Image 224"/>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226"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
        <p:nvSpPr>
          <p:cNvPr id="89" name="Rectangle 88"/>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3979361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anim calcmode="lin" valueType="num">
                                      <p:cBhvr>
                                        <p:cTn id="19" dur="500" fill="hold"/>
                                        <p:tgtEl>
                                          <p:spTgt spid="189"/>
                                        </p:tgtEl>
                                        <p:attrNameLst>
                                          <p:attrName>ppt_w</p:attrName>
                                        </p:attrNameLst>
                                      </p:cBhvr>
                                      <p:tavLst>
                                        <p:tav tm="0">
                                          <p:val>
                                            <p:strVal val="4*#ppt_w"/>
                                          </p:val>
                                        </p:tav>
                                        <p:tav tm="100000">
                                          <p:val>
                                            <p:strVal val="#ppt_w"/>
                                          </p:val>
                                        </p:tav>
                                      </p:tavLst>
                                    </p:anim>
                                    <p:anim calcmode="lin" valueType="num">
                                      <p:cBhvr>
                                        <p:cTn id="20" dur="500" fill="hold"/>
                                        <p:tgtEl>
                                          <p:spTgt spid="189"/>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728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0"/>
                            </p:stCondLst>
                            <p:childTnLst>
                              <p:par>
                                <p:cTn id="30" presetID="23" presetClass="entr" presetSubtype="32"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500" fill="hold"/>
                                        <p:tgtEl>
                                          <p:spTgt spid="102"/>
                                        </p:tgtEl>
                                        <p:attrNameLst>
                                          <p:attrName>ppt_w</p:attrName>
                                        </p:attrNameLst>
                                      </p:cBhvr>
                                      <p:tavLst>
                                        <p:tav tm="0">
                                          <p:val>
                                            <p:strVal val="4*#ppt_w"/>
                                          </p:val>
                                        </p:tav>
                                        <p:tav tm="100000">
                                          <p:val>
                                            <p:strVal val="#ppt_w"/>
                                          </p:val>
                                        </p:tav>
                                      </p:tavLst>
                                    </p:anim>
                                    <p:anim calcmode="lin" valueType="num">
                                      <p:cBhvr>
                                        <p:cTn id="33" dur="500" fill="hold"/>
                                        <p:tgtEl>
                                          <p:spTgt spid="102"/>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23" presetClass="entr" presetSubtype="32" fill="hold" nodeType="afterEffect">
                                  <p:stCondLst>
                                    <p:cond delay="0"/>
                                  </p:stCondLst>
                                  <p:childTnLst>
                                    <p:set>
                                      <p:cBhvr>
                                        <p:cTn id="44" dur="1" fill="hold">
                                          <p:stCondLst>
                                            <p:cond delay="0"/>
                                          </p:stCondLst>
                                        </p:cTn>
                                        <p:tgtEl>
                                          <p:spTgt spid="122"/>
                                        </p:tgtEl>
                                        <p:attrNameLst>
                                          <p:attrName>style.visibility</p:attrName>
                                        </p:attrNameLst>
                                      </p:cBhvr>
                                      <p:to>
                                        <p:strVal val="visible"/>
                                      </p:to>
                                    </p:set>
                                    <p:anim calcmode="lin" valueType="num">
                                      <p:cBhvr>
                                        <p:cTn id="45" dur="500" fill="hold"/>
                                        <p:tgtEl>
                                          <p:spTgt spid="122"/>
                                        </p:tgtEl>
                                        <p:attrNameLst>
                                          <p:attrName>ppt_w</p:attrName>
                                        </p:attrNameLst>
                                      </p:cBhvr>
                                      <p:tavLst>
                                        <p:tav tm="0">
                                          <p:val>
                                            <p:strVal val="4*#ppt_w"/>
                                          </p:val>
                                        </p:tav>
                                        <p:tav tm="100000">
                                          <p:val>
                                            <p:strVal val="#ppt_w"/>
                                          </p:val>
                                        </p:tav>
                                      </p:tavLst>
                                    </p:anim>
                                    <p:anim calcmode="lin" valueType="num">
                                      <p:cBhvr>
                                        <p:cTn id="46" dur="500" fill="hold"/>
                                        <p:tgtEl>
                                          <p:spTgt spid="1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7280" grpId="0" animBg="1"/>
      <p:bldP spid="2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5" name="Image 84" descr="HorizonCabre.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2826"/>
          <a:stretch/>
        </p:blipFill>
        <p:spPr>
          <a:xfrm>
            <a:off x="1490562" y="2270128"/>
            <a:ext cx="6119994" cy="1901325"/>
          </a:xfrm>
          <a:prstGeom prst="rect">
            <a:avLst/>
          </a:prstGeom>
        </p:spPr>
      </p:pic>
      <p:grpSp>
        <p:nvGrpSpPr>
          <p:cNvPr id="178" name="Group 62"/>
          <p:cNvGrpSpPr>
            <a:grpSpLocks/>
          </p:cNvGrpSpPr>
          <p:nvPr/>
        </p:nvGrpSpPr>
        <p:grpSpPr bwMode="auto">
          <a:xfrm>
            <a:off x="-1" y="5315743"/>
            <a:ext cx="9144001" cy="233363"/>
            <a:chOff x="0" y="1570"/>
            <a:chExt cx="5760" cy="147"/>
          </a:xfrm>
        </p:grpSpPr>
        <p:grpSp>
          <p:nvGrpSpPr>
            <p:cNvPr id="179" name="Group 63"/>
            <p:cNvGrpSpPr>
              <a:grpSpLocks/>
            </p:cNvGrpSpPr>
            <p:nvPr/>
          </p:nvGrpSpPr>
          <p:grpSpPr bwMode="auto">
            <a:xfrm>
              <a:off x="0" y="1570"/>
              <a:ext cx="3493" cy="147"/>
              <a:chOff x="1066" y="3062"/>
              <a:chExt cx="3493" cy="147"/>
            </a:xfrm>
          </p:grpSpPr>
          <p:sp>
            <p:nvSpPr>
              <p:cNvPr id="183"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80" name="Group 66"/>
            <p:cNvGrpSpPr>
              <a:grpSpLocks/>
            </p:cNvGrpSpPr>
            <p:nvPr/>
          </p:nvGrpSpPr>
          <p:grpSpPr bwMode="auto">
            <a:xfrm>
              <a:off x="2267" y="1570"/>
              <a:ext cx="3493" cy="147"/>
              <a:chOff x="1066" y="3062"/>
              <a:chExt cx="3493" cy="147"/>
            </a:xfrm>
          </p:grpSpPr>
          <p:sp>
            <p:nvSpPr>
              <p:cNvPr id="181"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12" name="ZoneTexte 11"/>
          <p:cNvSpPr txBox="1"/>
          <p:nvPr/>
        </p:nvSpPr>
        <p:spPr>
          <a:xfrm>
            <a:off x="1118056" y="1636462"/>
            <a:ext cx="2970045" cy="307777"/>
          </a:xfrm>
          <a:prstGeom prst="rect">
            <a:avLst/>
          </a:prstGeom>
          <a:noFill/>
        </p:spPr>
        <p:txBody>
          <a:bodyPr wrap="square" rtlCol="0">
            <a:spAutoFit/>
          </a:bodyPr>
          <a:lstStyle/>
          <a:p>
            <a:pPr algn="ctr"/>
            <a:r>
              <a:rPr lang="fr-FR" sz="1400" dirty="0" smtClean="0">
                <a:solidFill>
                  <a:schemeClr val="accent1"/>
                </a:solidFill>
                <a:latin typeface="+mj-lt"/>
              </a:rPr>
              <a:t>Assiette positive (à cabrer)</a:t>
            </a:r>
            <a:endParaRPr lang="fr-FR" sz="1400" dirty="0">
              <a:solidFill>
                <a:schemeClr val="accent1"/>
              </a:solidFill>
              <a:latin typeface="+mj-lt"/>
            </a:endParaRPr>
          </a:p>
        </p:txBody>
      </p:sp>
      <p:sp>
        <p:nvSpPr>
          <p:cNvPr id="13" name="ZoneTexte 12"/>
          <p:cNvSpPr txBox="1"/>
          <p:nvPr/>
        </p:nvSpPr>
        <p:spPr>
          <a:xfrm>
            <a:off x="3543188" y="4165600"/>
            <a:ext cx="2065170" cy="307777"/>
          </a:xfrm>
          <a:prstGeom prst="rect">
            <a:avLst/>
          </a:prstGeom>
          <a:noFill/>
        </p:spPr>
        <p:txBody>
          <a:bodyPr wrap="square" rtlCol="0">
            <a:spAutoFit/>
          </a:bodyPr>
          <a:lstStyle/>
          <a:p>
            <a:pPr algn="ctr"/>
            <a:r>
              <a:rPr lang="fr-FR" sz="1400" dirty="0" smtClean="0">
                <a:latin typeface="+mj-lt"/>
              </a:rPr>
              <a:t>Montée rectiligne</a:t>
            </a:r>
            <a:endParaRPr lang="fr-FR" sz="1400" dirty="0">
              <a:latin typeface="+mj-lt"/>
            </a:endParaRPr>
          </a:p>
        </p:txBody>
      </p:sp>
      <p:sp>
        <p:nvSpPr>
          <p:cNvPr id="14" name="ZoneTexte 13"/>
          <p:cNvSpPr txBox="1"/>
          <p:nvPr/>
        </p:nvSpPr>
        <p:spPr>
          <a:xfrm>
            <a:off x="1405262" y="4165600"/>
            <a:ext cx="2065170" cy="307777"/>
          </a:xfrm>
          <a:prstGeom prst="rect">
            <a:avLst/>
          </a:prstGeom>
          <a:noFill/>
        </p:spPr>
        <p:txBody>
          <a:bodyPr wrap="square" rtlCol="0">
            <a:spAutoFit/>
          </a:bodyPr>
          <a:lstStyle/>
          <a:p>
            <a:pPr algn="ctr"/>
            <a:r>
              <a:rPr lang="fr-FR" sz="1400" dirty="0" smtClean="0">
                <a:latin typeface="+mj-lt"/>
              </a:rPr>
              <a:t>Virage à gauche</a:t>
            </a:r>
          </a:p>
        </p:txBody>
      </p:sp>
      <p:sp>
        <p:nvSpPr>
          <p:cNvPr id="15" name="ZoneTexte 14"/>
          <p:cNvSpPr txBox="1"/>
          <p:nvPr/>
        </p:nvSpPr>
        <p:spPr>
          <a:xfrm>
            <a:off x="5685708" y="4163319"/>
            <a:ext cx="2065170" cy="307777"/>
          </a:xfrm>
          <a:prstGeom prst="rect">
            <a:avLst/>
          </a:prstGeom>
          <a:noFill/>
        </p:spPr>
        <p:txBody>
          <a:bodyPr wrap="square" rtlCol="0">
            <a:spAutoFit/>
          </a:bodyPr>
          <a:lstStyle/>
          <a:p>
            <a:pPr algn="ctr"/>
            <a:r>
              <a:rPr lang="fr-FR" sz="1400" dirty="0" smtClean="0">
                <a:latin typeface="+mj-lt"/>
              </a:rPr>
              <a:t>Virage à droite</a:t>
            </a:r>
          </a:p>
        </p:txBody>
      </p:sp>
      <p:grpSp>
        <p:nvGrpSpPr>
          <p:cNvPr id="102" name="Grouper 92"/>
          <p:cNvGrpSpPr>
            <a:grpSpLocks noChangeAspect="1"/>
          </p:cNvGrpSpPr>
          <p:nvPr/>
        </p:nvGrpSpPr>
        <p:grpSpPr>
          <a:xfrm rot="19800000">
            <a:off x="1349518" y="4844424"/>
            <a:ext cx="2128497" cy="540000"/>
            <a:chOff x="2122487" y="3019401"/>
            <a:chExt cx="4905224" cy="1105727"/>
          </a:xfrm>
        </p:grpSpPr>
        <p:sp>
          <p:nvSpPr>
            <p:cNvPr id="103" name="Ellipse 10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4" name="Group 3"/>
            <p:cNvGrpSpPr>
              <a:grpSpLocks/>
            </p:cNvGrpSpPr>
            <p:nvPr/>
          </p:nvGrpSpPr>
          <p:grpSpPr bwMode="auto">
            <a:xfrm>
              <a:off x="2122487" y="3095664"/>
              <a:ext cx="4905224" cy="1029478"/>
              <a:chOff x="1174" y="3028"/>
              <a:chExt cx="2156" cy="483"/>
            </a:xfrm>
          </p:grpSpPr>
          <p:sp>
            <p:nvSpPr>
              <p:cNvPr id="10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0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0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1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1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1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22" name="Grouper 92"/>
          <p:cNvGrpSpPr>
            <a:grpSpLocks noChangeAspect="1"/>
          </p:cNvGrpSpPr>
          <p:nvPr/>
        </p:nvGrpSpPr>
        <p:grpSpPr>
          <a:xfrm rot="1800000">
            <a:off x="6061940" y="4814804"/>
            <a:ext cx="2128497" cy="540000"/>
            <a:chOff x="2122487" y="3019401"/>
            <a:chExt cx="4905224" cy="1105727"/>
          </a:xfrm>
        </p:grpSpPr>
        <p:sp>
          <p:nvSpPr>
            <p:cNvPr id="123" name="Ellipse 12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4" name="Group 3"/>
            <p:cNvGrpSpPr>
              <a:grpSpLocks/>
            </p:cNvGrpSpPr>
            <p:nvPr/>
          </p:nvGrpSpPr>
          <p:grpSpPr bwMode="auto">
            <a:xfrm>
              <a:off x="2122487" y="3095664"/>
              <a:ext cx="4905224" cy="1029478"/>
              <a:chOff x="1174" y="3028"/>
              <a:chExt cx="2156" cy="483"/>
            </a:xfrm>
          </p:grpSpPr>
          <p:sp>
            <p:nvSpPr>
              <p:cNvPr id="12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2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2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13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3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3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4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34" name="Grouper 33"/>
          <p:cNvGrpSpPr/>
          <p:nvPr/>
        </p:nvGrpSpPr>
        <p:grpSpPr>
          <a:xfrm>
            <a:off x="3676743" y="3283096"/>
            <a:ext cx="1762998" cy="173075"/>
            <a:chOff x="3707442" y="3087571"/>
            <a:chExt cx="1762998" cy="173075"/>
          </a:xfrm>
        </p:grpSpPr>
        <p:sp>
          <p:nvSpPr>
            <p:cNvPr id="1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38" name="Connecteur droit 37"/>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189" name="Grouper 92"/>
          <p:cNvGrpSpPr>
            <a:grpSpLocks noChangeAspect="1"/>
          </p:cNvGrpSpPr>
          <p:nvPr/>
        </p:nvGrpSpPr>
        <p:grpSpPr>
          <a:xfrm>
            <a:off x="3488468" y="4738363"/>
            <a:ext cx="2128497" cy="540007"/>
            <a:chOff x="2122487" y="3019401"/>
            <a:chExt cx="4905224" cy="1105741"/>
          </a:xfrm>
        </p:grpSpPr>
        <p:sp>
          <p:nvSpPr>
            <p:cNvPr id="193" name="Ellipse 192"/>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94" name="Group 3"/>
            <p:cNvGrpSpPr>
              <a:grpSpLocks/>
            </p:cNvGrpSpPr>
            <p:nvPr/>
          </p:nvGrpSpPr>
          <p:grpSpPr bwMode="auto">
            <a:xfrm>
              <a:off x="2122487" y="3095664"/>
              <a:ext cx="4905224" cy="1029478"/>
              <a:chOff x="1174" y="3028"/>
              <a:chExt cx="2156" cy="483"/>
            </a:xfrm>
          </p:grpSpPr>
          <p:sp>
            <p:nvSpPr>
              <p:cNvPr id="195"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6"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197"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8"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199"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0"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201"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2"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3"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4"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5"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6"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07"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8"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09"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0"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211"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185" name="Grouper 184"/>
          <p:cNvGrpSpPr/>
          <p:nvPr/>
        </p:nvGrpSpPr>
        <p:grpSpPr>
          <a:xfrm>
            <a:off x="3386851" y="5215470"/>
            <a:ext cx="2338996" cy="173075"/>
            <a:chOff x="3415341" y="3087571"/>
            <a:chExt cx="2338996" cy="173075"/>
          </a:xfrm>
        </p:grpSpPr>
        <p:sp>
          <p:nvSpPr>
            <p:cNvPr id="186"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187" name="Connecteur droit 186"/>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86" name="ZoneTexte 85"/>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sp>
        <p:nvSpPr>
          <p:cNvPr id="87" name="ZoneTexte 86"/>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HORIZON ARTIFICIEL</a:t>
            </a:r>
            <a:endParaRPr lang="fr-FR" sz="1400" dirty="0"/>
          </a:p>
        </p:txBody>
      </p:sp>
      <p:cxnSp>
        <p:nvCxnSpPr>
          <p:cNvPr id="91" name="Connecteur droit avec flèche 90"/>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88" name="Grouper 87"/>
          <p:cNvGrpSpPr/>
          <p:nvPr/>
        </p:nvGrpSpPr>
        <p:grpSpPr>
          <a:xfrm rot="399819">
            <a:off x="4000474" y="1391227"/>
            <a:ext cx="2563886" cy="525002"/>
            <a:chOff x="5015124" y="1467427"/>
            <a:chExt cx="2563886" cy="525002"/>
          </a:xfrm>
        </p:grpSpPr>
        <p:pic>
          <p:nvPicPr>
            <p:cNvPr id="89" name="Image 88"/>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90"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
        <p:nvSpPr>
          <p:cNvPr id="92" name="Rectangle 91"/>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983234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2" name="Image 1" descr="HorizonPique.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3032"/>
          <a:stretch/>
        </p:blipFill>
        <p:spPr>
          <a:xfrm>
            <a:off x="1501772" y="2266952"/>
            <a:ext cx="6119994" cy="1896245"/>
          </a:xfrm>
          <a:prstGeom prst="rect">
            <a:avLst/>
          </a:prstGeom>
        </p:spPr>
      </p:pic>
      <p:sp>
        <p:nvSpPr>
          <p:cNvPr id="8" name="ZoneTexte 7"/>
          <p:cNvSpPr txBox="1"/>
          <p:nvPr/>
        </p:nvSpPr>
        <p:spPr>
          <a:xfrm>
            <a:off x="1240869" y="1624867"/>
            <a:ext cx="2970045" cy="307777"/>
          </a:xfrm>
          <a:prstGeom prst="rect">
            <a:avLst/>
          </a:prstGeom>
          <a:noFill/>
        </p:spPr>
        <p:txBody>
          <a:bodyPr wrap="square" rtlCol="0">
            <a:spAutoFit/>
          </a:bodyPr>
          <a:lstStyle/>
          <a:p>
            <a:pPr algn="ctr"/>
            <a:r>
              <a:rPr lang="fr-FR" sz="1400" dirty="0" smtClean="0">
                <a:solidFill>
                  <a:schemeClr val="accent1"/>
                </a:solidFill>
                <a:latin typeface="+mj-lt"/>
              </a:rPr>
              <a:t>Assiette négative (à piquer)</a:t>
            </a:r>
            <a:endParaRPr lang="fr-FR" sz="1400" dirty="0">
              <a:solidFill>
                <a:schemeClr val="accent1"/>
              </a:solidFill>
              <a:latin typeface="+mj-lt"/>
            </a:endParaRPr>
          </a:p>
        </p:txBody>
      </p:sp>
      <p:sp>
        <p:nvSpPr>
          <p:cNvPr id="11" name="ZoneTexte 10"/>
          <p:cNvSpPr txBox="1"/>
          <p:nvPr/>
        </p:nvSpPr>
        <p:spPr>
          <a:xfrm>
            <a:off x="3517788" y="4165600"/>
            <a:ext cx="2065170" cy="307777"/>
          </a:xfrm>
          <a:prstGeom prst="rect">
            <a:avLst/>
          </a:prstGeom>
          <a:noFill/>
        </p:spPr>
        <p:txBody>
          <a:bodyPr wrap="square" rtlCol="0">
            <a:spAutoFit/>
          </a:bodyPr>
          <a:lstStyle/>
          <a:p>
            <a:pPr algn="ctr"/>
            <a:r>
              <a:rPr lang="fr-FR" sz="1400" dirty="0" smtClean="0">
                <a:latin typeface="+mj-lt"/>
              </a:rPr>
              <a:t>Descente rectiligne</a:t>
            </a:r>
            <a:endParaRPr lang="fr-FR" sz="1400" dirty="0">
              <a:latin typeface="+mj-lt"/>
            </a:endParaRPr>
          </a:p>
        </p:txBody>
      </p:sp>
      <p:sp>
        <p:nvSpPr>
          <p:cNvPr id="12" name="ZoneTexte 11"/>
          <p:cNvSpPr txBox="1"/>
          <p:nvPr/>
        </p:nvSpPr>
        <p:spPr>
          <a:xfrm>
            <a:off x="1367162" y="4165600"/>
            <a:ext cx="2065170" cy="307777"/>
          </a:xfrm>
          <a:prstGeom prst="rect">
            <a:avLst/>
          </a:prstGeom>
          <a:noFill/>
        </p:spPr>
        <p:txBody>
          <a:bodyPr wrap="square" rtlCol="0">
            <a:spAutoFit/>
          </a:bodyPr>
          <a:lstStyle/>
          <a:p>
            <a:pPr algn="ctr"/>
            <a:r>
              <a:rPr lang="fr-FR" sz="1400" dirty="0" smtClean="0">
                <a:latin typeface="+mj-lt"/>
              </a:rPr>
              <a:t>Virage à gauche</a:t>
            </a:r>
          </a:p>
        </p:txBody>
      </p:sp>
      <p:sp>
        <p:nvSpPr>
          <p:cNvPr id="13" name="ZoneTexte 12"/>
          <p:cNvSpPr txBox="1"/>
          <p:nvPr/>
        </p:nvSpPr>
        <p:spPr>
          <a:xfrm>
            <a:off x="5647608" y="4163319"/>
            <a:ext cx="2065170" cy="307777"/>
          </a:xfrm>
          <a:prstGeom prst="rect">
            <a:avLst/>
          </a:prstGeom>
          <a:noFill/>
        </p:spPr>
        <p:txBody>
          <a:bodyPr wrap="square" rtlCol="0">
            <a:spAutoFit/>
          </a:bodyPr>
          <a:lstStyle/>
          <a:p>
            <a:pPr algn="ctr"/>
            <a:r>
              <a:rPr lang="fr-FR" sz="1400" dirty="0" smtClean="0">
                <a:latin typeface="+mj-lt"/>
              </a:rPr>
              <a:t>Virage à droite</a:t>
            </a:r>
          </a:p>
        </p:txBody>
      </p:sp>
      <p:grpSp>
        <p:nvGrpSpPr>
          <p:cNvPr id="17" name="Group 62"/>
          <p:cNvGrpSpPr>
            <a:grpSpLocks/>
          </p:cNvGrpSpPr>
          <p:nvPr/>
        </p:nvGrpSpPr>
        <p:grpSpPr bwMode="auto">
          <a:xfrm>
            <a:off x="-1" y="5315743"/>
            <a:ext cx="9144001" cy="233363"/>
            <a:chOff x="0" y="1570"/>
            <a:chExt cx="5760" cy="147"/>
          </a:xfrm>
        </p:grpSpPr>
        <p:grpSp>
          <p:nvGrpSpPr>
            <p:cNvPr id="18" name="Group 63"/>
            <p:cNvGrpSpPr>
              <a:grpSpLocks/>
            </p:cNvGrpSpPr>
            <p:nvPr/>
          </p:nvGrpSpPr>
          <p:grpSpPr bwMode="auto">
            <a:xfrm>
              <a:off x="0" y="1570"/>
              <a:ext cx="3493" cy="147"/>
              <a:chOff x="1066" y="3062"/>
              <a:chExt cx="3493" cy="147"/>
            </a:xfrm>
          </p:grpSpPr>
          <p:sp>
            <p:nvSpPr>
              <p:cNvPr id="22" name="Freeform 64"/>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4" name="Freeform 65"/>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9" name="Group 66"/>
            <p:cNvGrpSpPr>
              <a:grpSpLocks/>
            </p:cNvGrpSpPr>
            <p:nvPr/>
          </p:nvGrpSpPr>
          <p:grpSpPr bwMode="auto">
            <a:xfrm>
              <a:off x="2267" y="1570"/>
              <a:ext cx="3493" cy="147"/>
              <a:chOff x="1066" y="3062"/>
              <a:chExt cx="3493" cy="147"/>
            </a:xfrm>
          </p:grpSpPr>
          <p:sp>
            <p:nvSpPr>
              <p:cNvPr id="20" name="Freeform 67"/>
              <p:cNvSpPr>
                <a:spLocks/>
              </p:cNvSpPr>
              <p:nvPr/>
            </p:nvSpPr>
            <p:spPr bwMode="auto">
              <a:xfrm>
                <a:off x="1066" y="3062"/>
                <a:ext cx="3493" cy="147"/>
              </a:xfrm>
              <a:custGeom>
                <a:avLst/>
                <a:gdLst>
                  <a:gd name="T0" fmla="*/ 0 w 3312"/>
                  <a:gd name="T1" fmla="*/ 215 h 215"/>
                  <a:gd name="T2" fmla="*/ 3312 w 3312"/>
                  <a:gd name="T3" fmla="*/ 215 h 215"/>
                  <a:gd name="T4" fmla="*/ 3107 w 3312"/>
                  <a:gd name="T5" fmla="*/ 151 h 215"/>
                  <a:gd name="T6" fmla="*/ 2953 w 3312"/>
                  <a:gd name="T7" fmla="*/ 172 h 215"/>
                  <a:gd name="T8" fmla="*/ 2842 w 3312"/>
                  <a:gd name="T9" fmla="*/ 129 h 215"/>
                  <a:gd name="T10" fmla="*/ 2705 w 3312"/>
                  <a:gd name="T11" fmla="*/ 129 h 215"/>
                  <a:gd name="T12" fmla="*/ 2507 w 3312"/>
                  <a:gd name="T13" fmla="*/ 80 h 215"/>
                  <a:gd name="T14" fmla="*/ 2346 w 3312"/>
                  <a:gd name="T15" fmla="*/ 64 h 215"/>
                  <a:gd name="T16" fmla="*/ 2236 w 3312"/>
                  <a:gd name="T17" fmla="*/ 129 h 215"/>
                  <a:gd name="T18" fmla="*/ 2098 w 3312"/>
                  <a:gd name="T19" fmla="*/ 86 h 215"/>
                  <a:gd name="T20" fmla="*/ 1849 w 3312"/>
                  <a:gd name="T21" fmla="*/ 86 h 215"/>
                  <a:gd name="T22" fmla="*/ 1766 w 3312"/>
                  <a:gd name="T23" fmla="*/ 21 h 215"/>
                  <a:gd name="T24" fmla="*/ 1573 w 3312"/>
                  <a:gd name="T25" fmla="*/ 86 h 215"/>
                  <a:gd name="T26" fmla="*/ 1325 w 3312"/>
                  <a:gd name="T27" fmla="*/ 108 h 215"/>
                  <a:gd name="T28" fmla="*/ 1297 w 3312"/>
                  <a:gd name="T29" fmla="*/ 86 h 215"/>
                  <a:gd name="T30" fmla="*/ 1076 w 3312"/>
                  <a:gd name="T31" fmla="*/ 0 h 215"/>
                  <a:gd name="T32" fmla="*/ 718 w 3312"/>
                  <a:gd name="T33" fmla="*/ 86 h 215"/>
                  <a:gd name="T34" fmla="*/ 580 w 3312"/>
                  <a:gd name="T35" fmla="*/ 64 h 215"/>
                  <a:gd name="T36" fmla="*/ 524 w 3312"/>
                  <a:gd name="T37" fmla="*/ 86 h 215"/>
                  <a:gd name="T38" fmla="*/ 304 w 3312"/>
                  <a:gd name="T39" fmla="*/ 64 h 215"/>
                  <a:gd name="T40" fmla="*/ 83 w 3312"/>
                  <a:gd name="T41" fmla="*/ 150 h 215"/>
                  <a:gd name="T42" fmla="*/ 28 w 3312"/>
                  <a:gd name="T43" fmla="*/ 172 h 215"/>
                  <a:gd name="T44" fmla="*/ 0 w 3312"/>
                  <a:gd name="T45"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12" h="215">
                    <a:moveTo>
                      <a:pt x="0" y="215"/>
                    </a:moveTo>
                    <a:lnTo>
                      <a:pt x="3312" y="215"/>
                    </a:lnTo>
                    <a:lnTo>
                      <a:pt x="3107" y="151"/>
                    </a:lnTo>
                    <a:cubicBezTo>
                      <a:pt x="3047" y="144"/>
                      <a:pt x="2997" y="176"/>
                      <a:pt x="2953" y="172"/>
                    </a:cubicBezTo>
                    <a:cubicBezTo>
                      <a:pt x="2917" y="172"/>
                      <a:pt x="2884" y="136"/>
                      <a:pt x="2842" y="129"/>
                    </a:cubicBezTo>
                    <a:cubicBezTo>
                      <a:pt x="2801" y="122"/>
                      <a:pt x="2760" y="150"/>
                      <a:pt x="2705" y="129"/>
                    </a:cubicBezTo>
                    <a:cubicBezTo>
                      <a:pt x="2649" y="121"/>
                      <a:pt x="2567" y="91"/>
                      <a:pt x="2507" y="80"/>
                    </a:cubicBezTo>
                    <a:cubicBezTo>
                      <a:pt x="2448" y="69"/>
                      <a:pt x="2392" y="43"/>
                      <a:pt x="2346" y="64"/>
                    </a:cubicBezTo>
                    <a:lnTo>
                      <a:pt x="2236" y="129"/>
                    </a:lnTo>
                    <a:lnTo>
                      <a:pt x="2098" y="86"/>
                    </a:lnTo>
                    <a:cubicBezTo>
                      <a:pt x="2033" y="79"/>
                      <a:pt x="1905" y="97"/>
                      <a:pt x="1849" y="86"/>
                    </a:cubicBezTo>
                    <a:cubicBezTo>
                      <a:pt x="1794" y="75"/>
                      <a:pt x="1812" y="21"/>
                      <a:pt x="1766" y="21"/>
                    </a:cubicBezTo>
                    <a:cubicBezTo>
                      <a:pt x="1720" y="21"/>
                      <a:pt x="1647" y="72"/>
                      <a:pt x="1573" y="86"/>
                    </a:cubicBezTo>
                    <a:cubicBezTo>
                      <a:pt x="1500" y="100"/>
                      <a:pt x="1371" y="108"/>
                      <a:pt x="1325" y="108"/>
                    </a:cubicBezTo>
                    <a:lnTo>
                      <a:pt x="1297" y="86"/>
                    </a:lnTo>
                    <a:lnTo>
                      <a:pt x="1076" y="0"/>
                    </a:lnTo>
                    <a:lnTo>
                      <a:pt x="718" y="86"/>
                    </a:lnTo>
                    <a:lnTo>
                      <a:pt x="580" y="64"/>
                    </a:lnTo>
                    <a:cubicBezTo>
                      <a:pt x="548" y="64"/>
                      <a:pt x="571" y="86"/>
                      <a:pt x="524" y="86"/>
                    </a:cubicBezTo>
                    <a:cubicBezTo>
                      <a:pt x="478" y="86"/>
                      <a:pt x="377" y="54"/>
                      <a:pt x="304" y="64"/>
                    </a:cubicBezTo>
                    <a:lnTo>
                      <a:pt x="83" y="150"/>
                    </a:lnTo>
                    <a:cubicBezTo>
                      <a:pt x="38" y="168"/>
                      <a:pt x="42" y="161"/>
                      <a:pt x="28" y="172"/>
                    </a:cubicBezTo>
                    <a:cubicBezTo>
                      <a:pt x="14" y="183"/>
                      <a:pt x="6" y="206"/>
                      <a:pt x="0" y="215"/>
                    </a:cubicBezTo>
                    <a:close/>
                  </a:path>
                </a:pathLst>
              </a:custGeom>
              <a:gradFill rotWithShape="1">
                <a:gsLst>
                  <a:gs pos="0">
                    <a:srgbClr val="006600">
                      <a:alpha val="8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 name="Freeform 68"/>
              <p:cNvSpPr>
                <a:spLocks/>
              </p:cNvSpPr>
              <p:nvPr/>
            </p:nvSpPr>
            <p:spPr bwMode="auto">
              <a:xfrm>
                <a:off x="1678" y="3136"/>
                <a:ext cx="1368" cy="73"/>
              </a:xfrm>
              <a:custGeom>
                <a:avLst/>
                <a:gdLst>
                  <a:gd name="T0" fmla="*/ 0 w 2132"/>
                  <a:gd name="T1" fmla="*/ 226 h 226"/>
                  <a:gd name="T2" fmla="*/ 2132 w 2132"/>
                  <a:gd name="T3" fmla="*/ 226 h 226"/>
                  <a:gd name="T4" fmla="*/ 1588 w 2132"/>
                  <a:gd name="T5" fmla="*/ 90 h 226"/>
                  <a:gd name="T6" fmla="*/ 1315 w 2132"/>
                  <a:gd name="T7" fmla="*/ 136 h 226"/>
                  <a:gd name="T8" fmla="*/ 862 w 2132"/>
                  <a:gd name="T9" fmla="*/ 136 h 226"/>
                  <a:gd name="T10" fmla="*/ 635 w 2132"/>
                  <a:gd name="T11" fmla="*/ 0 h 226"/>
                  <a:gd name="T12" fmla="*/ 272 w 2132"/>
                  <a:gd name="T13" fmla="*/ 136 h 226"/>
                  <a:gd name="T14" fmla="*/ 181 w 2132"/>
                  <a:gd name="T15" fmla="*/ 90 h 226"/>
                  <a:gd name="T16" fmla="*/ 0 w 2132"/>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2" h="226">
                    <a:moveTo>
                      <a:pt x="0" y="226"/>
                    </a:moveTo>
                    <a:lnTo>
                      <a:pt x="2132" y="226"/>
                    </a:lnTo>
                    <a:lnTo>
                      <a:pt x="1588" y="90"/>
                    </a:lnTo>
                    <a:lnTo>
                      <a:pt x="1315" y="136"/>
                    </a:lnTo>
                    <a:cubicBezTo>
                      <a:pt x="1194" y="144"/>
                      <a:pt x="975" y="159"/>
                      <a:pt x="862" y="136"/>
                    </a:cubicBezTo>
                    <a:cubicBezTo>
                      <a:pt x="749" y="113"/>
                      <a:pt x="733" y="0"/>
                      <a:pt x="635" y="0"/>
                    </a:cubicBezTo>
                    <a:cubicBezTo>
                      <a:pt x="537" y="0"/>
                      <a:pt x="347" y="121"/>
                      <a:pt x="272" y="136"/>
                    </a:cubicBezTo>
                    <a:cubicBezTo>
                      <a:pt x="197" y="151"/>
                      <a:pt x="226" y="75"/>
                      <a:pt x="181" y="90"/>
                    </a:cubicBezTo>
                    <a:lnTo>
                      <a:pt x="0" y="226"/>
                    </a:lnTo>
                    <a:close/>
                  </a:path>
                </a:pathLst>
              </a:custGeom>
              <a:gradFill rotWithShape="1">
                <a:gsLst>
                  <a:gs pos="0">
                    <a:srgbClr val="006600">
                      <a:alpha val="70000"/>
                    </a:srgbClr>
                  </a:gs>
                  <a:gs pos="100000">
                    <a:srgbClr val="996633">
                      <a:alpha val="70000"/>
                    </a:srgbClr>
                  </a:gs>
                </a:gsLst>
                <a:lin ang="5400000" scaled="1"/>
              </a:gradFill>
              <a:ln w="635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grpSp>
        <p:nvGrpSpPr>
          <p:cNvPr id="25" name="Grouper 92"/>
          <p:cNvGrpSpPr>
            <a:grpSpLocks noChangeAspect="1"/>
          </p:cNvGrpSpPr>
          <p:nvPr/>
        </p:nvGrpSpPr>
        <p:grpSpPr>
          <a:xfrm rot="19800000">
            <a:off x="1202062" y="5709667"/>
            <a:ext cx="2128497" cy="540000"/>
            <a:chOff x="2122487" y="3019401"/>
            <a:chExt cx="4905224" cy="1105727"/>
          </a:xfrm>
        </p:grpSpPr>
        <p:sp>
          <p:nvSpPr>
            <p:cNvPr id="26" name="Ellipse 25"/>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7" name="Group 3"/>
            <p:cNvGrpSpPr>
              <a:grpSpLocks/>
            </p:cNvGrpSpPr>
            <p:nvPr/>
          </p:nvGrpSpPr>
          <p:grpSpPr bwMode="auto">
            <a:xfrm>
              <a:off x="2122487" y="3095664"/>
              <a:ext cx="4905224" cy="1029478"/>
              <a:chOff x="1174" y="3028"/>
              <a:chExt cx="2156" cy="483"/>
            </a:xfrm>
          </p:grpSpPr>
          <p:sp>
            <p:nvSpPr>
              <p:cNvPr id="28"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29"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0"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1"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2"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4"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35"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36"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7"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8"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39"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0"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1"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2"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43"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4"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45"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46" name="Grouper 92"/>
          <p:cNvGrpSpPr>
            <a:grpSpLocks noChangeAspect="1"/>
          </p:cNvGrpSpPr>
          <p:nvPr/>
        </p:nvGrpSpPr>
        <p:grpSpPr>
          <a:xfrm rot="1800000">
            <a:off x="5914484" y="5680047"/>
            <a:ext cx="2128497" cy="540000"/>
            <a:chOff x="2122487" y="3019401"/>
            <a:chExt cx="4905224" cy="1105727"/>
          </a:xfrm>
        </p:grpSpPr>
        <p:sp>
          <p:nvSpPr>
            <p:cNvPr id="47" name="Ellipse 46"/>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8" name="Group 3"/>
            <p:cNvGrpSpPr>
              <a:grpSpLocks/>
            </p:cNvGrpSpPr>
            <p:nvPr/>
          </p:nvGrpSpPr>
          <p:grpSpPr bwMode="auto">
            <a:xfrm>
              <a:off x="2122487" y="3095664"/>
              <a:ext cx="4905224" cy="1029478"/>
              <a:chOff x="1174" y="3028"/>
              <a:chExt cx="2156" cy="483"/>
            </a:xfrm>
          </p:grpSpPr>
          <p:sp>
            <p:nvSpPr>
              <p:cNvPr id="49"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0"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1"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2"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3"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4"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55"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56"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7"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8"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59"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0"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1"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2"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63"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4"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65"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67" name="Grouper 92"/>
          <p:cNvGrpSpPr>
            <a:grpSpLocks noChangeAspect="1"/>
          </p:cNvGrpSpPr>
          <p:nvPr/>
        </p:nvGrpSpPr>
        <p:grpSpPr>
          <a:xfrm>
            <a:off x="3502531" y="5656891"/>
            <a:ext cx="2128497" cy="540007"/>
            <a:chOff x="2122487" y="3019401"/>
            <a:chExt cx="4905224" cy="1105741"/>
          </a:xfrm>
        </p:grpSpPr>
        <p:sp>
          <p:nvSpPr>
            <p:cNvPr id="71" name="Ellipse 70"/>
            <p:cNvSpPr>
              <a:spLocks noChangeAspect="1"/>
            </p:cNvSpPr>
            <p:nvPr/>
          </p:nvSpPr>
          <p:spPr>
            <a:xfrm>
              <a:off x="4127502" y="3019401"/>
              <a:ext cx="931393" cy="914398"/>
            </a:xfrm>
            <a:prstGeom prst="ellipse">
              <a:avLst/>
            </a:prstGeom>
            <a:noFill/>
            <a:ln>
              <a:solidFill>
                <a:srgbClr val="5F5F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2" name="Group 3"/>
            <p:cNvGrpSpPr>
              <a:grpSpLocks/>
            </p:cNvGrpSpPr>
            <p:nvPr/>
          </p:nvGrpSpPr>
          <p:grpSpPr bwMode="auto">
            <a:xfrm>
              <a:off x="2122487" y="3095664"/>
              <a:ext cx="4905224" cy="1029478"/>
              <a:chOff x="1174" y="3028"/>
              <a:chExt cx="2156" cy="483"/>
            </a:xfrm>
          </p:grpSpPr>
          <p:sp>
            <p:nvSpPr>
              <p:cNvPr id="73" name="Line 19"/>
              <p:cNvSpPr>
                <a:spLocks noChangeShapeType="1"/>
              </p:cNvSpPr>
              <p:nvPr/>
            </p:nvSpPr>
            <p:spPr bwMode="auto">
              <a:xfrm rot="120000" flipH="1" flipV="1">
                <a:off x="1707" y="3157"/>
                <a:ext cx="474"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4" name="Line 18"/>
              <p:cNvSpPr>
                <a:spLocks noChangeShapeType="1"/>
              </p:cNvSpPr>
              <p:nvPr/>
            </p:nvSpPr>
            <p:spPr bwMode="auto">
              <a:xfrm rot="21480000" flipV="1">
                <a:off x="2339" y="3151"/>
                <a:ext cx="473" cy="193"/>
              </a:xfrm>
              <a:prstGeom prst="line">
                <a:avLst/>
              </a:prstGeom>
              <a:noFill/>
              <a:ln w="38100" cmpd="dbl">
                <a:solidFill>
                  <a:schemeClr val="bg1">
                    <a:lumMod val="50000"/>
                  </a:schemeClr>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75" name="AutoShape 4"/>
              <p:cNvSpPr>
                <a:spLocks noChangeArrowheads="1"/>
              </p:cNvSpPr>
              <p:nvPr/>
            </p:nvSpPr>
            <p:spPr bwMode="auto">
              <a:xfrm rot="21480000">
                <a:off x="2370" y="3123"/>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6" name="Oval 5"/>
              <p:cNvSpPr>
                <a:spLocks noChangeArrowheads="1"/>
              </p:cNvSpPr>
              <p:nvPr/>
            </p:nvSpPr>
            <p:spPr bwMode="auto">
              <a:xfrm>
                <a:off x="2140" y="3118"/>
                <a:ext cx="231" cy="79"/>
              </a:xfrm>
              <a:prstGeom prst="ellipse">
                <a:avLst/>
              </a:prstGeom>
              <a:solidFill>
                <a:schemeClr val="tx2">
                  <a:lumMod val="75000"/>
                  <a:lumOff val="25000"/>
                </a:schemeClr>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7" name="Oval 6"/>
              <p:cNvSpPr>
                <a:spLocks noChangeArrowheads="1"/>
              </p:cNvSpPr>
              <p:nvPr/>
            </p:nvSpPr>
            <p:spPr bwMode="auto">
              <a:xfrm>
                <a:off x="2134" y="3199"/>
                <a:ext cx="243" cy="177"/>
              </a:xfrm>
              <a:prstGeom prst="ellipse">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78" name="Rectangle 7"/>
              <p:cNvSpPr>
                <a:spLocks noChangeArrowheads="1"/>
              </p:cNvSpPr>
              <p:nvPr/>
            </p:nvSpPr>
            <p:spPr bwMode="auto">
              <a:xfrm>
                <a:off x="2134" y="3168"/>
                <a:ext cx="243" cy="88"/>
              </a:xfrm>
              <a:prstGeom prst="rect">
                <a:avLst/>
              </a:prstGeom>
              <a:solidFill>
                <a:srgbClr val="C0C0C0"/>
              </a:solidFill>
              <a:ln w="9525">
                <a:solidFill>
                  <a:srgbClr val="000000"/>
                </a:solidFill>
                <a:miter lim="800000"/>
                <a:headEnd/>
                <a:tailEnd/>
              </a:ln>
              <a:scene3d>
                <a:camera prst="orthographicFront"/>
                <a:lightRig rig="threePt" dir="t"/>
              </a:scene3d>
              <a:sp3d>
                <a:bevelT/>
              </a:sp3d>
            </p:spPr>
            <p:txBody>
              <a:bodyPr>
                <a:prstTxWarp prst="textNoShape">
                  <a:avLst/>
                </a:prstTxWarp>
              </a:bodyPr>
              <a:lstStyle/>
              <a:p>
                <a:endParaRPr lang="en-US"/>
              </a:p>
            </p:txBody>
          </p:sp>
          <p:sp>
            <p:nvSpPr>
              <p:cNvPr id="79" name="AutoShape 9"/>
              <p:cNvSpPr>
                <a:spLocks noChangeArrowheads="1"/>
              </p:cNvSpPr>
              <p:nvPr/>
            </p:nvSpPr>
            <p:spPr bwMode="auto">
              <a:xfrm rot="16200000" flipV="1">
                <a:off x="2093" y="3188"/>
                <a:ext cx="334" cy="14"/>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0" name="Line 10"/>
              <p:cNvSpPr>
                <a:spLocks noChangeShapeType="1"/>
              </p:cNvSpPr>
              <p:nvPr/>
            </p:nvSpPr>
            <p:spPr bwMode="auto">
              <a:xfrm flipH="1">
                <a:off x="2198" y="3288"/>
                <a:ext cx="55"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1" name="Line 11"/>
              <p:cNvSpPr>
                <a:spLocks noChangeShapeType="1"/>
              </p:cNvSpPr>
              <p:nvPr/>
            </p:nvSpPr>
            <p:spPr bwMode="auto">
              <a:xfrm>
                <a:off x="2267" y="3284"/>
                <a:ext cx="53" cy="83"/>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2" name="Line 12"/>
              <p:cNvSpPr>
                <a:spLocks noChangeShapeType="1"/>
              </p:cNvSpPr>
              <p:nvPr/>
            </p:nvSpPr>
            <p:spPr bwMode="auto">
              <a:xfrm flipH="1">
                <a:off x="2090" y="3350"/>
                <a:ext cx="49"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3" name="Line 13"/>
              <p:cNvSpPr>
                <a:spLocks noChangeShapeType="1"/>
              </p:cNvSpPr>
              <p:nvPr/>
            </p:nvSpPr>
            <p:spPr bwMode="auto">
              <a:xfrm>
                <a:off x="2365" y="3350"/>
                <a:ext cx="48" cy="113"/>
              </a:xfrm>
              <a:prstGeom prst="line">
                <a:avLst/>
              </a:prstGeom>
              <a:noFill/>
              <a:ln w="38100" cmpd="dbl">
                <a:solidFill>
                  <a:srgbClr val="5F5F5F"/>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4" name="Oval 14"/>
              <p:cNvSpPr>
                <a:spLocks noChangeArrowheads="1"/>
              </p:cNvSpPr>
              <p:nvPr/>
            </p:nvSpPr>
            <p:spPr bwMode="auto">
              <a:xfrm>
                <a:off x="2411" y="3425"/>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5" name="Line 15"/>
              <p:cNvSpPr>
                <a:spLocks noChangeShapeType="1"/>
              </p:cNvSpPr>
              <p:nvPr/>
            </p:nvSpPr>
            <p:spPr bwMode="auto">
              <a:xfrm flipH="1" flipV="1">
                <a:off x="2146" y="3174"/>
                <a:ext cx="91"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6" name="Line 16"/>
              <p:cNvSpPr>
                <a:spLocks noChangeShapeType="1"/>
              </p:cNvSpPr>
              <p:nvPr/>
            </p:nvSpPr>
            <p:spPr bwMode="auto">
              <a:xfrm flipV="1">
                <a:off x="2283" y="3174"/>
                <a:ext cx="89" cy="100"/>
              </a:xfrm>
              <a:prstGeom prst="line">
                <a:avLst/>
              </a:prstGeom>
              <a:no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fr-FR"/>
              </a:p>
            </p:txBody>
          </p:sp>
          <p:sp>
            <p:nvSpPr>
              <p:cNvPr id="87" name="AutoShape 17"/>
              <p:cNvSpPr>
                <a:spLocks noChangeArrowheads="1"/>
              </p:cNvSpPr>
              <p:nvPr/>
            </p:nvSpPr>
            <p:spPr bwMode="auto">
              <a:xfrm rot="120000" flipH="1">
                <a:off x="1174" y="3131"/>
                <a:ext cx="960" cy="27"/>
              </a:xfrm>
              <a:prstGeom prst="roundRect">
                <a:avLst>
                  <a:gd name="adj" fmla="val 16667"/>
                </a:avLst>
              </a:prstGeom>
              <a:solidFill>
                <a:srgbClr val="C0C0C0"/>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8" name="Oval 20"/>
              <p:cNvSpPr>
                <a:spLocks noChangeArrowheads="1"/>
              </p:cNvSpPr>
              <p:nvPr/>
            </p:nvSpPr>
            <p:spPr bwMode="auto">
              <a:xfrm>
                <a:off x="2056" y="3420"/>
                <a:ext cx="44" cy="86"/>
              </a:xfrm>
              <a:prstGeom prst="ellipse">
                <a:avLst/>
              </a:prstGeom>
              <a:solidFill>
                <a:srgbClr val="656565"/>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sp>
            <p:nvSpPr>
              <p:cNvPr id="89" name="AutoShape 8"/>
              <p:cNvSpPr>
                <a:spLocks noChangeArrowheads="1"/>
              </p:cNvSpPr>
              <p:nvPr/>
            </p:nvSpPr>
            <p:spPr bwMode="auto">
              <a:xfrm flipV="1">
                <a:off x="2063" y="3256"/>
                <a:ext cx="391" cy="22"/>
              </a:xfrm>
              <a:prstGeom prst="roundRect">
                <a:avLst>
                  <a:gd name="adj" fmla="val 16667"/>
                </a:avLst>
              </a:prstGeom>
              <a:solidFill>
                <a:srgbClr val="969696"/>
              </a:solidFill>
              <a:ln w="9525">
                <a:solidFill>
                  <a:srgbClr val="000000"/>
                </a:solidFill>
                <a:round/>
                <a:headEnd/>
                <a:tailEnd/>
              </a:ln>
              <a:scene3d>
                <a:camera prst="orthographicFront"/>
                <a:lightRig rig="threePt" dir="t"/>
              </a:scene3d>
              <a:sp3d>
                <a:bevelT/>
              </a:sp3d>
            </p:spPr>
            <p:txBody>
              <a:bodyPr>
                <a:prstTxWarp prst="textNoShape">
                  <a:avLst/>
                </a:prstTxWarp>
              </a:bodyPr>
              <a:lstStyle/>
              <a:p>
                <a:endParaRPr lang="en-US"/>
              </a:p>
            </p:txBody>
          </p:sp>
        </p:grpSp>
      </p:grpSp>
      <p:grpSp>
        <p:nvGrpSpPr>
          <p:cNvPr id="68" name="Grouper 67"/>
          <p:cNvGrpSpPr/>
          <p:nvPr/>
        </p:nvGrpSpPr>
        <p:grpSpPr>
          <a:xfrm>
            <a:off x="3400914" y="5219598"/>
            <a:ext cx="2338996" cy="173075"/>
            <a:chOff x="3415341" y="3087571"/>
            <a:chExt cx="2338996" cy="173075"/>
          </a:xfrm>
        </p:grpSpPr>
        <p:sp>
          <p:nvSpPr>
            <p:cNvPr id="69"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70" name="Connecteur droit 69"/>
            <p:cNvCxnSpPr/>
            <p:nvPr/>
          </p:nvCxnSpPr>
          <p:spPr>
            <a:xfrm flipV="1">
              <a:off x="3415341" y="3178680"/>
              <a:ext cx="2338996"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grpSp>
        <p:nvGrpSpPr>
          <p:cNvPr id="93" name="Grouper 92"/>
          <p:cNvGrpSpPr/>
          <p:nvPr/>
        </p:nvGrpSpPr>
        <p:grpSpPr>
          <a:xfrm>
            <a:off x="3676743" y="3041796"/>
            <a:ext cx="1762998" cy="173075"/>
            <a:chOff x="3707442" y="3087571"/>
            <a:chExt cx="1762998" cy="173075"/>
          </a:xfrm>
        </p:grpSpPr>
        <p:sp>
          <p:nvSpPr>
            <p:cNvPr id="94" name="Oval 44"/>
            <p:cNvSpPr>
              <a:spLocks noChangeAspect="1" noChangeArrowheads="1"/>
            </p:cNvSpPr>
            <p:nvPr/>
          </p:nvSpPr>
          <p:spPr bwMode="auto">
            <a:xfrm>
              <a:off x="4488118" y="3087571"/>
              <a:ext cx="179997" cy="173075"/>
            </a:xfrm>
            <a:prstGeom prst="ellipse">
              <a:avLst/>
            </a:prstGeom>
            <a:noFill/>
            <a:ln w="28575" cmpd="sng">
              <a:solidFill>
                <a:srgbClr val="FF2B22"/>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fr-FR"/>
            </a:p>
          </p:txBody>
        </p:sp>
        <p:cxnSp>
          <p:nvCxnSpPr>
            <p:cNvPr id="95" name="Connecteur droit 94"/>
            <p:cNvCxnSpPr/>
            <p:nvPr/>
          </p:nvCxnSpPr>
          <p:spPr>
            <a:xfrm flipV="1">
              <a:off x="3707442" y="3178680"/>
              <a:ext cx="1762998" cy="1"/>
            </a:xfrm>
            <a:prstGeom prst="line">
              <a:avLst/>
            </a:prstGeom>
            <a:ln w="28575" cmpd="sng">
              <a:solidFill>
                <a:srgbClr val="FF2B22"/>
              </a:solidFill>
            </a:ln>
          </p:spPr>
          <p:style>
            <a:lnRef idx="2">
              <a:schemeClr val="accent1"/>
            </a:lnRef>
            <a:fillRef idx="0">
              <a:schemeClr val="accent1"/>
            </a:fillRef>
            <a:effectRef idx="1">
              <a:schemeClr val="accent1"/>
            </a:effectRef>
            <a:fontRef idx="minor">
              <a:schemeClr val="tx1"/>
            </a:fontRef>
          </p:style>
        </p:cxnSp>
      </p:grpSp>
      <p:sp>
        <p:nvSpPr>
          <p:cNvPr id="96" name="ZoneTexte 95"/>
          <p:cNvSpPr txBox="1"/>
          <p:nvPr/>
        </p:nvSpPr>
        <p:spPr>
          <a:xfrm>
            <a:off x="-9525" y="115965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Interprétation</a:t>
            </a:r>
          </a:p>
        </p:txBody>
      </p:sp>
      <p:sp>
        <p:nvSpPr>
          <p:cNvPr id="97" name="ZoneTexte 96"/>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HORIZON ARTIFICIEL</a:t>
            </a:r>
            <a:endParaRPr lang="fr-FR" sz="1400" dirty="0"/>
          </a:p>
        </p:txBody>
      </p:sp>
      <p:cxnSp>
        <p:nvCxnSpPr>
          <p:cNvPr id="98" name="Connecteur droit avec flèche 97"/>
          <p:cNvCxnSpPr/>
          <p:nvPr/>
        </p:nvCxnSpPr>
        <p:spPr>
          <a:xfrm flipH="1" flipV="1">
            <a:off x="3970022" y="1879045"/>
            <a:ext cx="3095999" cy="0"/>
          </a:xfrm>
          <a:prstGeom prst="straightConnector1">
            <a:avLst/>
          </a:prstGeom>
          <a:ln w="19050" cmpd="sng">
            <a:headEnd type="none"/>
            <a:tailEnd type="none"/>
          </a:ln>
        </p:spPr>
        <p:style>
          <a:lnRef idx="2">
            <a:schemeClr val="dk1"/>
          </a:lnRef>
          <a:fillRef idx="0">
            <a:schemeClr val="dk1"/>
          </a:fillRef>
          <a:effectRef idx="1">
            <a:schemeClr val="dk1"/>
          </a:effectRef>
          <a:fontRef idx="minor">
            <a:schemeClr val="tx1"/>
          </a:fontRef>
        </p:style>
      </p:cxnSp>
      <p:grpSp>
        <p:nvGrpSpPr>
          <p:cNvPr id="99" name="Grouper 98"/>
          <p:cNvGrpSpPr/>
          <p:nvPr/>
        </p:nvGrpSpPr>
        <p:grpSpPr>
          <a:xfrm rot="20935900">
            <a:off x="4000474" y="1467427"/>
            <a:ext cx="2563886" cy="525002"/>
            <a:chOff x="5015124" y="1467427"/>
            <a:chExt cx="2563886" cy="525002"/>
          </a:xfrm>
        </p:grpSpPr>
        <p:pic>
          <p:nvPicPr>
            <p:cNvPr id="100" name="Image 99"/>
            <p:cNvPicPr>
              <a:picLocks noChangeAspect="1"/>
            </p:cNvPicPr>
            <p:nvPr/>
          </p:nvPicPr>
          <p:blipFill>
            <a:blip r:embed="rId5">
              <a:clrChange>
                <a:clrFrom>
                  <a:srgbClr val="F5FAFF"/>
                </a:clrFrom>
                <a:clrTo>
                  <a:srgbClr val="F5FAFF">
                    <a:alpha val="0"/>
                  </a:srgbClr>
                </a:clrTo>
              </a:clrChange>
              <a:alphaModFix amt="91000"/>
              <a:extLst>
                <a:ext uri="{BEBA8EAE-BF5A-486C-A8C5-ECC9F3942E4B}">
                  <a14:imgProps xmlns:a14="http://schemas.microsoft.com/office/drawing/2010/main">
                    <a14:imgLayer r:embed="rId6">
                      <a14:imgEffect>
                        <a14:backgroundRemoval t="3419" b="100000" l="242" r="100000">
                          <a14:foregroundMark x1="94928" y1="61538" x2="94928" y2="61538"/>
                          <a14:foregroundMark x1="59179" y1="38462" x2="59179" y2="38462"/>
                        </a14:backgroundRemoval>
                      </a14:imgEffect>
                      <a14:imgEffect>
                        <a14:saturation sat="300000"/>
                      </a14:imgEffect>
                    </a14:imgLayer>
                  </a14:imgProps>
                </a:ext>
              </a:extLst>
            </a:blip>
            <a:stretch>
              <a:fillRect/>
            </a:stretch>
          </p:blipFill>
          <p:spPr>
            <a:xfrm flipH="1">
              <a:off x="5721303" y="1467427"/>
              <a:ext cx="1857707" cy="525002"/>
            </a:xfrm>
            <a:prstGeom prst="rect">
              <a:avLst/>
            </a:prstGeom>
          </p:spPr>
        </p:pic>
        <p:sp>
          <p:nvSpPr>
            <p:cNvPr id="101" name="Line 18"/>
            <p:cNvSpPr>
              <a:spLocks noChangeShapeType="1"/>
            </p:cNvSpPr>
            <p:nvPr/>
          </p:nvSpPr>
          <p:spPr bwMode="auto">
            <a:xfrm>
              <a:off x="5015124" y="1803051"/>
              <a:ext cx="774223" cy="0"/>
            </a:xfrm>
            <a:prstGeom prst="line">
              <a:avLst/>
            </a:prstGeom>
            <a:ln w="12700" cmpd="sng">
              <a:solidFill>
                <a:schemeClr val="tx1"/>
              </a:solidFill>
              <a:prstDash val="lgDash"/>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prstTxWarp prst="textNoShape">
                <a:avLst/>
              </a:prstTxWarp>
            </a:bodyPr>
            <a:lstStyle/>
            <a:p>
              <a:endParaRPr lang="fr-FR"/>
            </a:p>
          </p:txBody>
        </p:sp>
      </p:grpSp>
      <p:sp>
        <p:nvSpPr>
          <p:cNvPr id="90" name="Rectangle 89"/>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346030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t>
            </a:r>
            <a:r>
              <a:rPr lang="fr-FR" dirty="0" smtClean="0"/>
              <a:t>aéronefs - Partie </a:t>
            </a:r>
            <a:r>
              <a:rPr lang="fr-FR" dirty="0"/>
              <a:t>2</a:t>
            </a:r>
          </a:p>
        </p:txBody>
      </p:sp>
      <p:sp>
        <p:nvSpPr>
          <p:cNvPr id="82949" name="Text Box 5"/>
          <p:cNvSpPr txBox="1">
            <a:spLocks noChangeArrowheads="1"/>
          </p:cNvSpPr>
          <p:nvPr/>
        </p:nvSpPr>
        <p:spPr bwMode="auto">
          <a:xfrm>
            <a:off x="1472849" y="1824414"/>
            <a:ext cx="6075178" cy="2308324"/>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smtClean="0">
                <a:ln w="0"/>
                <a:solidFill>
                  <a:schemeClr val="accent1"/>
                </a:solidFill>
                <a:latin typeface="Trebuchet MS"/>
                <a:ea typeface="Comic Sans MS" charset="0"/>
                <a:cs typeface="Trebuchet MS"/>
              </a:rPr>
              <a:t>Disposition du tableau de bord</a:t>
            </a:r>
            <a:endParaRPr lang="fr-FR" b="1" dirty="0" smtClean="0">
              <a:ln w="0"/>
              <a:solidFill>
                <a:schemeClr val="accent1"/>
              </a:solidFill>
              <a:effectLst/>
              <a:latin typeface="Trebuchet MS"/>
              <a:ea typeface="Comic Sans MS" charset="0"/>
              <a:cs typeface="Trebuchet MS"/>
            </a:endParaRP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du vol</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a:t>
            </a:r>
            <a:r>
              <a:rPr lang="fr-FR" b="1" dirty="0" smtClean="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moteur</a:t>
            </a:r>
          </a:p>
        </p:txBody>
      </p:sp>
      <p:sp>
        <p:nvSpPr>
          <p:cNvPr id="4" name="Rectangle 3"/>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pic>
        <p:nvPicPr>
          <p:cNvPr id="5" name="I 1"/>
          <p:cNvPicPr/>
          <p:nvPr/>
        </p:nvPicPr>
        <p:blipFill>
          <a:blip r:embed="rId2">
            <a:clrChange>
              <a:clrFrom>
                <a:srgbClr val="FFFFFF"/>
              </a:clrFrom>
              <a:clrTo>
                <a:srgbClr val="FFFFFF">
                  <a:alpha val="0"/>
                </a:srgbClr>
              </a:clrTo>
            </a:clrChange>
          </a:blip>
          <a:srcRect/>
          <a:stretch>
            <a:fillRect/>
          </a:stretch>
        </p:blipFill>
        <p:spPr bwMode="auto">
          <a:xfrm>
            <a:off x="7014629" y="5833531"/>
            <a:ext cx="2117090" cy="838200"/>
          </a:xfrm>
          <a:prstGeom prst="rect">
            <a:avLst/>
          </a:prstGeom>
          <a:noFill/>
          <a:ln w="9525">
            <a:noFill/>
            <a:miter lim="800000"/>
            <a:headEnd/>
            <a:tailEnd/>
          </a:ln>
          <a:effectLst/>
        </p:spPr>
      </p:pic>
      <p:sp>
        <p:nvSpPr>
          <p:cNvPr id="6" name="Rectangle à coins arrondis 5"/>
          <p:cNvSpPr/>
          <p:nvPr/>
        </p:nvSpPr>
        <p:spPr bwMode="auto">
          <a:xfrm>
            <a:off x="2116656" y="30775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0273027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 name="ZoneTexte 96"/>
          <p:cNvSpPr txBox="1"/>
          <p:nvPr/>
        </p:nvSpPr>
        <p:spPr>
          <a:xfrm>
            <a:off x="2380923" y="706854"/>
            <a:ext cx="438850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CONSERVATEUR DE CAP – COMPAS MAGNETIQUE</a:t>
            </a:r>
            <a:endParaRPr lang="fr-FR" sz="1400" dirty="0"/>
          </a:p>
        </p:txBody>
      </p:sp>
      <p:pic>
        <p:nvPicPr>
          <p:cNvPr id="4" name="Image 3" descr="RCA11A-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663" y="1495344"/>
            <a:ext cx="1740825" cy="1740825"/>
          </a:xfrm>
          <a:prstGeom prst="rect">
            <a:avLst/>
          </a:prstGeom>
        </p:spPr>
      </p:pic>
      <p:sp>
        <p:nvSpPr>
          <p:cNvPr id="5" name="ZoneTexte 4"/>
          <p:cNvSpPr txBox="1"/>
          <p:nvPr/>
        </p:nvSpPr>
        <p:spPr>
          <a:xfrm>
            <a:off x="1020762" y="3204170"/>
            <a:ext cx="7108825" cy="307777"/>
          </a:xfrm>
          <a:prstGeom prst="rect">
            <a:avLst/>
          </a:prstGeom>
          <a:noFill/>
        </p:spPr>
        <p:txBody>
          <a:bodyPr wrap="square" rtlCol="0">
            <a:spAutoFit/>
          </a:bodyPr>
          <a:lstStyle/>
          <a:p>
            <a:pPr algn="ctr">
              <a:spcAft>
                <a:spcPts val="600"/>
              </a:spcAft>
            </a:pPr>
            <a:r>
              <a:rPr lang="fr-FR" sz="1400" dirty="0" smtClean="0">
                <a:latin typeface="+mn-lt"/>
              </a:rPr>
              <a:t>Il donnent </a:t>
            </a:r>
            <a:r>
              <a:rPr lang="fr-FR" sz="1400" dirty="0">
                <a:latin typeface="+mn-lt"/>
              </a:rPr>
              <a:t>une information de cap.  </a:t>
            </a:r>
          </a:p>
        </p:txBody>
      </p:sp>
      <p:pic>
        <p:nvPicPr>
          <p:cNvPr id="91" name="Image 90" descr="CompasCadran.png"/>
          <p:cNvPicPr>
            <a:picLocks noChangeAspect="1"/>
          </p:cNvPicPr>
          <p:nvPr/>
        </p:nvPicPr>
        <p:blipFill rotWithShape="1">
          <a:blip r:embed="rId4">
            <a:extLst>
              <a:ext uri="{28A0092B-C50C-407E-A947-70E740481C1C}">
                <a14:useLocalDpi xmlns:a14="http://schemas.microsoft.com/office/drawing/2010/main" val="0"/>
              </a:ext>
            </a:extLst>
          </a:blip>
          <a:srcRect r="60435"/>
          <a:stretch/>
        </p:blipFill>
        <p:spPr>
          <a:xfrm>
            <a:off x="5473700" y="1419144"/>
            <a:ext cx="1766336" cy="1746926"/>
          </a:xfrm>
          <a:prstGeom prst="rect">
            <a:avLst/>
          </a:prstGeom>
        </p:spPr>
      </p:pic>
      <p:sp>
        <p:nvSpPr>
          <p:cNvPr id="92" name="ZoneTexte 91"/>
          <p:cNvSpPr txBox="1"/>
          <p:nvPr/>
        </p:nvSpPr>
        <p:spPr>
          <a:xfrm>
            <a:off x="729456" y="3499247"/>
            <a:ext cx="7691438" cy="307777"/>
          </a:xfrm>
          <a:prstGeom prst="rect">
            <a:avLst/>
          </a:prstGeom>
          <a:noFill/>
        </p:spPr>
        <p:txBody>
          <a:bodyPr wrap="square" rtlCol="0">
            <a:spAutoFit/>
          </a:bodyPr>
          <a:lstStyle/>
          <a:p>
            <a:pPr algn="ctr">
              <a:spcAft>
                <a:spcPts val="600"/>
              </a:spcAft>
            </a:pPr>
            <a:r>
              <a:rPr lang="fr-FR" sz="1400" dirty="0" smtClean="0">
                <a:latin typeface="+mn-lt"/>
              </a:rPr>
              <a:t>Le cap est l’orientation de l’avion par rapport au nord magnétique.</a:t>
            </a:r>
            <a:endParaRPr lang="fr-FR" sz="1400" dirty="0">
              <a:latin typeface="+mn-lt"/>
            </a:endParaRPr>
          </a:p>
        </p:txBody>
      </p:sp>
      <p:cxnSp>
        <p:nvCxnSpPr>
          <p:cNvPr id="102" name="Connecteur droit avec flèche 101"/>
          <p:cNvCxnSpPr/>
          <p:nvPr/>
        </p:nvCxnSpPr>
        <p:spPr>
          <a:xfrm>
            <a:off x="5422900" y="1014631"/>
            <a:ext cx="508000" cy="610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Connecteur droit avec flèche 102"/>
          <p:cNvCxnSpPr/>
          <p:nvPr/>
        </p:nvCxnSpPr>
        <p:spPr>
          <a:xfrm flipH="1">
            <a:off x="2882900" y="1014631"/>
            <a:ext cx="575700" cy="574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Image 10" descr="images.jpe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Lst>
          </a:blip>
          <a:stretch>
            <a:fillRect/>
          </a:stretch>
        </p:blipFill>
        <p:spPr>
          <a:xfrm>
            <a:off x="3121380" y="3959426"/>
            <a:ext cx="2879989" cy="2866482"/>
          </a:xfrm>
          <a:prstGeom prst="ellipse">
            <a:avLst/>
          </a:prstGeom>
          <a:ln>
            <a:noFill/>
          </a:ln>
          <a:effectLst>
            <a:softEdge rad="112500"/>
          </a:effectLst>
        </p:spPr>
      </p:pic>
      <p:sp>
        <p:nvSpPr>
          <p:cNvPr id="67" name="Bulle rectangulaire à coins arrondis 66"/>
          <p:cNvSpPr/>
          <p:nvPr/>
        </p:nvSpPr>
        <p:spPr>
          <a:xfrm>
            <a:off x="4688666" y="1495344"/>
            <a:ext cx="1077800" cy="323997"/>
          </a:xfrm>
          <a:prstGeom prst="wedgeRoundRectCallout">
            <a:avLst>
              <a:gd name="adj1" fmla="val 99491"/>
              <a:gd name="adj2" fmla="val 145688"/>
              <a:gd name="adj3" fmla="val 16667"/>
            </a:avLst>
          </a:prstGeom>
          <a:solidFill>
            <a:srgbClr val="FFF793"/>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Ligne de foi</a:t>
            </a:r>
            <a:endParaRPr lang="fr-FR" sz="1200" dirty="0">
              <a:solidFill>
                <a:schemeClr val="tx1"/>
              </a:solidFill>
            </a:endParaRPr>
          </a:p>
        </p:txBody>
      </p:sp>
      <p:sp>
        <p:nvSpPr>
          <p:cNvPr id="9" name="Arc 8"/>
          <p:cNvSpPr>
            <a:spLocks noChangeAspect="1"/>
          </p:cNvSpPr>
          <p:nvPr/>
        </p:nvSpPr>
        <p:spPr>
          <a:xfrm>
            <a:off x="3909176" y="4725166"/>
            <a:ext cx="1331998" cy="1336271"/>
          </a:xfrm>
          <a:prstGeom prst="arc">
            <a:avLst>
              <a:gd name="adj1" fmla="val 16200000"/>
              <a:gd name="adj2" fmla="val 10842988"/>
            </a:avLst>
          </a:prstGeom>
          <a:solidFill>
            <a:srgbClr val="FFF793">
              <a:alpha val="35000"/>
            </a:srgbClr>
          </a:solidFill>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3" name="Grouper 12"/>
          <p:cNvGrpSpPr/>
          <p:nvPr/>
        </p:nvGrpSpPr>
        <p:grpSpPr>
          <a:xfrm>
            <a:off x="1163962" y="4057176"/>
            <a:ext cx="6741248" cy="1438453"/>
            <a:chOff x="1163962" y="4057176"/>
            <a:chExt cx="6741248" cy="1438453"/>
          </a:xfrm>
        </p:grpSpPr>
        <p:sp>
          <p:nvSpPr>
            <p:cNvPr id="70" name="ZoneTexte 69"/>
            <p:cNvSpPr txBox="1"/>
            <p:nvPr/>
          </p:nvSpPr>
          <p:spPr>
            <a:xfrm>
              <a:off x="1163962" y="5218630"/>
              <a:ext cx="2065170" cy="276999"/>
            </a:xfrm>
            <a:prstGeom prst="rect">
              <a:avLst/>
            </a:prstGeom>
            <a:noFill/>
          </p:spPr>
          <p:txBody>
            <a:bodyPr wrap="square" rtlCol="0">
              <a:spAutoFit/>
            </a:bodyPr>
            <a:lstStyle/>
            <a:p>
              <a:pPr algn="ctr"/>
              <a:r>
                <a:rPr lang="fr-FR" sz="1200" dirty="0" smtClean="0">
                  <a:solidFill>
                    <a:schemeClr val="accent1"/>
                  </a:solidFill>
                  <a:latin typeface="+mj-lt"/>
                </a:rPr>
                <a:t>Cap compas</a:t>
              </a:r>
            </a:p>
          </p:txBody>
        </p:sp>
        <p:grpSp>
          <p:nvGrpSpPr>
            <p:cNvPr id="7" name="Grouper 6"/>
            <p:cNvGrpSpPr/>
            <p:nvPr/>
          </p:nvGrpSpPr>
          <p:grpSpPr>
            <a:xfrm rot="1740000">
              <a:off x="3074003" y="4057176"/>
              <a:ext cx="4831207" cy="1428310"/>
              <a:chOff x="876640" y="4633689"/>
              <a:chExt cx="4831207" cy="1428310"/>
            </a:xfrm>
          </p:grpSpPr>
          <p:cxnSp>
            <p:nvCxnSpPr>
              <p:cNvPr id="12" name="Connecteur droit avec flèche 11"/>
              <p:cNvCxnSpPr/>
              <p:nvPr/>
            </p:nvCxnSpPr>
            <p:spPr>
              <a:xfrm rot="19860000" flipH="1" flipV="1">
                <a:off x="876640" y="6050750"/>
                <a:ext cx="4831207" cy="11249"/>
              </a:xfrm>
              <a:prstGeom prst="straightConnector1">
                <a:avLst/>
              </a:prstGeom>
              <a:ln w="28575"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grpSp>
            <p:nvGrpSpPr>
              <p:cNvPr id="23" name="Group 72"/>
              <p:cNvGrpSpPr>
                <a:grpSpLocks/>
              </p:cNvGrpSpPr>
              <p:nvPr/>
            </p:nvGrpSpPr>
            <p:grpSpPr bwMode="auto">
              <a:xfrm rot="14482485">
                <a:off x="3941976" y="4821153"/>
                <a:ext cx="1367997" cy="993070"/>
                <a:chOff x="312" y="420"/>
                <a:chExt cx="4944" cy="3409"/>
              </a:xfrm>
            </p:grpSpPr>
            <p:grpSp>
              <p:nvGrpSpPr>
                <p:cNvPr id="24" name="Group 5"/>
                <p:cNvGrpSpPr>
                  <a:grpSpLocks/>
                </p:cNvGrpSpPr>
                <p:nvPr/>
              </p:nvGrpSpPr>
              <p:grpSpPr bwMode="auto">
                <a:xfrm>
                  <a:off x="312" y="1416"/>
                  <a:ext cx="2214" cy="529"/>
                  <a:chOff x="444" y="2058"/>
                  <a:chExt cx="3348" cy="714"/>
                </a:xfrm>
              </p:grpSpPr>
              <p:sp>
                <p:nvSpPr>
                  <p:cNvPr id="6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65" name="Rectangle 4"/>
                  <p:cNvSpPr>
                    <a:spLocks noChangeArrowheads="1"/>
                  </p:cNvSpPr>
                  <p:nvPr/>
                </p:nvSpPr>
                <p:spPr bwMode="auto">
                  <a:xfrm>
                    <a:off x="612" y="2634"/>
                    <a:ext cx="3180" cy="138"/>
                  </a:xfrm>
                  <a:prstGeom prst="rect">
                    <a:avLst/>
                  </a:prstGeom>
                  <a:gradFill rotWithShape="0">
                    <a:gsLst>
                      <a:gs pos="0">
                        <a:srgbClr val="777777">
                          <a:gamma/>
                          <a:tint val="0"/>
                          <a:invGamma/>
                        </a:srgbClr>
                      </a:gs>
                      <a:gs pos="100000">
                        <a:srgbClr val="77777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5"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26"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grpSp>
              <p:nvGrpSpPr>
                <p:cNvPr id="27" name="Group 10"/>
                <p:cNvGrpSpPr>
                  <a:grpSpLocks/>
                </p:cNvGrpSpPr>
                <p:nvPr/>
              </p:nvGrpSpPr>
              <p:grpSpPr bwMode="auto">
                <a:xfrm flipH="1">
                  <a:off x="3042" y="1418"/>
                  <a:ext cx="2214" cy="529"/>
                  <a:chOff x="444" y="2058"/>
                  <a:chExt cx="3348" cy="714"/>
                </a:xfrm>
              </p:grpSpPr>
              <p:sp>
                <p:nvSpPr>
                  <p:cNvPr id="6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63" name="Rectangle 12"/>
                  <p:cNvSpPr>
                    <a:spLocks noChangeArrowheads="1"/>
                  </p:cNvSpPr>
                  <p:nvPr/>
                </p:nvSpPr>
                <p:spPr bwMode="auto">
                  <a:xfrm>
                    <a:off x="612" y="2634"/>
                    <a:ext cx="3180" cy="138"/>
                  </a:xfrm>
                  <a:prstGeom prst="rect">
                    <a:avLst/>
                  </a:prstGeom>
                  <a:gradFill rotWithShape="0">
                    <a:gsLst>
                      <a:gs pos="0">
                        <a:srgbClr val="777777">
                          <a:gamma/>
                          <a:tint val="0"/>
                          <a:invGamma/>
                        </a:srgbClr>
                      </a:gs>
                      <a:gs pos="100000">
                        <a:srgbClr val="777777"/>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sp>
              <p:nvSpPr>
                <p:cNvPr id="28"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29"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0" name="Line 15"/>
                <p:cNvSpPr>
                  <a:spLocks noChangeShapeType="1"/>
                </p:cNvSpPr>
                <p:nvPr/>
              </p:nvSpPr>
              <p:spPr bwMode="auto">
                <a:xfrm>
                  <a:off x="2784" y="420"/>
                  <a:ext cx="0" cy="3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1"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2" name="Oval 16"/>
                <p:cNvSpPr>
                  <a:spLocks noChangeArrowheads="1"/>
                </p:cNvSpPr>
                <p:nvPr/>
              </p:nvSpPr>
              <p:spPr bwMode="auto">
                <a:xfrm flipH="1">
                  <a:off x="2772" y="3240"/>
                  <a:ext cx="40" cy="57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3"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gradFill rotWithShape="0">
                  <a:gsLst>
                    <a:gs pos="0">
                      <a:srgbClr val="777777">
                        <a:gamma/>
                        <a:tint val="0"/>
                        <a:invGamma/>
                      </a:srgbClr>
                    </a:gs>
                    <a:gs pos="100000">
                      <a:srgbClr val="777777"/>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4" name="Line 23"/>
                <p:cNvSpPr>
                  <a:spLocks noChangeShapeType="1"/>
                </p:cNvSpPr>
                <p:nvPr/>
              </p:nvSpPr>
              <p:spPr bwMode="auto">
                <a:xfrm>
                  <a:off x="2322" y="828"/>
                  <a:ext cx="9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5" name="Line 27"/>
                <p:cNvSpPr>
                  <a:spLocks noChangeShapeType="1"/>
                </p:cNvSpPr>
                <p:nvPr/>
              </p:nvSpPr>
              <p:spPr bwMode="auto">
                <a:xfrm flipV="1">
                  <a:off x="2568" y="992"/>
                  <a:ext cx="42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36"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37" name="Rectangle 31"/>
                <p:cNvSpPr>
                  <a:spLocks noChangeArrowheads="1"/>
                </p:cNvSpPr>
                <p:nvPr/>
              </p:nvSpPr>
              <p:spPr bwMode="auto">
                <a:xfrm>
                  <a:off x="2804" y="1483"/>
                  <a:ext cx="215" cy="31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8" name="Rectangle 32"/>
                <p:cNvSpPr>
                  <a:spLocks noChangeArrowheads="1"/>
                </p:cNvSpPr>
                <p:nvPr/>
              </p:nvSpPr>
              <p:spPr bwMode="auto">
                <a:xfrm>
                  <a:off x="2561" y="1482"/>
                  <a:ext cx="215" cy="31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9"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4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lstStyle/>
                <a:p>
                  <a:endParaRPr lang="fr-FR"/>
                </a:p>
              </p:txBody>
            </p:sp>
            <p:sp>
              <p:nvSpPr>
                <p:cNvPr id="41" name="Line 38"/>
                <p:cNvSpPr>
                  <a:spLocks noChangeShapeType="1"/>
                </p:cNvSpPr>
                <p:nvPr/>
              </p:nvSpPr>
              <p:spPr bwMode="auto">
                <a:xfrm flipH="1" flipV="1">
                  <a:off x="2790" y="2184"/>
                  <a:ext cx="5" cy="10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nvGrpSpPr>
                <p:cNvPr id="42" name="Group 51"/>
                <p:cNvGrpSpPr>
                  <a:grpSpLocks/>
                </p:cNvGrpSpPr>
                <p:nvPr/>
              </p:nvGrpSpPr>
              <p:grpSpPr bwMode="auto">
                <a:xfrm>
                  <a:off x="480" y="1434"/>
                  <a:ext cx="1860" cy="408"/>
                  <a:chOff x="480" y="1434"/>
                  <a:chExt cx="1728" cy="408"/>
                </a:xfrm>
              </p:grpSpPr>
              <p:sp>
                <p:nvSpPr>
                  <p:cNvPr id="53" name="Line 39"/>
                  <p:cNvSpPr>
                    <a:spLocks noChangeShapeType="1"/>
                  </p:cNvSpPr>
                  <p:nvPr/>
                </p:nvSpPr>
                <p:spPr bwMode="auto">
                  <a:xfrm>
                    <a:off x="480"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4" name="Line 40"/>
                  <p:cNvSpPr>
                    <a:spLocks noChangeShapeType="1"/>
                  </p:cNvSpPr>
                  <p:nvPr/>
                </p:nvSpPr>
                <p:spPr bwMode="auto">
                  <a:xfrm>
                    <a:off x="696"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5" name="Line 42"/>
                  <p:cNvSpPr>
                    <a:spLocks noChangeShapeType="1"/>
                  </p:cNvSpPr>
                  <p:nvPr/>
                </p:nvSpPr>
                <p:spPr bwMode="auto">
                  <a:xfrm>
                    <a:off x="912" y="1434"/>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6" name="Line 44"/>
                  <p:cNvSpPr>
                    <a:spLocks noChangeShapeType="1"/>
                  </p:cNvSpPr>
                  <p:nvPr/>
                </p:nvSpPr>
                <p:spPr bwMode="auto">
                  <a:xfrm>
                    <a:off x="1128"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7" name="Line 45"/>
                  <p:cNvSpPr>
                    <a:spLocks noChangeShapeType="1"/>
                  </p:cNvSpPr>
                  <p:nvPr/>
                </p:nvSpPr>
                <p:spPr bwMode="auto">
                  <a:xfrm>
                    <a:off x="1344"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8" name="Line 47"/>
                  <p:cNvSpPr>
                    <a:spLocks noChangeShapeType="1"/>
                  </p:cNvSpPr>
                  <p:nvPr/>
                </p:nvSpPr>
                <p:spPr bwMode="auto">
                  <a:xfrm>
                    <a:off x="1560"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9" name="Line 48"/>
                  <p:cNvSpPr>
                    <a:spLocks noChangeShapeType="1"/>
                  </p:cNvSpPr>
                  <p:nvPr/>
                </p:nvSpPr>
                <p:spPr bwMode="auto">
                  <a:xfrm>
                    <a:off x="1776" y="1434"/>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60" name="Line 49"/>
                  <p:cNvSpPr>
                    <a:spLocks noChangeShapeType="1"/>
                  </p:cNvSpPr>
                  <p:nvPr/>
                </p:nvSpPr>
                <p:spPr bwMode="auto">
                  <a:xfrm>
                    <a:off x="1992"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61" name="Line 50"/>
                  <p:cNvSpPr>
                    <a:spLocks noChangeShapeType="1"/>
                  </p:cNvSpPr>
                  <p:nvPr/>
                </p:nvSpPr>
                <p:spPr bwMode="auto">
                  <a:xfrm>
                    <a:off x="2208"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nvGrpSpPr>
                <p:cNvPr id="43" name="Group 62"/>
                <p:cNvGrpSpPr>
                  <a:grpSpLocks/>
                </p:cNvGrpSpPr>
                <p:nvPr/>
              </p:nvGrpSpPr>
              <p:grpSpPr bwMode="auto">
                <a:xfrm>
                  <a:off x="3216" y="1440"/>
                  <a:ext cx="1860" cy="408"/>
                  <a:chOff x="480" y="1434"/>
                  <a:chExt cx="1728" cy="408"/>
                </a:xfrm>
              </p:grpSpPr>
              <p:sp>
                <p:nvSpPr>
                  <p:cNvPr id="44" name="Line 63"/>
                  <p:cNvSpPr>
                    <a:spLocks noChangeShapeType="1"/>
                  </p:cNvSpPr>
                  <p:nvPr/>
                </p:nvSpPr>
                <p:spPr bwMode="auto">
                  <a:xfrm>
                    <a:off x="480"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5" name="Line 64"/>
                  <p:cNvSpPr>
                    <a:spLocks noChangeShapeType="1"/>
                  </p:cNvSpPr>
                  <p:nvPr/>
                </p:nvSpPr>
                <p:spPr bwMode="auto">
                  <a:xfrm>
                    <a:off x="696"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6" name="Line 65"/>
                  <p:cNvSpPr>
                    <a:spLocks noChangeShapeType="1"/>
                  </p:cNvSpPr>
                  <p:nvPr/>
                </p:nvSpPr>
                <p:spPr bwMode="auto">
                  <a:xfrm>
                    <a:off x="912" y="1434"/>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7" name="Line 66"/>
                  <p:cNvSpPr>
                    <a:spLocks noChangeShapeType="1"/>
                  </p:cNvSpPr>
                  <p:nvPr/>
                </p:nvSpPr>
                <p:spPr bwMode="auto">
                  <a:xfrm>
                    <a:off x="1128"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8" name="Line 67"/>
                  <p:cNvSpPr>
                    <a:spLocks noChangeShapeType="1"/>
                  </p:cNvSpPr>
                  <p:nvPr/>
                </p:nvSpPr>
                <p:spPr bwMode="auto">
                  <a:xfrm>
                    <a:off x="1344"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49" name="Line 68"/>
                  <p:cNvSpPr>
                    <a:spLocks noChangeShapeType="1"/>
                  </p:cNvSpPr>
                  <p:nvPr/>
                </p:nvSpPr>
                <p:spPr bwMode="auto">
                  <a:xfrm>
                    <a:off x="1560"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0" name="Line 69"/>
                  <p:cNvSpPr>
                    <a:spLocks noChangeShapeType="1"/>
                  </p:cNvSpPr>
                  <p:nvPr/>
                </p:nvSpPr>
                <p:spPr bwMode="auto">
                  <a:xfrm>
                    <a:off x="1776" y="1434"/>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1" name="Line 70"/>
                  <p:cNvSpPr>
                    <a:spLocks noChangeShapeType="1"/>
                  </p:cNvSpPr>
                  <p:nvPr/>
                </p:nvSpPr>
                <p:spPr bwMode="auto">
                  <a:xfrm>
                    <a:off x="1992" y="1446"/>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sp>
                <p:nvSpPr>
                  <p:cNvPr id="52" name="Line 71"/>
                  <p:cNvSpPr>
                    <a:spLocks noChangeShapeType="1"/>
                  </p:cNvSpPr>
                  <p:nvPr/>
                </p:nvSpPr>
                <p:spPr bwMode="auto">
                  <a:xfrm>
                    <a:off x="2208" y="1440"/>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fr-FR"/>
                  </a:p>
                </p:txBody>
              </p:sp>
            </p:grpSp>
          </p:grpSp>
        </p:grpSp>
      </p:grpSp>
      <p:sp>
        <p:nvSpPr>
          <p:cNvPr id="10" name="Arc 9"/>
          <p:cNvSpPr/>
          <p:nvPr/>
        </p:nvSpPr>
        <p:spPr>
          <a:xfrm rot="14731712">
            <a:off x="2675232" y="4716834"/>
            <a:ext cx="1246229" cy="1131542"/>
          </a:xfrm>
          <a:prstGeom prst="arc">
            <a:avLst>
              <a:gd name="adj1" fmla="val 17880530"/>
              <a:gd name="adj2" fmla="val 841871"/>
            </a:avLst>
          </a:prstGeom>
          <a:ln>
            <a:solidFill>
              <a:schemeClr val="accent3"/>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2" name="Arc 71"/>
          <p:cNvSpPr/>
          <p:nvPr/>
        </p:nvSpPr>
        <p:spPr>
          <a:xfrm rot="6868288" flipV="1">
            <a:off x="2675232" y="4900027"/>
            <a:ext cx="1246229" cy="1131542"/>
          </a:xfrm>
          <a:prstGeom prst="arc">
            <a:avLst>
              <a:gd name="adj1" fmla="val 17880530"/>
              <a:gd name="adj2" fmla="val 84187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ZoneTexte 72"/>
          <p:cNvSpPr txBox="1"/>
          <p:nvPr/>
        </p:nvSpPr>
        <p:spPr>
          <a:xfrm>
            <a:off x="25400" y="4440025"/>
            <a:ext cx="2880476" cy="276999"/>
          </a:xfrm>
          <a:prstGeom prst="rect">
            <a:avLst/>
          </a:prstGeom>
          <a:noFill/>
        </p:spPr>
        <p:txBody>
          <a:bodyPr wrap="square" rtlCol="0">
            <a:spAutoFit/>
          </a:bodyPr>
          <a:lstStyle/>
          <a:p>
            <a:pPr algn="r"/>
            <a:r>
              <a:rPr lang="fr-FR" sz="1200" dirty="0" smtClean="0">
                <a:solidFill>
                  <a:schemeClr val="accent3"/>
                </a:solidFill>
                <a:latin typeface="+mj-lt"/>
              </a:rPr>
              <a:t>Virage à droite : Les caps augmentent</a:t>
            </a:r>
          </a:p>
        </p:txBody>
      </p:sp>
      <p:sp>
        <p:nvSpPr>
          <p:cNvPr id="74" name="ZoneTexte 73"/>
          <p:cNvSpPr txBox="1"/>
          <p:nvPr/>
        </p:nvSpPr>
        <p:spPr>
          <a:xfrm>
            <a:off x="0" y="5889268"/>
            <a:ext cx="2880476" cy="276999"/>
          </a:xfrm>
          <a:prstGeom prst="rect">
            <a:avLst/>
          </a:prstGeom>
          <a:noFill/>
        </p:spPr>
        <p:txBody>
          <a:bodyPr wrap="square" rtlCol="0">
            <a:spAutoFit/>
          </a:bodyPr>
          <a:lstStyle/>
          <a:p>
            <a:pPr algn="r"/>
            <a:r>
              <a:rPr lang="fr-FR" sz="1200" dirty="0" smtClean="0">
                <a:solidFill>
                  <a:srgbClr val="FF0000"/>
                </a:solidFill>
                <a:latin typeface="+mj-lt"/>
              </a:rPr>
              <a:t>Virage à gauche : Les caps diminuent</a:t>
            </a:r>
          </a:p>
        </p:txBody>
      </p:sp>
      <p:sp>
        <p:nvSpPr>
          <p:cNvPr id="76" name="Bulle rectangulaire à coins arrondis 75"/>
          <p:cNvSpPr/>
          <p:nvPr/>
        </p:nvSpPr>
        <p:spPr>
          <a:xfrm>
            <a:off x="4321176" y="2069945"/>
            <a:ext cx="1407190" cy="444655"/>
          </a:xfrm>
          <a:prstGeom prst="wedgeRoundRectCallout">
            <a:avLst>
              <a:gd name="adj1" fmla="val 67904"/>
              <a:gd name="adj2" fmla="val 102176"/>
              <a:gd name="adj3" fmla="val 16667"/>
            </a:avLst>
          </a:prstGeom>
          <a:solidFill>
            <a:srgbClr val="FFF793"/>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Tableau de compensation</a:t>
            </a:r>
            <a:endParaRPr lang="fr-FR" sz="1200" dirty="0">
              <a:solidFill>
                <a:schemeClr val="tx1"/>
              </a:solidFill>
            </a:endParaRPr>
          </a:p>
        </p:txBody>
      </p:sp>
      <p:pic>
        <p:nvPicPr>
          <p:cNvPr id="2" name="Image 1" descr="imag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1369" y="1291049"/>
            <a:ext cx="2762942" cy="2515975"/>
          </a:xfrm>
          <a:prstGeom prst="rect">
            <a:avLst/>
          </a:prstGeom>
        </p:spPr>
      </p:pic>
      <p:sp>
        <p:nvSpPr>
          <p:cNvPr id="66" name="Rectangle 65"/>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
        <p:nvSpPr>
          <p:cNvPr id="68"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Tree>
    <p:extLst>
      <p:ext uri="{BB962C8B-B14F-4D97-AF65-F5344CB8AC3E}">
        <p14:creationId xmlns:p14="http://schemas.microsoft.com/office/powerpoint/2010/main" val="10612707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up)">
                                      <p:cBhvr>
                                        <p:cTn id="7" dur="500"/>
                                        <p:tgtEl>
                                          <p:spTgt spid="103"/>
                                        </p:tgtEl>
                                      </p:cBhvr>
                                    </p:animEffect>
                                  </p:childTnLst>
                                </p:cTn>
                              </p:par>
                              <p:par>
                                <p:cTn id="8" presetID="22" presetClass="entr" presetSubtype="1"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wipe(up)">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wipe(up)">
                                      <p:cBhvr>
                                        <p:cTn id="54" dur="500"/>
                                        <p:tgtEl>
                                          <p:spTgt spid="72"/>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2" grpId="0"/>
      <p:bldP spid="67" grpId="0" animBg="1"/>
      <p:bldP spid="9" grpId="0" animBg="1"/>
      <p:bldP spid="10" grpId="0" animBg="1"/>
      <p:bldP spid="72" grpId="0" animBg="1"/>
      <p:bldP spid="73" grpId="0"/>
      <p:bldP spid="74" grpId="0"/>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Ellipse 16"/>
          <p:cNvSpPr>
            <a:spLocks noChangeAspect="1"/>
          </p:cNvSpPr>
          <p:nvPr/>
        </p:nvSpPr>
        <p:spPr>
          <a:xfrm>
            <a:off x="4316061" y="2739734"/>
            <a:ext cx="2376000" cy="2419021"/>
          </a:xfrm>
          <a:prstGeom prst="ellipse">
            <a:avLst/>
          </a:prstGeom>
          <a:solidFill>
            <a:schemeClr val="bg2">
              <a:alpha val="46000"/>
            </a:schemeClr>
          </a:solidFill>
          <a:ln>
            <a:noFill/>
          </a:ln>
          <a:effectLst>
            <a:innerShdw blurRad="63500" dist="914400" dir="660000">
              <a:schemeClr val="accent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descr="images.jpeg"/>
          <p:cNvPicPr>
            <a:picLocks noChangeAspect="1"/>
          </p:cNvPicPr>
          <p:nvPr/>
        </p:nvPicPr>
        <p:blipFill>
          <a:blip r:embed="rId3">
            <a:clrChange>
              <a:clrFrom>
                <a:srgbClr val="FEFEFE"/>
              </a:clrFrom>
              <a:clrTo>
                <a:srgbClr val="FEFEFE">
                  <a:alpha val="0"/>
                </a:srgbClr>
              </a:clrTo>
            </a:clrChange>
            <a:alphaModFix/>
            <a:extLst>
              <a:ext uri="{28A0092B-C50C-407E-A947-70E740481C1C}">
                <a14:useLocalDpi xmlns:a14="http://schemas.microsoft.com/office/drawing/2010/main" val="0"/>
              </a:ext>
            </a:extLst>
          </a:blip>
          <a:stretch>
            <a:fillRect/>
          </a:stretch>
        </p:blipFill>
        <p:spPr>
          <a:xfrm>
            <a:off x="4102540" y="3488980"/>
            <a:ext cx="1129662" cy="1129662"/>
          </a:xfrm>
          <a:prstGeom prst="rect">
            <a:avLst/>
          </a:prstGeom>
        </p:spPr>
      </p:pic>
      <p:sp>
        <p:nvSpPr>
          <p:cNvPr id="16" name="Ellipse 15"/>
          <p:cNvSpPr>
            <a:spLocks noChangeAspect="1"/>
          </p:cNvSpPr>
          <p:nvPr/>
        </p:nvSpPr>
        <p:spPr>
          <a:xfrm>
            <a:off x="2989727" y="2192816"/>
            <a:ext cx="1799998" cy="1799997"/>
          </a:xfrm>
          <a:prstGeom prst="ellipse">
            <a:avLst/>
          </a:prstGeom>
          <a:solidFill>
            <a:schemeClr val="accent5">
              <a:lumMod val="20000"/>
              <a:lumOff val="80000"/>
              <a:alpha val="46000"/>
            </a:schemeClr>
          </a:solidFill>
          <a:ln>
            <a:noFill/>
          </a:ln>
          <a:effectLst>
            <a:innerShdw blurRad="53975" dist="800100" dir="4440000">
              <a:schemeClr val="accent5">
                <a:lumMod val="60000"/>
                <a:lumOff val="40000"/>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a:spLocks noChangeAspect="1"/>
          </p:cNvSpPr>
          <p:nvPr/>
        </p:nvSpPr>
        <p:spPr>
          <a:xfrm>
            <a:off x="3235477" y="3331704"/>
            <a:ext cx="1331998" cy="1322217"/>
          </a:xfrm>
          <a:prstGeom prst="ellipse">
            <a:avLst/>
          </a:prstGeom>
          <a:solidFill>
            <a:schemeClr val="accent3">
              <a:alpha val="36000"/>
            </a:schemeClr>
          </a:solidFill>
          <a:ln>
            <a:noFill/>
          </a:ln>
          <a:effectLst>
            <a:innerShdw blurRad="63500" dist="254000" dir="5880000">
              <a:srgbClr val="008000"/>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37" name="ZoneTexte 36"/>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GPS </a:t>
            </a:r>
            <a:r>
              <a:rPr lang="fr-FR" sz="1400" b="1" i="1" dirty="0" smtClean="0"/>
              <a:t>(Global </a:t>
            </a:r>
            <a:r>
              <a:rPr lang="fr-FR" sz="1400" b="1" i="1" dirty="0" err="1"/>
              <a:t>Positioning</a:t>
            </a:r>
            <a:r>
              <a:rPr lang="fr-FR" sz="1400" b="1" i="1" dirty="0"/>
              <a:t> </a:t>
            </a:r>
            <a:r>
              <a:rPr lang="fr-FR" sz="1400" b="1" i="1" dirty="0" smtClean="0"/>
              <a:t>System)</a:t>
            </a:r>
            <a:endParaRPr lang="fr-FR" sz="1400" i="1" dirty="0"/>
          </a:p>
        </p:txBody>
      </p:sp>
      <p:sp>
        <p:nvSpPr>
          <p:cNvPr id="38" name="ZoneTexte 37"/>
          <p:cNvSpPr txBox="1"/>
          <p:nvPr/>
        </p:nvSpPr>
        <p:spPr>
          <a:xfrm>
            <a:off x="12700" y="1145461"/>
            <a:ext cx="9144000" cy="307777"/>
          </a:xfrm>
          <a:prstGeom prst="rect">
            <a:avLst/>
          </a:prstGeom>
          <a:noFill/>
        </p:spPr>
        <p:txBody>
          <a:bodyPr wrap="square" rtlCol="0">
            <a:spAutoFit/>
          </a:bodyPr>
          <a:lstStyle/>
          <a:p>
            <a:pPr algn="ctr">
              <a:spcAft>
                <a:spcPts val="600"/>
              </a:spcAft>
            </a:pPr>
            <a:r>
              <a:rPr lang="fr-FR" sz="1400" dirty="0" smtClean="0">
                <a:solidFill>
                  <a:schemeClr val="accent5"/>
                </a:solidFill>
                <a:latin typeface="+mn-lt"/>
              </a:rPr>
              <a:t>Principe de fonctionnement</a:t>
            </a:r>
          </a:p>
        </p:txBody>
      </p:sp>
      <p:sp>
        <p:nvSpPr>
          <p:cNvPr id="39" name="ZoneTexte 38"/>
          <p:cNvSpPr txBox="1"/>
          <p:nvPr/>
        </p:nvSpPr>
        <p:spPr>
          <a:xfrm>
            <a:off x="342901" y="5091619"/>
            <a:ext cx="7714914" cy="1461939"/>
          </a:xfrm>
          <a:prstGeom prst="rect">
            <a:avLst/>
          </a:prstGeom>
          <a:noFill/>
        </p:spPr>
        <p:txBody>
          <a:bodyPr wrap="square" rtlCol="0">
            <a:spAutoFit/>
          </a:bodyPr>
          <a:lstStyle/>
          <a:p>
            <a:pPr>
              <a:spcAft>
                <a:spcPts val="600"/>
              </a:spcAft>
            </a:pPr>
            <a:r>
              <a:rPr lang="fr-FR" sz="1400" dirty="0" smtClean="0"/>
              <a:t>Il donne </a:t>
            </a:r>
            <a:r>
              <a:rPr lang="fr-FR" sz="1400" dirty="0"/>
              <a:t>les informations suivantes :</a:t>
            </a:r>
          </a:p>
          <a:p>
            <a:pPr marL="742950" lvl="1" indent="-285750">
              <a:buFont typeface="Wingdings" charset="2"/>
              <a:buChar char="ü"/>
            </a:pPr>
            <a:r>
              <a:rPr lang="fr-FR" sz="1400" dirty="0" smtClean="0"/>
              <a:t>La position actuelle (latitude, longitude, altitude)</a:t>
            </a:r>
            <a:endParaRPr lang="fr-FR" sz="1400" dirty="0"/>
          </a:p>
          <a:p>
            <a:pPr marL="742950" lvl="1" indent="-285750">
              <a:buFont typeface="Wingdings" charset="2"/>
              <a:buChar char="ü"/>
            </a:pPr>
            <a:r>
              <a:rPr lang="fr-FR" sz="1400" dirty="0" smtClean="0"/>
              <a:t>La distance </a:t>
            </a:r>
            <a:r>
              <a:rPr lang="fr-FR" sz="1400" dirty="0"/>
              <a:t>à </a:t>
            </a:r>
            <a:r>
              <a:rPr lang="fr-FR" sz="1400" dirty="0" smtClean="0"/>
              <a:t>destination</a:t>
            </a:r>
            <a:endParaRPr lang="fr-FR" sz="1400" dirty="0"/>
          </a:p>
          <a:p>
            <a:pPr marL="742950" lvl="1" indent="-285750">
              <a:buFont typeface="Wingdings" charset="2"/>
              <a:buChar char="ü"/>
            </a:pPr>
            <a:r>
              <a:rPr lang="fr-FR" sz="1400" dirty="0" smtClean="0"/>
              <a:t>Le cap suivi</a:t>
            </a:r>
            <a:r>
              <a:rPr lang="fr-FR" sz="1400" dirty="0"/>
              <a:t> </a:t>
            </a:r>
            <a:r>
              <a:rPr lang="fr-FR" sz="1400" dirty="0" smtClean="0"/>
              <a:t>et la vitesse/sol</a:t>
            </a:r>
            <a:endParaRPr lang="fr-FR" sz="1400" dirty="0"/>
          </a:p>
          <a:p>
            <a:pPr marL="742950" lvl="1" indent="-285750">
              <a:buFont typeface="Wingdings" charset="2"/>
              <a:buChar char="ü"/>
            </a:pPr>
            <a:r>
              <a:rPr lang="fr-FR" sz="1400" dirty="0" smtClean="0"/>
              <a:t>L'estimation </a:t>
            </a:r>
            <a:r>
              <a:rPr lang="fr-FR" sz="1400" dirty="0"/>
              <a:t>du temps </a:t>
            </a:r>
            <a:r>
              <a:rPr lang="fr-FR" sz="1400" dirty="0" smtClean="0"/>
              <a:t>de vol restant </a:t>
            </a:r>
            <a:r>
              <a:rPr lang="fr-FR" sz="1400" dirty="0"/>
              <a:t>et de l’heure </a:t>
            </a:r>
            <a:r>
              <a:rPr lang="fr-FR" sz="1400" dirty="0" smtClean="0"/>
              <a:t>d'arrivée</a:t>
            </a:r>
            <a:endParaRPr lang="fr-FR" sz="1400" dirty="0"/>
          </a:p>
          <a:p>
            <a:pPr marL="742950" lvl="1" indent="-285750">
              <a:buFont typeface="Wingdings" charset="2"/>
              <a:buChar char="ü"/>
            </a:pPr>
            <a:r>
              <a:rPr lang="fr-FR" sz="1400" dirty="0" smtClean="0"/>
              <a:t>L’écart </a:t>
            </a:r>
            <a:r>
              <a:rPr lang="fr-FR" sz="1400" dirty="0"/>
              <a:t>par rapport à la route </a:t>
            </a:r>
            <a:r>
              <a:rPr lang="fr-FR" sz="1400" dirty="0" smtClean="0"/>
              <a:t>prévue</a:t>
            </a:r>
            <a:endParaRPr lang="fr-FR" sz="1400" dirty="0">
              <a:latin typeface="+mj-lt"/>
            </a:endParaRPr>
          </a:p>
        </p:txBody>
      </p:sp>
      <p:sp>
        <p:nvSpPr>
          <p:cNvPr id="41" name="ZoneTexte 40"/>
          <p:cNvSpPr txBox="1"/>
          <p:nvPr/>
        </p:nvSpPr>
        <p:spPr>
          <a:xfrm>
            <a:off x="340516" y="4834642"/>
            <a:ext cx="3593308" cy="307777"/>
          </a:xfrm>
          <a:prstGeom prst="rect">
            <a:avLst/>
          </a:prstGeom>
          <a:noFill/>
        </p:spPr>
        <p:txBody>
          <a:bodyPr wrap="square" rtlCol="0">
            <a:spAutoFit/>
          </a:bodyPr>
          <a:lstStyle/>
          <a:p>
            <a:pPr>
              <a:spcAft>
                <a:spcPts val="600"/>
              </a:spcAft>
            </a:pPr>
            <a:r>
              <a:rPr lang="fr-FR" sz="1400" dirty="0" smtClean="0">
                <a:solidFill>
                  <a:schemeClr val="accent5"/>
                </a:solidFill>
                <a:latin typeface="+mn-lt"/>
              </a:rPr>
              <a:t>Utilité</a:t>
            </a:r>
          </a:p>
        </p:txBody>
      </p:sp>
      <p:pic>
        <p:nvPicPr>
          <p:cNvPr id="43" name="Image 42" descr="gps-satellit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16" y="204658"/>
            <a:ext cx="1173838" cy="1173838"/>
          </a:xfrm>
          <a:prstGeom prst="rect">
            <a:avLst/>
          </a:prstGeom>
        </p:spPr>
      </p:pic>
      <p:sp>
        <p:nvSpPr>
          <p:cNvPr id="7" name="ZoneTexte 6"/>
          <p:cNvSpPr txBox="1"/>
          <p:nvPr/>
        </p:nvSpPr>
        <p:spPr>
          <a:xfrm>
            <a:off x="342901" y="1453238"/>
            <a:ext cx="8521700" cy="307777"/>
          </a:xfrm>
          <a:prstGeom prst="rect">
            <a:avLst/>
          </a:prstGeom>
          <a:noFill/>
        </p:spPr>
        <p:txBody>
          <a:bodyPr wrap="square" rtlCol="0">
            <a:spAutoFit/>
          </a:bodyPr>
          <a:lstStyle/>
          <a:p>
            <a:pPr defTabSz="457200" fontAlgn="auto">
              <a:spcBef>
                <a:spcPts val="0"/>
              </a:spcBef>
              <a:spcAft>
                <a:spcPts val="0"/>
              </a:spcAft>
              <a:defRPr/>
            </a:pPr>
            <a:r>
              <a:rPr lang="fr-FR" sz="1400" dirty="0" smtClean="0">
                <a:latin typeface="+mj-lt"/>
              </a:rPr>
              <a:t>Le récepteur capte </a:t>
            </a:r>
            <a:r>
              <a:rPr lang="fr-FR" sz="1400" dirty="0">
                <a:latin typeface="+mj-lt"/>
              </a:rPr>
              <a:t>les signaux des satellites et </a:t>
            </a:r>
            <a:r>
              <a:rPr lang="fr-FR" sz="1400" dirty="0" smtClean="0">
                <a:latin typeface="+mj-lt"/>
              </a:rPr>
              <a:t>calcule en permanence sa </a:t>
            </a:r>
            <a:r>
              <a:rPr lang="fr-FR" sz="1400" dirty="0">
                <a:latin typeface="+mj-lt"/>
              </a:rPr>
              <a:t>position par triangulation</a:t>
            </a:r>
            <a:r>
              <a:rPr lang="fr-FR" sz="1400" dirty="0" smtClean="0">
                <a:latin typeface="+mj-lt"/>
              </a:rPr>
              <a:t>.</a:t>
            </a:r>
            <a:endParaRPr lang="fr-FR" sz="1400" dirty="0">
              <a:latin typeface="+mj-lt"/>
            </a:endParaRPr>
          </a:p>
        </p:txBody>
      </p:sp>
      <p:pic>
        <p:nvPicPr>
          <p:cNvPr id="2" name="Image 1"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524995">
            <a:off x="3637091" y="2784613"/>
            <a:ext cx="577400" cy="577400"/>
          </a:xfrm>
          <a:prstGeom prst="rect">
            <a:avLst/>
          </a:prstGeom>
        </p:spPr>
      </p:pic>
      <p:pic>
        <p:nvPicPr>
          <p:cNvPr id="21" name="Image 20"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743398">
            <a:off x="5202344" y="3649831"/>
            <a:ext cx="577400" cy="577400"/>
          </a:xfrm>
          <a:prstGeom prst="rect">
            <a:avLst/>
          </a:prstGeom>
        </p:spPr>
      </p:pic>
      <p:sp>
        <p:nvSpPr>
          <p:cNvPr id="28" name="Forme libre 27"/>
          <p:cNvSpPr>
            <a:spLocks/>
          </p:cNvSpPr>
          <p:nvPr/>
        </p:nvSpPr>
        <p:spPr>
          <a:xfrm rot="1303430">
            <a:off x="4424137" y="2944999"/>
            <a:ext cx="289889" cy="987367"/>
          </a:xfrm>
          <a:custGeom>
            <a:avLst/>
            <a:gdLst>
              <a:gd name="connsiteX0" fmla="*/ 133153 w 375754"/>
              <a:gd name="connsiteY0" fmla="*/ 1114326 h 1114571"/>
              <a:gd name="connsiteX1" fmla="*/ 31553 w 375754"/>
              <a:gd name="connsiteY1" fmla="*/ 851859 h 1114571"/>
              <a:gd name="connsiteX2" fmla="*/ 6153 w 375754"/>
              <a:gd name="connsiteY2" fmla="*/ 530126 h 1114571"/>
              <a:gd name="connsiteX3" fmla="*/ 133153 w 375754"/>
              <a:gd name="connsiteY3" fmla="*/ 166059 h 1114571"/>
              <a:gd name="connsiteX4" fmla="*/ 268620 w 375754"/>
              <a:gd name="connsiteY4" fmla="*/ 5193 h 1114571"/>
              <a:gd name="connsiteX5" fmla="*/ 370220 w 375754"/>
              <a:gd name="connsiteY5" fmla="*/ 343859 h 1114571"/>
              <a:gd name="connsiteX6" fmla="*/ 353286 w 375754"/>
              <a:gd name="connsiteY6" fmla="*/ 614793 h 1114571"/>
              <a:gd name="connsiteX7" fmla="*/ 277086 w 375754"/>
              <a:gd name="connsiteY7" fmla="*/ 894193 h 1114571"/>
              <a:gd name="connsiteX8" fmla="*/ 133153 w 375754"/>
              <a:gd name="connsiteY8" fmla="*/ 1114326 h 1114571"/>
              <a:gd name="connsiteX0" fmla="*/ 133153 w 374838"/>
              <a:gd name="connsiteY0" fmla="*/ 1095995 h 1096240"/>
              <a:gd name="connsiteX1" fmla="*/ 31553 w 374838"/>
              <a:gd name="connsiteY1" fmla="*/ 833528 h 1096240"/>
              <a:gd name="connsiteX2" fmla="*/ 6153 w 374838"/>
              <a:gd name="connsiteY2" fmla="*/ 511795 h 1096240"/>
              <a:gd name="connsiteX3" fmla="*/ 133153 w 374838"/>
              <a:gd name="connsiteY3" fmla="*/ 147728 h 1096240"/>
              <a:gd name="connsiteX4" fmla="*/ 281320 w 374838"/>
              <a:gd name="connsiteY4" fmla="*/ 5912 h 1096240"/>
              <a:gd name="connsiteX5" fmla="*/ 370220 w 374838"/>
              <a:gd name="connsiteY5" fmla="*/ 325528 h 1096240"/>
              <a:gd name="connsiteX6" fmla="*/ 353286 w 374838"/>
              <a:gd name="connsiteY6" fmla="*/ 596462 h 1096240"/>
              <a:gd name="connsiteX7" fmla="*/ 277086 w 374838"/>
              <a:gd name="connsiteY7" fmla="*/ 875862 h 1096240"/>
              <a:gd name="connsiteX8" fmla="*/ 133153 w 374838"/>
              <a:gd name="connsiteY8" fmla="*/ 1095995 h 1096240"/>
              <a:gd name="connsiteX0" fmla="*/ 133153 w 377621"/>
              <a:gd name="connsiteY0" fmla="*/ 1083814 h 1084059"/>
              <a:gd name="connsiteX1" fmla="*/ 31553 w 377621"/>
              <a:gd name="connsiteY1" fmla="*/ 821347 h 1084059"/>
              <a:gd name="connsiteX2" fmla="*/ 6153 w 377621"/>
              <a:gd name="connsiteY2" fmla="*/ 499614 h 1084059"/>
              <a:gd name="connsiteX3" fmla="*/ 133153 w 377621"/>
              <a:gd name="connsiteY3" fmla="*/ 135547 h 1084059"/>
              <a:gd name="connsiteX4" fmla="*/ 242930 w 377621"/>
              <a:gd name="connsiteY4" fmla="*/ 6510 h 1084059"/>
              <a:gd name="connsiteX5" fmla="*/ 370220 w 377621"/>
              <a:gd name="connsiteY5" fmla="*/ 313347 h 1084059"/>
              <a:gd name="connsiteX6" fmla="*/ 353286 w 377621"/>
              <a:gd name="connsiteY6" fmla="*/ 584281 h 1084059"/>
              <a:gd name="connsiteX7" fmla="*/ 277086 w 377621"/>
              <a:gd name="connsiteY7" fmla="*/ 863681 h 1084059"/>
              <a:gd name="connsiteX8" fmla="*/ 133153 w 377621"/>
              <a:gd name="connsiteY8" fmla="*/ 1083814 h 1084059"/>
              <a:gd name="connsiteX0" fmla="*/ 119037 w 377302"/>
              <a:gd name="connsiteY0" fmla="*/ 1073541 h 1073806"/>
              <a:gd name="connsiteX1" fmla="*/ 31234 w 377302"/>
              <a:gd name="connsiteY1" fmla="*/ 821347 h 1073806"/>
              <a:gd name="connsiteX2" fmla="*/ 5834 w 377302"/>
              <a:gd name="connsiteY2" fmla="*/ 499614 h 1073806"/>
              <a:gd name="connsiteX3" fmla="*/ 132834 w 377302"/>
              <a:gd name="connsiteY3" fmla="*/ 135547 h 1073806"/>
              <a:gd name="connsiteX4" fmla="*/ 242611 w 377302"/>
              <a:gd name="connsiteY4" fmla="*/ 6510 h 1073806"/>
              <a:gd name="connsiteX5" fmla="*/ 369901 w 377302"/>
              <a:gd name="connsiteY5" fmla="*/ 313347 h 1073806"/>
              <a:gd name="connsiteX6" fmla="*/ 352967 w 377302"/>
              <a:gd name="connsiteY6" fmla="*/ 584281 h 1073806"/>
              <a:gd name="connsiteX7" fmla="*/ 276767 w 377302"/>
              <a:gd name="connsiteY7" fmla="*/ 863681 h 1073806"/>
              <a:gd name="connsiteX8" fmla="*/ 119037 w 377302"/>
              <a:gd name="connsiteY8" fmla="*/ 1073541 h 107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02" h="1073806">
                <a:moveTo>
                  <a:pt x="119037" y="1073541"/>
                </a:moveTo>
                <a:cubicBezTo>
                  <a:pt x="78115" y="1066485"/>
                  <a:pt x="50101" y="917001"/>
                  <a:pt x="31234" y="821347"/>
                </a:cubicBezTo>
                <a:cubicBezTo>
                  <a:pt x="12367" y="725693"/>
                  <a:pt x="-11099" y="613914"/>
                  <a:pt x="5834" y="499614"/>
                </a:cubicBezTo>
                <a:cubicBezTo>
                  <a:pt x="22767" y="385314"/>
                  <a:pt x="93371" y="217731"/>
                  <a:pt x="132834" y="135547"/>
                </a:cubicBezTo>
                <a:cubicBezTo>
                  <a:pt x="172297" y="53363"/>
                  <a:pt x="203100" y="-23123"/>
                  <a:pt x="242611" y="6510"/>
                </a:cubicBezTo>
                <a:cubicBezTo>
                  <a:pt x="282122" y="36143"/>
                  <a:pt x="351508" y="217052"/>
                  <a:pt x="369901" y="313347"/>
                </a:cubicBezTo>
                <a:cubicBezTo>
                  <a:pt x="388294" y="409642"/>
                  <a:pt x="368489" y="492559"/>
                  <a:pt x="352967" y="584281"/>
                </a:cubicBezTo>
                <a:cubicBezTo>
                  <a:pt x="337445" y="676003"/>
                  <a:pt x="315755" y="782138"/>
                  <a:pt x="276767" y="863681"/>
                </a:cubicBezTo>
                <a:cubicBezTo>
                  <a:pt x="237779" y="945224"/>
                  <a:pt x="159959" y="1080597"/>
                  <a:pt x="119037" y="1073541"/>
                </a:cubicBezTo>
                <a:close/>
              </a:path>
            </a:pathLst>
          </a:custGeom>
          <a:solidFill>
            <a:schemeClr val="accent6">
              <a:lumMod val="60000"/>
              <a:lumOff val="40000"/>
              <a:alpha val="38000"/>
            </a:scheme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descr="images-1.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948236">
            <a:off x="3560777" y="3738607"/>
            <a:ext cx="577400" cy="577400"/>
          </a:xfrm>
          <a:prstGeom prst="rect">
            <a:avLst/>
          </a:prstGeom>
        </p:spPr>
      </p:pic>
      <p:sp>
        <p:nvSpPr>
          <p:cNvPr id="45" name="Ellipse 44"/>
          <p:cNvSpPr>
            <a:spLocks noChangeAspect="1"/>
          </p:cNvSpPr>
          <p:nvPr/>
        </p:nvSpPr>
        <p:spPr>
          <a:xfrm>
            <a:off x="4338420" y="3488980"/>
            <a:ext cx="107868" cy="108268"/>
          </a:xfrm>
          <a:prstGeom prst="ellipse">
            <a:avLst/>
          </a:prstGeom>
          <a:solidFill>
            <a:srgbClr val="FFFF00"/>
          </a:solidFill>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a:spLocks noChangeAspect="1"/>
          </p:cNvSpPr>
          <p:nvPr/>
        </p:nvSpPr>
        <p:spPr>
          <a:xfrm>
            <a:off x="4465420" y="3692180"/>
            <a:ext cx="107868" cy="108268"/>
          </a:xfrm>
          <a:prstGeom prst="ellipse">
            <a:avLst/>
          </a:prstGeom>
          <a:solidFill>
            <a:srgbClr val="FFFF00"/>
          </a:solidFill>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464105" y="2960455"/>
            <a:ext cx="524399" cy="524399"/>
          </a:xfrm>
          <a:prstGeom prst="rect">
            <a:avLst/>
          </a:prstGeom>
        </p:spPr>
      </p:pic>
      <p:pic>
        <p:nvPicPr>
          <p:cNvPr id="58" name="Image 57"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235225" y="3041652"/>
            <a:ext cx="524399" cy="524399"/>
          </a:xfrm>
          <a:prstGeom prst="rect">
            <a:avLst/>
          </a:prstGeom>
        </p:spPr>
      </p:pic>
      <p:pic>
        <p:nvPicPr>
          <p:cNvPr id="59" name="Image 58" descr="images-2.jpeg"/>
          <p:cNvPicPr>
            <a:picLocks noChangeAspect="1"/>
          </p:cNvPicPr>
          <p:nvPr/>
        </p:nvPicPr>
        <p:blipFill>
          <a:blip r:embed="rId6">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229367" y="3386602"/>
            <a:ext cx="524399" cy="524399"/>
          </a:xfrm>
          <a:prstGeom prst="rect">
            <a:avLst/>
          </a:prstGeom>
        </p:spPr>
      </p:pic>
      <p:grpSp>
        <p:nvGrpSpPr>
          <p:cNvPr id="18" name="Grouper 17"/>
          <p:cNvGrpSpPr/>
          <p:nvPr/>
        </p:nvGrpSpPr>
        <p:grpSpPr>
          <a:xfrm>
            <a:off x="4124325" y="3109601"/>
            <a:ext cx="647999" cy="276999"/>
            <a:chOff x="4672544" y="2953126"/>
            <a:chExt cx="647999" cy="276999"/>
          </a:xfrm>
        </p:grpSpPr>
        <p:cxnSp>
          <p:nvCxnSpPr>
            <p:cNvPr id="14" name="Connecteur droit avec flèche 13"/>
            <p:cNvCxnSpPr>
              <a:cxnSpLocks noChangeAspect="1"/>
            </p:cNvCxnSpPr>
            <p:nvPr/>
          </p:nvCxnSpPr>
          <p:spPr>
            <a:xfrm flipH="1" flipV="1">
              <a:off x="4672544" y="2959100"/>
              <a:ext cx="647999" cy="113476"/>
            </a:xfrm>
            <a:prstGeom prst="straightConnector1">
              <a:avLst/>
            </a:prstGeom>
            <a:ln w="19050" cmpd="sng">
              <a:solidFill>
                <a:srgbClr val="FF2B22"/>
              </a:solidFill>
              <a:headEnd type="arrow" w="sm" len="med"/>
              <a:tailEnd type="none" w="sm" len="med"/>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4672544" y="2953126"/>
              <a:ext cx="552326" cy="276999"/>
            </a:xfrm>
            <a:prstGeom prst="rect">
              <a:avLst/>
            </a:prstGeom>
            <a:noFill/>
          </p:spPr>
          <p:txBody>
            <a:bodyPr wrap="square" rtlCol="0">
              <a:spAutoFit/>
            </a:bodyPr>
            <a:lstStyle/>
            <a:p>
              <a:r>
                <a:rPr lang="fr-FR" sz="1200" dirty="0" smtClean="0">
                  <a:solidFill>
                    <a:srgbClr val="FF0000"/>
                  </a:solidFill>
                  <a:latin typeface="+mn-lt"/>
                </a:rPr>
                <a:t>T1</a:t>
              </a:r>
              <a:endParaRPr lang="fr-FR" sz="1200" dirty="0">
                <a:solidFill>
                  <a:srgbClr val="FF0000"/>
                </a:solidFill>
                <a:latin typeface="+mn-lt"/>
              </a:endParaRPr>
            </a:p>
          </p:txBody>
        </p:sp>
      </p:grpSp>
      <p:grpSp>
        <p:nvGrpSpPr>
          <p:cNvPr id="46" name="Grouper 45"/>
          <p:cNvGrpSpPr/>
          <p:nvPr/>
        </p:nvGrpSpPr>
        <p:grpSpPr>
          <a:xfrm>
            <a:off x="4491567" y="3322669"/>
            <a:ext cx="937383" cy="521198"/>
            <a:chOff x="4398552" y="3037818"/>
            <a:chExt cx="937383" cy="521198"/>
          </a:xfrm>
        </p:grpSpPr>
        <p:cxnSp>
          <p:nvCxnSpPr>
            <p:cNvPr id="48" name="Connecteur droit avec flèche 47"/>
            <p:cNvCxnSpPr>
              <a:cxnSpLocks/>
            </p:cNvCxnSpPr>
            <p:nvPr/>
          </p:nvCxnSpPr>
          <p:spPr>
            <a:xfrm flipH="1" flipV="1">
              <a:off x="4398552" y="3037818"/>
              <a:ext cx="821267" cy="521198"/>
            </a:xfrm>
            <a:prstGeom prst="straightConnector1">
              <a:avLst/>
            </a:prstGeom>
            <a:ln w="19050" cmpd="sng">
              <a:solidFill>
                <a:schemeClr val="tx2"/>
              </a:solidFill>
              <a:headEnd type="none" w="sm" len="med"/>
              <a:tailEnd type="arrow" w="sm" len="med"/>
            </a:ln>
          </p:spPr>
          <p:style>
            <a:lnRef idx="2">
              <a:schemeClr val="accent1"/>
            </a:lnRef>
            <a:fillRef idx="0">
              <a:schemeClr val="accent1"/>
            </a:fillRef>
            <a:effectRef idx="1">
              <a:schemeClr val="accent1"/>
            </a:effectRef>
            <a:fontRef idx="minor">
              <a:schemeClr val="tx1"/>
            </a:fontRef>
          </p:style>
        </p:cxnSp>
        <p:sp>
          <p:nvSpPr>
            <p:cNvPr id="49" name="ZoneTexte 48"/>
            <p:cNvSpPr txBox="1"/>
            <p:nvPr/>
          </p:nvSpPr>
          <p:spPr>
            <a:xfrm>
              <a:off x="4783609" y="3114981"/>
              <a:ext cx="552326" cy="276999"/>
            </a:xfrm>
            <a:prstGeom prst="rect">
              <a:avLst/>
            </a:prstGeom>
            <a:noFill/>
          </p:spPr>
          <p:txBody>
            <a:bodyPr wrap="square" rtlCol="0">
              <a:spAutoFit/>
            </a:bodyPr>
            <a:lstStyle/>
            <a:p>
              <a:r>
                <a:rPr lang="fr-FR" sz="1200" dirty="0" smtClean="0">
                  <a:solidFill>
                    <a:srgbClr val="000090"/>
                  </a:solidFill>
                  <a:latin typeface="+mn-lt"/>
                </a:rPr>
                <a:t>T2</a:t>
              </a:r>
              <a:endParaRPr lang="fr-FR" sz="1200" dirty="0">
                <a:solidFill>
                  <a:srgbClr val="000090"/>
                </a:solidFill>
                <a:latin typeface="+mn-lt"/>
              </a:endParaRPr>
            </a:p>
          </p:txBody>
        </p:sp>
      </p:grpSp>
      <p:grpSp>
        <p:nvGrpSpPr>
          <p:cNvPr id="23" name="Grouper 22"/>
          <p:cNvGrpSpPr/>
          <p:nvPr/>
        </p:nvGrpSpPr>
        <p:grpSpPr>
          <a:xfrm flipH="1" flipV="1">
            <a:off x="3980406" y="3570343"/>
            <a:ext cx="505656" cy="347808"/>
            <a:chOff x="5574282" y="3281804"/>
            <a:chExt cx="505656" cy="347808"/>
          </a:xfrm>
        </p:grpSpPr>
        <p:cxnSp>
          <p:nvCxnSpPr>
            <p:cNvPr id="29" name="Connecteur droit avec flèche 28"/>
            <p:cNvCxnSpPr>
              <a:cxnSpLocks noChangeAspect="1"/>
            </p:cNvCxnSpPr>
            <p:nvPr/>
          </p:nvCxnSpPr>
          <p:spPr>
            <a:xfrm flipH="1">
              <a:off x="5574282" y="3281804"/>
              <a:ext cx="430039" cy="258963"/>
            </a:xfrm>
            <a:prstGeom prst="straightConnector1">
              <a:avLst/>
            </a:prstGeom>
            <a:ln w="19050" cmpd="sng">
              <a:solidFill>
                <a:srgbClr val="008000"/>
              </a:solidFill>
              <a:headEnd type="none" w="sm" len="med"/>
              <a:tailEnd type="arrow" w="sm" len="med"/>
            </a:ln>
          </p:spPr>
          <p:style>
            <a:lnRef idx="2">
              <a:schemeClr val="accent1"/>
            </a:lnRef>
            <a:fillRef idx="0">
              <a:schemeClr val="accent1"/>
            </a:fillRef>
            <a:effectRef idx="1">
              <a:schemeClr val="accent1"/>
            </a:effectRef>
            <a:fontRef idx="minor">
              <a:schemeClr val="tx1"/>
            </a:fontRef>
          </p:style>
        </p:cxnSp>
        <p:sp>
          <p:nvSpPr>
            <p:cNvPr id="30" name="ZoneTexte 29"/>
            <p:cNvSpPr txBox="1">
              <a:spLocks noChangeAspect="1"/>
            </p:cNvSpPr>
            <p:nvPr/>
          </p:nvSpPr>
          <p:spPr>
            <a:xfrm flipV="1">
              <a:off x="5611939" y="3352613"/>
              <a:ext cx="467999" cy="276999"/>
            </a:xfrm>
            <a:prstGeom prst="rect">
              <a:avLst/>
            </a:prstGeom>
            <a:noFill/>
          </p:spPr>
          <p:txBody>
            <a:bodyPr wrap="square" rtlCol="0">
              <a:spAutoFit/>
            </a:bodyPr>
            <a:lstStyle/>
            <a:p>
              <a:r>
                <a:rPr lang="fr-FR" sz="1200" dirty="0" smtClean="0">
                  <a:solidFill>
                    <a:srgbClr val="008000"/>
                  </a:solidFill>
                  <a:latin typeface="+mn-lt"/>
                </a:rPr>
                <a:t>T3</a:t>
              </a:r>
              <a:endParaRPr lang="fr-FR" sz="1200" dirty="0">
                <a:solidFill>
                  <a:srgbClr val="008000"/>
                </a:solidFill>
                <a:latin typeface="+mn-lt"/>
              </a:endParaRPr>
            </a:p>
          </p:txBody>
        </p:sp>
      </p:grpSp>
      <p:sp>
        <p:nvSpPr>
          <p:cNvPr id="31" name="Rectangle 30"/>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421221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0"/>
                            </p:stCondLst>
                            <p:childTnLst>
                              <p:par>
                                <p:cTn id="27" presetID="22" presetClass="entr" presetSubtype="4"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cTn>
                              </p:par>
                            </p:childTnLst>
                          </p:cTn>
                        </p:par>
                        <p:par>
                          <p:cTn id="30" fill="hold">
                            <p:stCondLst>
                              <p:cond delay="500"/>
                            </p:stCondLst>
                            <p:childTnLst>
                              <p:par>
                                <p:cTn id="31" presetID="21"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out)">
                                      <p:cBhvr>
                                        <p:cTn id="38" dur="500"/>
                                        <p:tgtEl>
                                          <p:spTgt spid="28"/>
                                        </p:tgtEl>
                                      </p:cBhvr>
                                    </p:animEffect>
                                  </p:childTnLst>
                                </p:cTn>
                              </p:par>
                              <p:par>
                                <p:cTn id="39" presetID="1" presetClass="exit" presetSubtype="0" fill="hold" nodeType="withEffect">
                                  <p:stCondLst>
                                    <p:cond delay="0"/>
                                  </p:stCondLst>
                                  <p:childTnLst>
                                    <p:set>
                                      <p:cBhvr>
                                        <p:cTn id="40" dur="1" fill="hold">
                                          <p:stCondLst>
                                            <p:cond delay="0"/>
                                          </p:stCondLst>
                                        </p:cTn>
                                        <p:tgtEl>
                                          <p:spTgt spid="5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0"/>
                            </p:stCondLst>
                            <p:childTnLst>
                              <p:par>
                                <p:cTn id="49" presetID="22" presetClass="entr" presetSubtype="2"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right)">
                                      <p:cBhvr>
                                        <p:cTn id="51" dur="500"/>
                                        <p:tgtEl>
                                          <p:spTgt spid="23"/>
                                        </p:tgtEl>
                                      </p:cBhvr>
                                    </p:animEffect>
                                  </p:childTnLst>
                                </p:cTn>
                              </p:par>
                            </p:childTnLst>
                          </p:cTn>
                        </p:par>
                        <p:par>
                          <p:cTn id="52" fill="hold">
                            <p:stCondLst>
                              <p:cond delay="500"/>
                            </p:stCondLst>
                            <p:childTnLst>
                              <p:par>
                                <p:cTn id="53" presetID="21" presetClass="entr" presetSubtype="1"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heel(1)">
                                      <p:cBhvr>
                                        <p:cTn id="55" dur="1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9"/>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4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4" grpId="0" animBg="1"/>
      <p:bldP spid="39" grpId="0" build="p" bldLvl="2"/>
      <p:bldP spid="41" grpId="0"/>
      <p:bldP spid="28" grpId="0" animBg="1"/>
      <p:bldP spid="45" grpId="0" animBg="1"/>
      <p:bldP spid="45" grpId="1"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37" name="Picture 1028"/>
          <p:cNvPicPr>
            <a:picLocks noGrp="1" noChangeAspect="1" noChangeArrowheads="1"/>
          </p:cNvPicPr>
          <p:nvPr>
            <p:ph idx="1"/>
          </p:nvPr>
        </p:nvPicPr>
        <p:blipFill>
          <a:blip r:embed="rId3">
            <a:clrChange>
              <a:clrFrom>
                <a:srgbClr val="E1FFFF"/>
              </a:clrFrom>
              <a:clrTo>
                <a:srgbClr val="E1FFFF">
                  <a:alpha val="0"/>
                </a:srgbClr>
              </a:clrTo>
            </a:clrChange>
            <a:extLst>
              <a:ext uri="{BEBA8EAE-BF5A-486C-A8C5-ECC9F3942E4B}">
                <a14:imgProps xmlns:a14="http://schemas.microsoft.com/office/drawing/2010/main">
                  <a14:imgLayer r:embed="rId4">
                    <a14:imgEffect>
                      <a14:backgroundRemoval t="2750" b="98250" l="2750" r="100000"/>
                    </a14:imgEffect>
                  </a14:imgLayer>
                </a14:imgProps>
              </a:ext>
              <a:ext uri="{28A0092B-C50C-407E-A947-70E740481C1C}">
                <a14:useLocalDpi xmlns:a14="http://schemas.microsoft.com/office/drawing/2010/main" val="0"/>
              </a:ext>
            </a:extLst>
          </a:blip>
          <a:srcRect/>
          <a:stretch>
            <a:fillRect/>
          </a:stretch>
        </p:blipFill>
        <p:spPr>
          <a:xfrm>
            <a:off x="2494451" y="4384298"/>
            <a:ext cx="2317554" cy="2317554"/>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8" name="Text Box 1030"/>
          <p:cNvSpPr txBox="1">
            <a:spLocks noChangeArrowheads="1"/>
          </p:cNvSpPr>
          <p:nvPr/>
        </p:nvSpPr>
        <p:spPr bwMode="auto">
          <a:xfrm>
            <a:off x="198129" y="5422821"/>
            <a:ext cx="22963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fr-FR" sz="1400" dirty="0">
                <a:latin typeface="+mj-lt"/>
              </a:rPr>
              <a:t>Bouton de sélection radial</a:t>
            </a:r>
          </a:p>
        </p:txBody>
      </p:sp>
      <p:sp>
        <p:nvSpPr>
          <p:cNvPr id="39" name="Text Box 1031"/>
          <p:cNvSpPr txBox="1">
            <a:spLocks noChangeArrowheads="1"/>
          </p:cNvSpPr>
          <p:nvPr/>
        </p:nvSpPr>
        <p:spPr bwMode="auto">
          <a:xfrm>
            <a:off x="4938753" y="4735434"/>
            <a:ext cx="18393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fr-FR" sz="1400" dirty="0">
                <a:latin typeface="+mj-lt"/>
              </a:rPr>
              <a:t>Aiguille de déviation</a:t>
            </a:r>
          </a:p>
        </p:txBody>
      </p:sp>
      <p:sp>
        <p:nvSpPr>
          <p:cNvPr id="43" name="Text Box 1033"/>
          <p:cNvSpPr txBox="1">
            <a:spLocks noChangeArrowheads="1"/>
          </p:cNvSpPr>
          <p:nvPr/>
        </p:nvSpPr>
        <p:spPr bwMode="auto">
          <a:xfrm>
            <a:off x="5234757" y="5262811"/>
            <a:ext cx="3090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fr-FR" sz="1400" dirty="0">
                <a:latin typeface="+mj-lt"/>
              </a:rPr>
              <a:t>Indicateur </a:t>
            </a:r>
            <a:r>
              <a:rPr lang="fr-FR" sz="1400" dirty="0" smtClean="0">
                <a:latin typeface="+mj-lt"/>
              </a:rPr>
              <a:t>TO</a:t>
            </a:r>
          </a:p>
          <a:p>
            <a:pPr eaLnBrk="0" hangingPunct="0"/>
            <a:r>
              <a:rPr lang="fr-FR" sz="1400" i="1" dirty="0"/>
              <a:t>Je me dirige vers la </a:t>
            </a:r>
            <a:r>
              <a:rPr lang="fr-FR" sz="1400" i="1" dirty="0" smtClean="0"/>
              <a:t>station </a:t>
            </a:r>
            <a:r>
              <a:rPr lang="fr-FR" sz="1400" b="1" i="1" dirty="0"/>
              <a:t>(</a:t>
            </a:r>
            <a:r>
              <a:rPr lang="fr-FR" sz="1400" b="1" i="1" dirty="0" smtClean="0"/>
              <a:t>QDM)</a:t>
            </a:r>
            <a:endParaRPr lang="fr-FR" sz="1400" b="1" i="1" dirty="0"/>
          </a:p>
        </p:txBody>
      </p:sp>
      <p:sp>
        <p:nvSpPr>
          <p:cNvPr id="47" name="Text Box 1034"/>
          <p:cNvSpPr txBox="1">
            <a:spLocks noChangeArrowheads="1"/>
          </p:cNvSpPr>
          <p:nvPr/>
        </p:nvSpPr>
        <p:spPr bwMode="auto">
          <a:xfrm>
            <a:off x="5222057" y="5759401"/>
            <a:ext cx="32084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fr-FR" sz="1400" dirty="0">
                <a:latin typeface="+mj-lt"/>
              </a:rPr>
              <a:t>Indicateur </a:t>
            </a:r>
            <a:r>
              <a:rPr lang="fr-FR" sz="1400" dirty="0" smtClean="0">
                <a:latin typeface="+mj-lt"/>
              </a:rPr>
              <a:t>FROM</a:t>
            </a:r>
          </a:p>
          <a:p>
            <a:pPr eaLnBrk="0" hangingPunct="0"/>
            <a:r>
              <a:rPr lang="fr-FR" sz="1400" i="1" dirty="0" smtClean="0">
                <a:latin typeface="+mj-lt"/>
              </a:rPr>
              <a:t>Je m’éloigne de la station </a:t>
            </a:r>
            <a:r>
              <a:rPr lang="fr-FR" sz="1400" b="1" i="1" dirty="0" smtClean="0">
                <a:latin typeface="+mj-lt"/>
              </a:rPr>
              <a:t>(QDR)</a:t>
            </a:r>
            <a:endParaRPr lang="fr-FR" sz="1400" b="1" i="1" dirty="0">
              <a:latin typeface="+mj-lt"/>
            </a:endParaRPr>
          </a:p>
        </p:txBody>
      </p:sp>
      <p:sp>
        <p:nvSpPr>
          <p:cNvPr id="55" name="Line 1036"/>
          <p:cNvSpPr>
            <a:spLocks noChangeShapeType="1"/>
          </p:cNvSpPr>
          <p:nvPr/>
        </p:nvSpPr>
        <p:spPr bwMode="auto">
          <a:xfrm flipH="1">
            <a:off x="3682346" y="4902022"/>
            <a:ext cx="1334154" cy="402991"/>
          </a:xfrm>
          <a:prstGeom prst="line">
            <a:avLst/>
          </a:prstGeom>
          <a:noFill/>
          <a:ln w="19050" cmpd="sng">
            <a:solidFill>
              <a:srgbClr val="0C598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8" name="Text Box 1042"/>
          <p:cNvSpPr txBox="1">
            <a:spLocks noChangeArrowheads="1"/>
          </p:cNvSpPr>
          <p:nvPr/>
        </p:nvSpPr>
        <p:spPr bwMode="auto">
          <a:xfrm>
            <a:off x="471847" y="4889322"/>
            <a:ext cx="16594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fr-FR" sz="1400" dirty="0">
                <a:latin typeface="+mj-lt"/>
              </a:rPr>
              <a:t>Radial </a:t>
            </a:r>
            <a:r>
              <a:rPr lang="fr-FR" sz="1400" dirty="0" smtClean="0">
                <a:latin typeface="+mj-lt"/>
              </a:rPr>
              <a:t>sélectionné</a:t>
            </a:r>
            <a:endParaRPr lang="fr-FR" sz="1400" dirty="0">
              <a:latin typeface="+mj-lt"/>
            </a:endParaRPr>
          </a:p>
        </p:txBody>
      </p:sp>
      <p:sp>
        <p:nvSpPr>
          <p:cNvPr id="16" name="ZoneTexte 1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VOR </a:t>
            </a:r>
            <a:r>
              <a:rPr lang="fr-FR" sz="1400" b="1" i="1" dirty="0" smtClean="0"/>
              <a:t>(VHF Omni Range)</a:t>
            </a:r>
            <a:endParaRPr lang="fr-FR" sz="1400" i="1" dirty="0"/>
          </a:p>
        </p:txBody>
      </p:sp>
      <p:sp>
        <p:nvSpPr>
          <p:cNvPr id="17" name="ZoneTexte 16"/>
          <p:cNvSpPr txBox="1"/>
          <p:nvPr/>
        </p:nvSpPr>
        <p:spPr>
          <a:xfrm>
            <a:off x="12700" y="1145461"/>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Définition</a:t>
            </a:r>
          </a:p>
        </p:txBody>
      </p:sp>
      <p:sp>
        <p:nvSpPr>
          <p:cNvPr id="18" name="ZoneTexte 17"/>
          <p:cNvSpPr txBox="1"/>
          <p:nvPr/>
        </p:nvSpPr>
        <p:spPr>
          <a:xfrm>
            <a:off x="342901" y="1554838"/>
            <a:ext cx="8521700" cy="521168"/>
          </a:xfrm>
          <a:prstGeom prst="rect">
            <a:avLst/>
          </a:prstGeom>
          <a:noFill/>
        </p:spPr>
        <p:txBody>
          <a:bodyPr wrap="square" rtlCol="0">
            <a:spAutoFit/>
          </a:bodyPr>
          <a:lstStyle/>
          <a:p>
            <a:pPr algn="ctr">
              <a:lnSpc>
                <a:spcPct val="80000"/>
              </a:lnSpc>
              <a:spcAft>
                <a:spcPts val="600"/>
              </a:spcAft>
              <a:buFontTx/>
              <a:buNone/>
            </a:pPr>
            <a:r>
              <a:rPr lang="fr-FR" sz="1400" dirty="0"/>
              <a:t>Le VOR est un radiophare </a:t>
            </a:r>
            <a:r>
              <a:rPr lang="fr-FR" sz="1400" dirty="0" smtClean="0"/>
              <a:t>omnidirectionnel. </a:t>
            </a:r>
            <a:endParaRPr lang="fr-FR" sz="1400" dirty="0"/>
          </a:p>
          <a:p>
            <a:pPr algn="ctr">
              <a:lnSpc>
                <a:spcPct val="80000"/>
              </a:lnSpc>
              <a:spcAft>
                <a:spcPts val="600"/>
              </a:spcAft>
              <a:buFontTx/>
              <a:buNone/>
            </a:pPr>
            <a:r>
              <a:rPr lang="fr-FR" sz="1400" dirty="0" smtClean="0"/>
              <a:t>Il </a:t>
            </a:r>
            <a:r>
              <a:rPr lang="fr-FR" sz="1400" dirty="0"/>
              <a:t>permet de déterminer </a:t>
            </a:r>
            <a:r>
              <a:rPr lang="fr-FR" sz="1400" dirty="0" smtClean="0"/>
              <a:t>la position de l’avion </a:t>
            </a:r>
            <a:r>
              <a:rPr lang="fr-FR" sz="1400" dirty="0"/>
              <a:t>par rapport à une balise </a:t>
            </a:r>
            <a:r>
              <a:rPr lang="fr-FR" sz="1400" dirty="0" smtClean="0"/>
              <a:t>au sol.</a:t>
            </a:r>
            <a:endParaRPr lang="fr-FR" sz="1400" dirty="0"/>
          </a:p>
        </p:txBody>
      </p:sp>
      <p:pic>
        <p:nvPicPr>
          <p:cNvPr id="2" name="Image 1" descr="phpThumb_generated_thumbnailjpg-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1" y="2639386"/>
            <a:ext cx="3996391" cy="1252203"/>
          </a:xfrm>
          <a:prstGeom prst="rect">
            <a:avLst/>
          </a:prstGeom>
        </p:spPr>
      </p:pic>
      <p:pic>
        <p:nvPicPr>
          <p:cNvPr id="4" name="Image 3" descr="VORCAntenne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5468" y="2564813"/>
            <a:ext cx="2491671" cy="1985550"/>
          </a:xfrm>
          <a:prstGeom prst="rect">
            <a:avLst/>
          </a:prstGeom>
          <a:ln>
            <a:noFill/>
          </a:ln>
          <a:effectLst>
            <a:softEdge rad="112500"/>
          </a:effectLst>
        </p:spPr>
      </p:pic>
      <p:sp>
        <p:nvSpPr>
          <p:cNvPr id="24" name="ZoneTexte 23"/>
          <p:cNvSpPr txBox="1"/>
          <p:nvPr/>
        </p:nvSpPr>
        <p:spPr>
          <a:xfrm>
            <a:off x="618292" y="2309324"/>
            <a:ext cx="3925133" cy="307777"/>
          </a:xfrm>
          <a:prstGeom prst="rect">
            <a:avLst/>
          </a:prstGeom>
          <a:noFill/>
        </p:spPr>
        <p:txBody>
          <a:bodyPr wrap="square" rtlCol="0">
            <a:spAutoFit/>
          </a:bodyPr>
          <a:lstStyle/>
          <a:p>
            <a:pPr algn="ctr">
              <a:spcAft>
                <a:spcPts val="600"/>
              </a:spcAft>
            </a:pPr>
            <a:r>
              <a:rPr lang="fr-FR" sz="1400" dirty="0" smtClean="0">
                <a:solidFill>
                  <a:srgbClr val="000090"/>
                </a:solidFill>
                <a:latin typeface="+mn-lt"/>
              </a:rPr>
              <a:t>Récepteur</a:t>
            </a:r>
          </a:p>
        </p:txBody>
      </p:sp>
      <p:sp>
        <p:nvSpPr>
          <p:cNvPr id="25" name="ZoneTexte 24"/>
          <p:cNvSpPr txBox="1"/>
          <p:nvPr/>
        </p:nvSpPr>
        <p:spPr>
          <a:xfrm>
            <a:off x="4543425" y="2309324"/>
            <a:ext cx="3925133" cy="307777"/>
          </a:xfrm>
          <a:prstGeom prst="rect">
            <a:avLst/>
          </a:prstGeom>
          <a:noFill/>
        </p:spPr>
        <p:txBody>
          <a:bodyPr wrap="square" rtlCol="0">
            <a:spAutoFit/>
          </a:bodyPr>
          <a:lstStyle/>
          <a:p>
            <a:pPr algn="ctr">
              <a:spcAft>
                <a:spcPts val="600"/>
              </a:spcAft>
            </a:pPr>
            <a:r>
              <a:rPr lang="fr-FR" sz="1400" dirty="0" smtClean="0">
                <a:solidFill>
                  <a:srgbClr val="000090"/>
                </a:solidFill>
                <a:latin typeface="+mn-lt"/>
              </a:rPr>
              <a:t>Balise émettrice</a:t>
            </a:r>
          </a:p>
        </p:txBody>
      </p:sp>
      <p:sp>
        <p:nvSpPr>
          <p:cNvPr id="26" name="ZoneTexte 25"/>
          <p:cNvSpPr txBox="1"/>
          <p:nvPr/>
        </p:nvSpPr>
        <p:spPr>
          <a:xfrm>
            <a:off x="1696859" y="4103409"/>
            <a:ext cx="3925133" cy="307777"/>
          </a:xfrm>
          <a:prstGeom prst="rect">
            <a:avLst/>
          </a:prstGeom>
          <a:noFill/>
        </p:spPr>
        <p:txBody>
          <a:bodyPr wrap="square" rtlCol="0">
            <a:spAutoFit/>
          </a:bodyPr>
          <a:lstStyle/>
          <a:p>
            <a:pPr algn="ctr">
              <a:spcAft>
                <a:spcPts val="600"/>
              </a:spcAft>
            </a:pPr>
            <a:r>
              <a:rPr lang="fr-FR" sz="1400" dirty="0" smtClean="0">
                <a:solidFill>
                  <a:srgbClr val="000090"/>
                </a:solidFill>
                <a:latin typeface="+mn-lt"/>
              </a:rPr>
              <a:t>Indicateur de position</a:t>
            </a:r>
          </a:p>
        </p:txBody>
      </p:sp>
      <p:sp>
        <p:nvSpPr>
          <p:cNvPr id="27" name="Line 1036"/>
          <p:cNvSpPr>
            <a:spLocks noChangeShapeType="1"/>
          </p:cNvSpPr>
          <p:nvPr/>
        </p:nvSpPr>
        <p:spPr bwMode="auto">
          <a:xfrm>
            <a:off x="1761356" y="5730598"/>
            <a:ext cx="877920" cy="615523"/>
          </a:xfrm>
          <a:prstGeom prst="line">
            <a:avLst/>
          </a:prstGeom>
          <a:noFill/>
          <a:ln w="19050" cmpd="sng">
            <a:solidFill>
              <a:srgbClr val="0C598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8" name="Line 1036"/>
          <p:cNvSpPr>
            <a:spLocks noChangeShapeType="1"/>
          </p:cNvSpPr>
          <p:nvPr/>
        </p:nvSpPr>
        <p:spPr bwMode="auto">
          <a:xfrm flipV="1">
            <a:off x="2131276" y="4963261"/>
            <a:ext cx="1480000" cy="79949"/>
          </a:xfrm>
          <a:prstGeom prst="line">
            <a:avLst/>
          </a:prstGeom>
          <a:noFill/>
          <a:ln w="19050" cmpd="sng">
            <a:solidFill>
              <a:srgbClr val="0C598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 name="Triangle isocèle 5"/>
          <p:cNvSpPr>
            <a:spLocks noChangeAspect="1"/>
          </p:cNvSpPr>
          <p:nvPr/>
        </p:nvSpPr>
        <p:spPr>
          <a:xfrm>
            <a:off x="3835402" y="5298701"/>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Triangle isocèle 29"/>
          <p:cNvSpPr>
            <a:spLocks noChangeAspect="1"/>
          </p:cNvSpPr>
          <p:nvPr/>
        </p:nvSpPr>
        <p:spPr>
          <a:xfrm flipV="1">
            <a:off x="3835402" y="5616201"/>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Line 1036"/>
          <p:cNvSpPr>
            <a:spLocks noChangeShapeType="1"/>
          </p:cNvSpPr>
          <p:nvPr/>
        </p:nvSpPr>
        <p:spPr bwMode="auto">
          <a:xfrm flipH="1">
            <a:off x="3957024" y="5451198"/>
            <a:ext cx="1334154" cy="0"/>
          </a:xfrm>
          <a:prstGeom prst="line">
            <a:avLst/>
          </a:prstGeom>
          <a:noFill/>
          <a:ln w="19050" cmpd="sng">
            <a:solidFill>
              <a:srgbClr val="0C598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2" name="Line 1036"/>
          <p:cNvSpPr>
            <a:spLocks noChangeShapeType="1"/>
          </p:cNvSpPr>
          <p:nvPr/>
        </p:nvSpPr>
        <p:spPr bwMode="auto">
          <a:xfrm flipH="1" flipV="1">
            <a:off x="3944324" y="5730598"/>
            <a:ext cx="1315833" cy="200302"/>
          </a:xfrm>
          <a:prstGeom prst="line">
            <a:avLst/>
          </a:prstGeom>
          <a:noFill/>
          <a:ln w="19050" cmpd="sng">
            <a:solidFill>
              <a:srgbClr val="0C598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9" name="Rectangle 28"/>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25897574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3" grpId="0"/>
      <p:bldP spid="47" grpId="0"/>
      <p:bldP spid="55" grpId="0" animBg="1"/>
      <p:bldP spid="68" grpId="0"/>
      <p:bldP spid="18" grpId="0"/>
      <p:bldP spid="24" grpId="0"/>
      <p:bldP spid="25" grpId="0"/>
      <p:bldP spid="26" grpId="0"/>
      <p:bldP spid="27" grpId="0" animBg="1"/>
      <p:bldP spid="28" grpId="0" animBg="1"/>
      <p:bldP spid="6"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VOR </a:t>
            </a:r>
            <a:r>
              <a:rPr lang="fr-FR" sz="1400" b="1" i="1" dirty="0" smtClean="0"/>
              <a:t>(VHF Omni Range)</a:t>
            </a:r>
            <a:endParaRPr lang="fr-FR" sz="1400" i="1" dirty="0"/>
          </a:p>
        </p:txBody>
      </p:sp>
      <p:pic>
        <p:nvPicPr>
          <p:cNvPr id="9" name="Picture 4" descr="VOR TDP"/>
          <p:cNvPicPr>
            <a:picLocks noGrp="1" noChangeAspect="1" noChangeArrowheads="1"/>
          </p:cNvPicPr>
          <p:nvPr>
            <p:ph idx="1"/>
          </p:nvPr>
        </p:nvPicPr>
        <p:blipFill>
          <a:blip r:embed="rId3">
            <a:alphaModFix amt="81000"/>
            <a:extLst>
              <a:ext uri="{28A0092B-C50C-407E-A947-70E740481C1C}">
                <a14:useLocalDpi xmlns:a14="http://schemas.microsoft.com/office/drawing/2010/main" val="0"/>
              </a:ext>
            </a:extLst>
          </a:blip>
          <a:srcRect/>
          <a:stretch>
            <a:fillRect/>
          </a:stretch>
        </p:blipFill>
        <p:spPr>
          <a:xfrm>
            <a:off x="1206500" y="1308100"/>
            <a:ext cx="6699250" cy="502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6" name="Image 65" descr="VORCAntenne01.pn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21563" y1="84314" x2="21563" y2="84314"/>
                        <a14:backgroundMark x1="27813" y1="84314" x2="27813" y2="84314"/>
                        <a14:backgroundMark x1="33750" y1="83137" x2="33750" y2="83137"/>
                        <a14:backgroundMark x1="45000" y1="85098" x2="45000" y2="85098"/>
                        <a14:backgroundMark x1="51875" y1="85098" x2="51875" y2="85098"/>
                        <a14:backgroundMark x1="56875" y1="83922" x2="56875" y2="83922"/>
                        <a14:backgroundMark x1="62187" y1="83529" x2="62187" y2="83529"/>
                        <a14:backgroundMark x1="81250" y1="69020" x2="81250" y2="69020"/>
                        <a14:backgroundMark x1="69375" y1="69020" x2="69375" y2="69020"/>
                        <a14:backgroundMark x1="72188" y1="84314" x2="72188" y2="84314"/>
                        <a14:backgroundMark x1="25000" y1="70196" x2="25000" y2="70196"/>
                        <a14:backgroundMark x1="66250" y1="85490" x2="66250" y2="85490"/>
                      </a14:backgroundRemoval>
                    </a14:imgEffect>
                  </a14:imgLayer>
                </a14:imgProps>
              </a:ext>
              <a:ext uri="{28A0092B-C50C-407E-A947-70E740481C1C}">
                <a14:useLocalDpi xmlns:a14="http://schemas.microsoft.com/office/drawing/2010/main" val="0"/>
              </a:ext>
            </a:extLst>
          </a:blip>
          <a:srcRect l="29818" t="26222" r="32677" b="17384"/>
          <a:stretch/>
        </p:blipFill>
        <p:spPr>
          <a:xfrm>
            <a:off x="4330700" y="3170621"/>
            <a:ext cx="573087" cy="686672"/>
          </a:xfrm>
          <a:prstGeom prst="rect">
            <a:avLst/>
          </a:prstGeom>
          <a:noFill/>
          <a:ln>
            <a:noFill/>
          </a:ln>
        </p:spPr>
      </p:pic>
      <p:sp>
        <p:nvSpPr>
          <p:cNvPr id="68" name="ZoneTexte 67"/>
          <p:cNvSpPr txBox="1"/>
          <p:nvPr/>
        </p:nvSpPr>
        <p:spPr>
          <a:xfrm rot="3264216">
            <a:off x="4858422" y="4210326"/>
            <a:ext cx="1043998" cy="307777"/>
          </a:xfrm>
          <a:prstGeom prst="rect">
            <a:avLst/>
          </a:prstGeom>
          <a:solidFill>
            <a:schemeClr val="bg1"/>
          </a:solidFill>
        </p:spPr>
        <p:txBody>
          <a:bodyPr wrap="square" rtlCol="0">
            <a:spAutoFit/>
          </a:bodyPr>
          <a:lstStyle/>
          <a:p>
            <a:pPr algn="ctr"/>
            <a:r>
              <a:rPr lang="fr-FR" sz="1400" b="1" dirty="0" smtClean="0">
                <a:solidFill>
                  <a:srgbClr val="FF0000"/>
                </a:solidFill>
                <a:latin typeface="+mj-lt"/>
              </a:rPr>
              <a:t>QDM 147°</a:t>
            </a:r>
          </a:p>
        </p:txBody>
      </p:sp>
      <p:cxnSp>
        <p:nvCxnSpPr>
          <p:cNvPr id="70" name="Connecteur droit avec flèche 69"/>
          <p:cNvCxnSpPr/>
          <p:nvPr/>
        </p:nvCxnSpPr>
        <p:spPr>
          <a:xfrm flipH="1" flipV="1">
            <a:off x="4657724" y="3670300"/>
            <a:ext cx="1116000" cy="1584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71" name="Group 72"/>
          <p:cNvGrpSpPr>
            <a:grpSpLocks/>
          </p:cNvGrpSpPr>
          <p:nvPr/>
        </p:nvGrpSpPr>
        <p:grpSpPr bwMode="auto">
          <a:xfrm rot="19320000">
            <a:off x="5441588" y="5124058"/>
            <a:ext cx="986189" cy="705974"/>
            <a:chOff x="312" y="420"/>
            <a:chExt cx="4944" cy="3409"/>
          </a:xfrm>
          <a:solidFill>
            <a:schemeClr val="accent5">
              <a:lumMod val="40000"/>
              <a:lumOff val="60000"/>
            </a:schemeClr>
          </a:solidFill>
          <a:effectLst>
            <a:outerShdw blurRad="50800" dist="38100" dir="2700000" algn="tl" rotWithShape="0">
              <a:srgbClr val="000000">
                <a:alpha val="43000"/>
              </a:srgbClr>
            </a:outerShdw>
          </a:effectLst>
        </p:grpSpPr>
        <p:grpSp>
          <p:nvGrpSpPr>
            <p:cNvPr id="72" name="Group 5"/>
            <p:cNvGrpSpPr>
              <a:grpSpLocks/>
            </p:cNvGrpSpPr>
            <p:nvPr/>
          </p:nvGrpSpPr>
          <p:grpSpPr bwMode="auto">
            <a:xfrm>
              <a:off x="312" y="1416"/>
              <a:ext cx="2214" cy="529"/>
              <a:chOff x="444" y="2058"/>
              <a:chExt cx="3348" cy="714"/>
            </a:xfrm>
            <a:grpFill/>
          </p:grpSpPr>
          <p:sp>
            <p:nvSpPr>
              <p:cNvPr id="112"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3" name="Rectangle 4"/>
              <p:cNvSpPr>
                <a:spLocks noChangeArrowheads="1"/>
              </p:cNvSpPr>
              <p:nvPr/>
            </p:nvSpPr>
            <p:spPr bwMode="auto">
              <a:xfrm>
                <a:off x="612" y="2634"/>
                <a:ext cx="3180" cy="138"/>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3"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75" name="Group 10"/>
            <p:cNvGrpSpPr>
              <a:grpSpLocks/>
            </p:cNvGrpSpPr>
            <p:nvPr/>
          </p:nvGrpSpPr>
          <p:grpSpPr bwMode="auto">
            <a:xfrm flipH="1">
              <a:off x="3042" y="1418"/>
              <a:ext cx="2214" cy="529"/>
              <a:chOff x="444" y="2058"/>
              <a:chExt cx="3348" cy="714"/>
            </a:xfrm>
            <a:grpFill/>
          </p:grpSpPr>
          <p:sp>
            <p:nvSpPr>
              <p:cNvPr id="110"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1" name="Rectangle 12"/>
              <p:cNvSpPr>
                <a:spLocks noChangeArrowheads="1"/>
              </p:cNvSpPr>
              <p:nvPr/>
            </p:nvSpPr>
            <p:spPr bwMode="auto">
              <a:xfrm>
                <a:off x="612" y="2634"/>
                <a:ext cx="3180" cy="138"/>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6"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7"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8" name="Line 15"/>
            <p:cNvSpPr>
              <a:spLocks noChangeShapeType="1"/>
            </p:cNvSpPr>
            <p:nvPr/>
          </p:nvSpPr>
          <p:spPr bwMode="auto">
            <a:xfrm>
              <a:off x="2784" y="420"/>
              <a:ext cx="0" cy="3114"/>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79"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0" name="Oval 16"/>
            <p:cNvSpPr>
              <a:spLocks noChangeArrowheads="1"/>
            </p:cNvSpPr>
            <p:nvPr/>
          </p:nvSpPr>
          <p:spPr bwMode="auto">
            <a:xfrm flipH="1">
              <a:off x="2772" y="3240"/>
              <a:ext cx="40" cy="576"/>
            </a:xfrm>
            <a:prstGeom prst="ellipse">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1"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2"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83" name="Line 27"/>
            <p:cNvSpPr>
              <a:spLocks noChangeShapeType="1"/>
            </p:cNvSpPr>
            <p:nvPr/>
          </p:nvSpPr>
          <p:spPr bwMode="auto">
            <a:xfrm flipV="1">
              <a:off x="2568" y="992"/>
              <a:ext cx="429" cy="1"/>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84"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5" name="Rectangle 31"/>
            <p:cNvSpPr>
              <a:spLocks noChangeArrowheads="1"/>
            </p:cNvSpPr>
            <p:nvPr/>
          </p:nvSpPr>
          <p:spPr bwMode="auto">
            <a:xfrm>
              <a:off x="2804" y="1483"/>
              <a:ext cx="215" cy="312"/>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6" name="Rectangle 32"/>
            <p:cNvSpPr>
              <a:spLocks noChangeArrowheads="1"/>
            </p:cNvSpPr>
            <p:nvPr/>
          </p:nvSpPr>
          <p:spPr bwMode="auto">
            <a:xfrm>
              <a:off x="2514" y="1467"/>
              <a:ext cx="545" cy="418"/>
            </a:xfrm>
            <a:prstGeom prst="rect">
              <a:avLst/>
            </a:prstGeom>
            <a:solidFill>
              <a:schemeClr val="bg1">
                <a:lumMod val="65000"/>
              </a:schemeClr>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8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8"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9" name="Line 38"/>
            <p:cNvSpPr>
              <a:spLocks noChangeShapeType="1"/>
            </p:cNvSpPr>
            <p:nvPr/>
          </p:nvSpPr>
          <p:spPr bwMode="auto">
            <a:xfrm flipH="1" flipV="1">
              <a:off x="2790" y="2184"/>
              <a:ext cx="5" cy="1053"/>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nvGrpSpPr>
            <p:cNvPr id="90" name="Group 51"/>
            <p:cNvGrpSpPr>
              <a:grpSpLocks/>
            </p:cNvGrpSpPr>
            <p:nvPr/>
          </p:nvGrpSpPr>
          <p:grpSpPr bwMode="auto">
            <a:xfrm>
              <a:off x="480" y="1434"/>
              <a:ext cx="1860" cy="408"/>
              <a:chOff x="480" y="1434"/>
              <a:chExt cx="1728" cy="408"/>
            </a:xfrm>
            <a:grpFill/>
          </p:grpSpPr>
          <p:sp>
            <p:nvSpPr>
              <p:cNvPr id="101" name="Line 39"/>
              <p:cNvSpPr>
                <a:spLocks noChangeShapeType="1"/>
              </p:cNvSpPr>
              <p:nvPr/>
            </p:nvSpPr>
            <p:spPr bwMode="auto">
              <a:xfrm>
                <a:off x="480"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2" name="Line 40"/>
              <p:cNvSpPr>
                <a:spLocks noChangeShapeType="1"/>
              </p:cNvSpPr>
              <p:nvPr/>
            </p:nvSpPr>
            <p:spPr bwMode="auto">
              <a:xfrm>
                <a:off x="696"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3" name="Line 42"/>
              <p:cNvSpPr>
                <a:spLocks noChangeShapeType="1"/>
              </p:cNvSpPr>
              <p:nvPr/>
            </p:nvSpPr>
            <p:spPr bwMode="auto">
              <a:xfrm>
                <a:off x="912"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4" name="Line 44"/>
              <p:cNvSpPr>
                <a:spLocks noChangeShapeType="1"/>
              </p:cNvSpPr>
              <p:nvPr/>
            </p:nvSpPr>
            <p:spPr bwMode="auto">
              <a:xfrm>
                <a:off x="1128"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5" name="Line 45"/>
              <p:cNvSpPr>
                <a:spLocks noChangeShapeType="1"/>
              </p:cNvSpPr>
              <p:nvPr/>
            </p:nvSpPr>
            <p:spPr bwMode="auto">
              <a:xfrm>
                <a:off x="1344"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6" name="Line 47"/>
              <p:cNvSpPr>
                <a:spLocks noChangeShapeType="1"/>
              </p:cNvSpPr>
              <p:nvPr/>
            </p:nvSpPr>
            <p:spPr bwMode="auto">
              <a:xfrm>
                <a:off x="1560"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7" name="Line 48"/>
              <p:cNvSpPr>
                <a:spLocks noChangeShapeType="1"/>
              </p:cNvSpPr>
              <p:nvPr/>
            </p:nvSpPr>
            <p:spPr bwMode="auto">
              <a:xfrm>
                <a:off x="1776"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8" name="Line 49"/>
              <p:cNvSpPr>
                <a:spLocks noChangeShapeType="1"/>
              </p:cNvSpPr>
              <p:nvPr/>
            </p:nvSpPr>
            <p:spPr bwMode="auto">
              <a:xfrm>
                <a:off x="1992"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9" name="Line 50"/>
              <p:cNvSpPr>
                <a:spLocks noChangeShapeType="1"/>
              </p:cNvSpPr>
              <p:nvPr/>
            </p:nvSpPr>
            <p:spPr bwMode="auto">
              <a:xfrm>
                <a:off x="2208"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grpSp>
          <p:nvGrpSpPr>
            <p:cNvPr id="91" name="Group 62"/>
            <p:cNvGrpSpPr>
              <a:grpSpLocks/>
            </p:cNvGrpSpPr>
            <p:nvPr/>
          </p:nvGrpSpPr>
          <p:grpSpPr bwMode="auto">
            <a:xfrm>
              <a:off x="3216" y="1440"/>
              <a:ext cx="1860" cy="408"/>
              <a:chOff x="480" y="1434"/>
              <a:chExt cx="1728" cy="408"/>
            </a:xfrm>
            <a:grpFill/>
          </p:grpSpPr>
          <p:sp>
            <p:nvSpPr>
              <p:cNvPr id="92" name="Line 63"/>
              <p:cNvSpPr>
                <a:spLocks noChangeShapeType="1"/>
              </p:cNvSpPr>
              <p:nvPr/>
            </p:nvSpPr>
            <p:spPr bwMode="auto">
              <a:xfrm>
                <a:off x="480"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3" name="Line 64"/>
              <p:cNvSpPr>
                <a:spLocks noChangeShapeType="1"/>
              </p:cNvSpPr>
              <p:nvPr/>
            </p:nvSpPr>
            <p:spPr bwMode="auto">
              <a:xfrm>
                <a:off x="696"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4" name="Line 65"/>
              <p:cNvSpPr>
                <a:spLocks noChangeShapeType="1"/>
              </p:cNvSpPr>
              <p:nvPr/>
            </p:nvSpPr>
            <p:spPr bwMode="auto">
              <a:xfrm>
                <a:off x="912"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5" name="Line 66"/>
              <p:cNvSpPr>
                <a:spLocks noChangeShapeType="1"/>
              </p:cNvSpPr>
              <p:nvPr/>
            </p:nvSpPr>
            <p:spPr bwMode="auto">
              <a:xfrm>
                <a:off x="1128"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6" name="Line 67"/>
              <p:cNvSpPr>
                <a:spLocks noChangeShapeType="1"/>
              </p:cNvSpPr>
              <p:nvPr/>
            </p:nvSpPr>
            <p:spPr bwMode="auto">
              <a:xfrm>
                <a:off x="1344"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7" name="Line 68"/>
              <p:cNvSpPr>
                <a:spLocks noChangeShapeType="1"/>
              </p:cNvSpPr>
              <p:nvPr/>
            </p:nvSpPr>
            <p:spPr bwMode="auto">
              <a:xfrm>
                <a:off x="1560"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8" name="Line 69"/>
              <p:cNvSpPr>
                <a:spLocks noChangeShapeType="1"/>
              </p:cNvSpPr>
              <p:nvPr/>
            </p:nvSpPr>
            <p:spPr bwMode="auto">
              <a:xfrm>
                <a:off x="1776"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99" name="Line 70"/>
              <p:cNvSpPr>
                <a:spLocks noChangeShapeType="1"/>
              </p:cNvSpPr>
              <p:nvPr/>
            </p:nvSpPr>
            <p:spPr bwMode="auto">
              <a:xfrm>
                <a:off x="1992"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00" name="Line 71"/>
              <p:cNvSpPr>
                <a:spLocks noChangeShapeType="1"/>
              </p:cNvSpPr>
              <p:nvPr/>
            </p:nvSpPr>
            <p:spPr bwMode="auto">
              <a:xfrm>
                <a:off x="2208"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grpSp>
      <p:pic>
        <p:nvPicPr>
          <p:cNvPr id="116" name="Picture 1028"/>
          <p:cNvPicPr>
            <a:picLocks noChangeAspect="1" noChangeArrowheads="1"/>
          </p:cNvPicPr>
          <p:nvPr/>
        </p:nvPicPr>
        <p:blipFill>
          <a:blip r:embed="rId6">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imgEffect>
                  </a14:imgLayer>
                </a14:imgProps>
              </a:ext>
              <a:ext uri="{28A0092B-C50C-407E-A947-70E740481C1C}">
                <a14:useLocalDpi xmlns:a14="http://schemas.microsoft.com/office/drawing/2010/main" val="0"/>
              </a:ext>
            </a:extLst>
          </a:blip>
          <a:srcRect/>
          <a:stretch>
            <a:fillRect/>
          </a:stretch>
        </p:blipFill>
        <p:spPr>
          <a:xfrm>
            <a:off x="209749" y="3170621"/>
            <a:ext cx="2317554" cy="2317554"/>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117" name="Triangle isocèle 116"/>
          <p:cNvSpPr>
            <a:spLocks noChangeAspect="1"/>
          </p:cNvSpPr>
          <p:nvPr/>
        </p:nvSpPr>
        <p:spPr>
          <a:xfrm>
            <a:off x="1587502" y="4084589"/>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Rectangle 16"/>
          <p:cNvSpPr>
            <a:spLocks noChangeArrowheads="1"/>
          </p:cNvSpPr>
          <p:nvPr/>
        </p:nvSpPr>
        <p:spPr bwMode="auto">
          <a:xfrm>
            <a:off x="1322769" y="3851394"/>
            <a:ext cx="109998" cy="1044383"/>
          </a:xfrm>
          <a:prstGeom prst="rect">
            <a:avLst/>
          </a:prstGeom>
          <a:solidFill>
            <a:schemeClr val="tx1">
              <a:lumMod val="95000"/>
              <a:lumOff val="5000"/>
            </a:schemeClr>
          </a:solidFill>
          <a:ln w="12700">
            <a:noFill/>
            <a:miter lim="800000"/>
            <a:headEnd/>
            <a:tailEnd/>
          </a:ln>
          <a:effectLst/>
        </p:spPr>
        <p:txBody>
          <a:bodyPr wrap="none" anchor="ctr"/>
          <a:lstStyle/>
          <a:p>
            <a:endParaRPr lang="fr-FR"/>
          </a:p>
        </p:txBody>
      </p:sp>
      <p:sp>
        <p:nvSpPr>
          <p:cNvPr id="122" name="Ellipse 121"/>
          <p:cNvSpPr>
            <a:spLocks noChangeAspect="1"/>
          </p:cNvSpPr>
          <p:nvPr/>
        </p:nvSpPr>
        <p:spPr>
          <a:xfrm>
            <a:off x="1282701" y="4245487"/>
            <a:ext cx="179997" cy="179997"/>
          </a:xfrm>
          <a:prstGeom prst="ellipse">
            <a:avLst/>
          </a:prstGeom>
          <a:solidFill>
            <a:schemeClr val="tx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3" name="Rectangle 18"/>
          <p:cNvSpPr>
            <a:spLocks noChangeArrowheads="1"/>
          </p:cNvSpPr>
          <p:nvPr/>
        </p:nvSpPr>
        <p:spPr bwMode="auto">
          <a:xfrm>
            <a:off x="1357121" y="3821269"/>
            <a:ext cx="36000" cy="1079998"/>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0" name="Text Box 7"/>
          <p:cNvSpPr txBox="1">
            <a:spLocks noChangeArrowheads="1"/>
          </p:cNvSpPr>
          <p:nvPr/>
        </p:nvSpPr>
        <p:spPr bwMode="auto">
          <a:xfrm>
            <a:off x="4318000" y="1305126"/>
            <a:ext cx="513757" cy="307777"/>
          </a:xfrm>
          <a:prstGeom prst="rect">
            <a:avLst/>
          </a:prstGeom>
          <a:solidFill>
            <a:schemeClr val="bg1"/>
          </a:solidFill>
          <a:ln w="19050" cmpd="sng">
            <a:solidFill>
              <a:srgbClr val="9C000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dirty="0">
                <a:solidFill>
                  <a:srgbClr val="FC0128"/>
                </a:solidFill>
                <a:latin typeface="+mj-lt"/>
              </a:rPr>
              <a:t>Nm.</a:t>
            </a:r>
          </a:p>
        </p:txBody>
      </p:sp>
      <p:pic>
        <p:nvPicPr>
          <p:cNvPr id="65" name="Picture 1028"/>
          <p:cNvPicPr>
            <a:picLocks noChangeAspect="1" noChangeArrowheads="1"/>
          </p:cNvPicPr>
          <p:nvPr/>
        </p:nvPicPr>
        <p:blipFill>
          <a:blip r:embed="rId8">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foregroundMark x1="12750" y1="78250" x2="12750" y2="78250"/>
                        <a14:foregroundMark x1="25500" y1="66250" x2="25500" y2="66250"/>
                        <a14:foregroundMark x1="21250" y1="51000" x2="21250" y2="51000"/>
                        <a14:foregroundMark x1="20750" y1="84500" x2="20750" y2="84500"/>
                        <a14:foregroundMark x1="16000" y1="78000" x2="16000" y2="78000"/>
                        <a14:foregroundMark x1="7250" y1="89250" x2="7250" y2="89250"/>
                        <a14:foregroundMark x1="60750" y1="79750" x2="60750" y2="79750"/>
                        <a14:foregroundMark x1="22000" y1="91500" x2="22000" y2="91500"/>
                        <a14:foregroundMark x1="28750" y1="77500" x2="28750" y2="77500"/>
                        <a14:foregroundMark x1="37500" y1="23250" x2="37500" y2="23250"/>
                        <a14:foregroundMark x1="55000" y1="20500" x2="55000" y2="20500"/>
                        <a14:backgroundMark x1="10500" y1="88250" x2="10500" y2="88250"/>
                        <a14:backgroundMark x1="12500" y1="84750" x2="12500" y2="84750"/>
                        <a14:backgroundMark x1="18500" y1="86250" x2="18500" y2="86250"/>
                        <a14:backgroundMark x1="18250" y1="80750" x2="18250" y2="80750"/>
                        <a14:backgroundMark x1="8500" y1="79750" x2="8500" y2="79750"/>
                        <a14:backgroundMark x1="33500" y1="60000" x2="33500" y2="60000"/>
                        <a14:backgroundMark x1="43750" y1="56500" x2="43750" y2="56500"/>
                        <a14:backgroundMark x1="39000" y1="44000" x2="39000" y2="44000"/>
                        <a14:backgroundMark x1="35000" y1="40750" x2="35000" y2="40750"/>
                        <a14:backgroundMark x1="35250" y1="49500" x2="35250" y2="49500"/>
                        <a14:backgroundMark x1="55000" y1="72750" x2="55000" y2="72750"/>
                        <a14:backgroundMark x1="61500" y1="68000" x2="61500" y2="68000"/>
                        <a14:backgroundMark x1="65250" y1="59000" x2="65250" y2="59000"/>
                        <a14:backgroundMark x1="72750" y1="50500" x2="72750" y2="50500"/>
                        <a14:backgroundMark x1="71000" y1="38000" x2="71000" y2="38000"/>
                        <a14:backgroundMark x1="62750" y1="31000" x2="62750" y2="31000"/>
                        <a14:backgroundMark x1="55750" y1="41250" x2="55750" y2="41250"/>
                        <a14:backgroundMark x1="62750" y1="43750" x2="62750" y2="43750"/>
                        <a14:backgroundMark x1="61500" y1="65250" x2="39750" y2="42250"/>
                        <a14:backgroundMark x1="63750" y1="72000" x2="37250" y2="70000"/>
                        <a14:backgroundMark x1="44000" y1="63000" x2="28500" y2="39750"/>
                        <a14:backgroundMark x1="72500" y1="60500" x2="46000" y2="43750"/>
                        <a14:backgroundMark x1="74000" y1="46250" x2="46750" y2="45500"/>
                        <a14:backgroundMark x1="43750" y1="27000" x2="27000" y2="44750"/>
                        <a14:backgroundMark x1="30750" y1="61500" x2="25250" y2="39000"/>
                        <a14:backgroundMark x1="36500" y1="29500" x2="36500" y2="29500"/>
                        <a14:backgroundMark x1="44000" y1="26250" x2="44000" y2="26250"/>
                        <a14:backgroundMark x1="39000" y1="26250" x2="39000" y2="26250"/>
                        <a14:backgroundMark x1="55750" y1="25500" x2="55750" y2="25500"/>
                        <a14:backgroundMark x1="51000" y1="24750" x2="51000" y2="24750"/>
                        <a14:backgroundMark x1="64500" y1="39750" x2="64500" y2="39750"/>
                        <a14:backgroundMark x1="19750" y1="76750" x2="14250" y2="83500"/>
                        <a14:backgroundMark x1="15250" y1="92500" x2="15250" y2="92500"/>
                        <a14:backgroundMark x1="22000" y1="80750" x2="22000" y2="80750"/>
                        <a14:backgroundMark x1="18000" y1="90000" x2="18000" y2="90000"/>
                        <a14:backgroundMark x1="21250" y1="88250" x2="21250" y2="88250"/>
                        <a14:backgroundMark x1="23750" y1="85250" x2="23750" y2="85250"/>
                        <a14:backgroundMark x1="7000" y1="82750" x2="7000" y2="82750"/>
                        <a14:backgroundMark x1="6500" y1="86000" x2="6500" y2="86000"/>
                        <a14:backgroundMark x1="10500" y1="91000" x2="10500" y2="91000"/>
                        <a14:backgroundMark x1="55500" y1="36750" x2="55500" y2="36750"/>
                        <a14:backgroundMark x1="9500" y1="76000" x2="9500" y2="76000"/>
                        <a14:backgroundMark x1="13500" y1="90750" x2="13500" y2="90750"/>
                        <a14:backgroundMark x1="10250" y1="73500" x2="10250" y2="73500"/>
                        <a14:backgroundMark x1="21500" y1="90500" x2="21500" y2="90500"/>
                        <a14:backgroundMark x1="20000" y1="91250" x2="20000" y2="91250"/>
                        <a14:backgroundMark x1="18250" y1="91500" x2="6250" y2="84000"/>
                        <a14:backgroundMark x1="9750" y1="78750" x2="9750" y2="78750"/>
                        <a14:backgroundMark x1="12750" y1="76750" x2="12750" y2="76750"/>
                        <a14:backgroundMark x1="15750" y1="77000" x2="15750" y2="77000"/>
                        <a14:backgroundMark x1="22750" y1="88750" x2="22750" y2="88750"/>
                        <a14:backgroundMark x1="60750" y1="31000" x2="60750" y2="31000"/>
                      </a14:backgroundRemoval>
                    </a14:imgEffect>
                  </a14:imgLayer>
                </a14:imgProps>
              </a:ext>
              <a:ext uri="{28A0092B-C50C-407E-A947-70E740481C1C}">
                <a14:useLocalDpi xmlns:a14="http://schemas.microsoft.com/office/drawing/2010/main" val="0"/>
              </a:ext>
            </a:extLst>
          </a:blip>
          <a:srcRect/>
          <a:stretch>
            <a:fillRect/>
          </a:stretch>
        </p:blipFill>
        <p:spPr>
          <a:xfrm rot="10800000">
            <a:off x="259303" y="3179286"/>
            <a:ext cx="2268000" cy="2268000"/>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64" name="Oval 43"/>
          <p:cNvSpPr>
            <a:spLocks noChangeAspect="1" noChangeArrowheads="1"/>
          </p:cNvSpPr>
          <p:nvPr/>
        </p:nvSpPr>
        <p:spPr bwMode="auto">
          <a:xfrm>
            <a:off x="1206169" y="3571163"/>
            <a:ext cx="323997" cy="311537"/>
          </a:xfrm>
          <a:prstGeom prst="ellipse">
            <a:avLst/>
          </a:prstGeom>
          <a:noFill/>
          <a:ln w="28575" cap="flat" cmpd="sng" algn="ctr">
            <a:solidFill>
              <a:srgbClr val="00BAF5"/>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endParaRPr lang="fr-FR"/>
          </a:p>
        </p:txBody>
      </p:sp>
      <p:sp>
        <p:nvSpPr>
          <p:cNvPr id="131" name="Arc 130"/>
          <p:cNvSpPr>
            <a:spLocks noChangeAspect="1"/>
          </p:cNvSpPr>
          <p:nvPr/>
        </p:nvSpPr>
        <p:spPr>
          <a:xfrm>
            <a:off x="2801569" y="1970715"/>
            <a:ext cx="3529791" cy="3528261"/>
          </a:xfrm>
          <a:prstGeom prst="arc">
            <a:avLst>
              <a:gd name="adj1" fmla="val 16200000"/>
              <a:gd name="adj2" fmla="val 3126010"/>
            </a:avLst>
          </a:prstGeom>
          <a:ln>
            <a:solidFill>
              <a:srgbClr val="FF0000"/>
            </a:solidFill>
            <a:headEnd type="none"/>
            <a:tailEnd type="arrow"/>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fr-FR">
              <a:ln>
                <a:solidFill>
                  <a:srgbClr val="9C0001"/>
                </a:solidFill>
              </a:ln>
            </a:endParaRPr>
          </a:p>
        </p:txBody>
      </p:sp>
      <p:sp>
        <p:nvSpPr>
          <p:cNvPr id="67" name="Text Box 1033"/>
          <p:cNvSpPr txBox="1">
            <a:spLocks noChangeArrowheads="1"/>
          </p:cNvSpPr>
          <p:nvPr/>
        </p:nvSpPr>
        <p:spPr bwMode="auto">
          <a:xfrm>
            <a:off x="1500798" y="4359680"/>
            <a:ext cx="4379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fr-FR" sz="1200" dirty="0" smtClean="0">
                <a:solidFill>
                  <a:srgbClr val="FFFFFF"/>
                </a:solidFill>
                <a:latin typeface="+mj-lt"/>
              </a:rPr>
              <a:t>TO</a:t>
            </a:r>
          </a:p>
        </p:txBody>
      </p:sp>
      <p:sp>
        <p:nvSpPr>
          <p:cNvPr id="61" name="Rectangle 60"/>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0369698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down)">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wipe(up)">
                                      <p:cBhvr>
                                        <p:cTn id="23" dur="500"/>
                                        <p:tgtEl>
                                          <p:spTgt spid="1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strVal val="4*#ppt_w"/>
                                          </p:val>
                                        </p:tav>
                                        <p:tav tm="100000">
                                          <p:val>
                                            <p:strVal val="#ppt_w"/>
                                          </p:val>
                                        </p:tav>
                                      </p:tavLst>
                                    </p:anim>
                                    <p:anim calcmode="lin" valueType="num">
                                      <p:cBhvr>
                                        <p:cTn id="44" dur="500" fill="hold"/>
                                        <p:tgtEl>
                                          <p:spTgt spid="64"/>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0" presetClass="path" presetSubtype="0" fill="hold" nodeType="clickEffect">
                                  <p:stCondLst>
                                    <p:cond delay="0"/>
                                  </p:stCondLst>
                                  <p:childTnLst>
                                    <p:animMotion origin="layout" path="M 1.66667E-6 -1.11111E-6 L -0.13611 -0.25555 " pathEditMode="relative" rAng="0" ptsTypes="AA">
                                      <p:cBhvr>
                                        <p:cTn id="48" dur="1000" fill="hold"/>
                                        <p:tgtEl>
                                          <p:spTgt spid="71"/>
                                        </p:tgtEl>
                                        <p:attrNameLst>
                                          <p:attrName>ppt_x</p:attrName>
                                          <p:attrName>ppt_y</p:attrName>
                                        </p:attrNameLst>
                                      </p:cBhvr>
                                      <p:rCtr x="-6806"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117" grpId="0" animBg="1"/>
      <p:bldP spid="130" grpId="0" animBg="1" autoUpdateAnimBg="0"/>
      <p:bldP spid="64" grpId="0" animBg="1"/>
      <p:bldP spid="131" grpId="0" animBg="1"/>
      <p:bldP spid="67" grpId="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VOR </a:t>
            </a:r>
            <a:r>
              <a:rPr lang="fr-FR" sz="1400" b="1" i="1" dirty="0" smtClean="0"/>
              <a:t>(VHF Omni Range)</a:t>
            </a:r>
            <a:endParaRPr lang="fr-FR" sz="1400" i="1" dirty="0"/>
          </a:p>
        </p:txBody>
      </p:sp>
      <p:pic>
        <p:nvPicPr>
          <p:cNvPr id="9" name="Picture 4" descr="VOR TDP"/>
          <p:cNvPicPr>
            <a:picLocks noGrp="1" noChangeAspect="1" noChangeArrowheads="1"/>
          </p:cNvPicPr>
          <p:nvPr>
            <p:ph idx="1"/>
          </p:nvPr>
        </p:nvPicPr>
        <p:blipFill>
          <a:blip r:embed="rId3">
            <a:alphaModFix amt="81000"/>
            <a:extLst>
              <a:ext uri="{28A0092B-C50C-407E-A947-70E740481C1C}">
                <a14:useLocalDpi xmlns:a14="http://schemas.microsoft.com/office/drawing/2010/main" val="0"/>
              </a:ext>
            </a:extLst>
          </a:blip>
          <a:srcRect/>
          <a:stretch>
            <a:fillRect/>
          </a:stretch>
        </p:blipFill>
        <p:spPr>
          <a:xfrm>
            <a:off x="1206500" y="1308100"/>
            <a:ext cx="6699250" cy="502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6" name="Image 65" descr="VORCAntenne01.pn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21563" y1="84314" x2="21563" y2="84314"/>
                        <a14:backgroundMark x1="27813" y1="84314" x2="27813" y2="84314"/>
                        <a14:backgroundMark x1="33750" y1="83137" x2="33750" y2="83137"/>
                        <a14:backgroundMark x1="45000" y1="85098" x2="45000" y2="85098"/>
                        <a14:backgroundMark x1="51875" y1="85098" x2="51875" y2="85098"/>
                        <a14:backgroundMark x1="56875" y1="83922" x2="56875" y2="83922"/>
                        <a14:backgroundMark x1="62187" y1="83529" x2="62187" y2="83529"/>
                        <a14:backgroundMark x1="81250" y1="69020" x2="81250" y2="69020"/>
                        <a14:backgroundMark x1="69375" y1="69020" x2="69375" y2="69020"/>
                        <a14:backgroundMark x1="72188" y1="84314" x2="72188" y2="84314"/>
                        <a14:backgroundMark x1="25000" y1="70196" x2="25000" y2="70196"/>
                        <a14:backgroundMark x1="66250" y1="85490" x2="66250" y2="85490"/>
                      </a14:backgroundRemoval>
                    </a14:imgEffect>
                  </a14:imgLayer>
                </a14:imgProps>
              </a:ext>
              <a:ext uri="{28A0092B-C50C-407E-A947-70E740481C1C}">
                <a14:useLocalDpi xmlns:a14="http://schemas.microsoft.com/office/drawing/2010/main" val="0"/>
              </a:ext>
            </a:extLst>
          </a:blip>
          <a:srcRect l="29818" t="26222" r="32677" b="17384"/>
          <a:stretch/>
        </p:blipFill>
        <p:spPr>
          <a:xfrm>
            <a:off x="4330700" y="3170621"/>
            <a:ext cx="573087" cy="686672"/>
          </a:xfrm>
          <a:prstGeom prst="rect">
            <a:avLst/>
          </a:prstGeom>
          <a:noFill/>
          <a:ln>
            <a:noFill/>
          </a:ln>
        </p:spPr>
      </p:pic>
      <p:sp>
        <p:nvSpPr>
          <p:cNvPr id="68" name="ZoneTexte 67"/>
          <p:cNvSpPr txBox="1"/>
          <p:nvPr/>
        </p:nvSpPr>
        <p:spPr>
          <a:xfrm rot="3264216">
            <a:off x="4858422" y="4210326"/>
            <a:ext cx="1043998" cy="307777"/>
          </a:xfrm>
          <a:prstGeom prst="rect">
            <a:avLst/>
          </a:prstGeom>
          <a:solidFill>
            <a:schemeClr val="bg1"/>
          </a:solidFill>
        </p:spPr>
        <p:txBody>
          <a:bodyPr wrap="square" rtlCol="0">
            <a:spAutoFit/>
          </a:bodyPr>
          <a:lstStyle/>
          <a:p>
            <a:pPr algn="ctr"/>
            <a:r>
              <a:rPr lang="fr-FR" sz="1400" b="1" dirty="0" smtClean="0">
                <a:solidFill>
                  <a:srgbClr val="FF0000"/>
                </a:solidFill>
                <a:latin typeface="+mj-lt"/>
              </a:rPr>
              <a:t>QDM 147°</a:t>
            </a:r>
          </a:p>
        </p:txBody>
      </p:sp>
      <p:cxnSp>
        <p:nvCxnSpPr>
          <p:cNvPr id="70" name="Connecteur droit avec flèche 69"/>
          <p:cNvCxnSpPr>
            <a:cxnSpLocks noChangeAspect="1"/>
          </p:cNvCxnSpPr>
          <p:nvPr/>
        </p:nvCxnSpPr>
        <p:spPr>
          <a:xfrm flipH="1" flipV="1">
            <a:off x="4657724" y="3670300"/>
            <a:ext cx="1192091" cy="1691999"/>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6" name="Picture 1028"/>
          <p:cNvPicPr>
            <a:picLocks noChangeAspect="1" noChangeArrowheads="1"/>
          </p:cNvPicPr>
          <p:nvPr/>
        </p:nvPicPr>
        <p:blipFill>
          <a:blip r:embed="rId6">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imgEffect>
                  </a14:imgLayer>
                </a14:imgProps>
              </a:ext>
              <a:ext uri="{28A0092B-C50C-407E-A947-70E740481C1C}">
                <a14:useLocalDpi xmlns:a14="http://schemas.microsoft.com/office/drawing/2010/main" val="0"/>
              </a:ext>
            </a:extLst>
          </a:blip>
          <a:srcRect/>
          <a:stretch>
            <a:fillRect/>
          </a:stretch>
        </p:blipFill>
        <p:spPr>
          <a:xfrm>
            <a:off x="209749" y="3170621"/>
            <a:ext cx="2317554" cy="2317554"/>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118" name="Triangle isocèle 117"/>
          <p:cNvSpPr>
            <a:spLocks noChangeAspect="1"/>
          </p:cNvSpPr>
          <p:nvPr/>
        </p:nvSpPr>
        <p:spPr>
          <a:xfrm flipV="1">
            <a:off x="1587502" y="4402089"/>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Rectangle 16"/>
          <p:cNvSpPr>
            <a:spLocks noChangeArrowheads="1"/>
          </p:cNvSpPr>
          <p:nvPr/>
        </p:nvSpPr>
        <p:spPr bwMode="auto">
          <a:xfrm>
            <a:off x="1322769" y="3851394"/>
            <a:ext cx="109998" cy="1044383"/>
          </a:xfrm>
          <a:prstGeom prst="rect">
            <a:avLst/>
          </a:prstGeom>
          <a:solidFill>
            <a:schemeClr val="tx1">
              <a:lumMod val="95000"/>
              <a:lumOff val="5000"/>
            </a:schemeClr>
          </a:solidFill>
          <a:ln w="12700">
            <a:noFill/>
            <a:miter lim="800000"/>
            <a:headEnd/>
            <a:tailEnd/>
          </a:ln>
          <a:effectLst/>
        </p:spPr>
        <p:txBody>
          <a:bodyPr wrap="none" anchor="ctr"/>
          <a:lstStyle/>
          <a:p>
            <a:endParaRPr lang="fr-FR"/>
          </a:p>
        </p:txBody>
      </p:sp>
      <p:sp>
        <p:nvSpPr>
          <p:cNvPr id="122" name="Ellipse 121"/>
          <p:cNvSpPr>
            <a:spLocks noChangeAspect="1"/>
          </p:cNvSpPr>
          <p:nvPr/>
        </p:nvSpPr>
        <p:spPr>
          <a:xfrm>
            <a:off x="1282701" y="4245487"/>
            <a:ext cx="179997" cy="179997"/>
          </a:xfrm>
          <a:prstGeom prst="ellipse">
            <a:avLst/>
          </a:prstGeom>
          <a:solidFill>
            <a:schemeClr val="tx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3" name="Rectangle 18"/>
          <p:cNvSpPr>
            <a:spLocks noChangeArrowheads="1"/>
          </p:cNvSpPr>
          <p:nvPr/>
        </p:nvSpPr>
        <p:spPr bwMode="auto">
          <a:xfrm>
            <a:off x="1357121" y="3821269"/>
            <a:ext cx="36000" cy="1079998"/>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128" name="Connecteur droit avec flèche 127"/>
          <p:cNvCxnSpPr/>
          <p:nvPr/>
        </p:nvCxnSpPr>
        <p:spPr>
          <a:xfrm flipH="1" flipV="1">
            <a:off x="3452824" y="1970817"/>
            <a:ext cx="1116000" cy="1584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9" name="ZoneTexte 128"/>
          <p:cNvSpPr txBox="1"/>
          <p:nvPr/>
        </p:nvSpPr>
        <p:spPr>
          <a:xfrm rot="3264216">
            <a:off x="3567052" y="2377046"/>
            <a:ext cx="1043998" cy="307777"/>
          </a:xfrm>
          <a:prstGeom prst="rect">
            <a:avLst/>
          </a:prstGeom>
          <a:solidFill>
            <a:schemeClr val="bg1"/>
          </a:solidFill>
        </p:spPr>
        <p:txBody>
          <a:bodyPr wrap="square" rtlCol="0">
            <a:spAutoFit/>
          </a:bodyPr>
          <a:lstStyle/>
          <a:p>
            <a:pPr algn="ctr"/>
            <a:r>
              <a:rPr lang="fr-FR" sz="1400" b="1" dirty="0" smtClean="0">
                <a:solidFill>
                  <a:srgbClr val="FF0000"/>
                </a:solidFill>
                <a:latin typeface="+mj-lt"/>
              </a:rPr>
              <a:t>QDR 327°</a:t>
            </a:r>
          </a:p>
        </p:txBody>
      </p:sp>
      <p:sp>
        <p:nvSpPr>
          <p:cNvPr id="134" name="Arc 133"/>
          <p:cNvSpPr>
            <a:spLocks/>
          </p:cNvSpPr>
          <p:nvPr/>
        </p:nvSpPr>
        <p:spPr>
          <a:xfrm>
            <a:off x="2537990" y="1638400"/>
            <a:ext cx="4141801" cy="4139999"/>
          </a:xfrm>
          <a:prstGeom prst="arc">
            <a:avLst>
              <a:gd name="adj1" fmla="val 16200000"/>
              <a:gd name="adj2" fmla="val 14133453"/>
            </a:avLst>
          </a:prstGeom>
          <a:ln>
            <a:solidFill>
              <a:srgbClr val="FF0000"/>
            </a:solidFill>
            <a:headEnd type="none"/>
            <a:tailEnd type="arrow"/>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fr-FR"/>
          </a:p>
        </p:txBody>
      </p:sp>
      <p:sp>
        <p:nvSpPr>
          <p:cNvPr id="135" name="Oval 43"/>
          <p:cNvSpPr>
            <a:spLocks noChangeAspect="1" noChangeArrowheads="1"/>
          </p:cNvSpPr>
          <p:nvPr/>
        </p:nvSpPr>
        <p:spPr bwMode="auto">
          <a:xfrm>
            <a:off x="1206169" y="3571163"/>
            <a:ext cx="323997" cy="311537"/>
          </a:xfrm>
          <a:prstGeom prst="ellipse">
            <a:avLst/>
          </a:prstGeom>
          <a:noFill/>
          <a:ln w="28575" cap="flat" cmpd="sng" algn="ctr">
            <a:solidFill>
              <a:srgbClr val="00BAF5"/>
            </a:solidFill>
            <a:prstDash val="solid"/>
            <a:round/>
            <a:headEnd type="none" w="med" len="med"/>
            <a:tailEnd type="none" w="med" len="med"/>
          </a:ln>
          <a:effectLst>
            <a:outerShdw blurRad="50800" dist="38100" dir="2700000">
              <a:srgbClr val="000000">
                <a:alpha val="43000"/>
              </a:srgbClr>
            </a:outerShdw>
          </a:effectLst>
        </p:spPr>
        <p:txBody>
          <a:bodyPr wrap="none" anchor="ctr">
            <a:prstTxWarp prst="textNoShape">
              <a:avLst/>
            </a:prstTxWarp>
          </a:bodyPr>
          <a:lstStyle/>
          <a:p>
            <a:endParaRPr lang="fr-FR"/>
          </a:p>
        </p:txBody>
      </p:sp>
      <p:sp>
        <p:nvSpPr>
          <p:cNvPr id="138" name="Text Box 1033"/>
          <p:cNvSpPr txBox="1">
            <a:spLocks noChangeArrowheads="1"/>
          </p:cNvSpPr>
          <p:nvPr/>
        </p:nvSpPr>
        <p:spPr bwMode="auto">
          <a:xfrm>
            <a:off x="1399198" y="4080280"/>
            <a:ext cx="632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fr-FR" sz="1200" dirty="0" smtClean="0">
                <a:solidFill>
                  <a:srgbClr val="FFFFFF"/>
                </a:solidFill>
                <a:latin typeface="+mj-lt"/>
              </a:rPr>
              <a:t>FROM</a:t>
            </a:r>
          </a:p>
        </p:txBody>
      </p:sp>
      <p:grpSp>
        <p:nvGrpSpPr>
          <p:cNvPr id="139" name="Group 72"/>
          <p:cNvGrpSpPr>
            <a:grpSpLocks/>
          </p:cNvGrpSpPr>
          <p:nvPr/>
        </p:nvGrpSpPr>
        <p:grpSpPr bwMode="auto">
          <a:xfrm rot="19320000">
            <a:off x="4194000" y="3373970"/>
            <a:ext cx="986189" cy="705974"/>
            <a:chOff x="312" y="420"/>
            <a:chExt cx="4944" cy="3409"/>
          </a:xfrm>
          <a:solidFill>
            <a:schemeClr val="accent5">
              <a:lumMod val="40000"/>
              <a:lumOff val="60000"/>
            </a:schemeClr>
          </a:solidFill>
          <a:effectLst>
            <a:outerShdw blurRad="50800" dist="38100" dir="2700000" algn="tl" rotWithShape="0">
              <a:srgbClr val="000000">
                <a:alpha val="43000"/>
              </a:srgbClr>
            </a:outerShdw>
          </a:effectLst>
        </p:grpSpPr>
        <p:grpSp>
          <p:nvGrpSpPr>
            <p:cNvPr id="140" name="Group 5"/>
            <p:cNvGrpSpPr>
              <a:grpSpLocks/>
            </p:cNvGrpSpPr>
            <p:nvPr/>
          </p:nvGrpSpPr>
          <p:grpSpPr bwMode="auto">
            <a:xfrm>
              <a:off x="312" y="1416"/>
              <a:ext cx="2214" cy="529"/>
              <a:chOff x="444" y="2058"/>
              <a:chExt cx="3348" cy="714"/>
            </a:xfrm>
            <a:grpFill/>
          </p:grpSpPr>
          <p:sp>
            <p:nvSpPr>
              <p:cNvPr id="180"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81" name="Rectangle 4"/>
              <p:cNvSpPr>
                <a:spLocks noChangeArrowheads="1"/>
              </p:cNvSpPr>
              <p:nvPr/>
            </p:nvSpPr>
            <p:spPr bwMode="auto">
              <a:xfrm>
                <a:off x="612" y="2634"/>
                <a:ext cx="3180" cy="138"/>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41"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42"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43" name="Group 10"/>
            <p:cNvGrpSpPr>
              <a:grpSpLocks/>
            </p:cNvGrpSpPr>
            <p:nvPr/>
          </p:nvGrpSpPr>
          <p:grpSpPr bwMode="auto">
            <a:xfrm flipH="1">
              <a:off x="3042" y="1418"/>
              <a:ext cx="2214" cy="529"/>
              <a:chOff x="444" y="2058"/>
              <a:chExt cx="3348" cy="714"/>
            </a:xfrm>
            <a:grpFill/>
          </p:grpSpPr>
          <p:sp>
            <p:nvSpPr>
              <p:cNvPr id="178"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79" name="Rectangle 12"/>
              <p:cNvSpPr>
                <a:spLocks noChangeArrowheads="1"/>
              </p:cNvSpPr>
              <p:nvPr/>
            </p:nvSpPr>
            <p:spPr bwMode="auto">
              <a:xfrm>
                <a:off x="612" y="2634"/>
                <a:ext cx="3180" cy="138"/>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44"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45"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46" name="Line 15"/>
            <p:cNvSpPr>
              <a:spLocks noChangeShapeType="1"/>
            </p:cNvSpPr>
            <p:nvPr/>
          </p:nvSpPr>
          <p:spPr bwMode="auto">
            <a:xfrm>
              <a:off x="2784" y="420"/>
              <a:ext cx="0" cy="3114"/>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47"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48" name="Oval 16"/>
            <p:cNvSpPr>
              <a:spLocks noChangeArrowheads="1"/>
            </p:cNvSpPr>
            <p:nvPr/>
          </p:nvSpPr>
          <p:spPr bwMode="auto">
            <a:xfrm flipH="1">
              <a:off x="2772" y="3240"/>
              <a:ext cx="40" cy="576"/>
            </a:xfrm>
            <a:prstGeom prst="ellipse">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49"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0"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51" name="Line 27"/>
            <p:cNvSpPr>
              <a:spLocks noChangeShapeType="1"/>
            </p:cNvSpPr>
            <p:nvPr/>
          </p:nvSpPr>
          <p:spPr bwMode="auto">
            <a:xfrm flipV="1">
              <a:off x="2568" y="992"/>
              <a:ext cx="429" cy="1"/>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52"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3" name="Rectangle 31"/>
            <p:cNvSpPr>
              <a:spLocks noChangeArrowheads="1"/>
            </p:cNvSpPr>
            <p:nvPr/>
          </p:nvSpPr>
          <p:spPr bwMode="auto">
            <a:xfrm>
              <a:off x="2804" y="1483"/>
              <a:ext cx="215" cy="312"/>
            </a:xfrm>
            <a:prstGeom prst="rect">
              <a:avLst/>
            </a:prstGeom>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54" name="Rectangle 32"/>
            <p:cNvSpPr>
              <a:spLocks noChangeArrowheads="1"/>
            </p:cNvSpPr>
            <p:nvPr/>
          </p:nvSpPr>
          <p:spPr bwMode="auto">
            <a:xfrm>
              <a:off x="2514" y="1467"/>
              <a:ext cx="545" cy="418"/>
            </a:xfrm>
            <a:prstGeom prst="rect">
              <a:avLst/>
            </a:prstGeom>
            <a:solidFill>
              <a:schemeClr val="bg1">
                <a:lumMod val="65000"/>
              </a:schemeClr>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55"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56"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gradFill flip="none" rotWithShape="1">
                <a:gsLst>
                  <a:gs pos="0">
                    <a:schemeClr val="tx1"/>
                  </a:gs>
                  <a:gs pos="100000">
                    <a:srgbClr val="FFFFFF"/>
                  </a:gs>
                </a:gsLst>
                <a:lin ang="0" scaled="1"/>
                <a:tileRect/>
              </a:gradFill>
              <a:headEnd/>
              <a:tailEnd/>
            </a:ln>
            <a:scene3d>
              <a:camera prst="orthographicFront">
                <a:rot lat="0" lon="0" rev="0"/>
              </a:camera>
              <a:lightRig rig="threePt" dir="tl">
                <a:rot lat="0" lon="0" rev="11400000"/>
              </a:lightRig>
            </a:scene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57" name="Line 38"/>
            <p:cNvSpPr>
              <a:spLocks noChangeShapeType="1"/>
            </p:cNvSpPr>
            <p:nvPr/>
          </p:nvSpPr>
          <p:spPr bwMode="auto">
            <a:xfrm flipH="1" flipV="1">
              <a:off x="2790" y="2184"/>
              <a:ext cx="5" cy="1053"/>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nvGrpSpPr>
            <p:cNvPr id="158" name="Group 51"/>
            <p:cNvGrpSpPr>
              <a:grpSpLocks/>
            </p:cNvGrpSpPr>
            <p:nvPr/>
          </p:nvGrpSpPr>
          <p:grpSpPr bwMode="auto">
            <a:xfrm>
              <a:off x="480" y="1434"/>
              <a:ext cx="1860" cy="408"/>
              <a:chOff x="480" y="1434"/>
              <a:chExt cx="1728" cy="408"/>
            </a:xfrm>
            <a:grpFill/>
          </p:grpSpPr>
          <p:sp>
            <p:nvSpPr>
              <p:cNvPr id="169" name="Line 39"/>
              <p:cNvSpPr>
                <a:spLocks noChangeShapeType="1"/>
              </p:cNvSpPr>
              <p:nvPr/>
            </p:nvSpPr>
            <p:spPr bwMode="auto">
              <a:xfrm>
                <a:off x="480"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0" name="Line 40"/>
              <p:cNvSpPr>
                <a:spLocks noChangeShapeType="1"/>
              </p:cNvSpPr>
              <p:nvPr/>
            </p:nvSpPr>
            <p:spPr bwMode="auto">
              <a:xfrm>
                <a:off x="696"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1" name="Line 42"/>
              <p:cNvSpPr>
                <a:spLocks noChangeShapeType="1"/>
              </p:cNvSpPr>
              <p:nvPr/>
            </p:nvSpPr>
            <p:spPr bwMode="auto">
              <a:xfrm>
                <a:off x="912"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2" name="Line 44"/>
              <p:cNvSpPr>
                <a:spLocks noChangeShapeType="1"/>
              </p:cNvSpPr>
              <p:nvPr/>
            </p:nvSpPr>
            <p:spPr bwMode="auto">
              <a:xfrm>
                <a:off x="1128"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3" name="Line 45"/>
              <p:cNvSpPr>
                <a:spLocks noChangeShapeType="1"/>
              </p:cNvSpPr>
              <p:nvPr/>
            </p:nvSpPr>
            <p:spPr bwMode="auto">
              <a:xfrm>
                <a:off x="1344"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4" name="Line 47"/>
              <p:cNvSpPr>
                <a:spLocks noChangeShapeType="1"/>
              </p:cNvSpPr>
              <p:nvPr/>
            </p:nvSpPr>
            <p:spPr bwMode="auto">
              <a:xfrm>
                <a:off x="1560"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5" name="Line 48"/>
              <p:cNvSpPr>
                <a:spLocks noChangeShapeType="1"/>
              </p:cNvSpPr>
              <p:nvPr/>
            </p:nvSpPr>
            <p:spPr bwMode="auto">
              <a:xfrm>
                <a:off x="1776"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6" name="Line 49"/>
              <p:cNvSpPr>
                <a:spLocks noChangeShapeType="1"/>
              </p:cNvSpPr>
              <p:nvPr/>
            </p:nvSpPr>
            <p:spPr bwMode="auto">
              <a:xfrm>
                <a:off x="1992"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77" name="Line 50"/>
              <p:cNvSpPr>
                <a:spLocks noChangeShapeType="1"/>
              </p:cNvSpPr>
              <p:nvPr/>
            </p:nvSpPr>
            <p:spPr bwMode="auto">
              <a:xfrm>
                <a:off x="2208"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grpSp>
          <p:nvGrpSpPr>
            <p:cNvPr id="159" name="Group 62"/>
            <p:cNvGrpSpPr>
              <a:grpSpLocks/>
            </p:cNvGrpSpPr>
            <p:nvPr/>
          </p:nvGrpSpPr>
          <p:grpSpPr bwMode="auto">
            <a:xfrm>
              <a:off x="3216" y="1440"/>
              <a:ext cx="1860" cy="408"/>
              <a:chOff x="480" y="1434"/>
              <a:chExt cx="1728" cy="408"/>
            </a:xfrm>
            <a:grpFill/>
          </p:grpSpPr>
          <p:sp>
            <p:nvSpPr>
              <p:cNvPr id="160" name="Line 63"/>
              <p:cNvSpPr>
                <a:spLocks noChangeShapeType="1"/>
              </p:cNvSpPr>
              <p:nvPr/>
            </p:nvSpPr>
            <p:spPr bwMode="auto">
              <a:xfrm>
                <a:off x="480"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1" name="Line 64"/>
              <p:cNvSpPr>
                <a:spLocks noChangeShapeType="1"/>
              </p:cNvSpPr>
              <p:nvPr/>
            </p:nvSpPr>
            <p:spPr bwMode="auto">
              <a:xfrm>
                <a:off x="696"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2" name="Line 65"/>
              <p:cNvSpPr>
                <a:spLocks noChangeShapeType="1"/>
              </p:cNvSpPr>
              <p:nvPr/>
            </p:nvSpPr>
            <p:spPr bwMode="auto">
              <a:xfrm>
                <a:off x="912"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3" name="Line 66"/>
              <p:cNvSpPr>
                <a:spLocks noChangeShapeType="1"/>
              </p:cNvSpPr>
              <p:nvPr/>
            </p:nvSpPr>
            <p:spPr bwMode="auto">
              <a:xfrm>
                <a:off x="1128"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4" name="Line 67"/>
              <p:cNvSpPr>
                <a:spLocks noChangeShapeType="1"/>
              </p:cNvSpPr>
              <p:nvPr/>
            </p:nvSpPr>
            <p:spPr bwMode="auto">
              <a:xfrm>
                <a:off x="1344"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5" name="Line 68"/>
              <p:cNvSpPr>
                <a:spLocks noChangeShapeType="1"/>
              </p:cNvSpPr>
              <p:nvPr/>
            </p:nvSpPr>
            <p:spPr bwMode="auto">
              <a:xfrm>
                <a:off x="1560"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6" name="Line 69"/>
              <p:cNvSpPr>
                <a:spLocks noChangeShapeType="1"/>
              </p:cNvSpPr>
              <p:nvPr/>
            </p:nvSpPr>
            <p:spPr bwMode="auto">
              <a:xfrm>
                <a:off x="1776" y="1434"/>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7" name="Line 70"/>
              <p:cNvSpPr>
                <a:spLocks noChangeShapeType="1"/>
              </p:cNvSpPr>
              <p:nvPr/>
            </p:nvSpPr>
            <p:spPr bwMode="auto">
              <a:xfrm>
                <a:off x="1992" y="1446"/>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sp>
            <p:nvSpPr>
              <p:cNvPr id="168" name="Line 71"/>
              <p:cNvSpPr>
                <a:spLocks noChangeShapeType="1"/>
              </p:cNvSpPr>
              <p:nvPr/>
            </p:nvSpPr>
            <p:spPr bwMode="auto">
              <a:xfrm>
                <a:off x="2208" y="1440"/>
                <a:ext cx="0" cy="396"/>
              </a:xfrm>
              <a:prstGeom prst="line">
                <a:avLst/>
              </a:prstGeom>
              <a:grpFill/>
              <a:ln w="9525">
                <a:gradFill flip="none" rotWithShape="1">
                  <a:gsLst>
                    <a:gs pos="0">
                      <a:schemeClr val="tx1"/>
                    </a:gs>
                    <a:gs pos="100000">
                      <a:srgbClr val="FFFFFF"/>
                    </a:gs>
                  </a:gsLst>
                  <a:lin ang="0" scaled="1"/>
                  <a:tileRect/>
                </a:gradFill>
                <a:round/>
                <a:headEnd/>
                <a:tailEnd/>
              </a:ln>
              <a:effectLst/>
              <a:extLst/>
            </p:spPr>
            <p:txBody>
              <a:bodyPr wrap="none"/>
              <a:lstStyle/>
              <a:p>
                <a:endParaRPr lang="fr-FR"/>
              </a:p>
            </p:txBody>
          </p:sp>
        </p:grpSp>
      </p:grpSp>
      <p:sp>
        <p:nvSpPr>
          <p:cNvPr id="182" name="Text Box 7"/>
          <p:cNvSpPr txBox="1">
            <a:spLocks noChangeArrowheads="1"/>
          </p:cNvSpPr>
          <p:nvPr/>
        </p:nvSpPr>
        <p:spPr bwMode="auto">
          <a:xfrm>
            <a:off x="4318000" y="1305126"/>
            <a:ext cx="513757" cy="307777"/>
          </a:xfrm>
          <a:prstGeom prst="rect">
            <a:avLst/>
          </a:prstGeom>
          <a:solidFill>
            <a:schemeClr val="bg1"/>
          </a:solidFill>
          <a:ln w="19050" cmpd="sng">
            <a:solidFill>
              <a:srgbClr val="9C000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dirty="0">
                <a:solidFill>
                  <a:srgbClr val="FC0128"/>
                </a:solidFill>
                <a:latin typeface="+mj-lt"/>
              </a:rPr>
              <a:t>Nm.</a:t>
            </a:r>
          </a:p>
        </p:txBody>
      </p:sp>
      <p:sp>
        <p:nvSpPr>
          <p:cNvPr id="62" name="Rectangle 61"/>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4906280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down)">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heel(1)">
                                      <p:cBhvr>
                                        <p:cTn id="12" dur="2000"/>
                                        <p:tgtEl>
                                          <p:spTgt spid="134"/>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8"/>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13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childTnLst>
                                    <p:set>
                                      <p:cBhvr>
                                        <p:cTn id="29" dur="1" fill="hold">
                                          <p:stCondLst>
                                            <p:cond delay="0"/>
                                          </p:stCondLst>
                                        </p:cTn>
                                        <p:tgtEl>
                                          <p:spTgt spid="135"/>
                                        </p:tgtEl>
                                        <p:attrNameLst>
                                          <p:attrName>style.visibility</p:attrName>
                                        </p:attrNameLst>
                                      </p:cBhvr>
                                      <p:to>
                                        <p:strVal val="visible"/>
                                      </p:to>
                                    </p:set>
                                    <p:anim calcmode="lin" valueType="num">
                                      <p:cBhvr>
                                        <p:cTn id="30" dur="500" fill="hold"/>
                                        <p:tgtEl>
                                          <p:spTgt spid="135"/>
                                        </p:tgtEl>
                                        <p:attrNameLst>
                                          <p:attrName>ppt_w</p:attrName>
                                        </p:attrNameLst>
                                      </p:cBhvr>
                                      <p:tavLst>
                                        <p:tav tm="0">
                                          <p:val>
                                            <p:strVal val="4*#ppt_w"/>
                                          </p:val>
                                        </p:tav>
                                        <p:tav tm="100000">
                                          <p:val>
                                            <p:strVal val="#ppt_w"/>
                                          </p:val>
                                        </p:tav>
                                      </p:tavLst>
                                    </p:anim>
                                    <p:anim calcmode="lin" valueType="num">
                                      <p:cBhvr>
                                        <p:cTn id="31" dur="500" fill="hold"/>
                                        <p:tgtEl>
                                          <p:spTgt spid="135"/>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0" presetClass="path" presetSubtype="0" fill="hold" nodeType="clickEffect">
                                  <p:stCondLst>
                                    <p:cond delay="0"/>
                                  </p:stCondLst>
                                  <p:childTnLst>
                                    <p:animMotion origin="layout" path="M -0.00278 -0.00116 L -0.13611 -0.25555 " pathEditMode="relative" rAng="0" ptsTypes="AA">
                                      <p:cBhvr>
                                        <p:cTn id="35" dur="1000" fill="hold"/>
                                        <p:tgtEl>
                                          <p:spTgt spid="139"/>
                                        </p:tgtEl>
                                        <p:attrNameLst>
                                          <p:attrName>ppt_x</p:attrName>
                                          <p:attrName>ppt_y</p:attrName>
                                        </p:attrNameLst>
                                      </p:cBhvr>
                                      <p:rCtr x="-6667" y="-1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9" grpId="0" animBg="1"/>
      <p:bldP spid="134" grpId="0" animBg="1"/>
      <p:bldP spid="135" grpId="0" animBg="1"/>
      <p:bldP spid="138" grpId="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5. Disposition du tableau de bord</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100554"/>
            <a:ext cx="6762193" cy="50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2552700" y="1892300"/>
            <a:ext cx="4025900" cy="571500"/>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4" name="Rectangle 7"/>
          <p:cNvSpPr>
            <a:spLocks noChangeArrowheads="1"/>
          </p:cNvSpPr>
          <p:nvPr/>
        </p:nvSpPr>
        <p:spPr bwMode="auto">
          <a:xfrm>
            <a:off x="1600200" y="2463800"/>
            <a:ext cx="3556000" cy="13970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 name="Rectangle 6"/>
          <p:cNvSpPr>
            <a:spLocks noChangeArrowheads="1"/>
          </p:cNvSpPr>
          <p:nvPr/>
        </p:nvSpPr>
        <p:spPr bwMode="auto">
          <a:xfrm>
            <a:off x="5156200" y="2463800"/>
            <a:ext cx="2730500" cy="13970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0" name="Rectangle 7"/>
          <p:cNvSpPr>
            <a:spLocks noChangeArrowheads="1"/>
          </p:cNvSpPr>
          <p:nvPr/>
        </p:nvSpPr>
        <p:spPr bwMode="auto">
          <a:xfrm>
            <a:off x="1600200" y="3860800"/>
            <a:ext cx="3556000" cy="12065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2" name="Rectangle 5"/>
          <p:cNvSpPr>
            <a:spLocks noChangeArrowheads="1"/>
          </p:cNvSpPr>
          <p:nvPr/>
        </p:nvSpPr>
        <p:spPr bwMode="auto">
          <a:xfrm>
            <a:off x="4356100" y="990600"/>
            <a:ext cx="800100" cy="9017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5" name="Bulle rectangulaire à coins arrondis 24"/>
          <p:cNvSpPr/>
          <p:nvPr/>
        </p:nvSpPr>
        <p:spPr>
          <a:xfrm>
            <a:off x="3044200" y="803201"/>
            <a:ext cx="936000" cy="323997"/>
          </a:xfrm>
          <a:prstGeom prst="wedgeRoundRectCallout">
            <a:avLst>
              <a:gd name="adj1" fmla="val 112036"/>
              <a:gd name="adj2" fmla="val 129241"/>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Compas</a:t>
            </a:r>
            <a:endParaRPr lang="fr-FR" sz="1400" dirty="0">
              <a:solidFill>
                <a:schemeClr val="tx1"/>
              </a:solidFill>
            </a:endParaRPr>
          </a:p>
        </p:txBody>
      </p:sp>
      <p:sp>
        <p:nvSpPr>
          <p:cNvPr id="26" name="Bulle rectangulaire à coins arrondis 25"/>
          <p:cNvSpPr/>
          <p:nvPr/>
        </p:nvSpPr>
        <p:spPr>
          <a:xfrm>
            <a:off x="5855832" y="965200"/>
            <a:ext cx="2807989" cy="611999"/>
          </a:xfrm>
          <a:prstGeom prst="wedgeRoundRectCallout">
            <a:avLst>
              <a:gd name="adj1" fmla="val -56664"/>
              <a:gd name="adj2" fmla="val 108952"/>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a:t>T</a:t>
            </a:r>
            <a:r>
              <a:rPr lang="fr-FR" sz="1400" dirty="0" smtClean="0"/>
              <a:t>émoins </a:t>
            </a:r>
            <a:r>
              <a:rPr lang="fr-FR" sz="1400" dirty="0"/>
              <a:t>de </a:t>
            </a:r>
            <a:r>
              <a:rPr lang="fr-FR" sz="1400" dirty="0" smtClean="0"/>
              <a:t>fonctionnement</a:t>
            </a:r>
            <a:endParaRPr lang="fr-FR" sz="1400" dirty="0"/>
          </a:p>
          <a:p>
            <a:pPr algn="ctr" eaLnBrk="1" hangingPunct="1">
              <a:spcBef>
                <a:spcPts val="0"/>
              </a:spcBef>
            </a:pPr>
            <a:r>
              <a:rPr lang="fr-FR" sz="1400" dirty="0"/>
              <a:t>I</a:t>
            </a:r>
            <a:r>
              <a:rPr lang="fr-FR" sz="1400" dirty="0" smtClean="0"/>
              <a:t>nterrupteurs </a:t>
            </a:r>
            <a:r>
              <a:rPr lang="fr-FR" sz="1400" dirty="0"/>
              <a:t>de feux et </a:t>
            </a:r>
            <a:r>
              <a:rPr lang="fr-FR" sz="1400" dirty="0" smtClean="0"/>
              <a:t>phares</a:t>
            </a:r>
            <a:endParaRPr lang="fr-FR" sz="1400" dirty="0"/>
          </a:p>
        </p:txBody>
      </p:sp>
      <p:sp>
        <p:nvSpPr>
          <p:cNvPr id="27" name="Bulle rectangulaire à coins arrondis 26"/>
          <p:cNvSpPr/>
          <p:nvPr/>
        </p:nvSpPr>
        <p:spPr>
          <a:xfrm>
            <a:off x="711200" y="1063653"/>
            <a:ext cx="2193300" cy="611999"/>
          </a:xfrm>
          <a:prstGeom prst="wedgeRoundRectCallout">
            <a:avLst>
              <a:gd name="adj1" fmla="val 51794"/>
              <a:gd name="adj2" fmla="val 181583"/>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smtClean="0"/>
              <a:t>Instruments de pilotage et de navigation</a:t>
            </a:r>
            <a:endParaRPr lang="fr-FR" sz="1400" dirty="0"/>
          </a:p>
        </p:txBody>
      </p:sp>
      <p:sp>
        <p:nvSpPr>
          <p:cNvPr id="28" name="Bulle rectangulaire à coins arrondis 27"/>
          <p:cNvSpPr/>
          <p:nvPr/>
        </p:nvSpPr>
        <p:spPr>
          <a:xfrm>
            <a:off x="5754237" y="4293800"/>
            <a:ext cx="2663989" cy="359997"/>
          </a:xfrm>
          <a:prstGeom prst="wedgeRoundRectCallout">
            <a:avLst>
              <a:gd name="adj1" fmla="val -51591"/>
              <a:gd name="adj2" fmla="val -195268"/>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smtClean="0"/>
              <a:t>Radio, radionavigation et GPS</a:t>
            </a:r>
            <a:endParaRPr lang="fr-FR" sz="1400" dirty="0"/>
          </a:p>
        </p:txBody>
      </p:sp>
      <p:sp>
        <p:nvSpPr>
          <p:cNvPr id="29" name="Bulle rectangulaire à coins arrondis 28"/>
          <p:cNvSpPr/>
          <p:nvPr/>
        </p:nvSpPr>
        <p:spPr>
          <a:xfrm>
            <a:off x="1223434" y="5538400"/>
            <a:ext cx="3058891" cy="359997"/>
          </a:xfrm>
          <a:prstGeom prst="wedgeRoundRectCallout">
            <a:avLst>
              <a:gd name="adj1" fmla="val -237"/>
              <a:gd name="adj2" fmla="val -195268"/>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smtClean="0"/>
              <a:t>Instruments et commandes moteur </a:t>
            </a:r>
            <a:endParaRPr lang="fr-FR" sz="1400" dirty="0"/>
          </a:p>
        </p:txBody>
      </p:sp>
      <p:sp>
        <p:nvSpPr>
          <p:cNvPr id="5" name="Ellipse 4"/>
          <p:cNvSpPr/>
          <p:nvPr/>
        </p:nvSpPr>
        <p:spPr>
          <a:xfrm>
            <a:off x="4826000" y="3708400"/>
            <a:ext cx="540000" cy="5400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a:off x="1179234" y="3657600"/>
            <a:ext cx="540000" cy="5400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Ellipse 30"/>
          <p:cNvSpPr/>
          <p:nvPr/>
        </p:nvSpPr>
        <p:spPr>
          <a:xfrm>
            <a:off x="4711701" y="5308600"/>
            <a:ext cx="395998" cy="914399"/>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Bulle rectangulaire à coins arrondis 31"/>
          <p:cNvSpPr/>
          <p:nvPr/>
        </p:nvSpPr>
        <p:spPr>
          <a:xfrm>
            <a:off x="5321636" y="4887301"/>
            <a:ext cx="1979988" cy="359997"/>
          </a:xfrm>
          <a:prstGeom prst="wedgeRoundRectCallout">
            <a:avLst>
              <a:gd name="adj1" fmla="val -56358"/>
              <a:gd name="adj2" fmla="val -230546"/>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smtClean="0"/>
              <a:t>Commande de gaz</a:t>
            </a:r>
            <a:endParaRPr lang="fr-FR" sz="1400" dirty="0"/>
          </a:p>
        </p:txBody>
      </p:sp>
      <p:sp>
        <p:nvSpPr>
          <p:cNvPr id="33" name="Bulle rectangulaire à coins arrondis 32"/>
          <p:cNvSpPr/>
          <p:nvPr/>
        </p:nvSpPr>
        <p:spPr>
          <a:xfrm>
            <a:off x="5588606" y="5538400"/>
            <a:ext cx="2123987" cy="359997"/>
          </a:xfrm>
          <a:prstGeom prst="wedgeRoundRectCallout">
            <a:avLst>
              <a:gd name="adj1" fmla="val -79677"/>
              <a:gd name="adj2" fmla="val -11822"/>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1" hangingPunct="1">
              <a:spcBef>
                <a:spcPts val="0"/>
              </a:spcBef>
            </a:pPr>
            <a:r>
              <a:rPr lang="fr-FR" sz="1400" dirty="0" smtClean="0"/>
              <a:t>Commande de richesse</a:t>
            </a:r>
            <a:endParaRPr lang="fr-FR" sz="1400" dirty="0"/>
          </a:p>
        </p:txBody>
      </p:sp>
    </p:spTree>
    <p:extLst>
      <p:ext uri="{BB962C8B-B14F-4D97-AF65-F5344CB8AC3E}">
        <p14:creationId xmlns:p14="http://schemas.microsoft.com/office/powerpoint/2010/main" val="9416150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20" grpId="0" animBg="1"/>
      <p:bldP spid="22" grpId="0" animBg="1"/>
      <p:bldP spid="25" grpId="0" animBg="1"/>
      <p:bldP spid="26" grpId="0" animBg="1"/>
      <p:bldP spid="27" grpId="0" animBg="1"/>
      <p:bldP spid="28" grpId="0" animBg="1"/>
      <p:bldP spid="29" grpId="0" animBg="1"/>
      <p:bldP spid="5" grpId="0"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8</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VOR </a:t>
            </a:r>
            <a:r>
              <a:rPr lang="fr-FR" sz="1400" b="1" i="1" dirty="0" smtClean="0"/>
              <a:t>(VHF Omni Range)</a:t>
            </a:r>
            <a:endParaRPr lang="fr-FR" sz="1400" i="1" dirty="0"/>
          </a:p>
        </p:txBody>
      </p:sp>
      <p:pic>
        <p:nvPicPr>
          <p:cNvPr id="9" name="Picture 4" descr="VOR TDP"/>
          <p:cNvPicPr>
            <a:picLocks noGrp="1" noChangeAspect="1" noChangeArrowheads="1"/>
          </p:cNvPicPr>
          <p:nvPr>
            <p:ph idx="1"/>
          </p:nvPr>
        </p:nvPicPr>
        <p:blipFill>
          <a:blip r:embed="rId3">
            <a:alphaModFix amt="81000"/>
            <a:extLst>
              <a:ext uri="{28A0092B-C50C-407E-A947-70E740481C1C}">
                <a14:useLocalDpi xmlns:a14="http://schemas.microsoft.com/office/drawing/2010/main" val="0"/>
              </a:ext>
            </a:extLst>
          </a:blip>
          <a:srcRect/>
          <a:stretch>
            <a:fillRect/>
          </a:stretch>
        </p:blipFill>
        <p:spPr>
          <a:xfrm>
            <a:off x="1206500" y="1308100"/>
            <a:ext cx="6699250" cy="502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6" name="Image 65" descr="VORCAntenne01.pn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21563" y1="84314" x2="21563" y2="84314"/>
                        <a14:backgroundMark x1="27813" y1="84314" x2="27813" y2="84314"/>
                        <a14:backgroundMark x1="33750" y1="83137" x2="33750" y2="83137"/>
                        <a14:backgroundMark x1="45000" y1="85098" x2="45000" y2="85098"/>
                        <a14:backgroundMark x1="51875" y1="85098" x2="51875" y2="85098"/>
                        <a14:backgroundMark x1="56875" y1="83922" x2="56875" y2="83922"/>
                        <a14:backgroundMark x1="62187" y1="83529" x2="62187" y2="83529"/>
                        <a14:backgroundMark x1="81250" y1="69020" x2="81250" y2="69020"/>
                        <a14:backgroundMark x1="69375" y1="69020" x2="69375" y2="69020"/>
                        <a14:backgroundMark x1="72188" y1="84314" x2="72188" y2="84314"/>
                        <a14:backgroundMark x1="25000" y1="70196" x2="25000" y2="70196"/>
                        <a14:backgroundMark x1="66250" y1="85490" x2="66250" y2="85490"/>
                      </a14:backgroundRemoval>
                    </a14:imgEffect>
                  </a14:imgLayer>
                </a14:imgProps>
              </a:ext>
              <a:ext uri="{28A0092B-C50C-407E-A947-70E740481C1C}">
                <a14:useLocalDpi xmlns:a14="http://schemas.microsoft.com/office/drawing/2010/main" val="0"/>
              </a:ext>
            </a:extLst>
          </a:blip>
          <a:srcRect l="29818" t="26222" r="32677" b="17384"/>
          <a:stretch/>
        </p:blipFill>
        <p:spPr>
          <a:xfrm>
            <a:off x="4330700" y="3170621"/>
            <a:ext cx="573087" cy="686672"/>
          </a:xfrm>
          <a:prstGeom prst="rect">
            <a:avLst/>
          </a:prstGeom>
          <a:noFill/>
          <a:ln>
            <a:noFill/>
          </a:ln>
        </p:spPr>
      </p:pic>
      <p:pic>
        <p:nvPicPr>
          <p:cNvPr id="116" name="Picture 1028"/>
          <p:cNvPicPr>
            <a:picLocks noChangeAspect="1" noChangeArrowheads="1"/>
          </p:cNvPicPr>
          <p:nvPr/>
        </p:nvPicPr>
        <p:blipFill>
          <a:blip r:embed="rId6">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imgEffect>
                  </a14:imgLayer>
                </a14:imgProps>
              </a:ext>
              <a:ext uri="{28A0092B-C50C-407E-A947-70E740481C1C}">
                <a14:useLocalDpi xmlns:a14="http://schemas.microsoft.com/office/drawing/2010/main" val="0"/>
              </a:ext>
            </a:extLst>
          </a:blip>
          <a:srcRect/>
          <a:stretch>
            <a:fillRect/>
          </a:stretch>
        </p:blipFill>
        <p:spPr>
          <a:xfrm>
            <a:off x="209749" y="3170621"/>
            <a:ext cx="2317554" cy="2317554"/>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118" name="Triangle isocèle 117"/>
          <p:cNvSpPr>
            <a:spLocks noChangeAspect="1"/>
          </p:cNvSpPr>
          <p:nvPr/>
        </p:nvSpPr>
        <p:spPr>
          <a:xfrm flipV="1">
            <a:off x="1587502" y="4402089"/>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Rectangle 16"/>
          <p:cNvSpPr>
            <a:spLocks noChangeArrowheads="1"/>
          </p:cNvSpPr>
          <p:nvPr/>
        </p:nvSpPr>
        <p:spPr bwMode="auto">
          <a:xfrm>
            <a:off x="1322769" y="3838694"/>
            <a:ext cx="109998" cy="1044383"/>
          </a:xfrm>
          <a:prstGeom prst="rect">
            <a:avLst/>
          </a:prstGeom>
          <a:solidFill>
            <a:schemeClr val="tx1">
              <a:lumMod val="95000"/>
              <a:lumOff val="5000"/>
            </a:schemeClr>
          </a:solidFill>
          <a:ln w="12700">
            <a:noFill/>
            <a:miter lim="800000"/>
            <a:headEnd/>
            <a:tailEnd/>
          </a:ln>
          <a:effectLst/>
        </p:spPr>
        <p:txBody>
          <a:bodyPr wrap="none" anchor="ctr"/>
          <a:lstStyle/>
          <a:p>
            <a:endParaRPr lang="fr-FR"/>
          </a:p>
        </p:txBody>
      </p:sp>
      <p:sp>
        <p:nvSpPr>
          <p:cNvPr id="122" name="Ellipse 121"/>
          <p:cNvSpPr>
            <a:spLocks noChangeAspect="1"/>
          </p:cNvSpPr>
          <p:nvPr/>
        </p:nvSpPr>
        <p:spPr>
          <a:xfrm>
            <a:off x="1282701" y="4245487"/>
            <a:ext cx="179997" cy="179997"/>
          </a:xfrm>
          <a:prstGeom prst="ellipse">
            <a:avLst/>
          </a:prstGeom>
          <a:solidFill>
            <a:schemeClr val="tx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3" name="Rectangle 18"/>
          <p:cNvSpPr>
            <a:spLocks noChangeArrowheads="1"/>
          </p:cNvSpPr>
          <p:nvPr/>
        </p:nvSpPr>
        <p:spPr bwMode="auto">
          <a:xfrm>
            <a:off x="1357121" y="3821269"/>
            <a:ext cx="36000" cy="1079998"/>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128" name="Connecteur droit avec flèche 127"/>
          <p:cNvCxnSpPr/>
          <p:nvPr/>
        </p:nvCxnSpPr>
        <p:spPr>
          <a:xfrm flipH="1" flipV="1">
            <a:off x="3452824" y="1970817"/>
            <a:ext cx="1116000" cy="1584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0" name="Text Box 7"/>
          <p:cNvSpPr txBox="1">
            <a:spLocks noChangeArrowheads="1"/>
          </p:cNvSpPr>
          <p:nvPr/>
        </p:nvSpPr>
        <p:spPr bwMode="auto">
          <a:xfrm>
            <a:off x="4318000" y="1305126"/>
            <a:ext cx="513757" cy="307777"/>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dirty="0">
                <a:solidFill>
                  <a:srgbClr val="FC0128"/>
                </a:solidFill>
                <a:latin typeface="+mj-lt"/>
              </a:rPr>
              <a:t>Nm.</a:t>
            </a:r>
          </a:p>
        </p:txBody>
      </p:sp>
      <p:grpSp>
        <p:nvGrpSpPr>
          <p:cNvPr id="2" name="Grouper 1"/>
          <p:cNvGrpSpPr/>
          <p:nvPr/>
        </p:nvGrpSpPr>
        <p:grpSpPr>
          <a:xfrm rot="8843752">
            <a:off x="3417366" y="3368636"/>
            <a:ext cx="540000" cy="179997"/>
            <a:chOff x="5703983" y="4140437"/>
            <a:chExt cx="1850054" cy="556859"/>
          </a:xfrm>
          <a:effectLst>
            <a:glow rad="228600">
              <a:schemeClr val="accent1">
                <a:satMod val="175000"/>
                <a:alpha val="40000"/>
              </a:schemeClr>
            </a:glow>
          </a:effectLst>
        </p:grpSpPr>
        <p:sp>
          <p:nvSpPr>
            <p:cNvPr id="56" name="Trapèze 55"/>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Trapèze 56"/>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Trapèze 57"/>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Trapèze 58"/>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Trapèze 59"/>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1" name="Group 72"/>
          <p:cNvGrpSpPr>
            <a:grpSpLocks/>
          </p:cNvGrpSpPr>
          <p:nvPr/>
        </p:nvGrpSpPr>
        <p:grpSpPr bwMode="auto">
          <a:xfrm rot="19320000">
            <a:off x="4227878" y="3388643"/>
            <a:ext cx="986189" cy="705974"/>
            <a:chOff x="312" y="420"/>
            <a:chExt cx="4944" cy="3409"/>
          </a:xfrm>
          <a:solidFill>
            <a:schemeClr val="accent5">
              <a:lumMod val="40000"/>
              <a:lumOff val="60000"/>
            </a:schemeClr>
          </a:solidFill>
        </p:grpSpPr>
        <p:grpSp>
          <p:nvGrpSpPr>
            <p:cNvPr id="72" name="Group 5"/>
            <p:cNvGrpSpPr>
              <a:grpSpLocks/>
            </p:cNvGrpSpPr>
            <p:nvPr/>
          </p:nvGrpSpPr>
          <p:grpSpPr bwMode="auto">
            <a:xfrm>
              <a:off x="312" y="1416"/>
              <a:ext cx="2214" cy="529"/>
              <a:chOff x="444" y="2058"/>
              <a:chExt cx="3348" cy="714"/>
            </a:xfrm>
            <a:grpFill/>
          </p:grpSpPr>
          <p:sp>
            <p:nvSpPr>
              <p:cNvPr id="112"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3"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3"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75" name="Group 10"/>
            <p:cNvGrpSpPr>
              <a:grpSpLocks/>
            </p:cNvGrpSpPr>
            <p:nvPr/>
          </p:nvGrpSpPr>
          <p:grpSpPr bwMode="auto">
            <a:xfrm flipH="1">
              <a:off x="3042" y="1418"/>
              <a:ext cx="2214" cy="529"/>
              <a:chOff x="444" y="2058"/>
              <a:chExt cx="3348" cy="714"/>
            </a:xfrm>
            <a:grpFill/>
          </p:grpSpPr>
          <p:sp>
            <p:nvSpPr>
              <p:cNvPr id="110"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1"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6"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7"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8"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79"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0"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1"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2"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83"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84"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5"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8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8"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9"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90" name="Group 51"/>
            <p:cNvGrpSpPr>
              <a:grpSpLocks/>
            </p:cNvGrpSpPr>
            <p:nvPr/>
          </p:nvGrpSpPr>
          <p:grpSpPr bwMode="auto">
            <a:xfrm>
              <a:off x="480" y="1434"/>
              <a:ext cx="1860" cy="408"/>
              <a:chOff x="480" y="1434"/>
              <a:chExt cx="1728" cy="408"/>
            </a:xfrm>
            <a:grpFill/>
          </p:grpSpPr>
          <p:sp>
            <p:nvSpPr>
              <p:cNvPr id="101"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02"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03"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04"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05"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06"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07"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08"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9"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91" name="Group 62"/>
            <p:cNvGrpSpPr>
              <a:grpSpLocks/>
            </p:cNvGrpSpPr>
            <p:nvPr/>
          </p:nvGrpSpPr>
          <p:grpSpPr bwMode="auto">
            <a:xfrm>
              <a:off x="3216" y="1440"/>
              <a:ext cx="1860" cy="408"/>
              <a:chOff x="480" y="1434"/>
              <a:chExt cx="1728" cy="408"/>
            </a:xfrm>
            <a:grpFill/>
          </p:grpSpPr>
          <p:sp>
            <p:nvSpPr>
              <p:cNvPr id="92"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93"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94"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95"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96"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97"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8"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99"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0"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62" name="Rectangle 61"/>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1947251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66667E-6 2.22222E-6 L -0.03056 2.22222E-6 " pathEditMode="relative" rAng="0" ptsTypes="AA">
                                      <p:cBhvr>
                                        <p:cTn id="6" dur="2000" fill="hold"/>
                                        <p:tgtEl>
                                          <p:spTgt spid="123"/>
                                        </p:tgtEl>
                                        <p:attrNameLst>
                                          <p:attrName>ppt_x</p:attrName>
                                          <p:attrName>ppt_y</p:attrName>
                                        </p:attrNameLst>
                                      </p:cBhvr>
                                      <p:rCtr x="-1528"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4.16667E-6 -1.85185E-6 L -0.05695 -0.28518 " pathEditMode="relative" rAng="0" ptsTypes="AA">
                                      <p:cBhvr>
                                        <p:cTn id="10" dur="2000" fill="hold"/>
                                        <p:tgtEl>
                                          <p:spTgt spid="71"/>
                                        </p:tgtEl>
                                        <p:attrNameLst>
                                          <p:attrName>ppt_x</p:attrName>
                                          <p:attrName>ppt_y</p:attrName>
                                        </p:attrNameLst>
                                      </p:cBhvr>
                                      <p:rCtr x="-2847" y="-1425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8</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VOR </a:t>
            </a:r>
            <a:r>
              <a:rPr lang="fr-FR" sz="1400" b="1" i="1" dirty="0" smtClean="0"/>
              <a:t>(VHF Omni Range)</a:t>
            </a:r>
            <a:endParaRPr lang="fr-FR" sz="1400" i="1" dirty="0"/>
          </a:p>
        </p:txBody>
      </p:sp>
      <p:pic>
        <p:nvPicPr>
          <p:cNvPr id="9" name="Picture 4" descr="VOR TDP"/>
          <p:cNvPicPr>
            <a:picLocks noGrp="1" noChangeAspect="1" noChangeArrowheads="1"/>
          </p:cNvPicPr>
          <p:nvPr>
            <p:ph idx="1"/>
          </p:nvPr>
        </p:nvPicPr>
        <p:blipFill>
          <a:blip r:embed="rId3">
            <a:alphaModFix amt="81000"/>
            <a:extLst>
              <a:ext uri="{28A0092B-C50C-407E-A947-70E740481C1C}">
                <a14:useLocalDpi xmlns:a14="http://schemas.microsoft.com/office/drawing/2010/main" val="0"/>
              </a:ext>
            </a:extLst>
          </a:blip>
          <a:srcRect/>
          <a:stretch>
            <a:fillRect/>
          </a:stretch>
        </p:blipFill>
        <p:spPr>
          <a:xfrm>
            <a:off x="1206500" y="1308100"/>
            <a:ext cx="6699250" cy="5024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6" name="Image 65" descr="VORCAntenne01.pn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21563" y1="84314" x2="21563" y2="84314"/>
                        <a14:backgroundMark x1="27813" y1="84314" x2="27813" y2="84314"/>
                        <a14:backgroundMark x1="33750" y1="83137" x2="33750" y2="83137"/>
                        <a14:backgroundMark x1="45000" y1="85098" x2="45000" y2="85098"/>
                        <a14:backgroundMark x1="51875" y1="85098" x2="51875" y2="85098"/>
                        <a14:backgroundMark x1="56875" y1="83922" x2="56875" y2="83922"/>
                        <a14:backgroundMark x1="62187" y1="83529" x2="62187" y2="83529"/>
                        <a14:backgroundMark x1="81250" y1="69020" x2="81250" y2="69020"/>
                        <a14:backgroundMark x1="69375" y1="69020" x2="69375" y2="69020"/>
                        <a14:backgroundMark x1="72188" y1="84314" x2="72188" y2="84314"/>
                        <a14:backgroundMark x1="25000" y1="70196" x2="25000" y2="70196"/>
                        <a14:backgroundMark x1="66250" y1="85490" x2="66250" y2="85490"/>
                      </a14:backgroundRemoval>
                    </a14:imgEffect>
                  </a14:imgLayer>
                </a14:imgProps>
              </a:ext>
              <a:ext uri="{28A0092B-C50C-407E-A947-70E740481C1C}">
                <a14:useLocalDpi xmlns:a14="http://schemas.microsoft.com/office/drawing/2010/main" val="0"/>
              </a:ext>
            </a:extLst>
          </a:blip>
          <a:srcRect l="29818" t="26222" r="32677" b="17384"/>
          <a:stretch/>
        </p:blipFill>
        <p:spPr>
          <a:xfrm>
            <a:off x="4330700" y="3170621"/>
            <a:ext cx="573087" cy="686672"/>
          </a:xfrm>
          <a:prstGeom prst="rect">
            <a:avLst/>
          </a:prstGeom>
          <a:noFill/>
          <a:ln>
            <a:noFill/>
          </a:ln>
        </p:spPr>
      </p:pic>
      <p:pic>
        <p:nvPicPr>
          <p:cNvPr id="116" name="Picture 1028"/>
          <p:cNvPicPr>
            <a:picLocks noChangeAspect="1" noChangeArrowheads="1"/>
          </p:cNvPicPr>
          <p:nvPr/>
        </p:nvPicPr>
        <p:blipFill>
          <a:blip r:embed="rId6">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imgEffect>
                  </a14:imgLayer>
                </a14:imgProps>
              </a:ext>
              <a:ext uri="{28A0092B-C50C-407E-A947-70E740481C1C}">
                <a14:useLocalDpi xmlns:a14="http://schemas.microsoft.com/office/drawing/2010/main" val="0"/>
              </a:ext>
            </a:extLst>
          </a:blip>
          <a:srcRect/>
          <a:stretch>
            <a:fillRect/>
          </a:stretch>
        </p:blipFill>
        <p:spPr>
          <a:xfrm>
            <a:off x="209749" y="3170621"/>
            <a:ext cx="2317554" cy="2317554"/>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118" name="Triangle isocèle 117"/>
          <p:cNvSpPr>
            <a:spLocks noChangeAspect="1"/>
          </p:cNvSpPr>
          <p:nvPr/>
        </p:nvSpPr>
        <p:spPr>
          <a:xfrm flipV="1">
            <a:off x="1587502" y="4402089"/>
            <a:ext cx="215997" cy="215997"/>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Rectangle 16"/>
          <p:cNvSpPr>
            <a:spLocks noChangeArrowheads="1"/>
          </p:cNvSpPr>
          <p:nvPr/>
        </p:nvSpPr>
        <p:spPr bwMode="auto">
          <a:xfrm>
            <a:off x="1322769" y="3838694"/>
            <a:ext cx="109998" cy="1044383"/>
          </a:xfrm>
          <a:prstGeom prst="rect">
            <a:avLst/>
          </a:prstGeom>
          <a:solidFill>
            <a:schemeClr val="tx1">
              <a:lumMod val="95000"/>
              <a:lumOff val="5000"/>
            </a:schemeClr>
          </a:solidFill>
          <a:ln w="12700">
            <a:noFill/>
            <a:miter lim="800000"/>
            <a:headEnd/>
            <a:tailEnd/>
          </a:ln>
          <a:effectLst/>
        </p:spPr>
        <p:txBody>
          <a:bodyPr wrap="none" anchor="ctr"/>
          <a:lstStyle/>
          <a:p>
            <a:endParaRPr lang="fr-FR"/>
          </a:p>
        </p:txBody>
      </p:sp>
      <p:sp>
        <p:nvSpPr>
          <p:cNvPr id="122" name="Ellipse 121"/>
          <p:cNvSpPr>
            <a:spLocks noChangeAspect="1"/>
          </p:cNvSpPr>
          <p:nvPr/>
        </p:nvSpPr>
        <p:spPr>
          <a:xfrm>
            <a:off x="1282701" y="4245487"/>
            <a:ext cx="179997" cy="179997"/>
          </a:xfrm>
          <a:prstGeom prst="ellipse">
            <a:avLst/>
          </a:prstGeom>
          <a:solidFill>
            <a:schemeClr val="tx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3" name="Rectangle 18"/>
          <p:cNvSpPr>
            <a:spLocks noChangeArrowheads="1"/>
          </p:cNvSpPr>
          <p:nvPr/>
        </p:nvSpPr>
        <p:spPr bwMode="auto">
          <a:xfrm>
            <a:off x="1357121" y="3821269"/>
            <a:ext cx="36000" cy="1079998"/>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cxnSp>
        <p:nvCxnSpPr>
          <p:cNvPr id="128" name="Connecteur droit avec flèche 127"/>
          <p:cNvCxnSpPr/>
          <p:nvPr/>
        </p:nvCxnSpPr>
        <p:spPr>
          <a:xfrm flipH="1" flipV="1">
            <a:off x="3452824" y="1970817"/>
            <a:ext cx="1116000" cy="15840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0" name="Text Box 7"/>
          <p:cNvSpPr txBox="1">
            <a:spLocks noChangeArrowheads="1"/>
          </p:cNvSpPr>
          <p:nvPr/>
        </p:nvSpPr>
        <p:spPr bwMode="auto">
          <a:xfrm>
            <a:off x="4318000" y="1305126"/>
            <a:ext cx="513757" cy="307777"/>
          </a:xfrm>
          <a:prstGeom prst="rect">
            <a:avLst/>
          </a:prstGeom>
          <a:solidFill>
            <a:schemeClr val="bg1"/>
          </a:solidFill>
          <a:ln w="12700">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400" dirty="0">
                <a:solidFill>
                  <a:srgbClr val="FC0128"/>
                </a:solidFill>
                <a:latin typeface="+mj-lt"/>
              </a:rPr>
              <a:t>Nm.</a:t>
            </a:r>
          </a:p>
        </p:txBody>
      </p:sp>
      <p:grpSp>
        <p:nvGrpSpPr>
          <p:cNvPr id="71" name="Group 72"/>
          <p:cNvGrpSpPr>
            <a:grpSpLocks/>
          </p:cNvGrpSpPr>
          <p:nvPr/>
        </p:nvGrpSpPr>
        <p:grpSpPr bwMode="auto">
          <a:xfrm rot="17842950">
            <a:off x="4202478" y="3439443"/>
            <a:ext cx="986189" cy="705974"/>
            <a:chOff x="312" y="420"/>
            <a:chExt cx="4944" cy="3409"/>
          </a:xfrm>
          <a:solidFill>
            <a:schemeClr val="accent5">
              <a:lumMod val="40000"/>
              <a:lumOff val="60000"/>
            </a:schemeClr>
          </a:solidFill>
        </p:grpSpPr>
        <p:grpSp>
          <p:nvGrpSpPr>
            <p:cNvPr id="72" name="Group 5"/>
            <p:cNvGrpSpPr>
              <a:grpSpLocks/>
            </p:cNvGrpSpPr>
            <p:nvPr/>
          </p:nvGrpSpPr>
          <p:grpSpPr bwMode="auto">
            <a:xfrm>
              <a:off x="312" y="1416"/>
              <a:ext cx="2214" cy="529"/>
              <a:chOff x="444" y="2058"/>
              <a:chExt cx="3348" cy="714"/>
            </a:xfrm>
            <a:grpFill/>
          </p:grpSpPr>
          <p:sp>
            <p:nvSpPr>
              <p:cNvPr id="112"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3"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3"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75" name="Group 10"/>
            <p:cNvGrpSpPr>
              <a:grpSpLocks/>
            </p:cNvGrpSpPr>
            <p:nvPr/>
          </p:nvGrpSpPr>
          <p:grpSpPr bwMode="auto">
            <a:xfrm flipH="1">
              <a:off x="3042" y="1418"/>
              <a:ext cx="2214" cy="529"/>
              <a:chOff x="444" y="2058"/>
              <a:chExt cx="3348" cy="714"/>
            </a:xfrm>
            <a:grpFill/>
          </p:grpSpPr>
          <p:sp>
            <p:nvSpPr>
              <p:cNvPr id="110"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1"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76"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7"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8"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79"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0"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1"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2"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83"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84"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85"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8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8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8"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9"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90" name="Group 51"/>
            <p:cNvGrpSpPr>
              <a:grpSpLocks/>
            </p:cNvGrpSpPr>
            <p:nvPr/>
          </p:nvGrpSpPr>
          <p:grpSpPr bwMode="auto">
            <a:xfrm>
              <a:off x="480" y="1434"/>
              <a:ext cx="1860" cy="408"/>
              <a:chOff x="480" y="1434"/>
              <a:chExt cx="1728" cy="408"/>
            </a:xfrm>
            <a:grpFill/>
          </p:grpSpPr>
          <p:sp>
            <p:nvSpPr>
              <p:cNvPr id="101"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02"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03"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04"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05"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06"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07"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08"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9"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91" name="Group 62"/>
            <p:cNvGrpSpPr>
              <a:grpSpLocks/>
            </p:cNvGrpSpPr>
            <p:nvPr/>
          </p:nvGrpSpPr>
          <p:grpSpPr bwMode="auto">
            <a:xfrm>
              <a:off x="3216" y="1440"/>
              <a:ext cx="1860" cy="408"/>
              <a:chOff x="480" y="1434"/>
              <a:chExt cx="1728" cy="408"/>
            </a:xfrm>
            <a:grpFill/>
          </p:grpSpPr>
          <p:sp>
            <p:nvSpPr>
              <p:cNvPr id="92"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93"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94"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95"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96"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97"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8"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99"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0"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grpSp>
        <p:nvGrpSpPr>
          <p:cNvPr id="114" name="Group 72"/>
          <p:cNvGrpSpPr>
            <a:grpSpLocks/>
          </p:cNvGrpSpPr>
          <p:nvPr/>
        </p:nvGrpSpPr>
        <p:grpSpPr bwMode="auto">
          <a:xfrm rot="19320000">
            <a:off x="4265978" y="3414043"/>
            <a:ext cx="986189" cy="705974"/>
            <a:chOff x="312" y="420"/>
            <a:chExt cx="4944" cy="3409"/>
          </a:xfrm>
          <a:solidFill>
            <a:schemeClr val="accent5">
              <a:lumMod val="40000"/>
              <a:lumOff val="60000"/>
            </a:schemeClr>
          </a:solidFill>
        </p:grpSpPr>
        <p:grpSp>
          <p:nvGrpSpPr>
            <p:cNvPr id="115" name="Group 5"/>
            <p:cNvGrpSpPr>
              <a:grpSpLocks/>
            </p:cNvGrpSpPr>
            <p:nvPr/>
          </p:nvGrpSpPr>
          <p:grpSpPr bwMode="auto">
            <a:xfrm>
              <a:off x="312" y="1416"/>
              <a:ext cx="2214" cy="529"/>
              <a:chOff x="444" y="2058"/>
              <a:chExt cx="3348" cy="714"/>
            </a:xfrm>
            <a:grpFill/>
          </p:grpSpPr>
          <p:sp>
            <p:nvSpPr>
              <p:cNvPr id="162"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3"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17"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21" name="Group 10"/>
            <p:cNvGrpSpPr>
              <a:grpSpLocks/>
            </p:cNvGrpSpPr>
            <p:nvPr/>
          </p:nvGrpSpPr>
          <p:grpSpPr bwMode="auto">
            <a:xfrm flipH="1">
              <a:off x="3042" y="1418"/>
              <a:ext cx="2214" cy="529"/>
              <a:chOff x="444" y="2058"/>
              <a:chExt cx="3348" cy="714"/>
            </a:xfrm>
            <a:grpFill/>
          </p:grpSpPr>
          <p:sp>
            <p:nvSpPr>
              <p:cNvPr id="160"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1"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24"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5"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6"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127"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9"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1"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2"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33"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134"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5"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3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8"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9"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140" name="Group 51"/>
            <p:cNvGrpSpPr>
              <a:grpSpLocks/>
            </p:cNvGrpSpPr>
            <p:nvPr/>
          </p:nvGrpSpPr>
          <p:grpSpPr bwMode="auto">
            <a:xfrm>
              <a:off x="480" y="1434"/>
              <a:ext cx="1860" cy="408"/>
              <a:chOff x="480" y="1434"/>
              <a:chExt cx="1728" cy="408"/>
            </a:xfrm>
            <a:grpFill/>
          </p:grpSpPr>
          <p:sp>
            <p:nvSpPr>
              <p:cNvPr id="151"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52"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53"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54"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55"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56"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57"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58"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59"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141" name="Group 62"/>
            <p:cNvGrpSpPr>
              <a:grpSpLocks/>
            </p:cNvGrpSpPr>
            <p:nvPr/>
          </p:nvGrpSpPr>
          <p:grpSpPr bwMode="auto">
            <a:xfrm>
              <a:off x="3216" y="1440"/>
              <a:ext cx="1860" cy="408"/>
              <a:chOff x="480" y="1434"/>
              <a:chExt cx="1728" cy="408"/>
            </a:xfrm>
            <a:grpFill/>
          </p:grpSpPr>
          <p:sp>
            <p:nvSpPr>
              <p:cNvPr id="142"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43"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44"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45"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46"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47"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48"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49"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50"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grpSp>
        <p:nvGrpSpPr>
          <p:cNvPr id="63" name="Grouper 62"/>
          <p:cNvGrpSpPr/>
          <p:nvPr/>
        </p:nvGrpSpPr>
        <p:grpSpPr>
          <a:xfrm rot="8843752">
            <a:off x="3417366" y="3368636"/>
            <a:ext cx="540000" cy="179997"/>
            <a:chOff x="5703983" y="4140437"/>
            <a:chExt cx="1850054" cy="556859"/>
          </a:xfrm>
          <a:effectLst>
            <a:glow rad="228600">
              <a:schemeClr val="accent1">
                <a:satMod val="175000"/>
                <a:alpha val="40000"/>
              </a:schemeClr>
            </a:glow>
          </a:effectLst>
        </p:grpSpPr>
        <p:sp>
          <p:nvSpPr>
            <p:cNvPr id="64" name="Trapèze 63"/>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Trapèze 64"/>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Trapèze 66"/>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 name="Trapèze 67"/>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Trapèze 68"/>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70" name="Picture 1028"/>
          <p:cNvPicPr>
            <a:picLocks noChangeAspect="1" noChangeArrowheads="1"/>
          </p:cNvPicPr>
          <p:nvPr/>
        </p:nvPicPr>
        <p:blipFill>
          <a:blip r:embed="rId8">
            <a:clrChange>
              <a:clrFrom>
                <a:srgbClr val="E1FFFF"/>
              </a:clrFrom>
              <a:clrTo>
                <a:srgbClr val="E1FFFF">
                  <a:alpha val="0"/>
                </a:srgbClr>
              </a:clrTo>
            </a:clrChange>
            <a:extLst>
              <a:ext uri="{BEBA8EAE-BF5A-486C-A8C5-ECC9F3942E4B}">
                <a14:imgProps xmlns:a14="http://schemas.microsoft.com/office/drawing/2010/main">
                  <a14:imgLayer r:embed="rId7">
                    <a14:imgEffect>
                      <a14:backgroundRemoval t="2750" b="98250" l="2750" r="100000">
                        <a14:foregroundMark x1="12750" y1="78250" x2="12750" y2="78250"/>
                        <a14:foregroundMark x1="25500" y1="66250" x2="25500" y2="66250"/>
                        <a14:foregroundMark x1="21250" y1="51000" x2="21250" y2="51000"/>
                        <a14:foregroundMark x1="20750" y1="84500" x2="20750" y2="84500"/>
                        <a14:foregroundMark x1="16000" y1="78000" x2="16000" y2="78000"/>
                        <a14:foregroundMark x1="7250" y1="89250" x2="7250" y2="89250"/>
                        <a14:foregroundMark x1="60750" y1="79750" x2="60750" y2="79750"/>
                        <a14:foregroundMark x1="22000" y1="91500" x2="22000" y2="91500"/>
                        <a14:foregroundMark x1="28750" y1="77500" x2="28750" y2="77500"/>
                        <a14:foregroundMark x1="37500" y1="23250" x2="37500" y2="23250"/>
                        <a14:foregroundMark x1="55000" y1="20500" x2="55000" y2="20500"/>
                        <a14:backgroundMark x1="10500" y1="88250" x2="10500" y2="88250"/>
                        <a14:backgroundMark x1="12500" y1="84750" x2="12500" y2="84750"/>
                        <a14:backgroundMark x1="18500" y1="86250" x2="18500" y2="86250"/>
                        <a14:backgroundMark x1="18250" y1="80750" x2="18250" y2="80750"/>
                        <a14:backgroundMark x1="8500" y1="79750" x2="8500" y2="79750"/>
                        <a14:backgroundMark x1="33500" y1="60000" x2="33500" y2="60000"/>
                        <a14:backgroundMark x1="43750" y1="56500" x2="43750" y2="56500"/>
                        <a14:backgroundMark x1="39000" y1="44000" x2="39000" y2="44000"/>
                        <a14:backgroundMark x1="35000" y1="40750" x2="35000" y2="40750"/>
                        <a14:backgroundMark x1="35250" y1="49500" x2="35250" y2="49500"/>
                        <a14:backgroundMark x1="55000" y1="72750" x2="55000" y2="72750"/>
                        <a14:backgroundMark x1="61500" y1="68000" x2="61500" y2="68000"/>
                        <a14:backgroundMark x1="65250" y1="59000" x2="65250" y2="59000"/>
                        <a14:backgroundMark x1="72750" y1="50500" x2="72750" y2="50500"/>
                        <a14:backgroundMark x1="71000" y1="38000" x2="71000" y2="38000"/>
                        <a14:backgroundMark x1="62750" y1="31000" x2="62750" y2="31000"/>
                        <a14:backgroundMark x1="55750" y1="41250" x2="55750" y2="41250"/>
                        <a14:backgroundMark x1="62750" y1="43750" x2="62750" y2="43750"/>
                        <a14:backgroundMark x1="61500" y1="65250" x2="39750" y2="42250"/>
                        <a14:backgroundMark x1="63750" y1="72000" x2="37250" y2="70000"/>
                        <a14:backgroundMark x1="44000" y1="63000" x2="28500" y2="39750"/>
                        <a14:backgroundMark x1="72500" y1="60500" x2="46000" y2="43750"/>
                        <a14:backgroundMark x1="74000" y1="46250" x2="46750" y2="45500"/>
                        <a14:backgroundMark x1="43750" y1="27000" x2="27000" y2="44750"/>
                        <a14:backgroundMark x1="30750" y1="61500" x2="25250" y2="39000"/>
                        <a14:backgroundMark x1="36500" y1="29500" x2="36500" y2="29500"/>
                        <a14:backgroundMark x1="44000" y1="26250" x2="44000" y2="26250"/>
                        <a14:backgroundMark x1="39000" y1="26250" x2="39000" y2="26250"/>
                        <a14:backgroundMark x1="55750" y1="25500" x2="55750" y2="25500"/>
                        <a14:backgroundMark x1="51000" y1="24750" x2="51000" y2="24750"/>
                        <a14:backgroundMark x1="64500" y1="39750" x2="64500" y2="39750"/>
                        <a14:backgroundMark x1="19750" y1="76750" x2="14250" y2="83500"/>
                        <a14:backgroundMark x1="15250" y1="92500" x2="15250" y2="92500"/>
                        <a14:backgroundMark x1="22000" y1="80750" x2="22000" y2="80750"/>
                        <a14:backgroundMark x1="18000" y1="90000" x2="18000" y2="90000"/>
                        <a14:backgroundMark x1="21250" y1="88250" x2="21250" y2="88250"/>
                        <a14:backgroundMark x1="23750" y1="85250" x2="23750" y2="85250"/>
                        <a14:backgroundMark x1="7000" y1="82750" x2="7000" y2="82750"/>
                        <a14:backgroundMark x1="6500" y1="86000" x2="6500" y2="86000"/>
                        <a14:backgroundMark x1="10500" y1="91000" x2="10500" y2="91000"/>
                        <a14:backgroundMark x1="55500" y1="36750" x2="55500" y2="36750"/>
                        <a14:backgroundMark x1="9500" y1="76000" x2="9500" y2="76000"/>
                        <a14:backgroundMark x1="13500" y1="90750" x2="13500" y2="90750"/>
                        <a14:backgroundMark x1="10250" y1="73500" x2="10250" y2="73500"/>
                        <a14:backgroundMark x1="21500" y1="90500" x2="21500" y2="90500"/>
                        <a14:backgroundMark x1="20000" y1="91250" x2="20000" y2="91250"/>
                        <a14:backgroundMark x1="18250" y1="91500" x2="6250" y2="84000"/>
                        <a14:backgroundMark x1="9750" y1="78750" x2="9750" y2="78750"/>
                        <a14:backgroundMark x1="12750" y1="76750" x2="12750" y2="76750"/>
                        <a14:backgroundMark x1="15750" y1="77000" x2="15750" y2="77000"/>
                        <a14:backgroundMark x1="22750" y1="88750" x2="22750" y2="88750"/>
                        <a14:backgroundMark x1="60750" y1="31000" x2="60750" y2="31000"/>
                      </a14:backgroundRemoval>
                    </a14:imgEffect>
                  </a14:imgLayer>
                </a14:imgProps>
              </a:ext>
              <a:ext uri="{28A0092B-C50C-407E-A947-70E740481C1C}">
                <a14:useLocalDpi xmlns:a14="http://schemas.microsoft.com/office/drawing/2010/main" val="0"/>
              </a:ext>
            </a:extLst>
          </a:blip>
          <a:srcRect/>
          <a:stretch>
            <a:fillRect/>
          </a:stretch>
        </p:blipFill>
        <p:spPr>
          <a:xfrm rot="667616">
            <a:off x="214206" y="3183269"/>
            <a:ext cx="2304000" cy="2304000"/>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164" name="Rectangle 163"/>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716371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fill="hold" nodeType="clickEffect">
                                  <p:stCondLst>
                                    <p:cond delay="0"/>
                                  </p:stCondLst>
                                  <p:childTnLst>
                                    <p:animMotion origin="layout" path="M 4.16667E-6 -1.85185E-6 L -0.13889 -0.25185 " pathEditMode="relative" rAng="0" ptsTypes="AA">
                                      <p:cBhvr>
                                        <p:cTn id="16" dur="2000" fill="hold"/>
                                        <p:tgtEl>
                                          <p:spTgt spid="71"/>
                                        </p:tgtEl>
                                        <p:attrNameLst>
                                          <p:attrName>ppt_x</p:attrName>
                                          <p:attrName>ppt_y</p:attrName>
                                        </p:attrNameLst>
                                      </p:cBhvr>
                                      <p:rCtr x="-6944" y="-1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TRANSPONDEUR</a:t>
            </a:r>
            <a:endParaRPr lang="fr-FR" sz="1400" dirty="0"/>
          </a:p>
        </p:txBody>
      </p:sp>
      <p:sp>
        <p:nvSpPr>
          <p:cNvPr id="7" name="ZoneTexte 6"/>
          <p:cNvSpPr txBox="1"/>
          <p:nvPr/>
        </p:nvSpPr>
        <p:spPr>
          <a:xfrm>
            <a:off x="342901" y="1377038"/>
            <a:ext cx="8521700" cy="720710"/>
          </a:xfrm>
          <a:prstGeom prst="rect">
            <a:avLst/>
          </a:prstGeom>
          <a:noFill/>
        </p:spPr>
        <p:txBody>
          <a:bodyPr wrap="square" rtlCol="0">
            <a:spAutoFit/>
          </a:bodyPr>
          <a:lstStyle/>
          <a:p>
            <a:pPr algn="ctr">
              <a:lnSpc>
                <a:spcPct val="150000"/>
              </a:lnSpc>
              <a:spcAft>
                <a:spcPts val="0"/>
              </a:spcAft>
              <a:buFontTx/>
              <a:buNone/>
            </a:pPr>
            <a:r>
              <a:rPr lang="fr-FR" sz="1400" dirty="0" smtClean="0">
                <a:latin typeface="+mj-lt"/>
              </a:rPr>
              <a:t>Equipement électronique qui fournit </a:t>
            </a:r>
            <a:r>
              <a:rPr lang="fr-FR" sz="1400" dirty="0">
                <a:latin typeface="+mj-lt"/>
              </a:rPr>
              <a:t>automatiquement aux radars secondaires du contrôle aérien des informations précises concernant l'appareil (code d'identification</a:t>
            </a:r>
            <a:r>
              <a:rPr lang="fr-FR" sz="1400" dirty="0" smtClean="0">
                <a:latin typeface="+mj-lt"/>
              </a:rPr>
              <a:t>, altitude, vitesse, trajectoire)</a:t>
            </a:r>
            <a:r>
              <a:rPr lang="fr-FR" sz="1400" dirty="0">
                <a:latin typeface="+mj-lt"/>
              </a:rPr>
              <a:t>.</a:t>
            </a:r>
          </a:p>
        </p:txBody>
      </p:sp>
      <p:sp>
        <p:nvSpPr>
          <p:cNvPr id="8" name="ZoneTexte 7"/>
          <p:cNvSpPr txBox="1"/>
          <p:nvPr/>
        </p:nvSpPr>
        <p:spPr>
          <a:xfrm>
            <a:off x="12700" y="1183561"/>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Définition</a:t>
            </a:r>
          </a:p>
        </p:txBody>
      </p:sp>
      <p:pic>
        <p:nvPicPr>
          <p:cNvPr id="3" name="Image 2" descr="fonctionnement_rada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5" y="4870450"/>
            <a:ext cx="3530600" cy="1511300"/>
          </a:xfrm>
          <a:prstGeom prst="rect">
            <a:avLst/>
          </a:prstGeom>
          <a:ln>
            <a:noFill/>
          </a:ln>
        </p:spPr>
      </p:pic>
      <p:pic>
        <p:nvPicPr>
          <p:cNvPr id="10" name="Image 9" descr="images-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800" y="2135848"/>
            <a:ext cx="2184400" cy="2184400"/>
          </a:xfrm>
          <a:prstGeom prst="rect">
            <a:avLst/>
          </a:prstGeom>
        </p:spPr>
      </p:pic>
      <p:sp>
        <p:nvSpPr>
          <p:cNvPr id="11" name="ZoneTexte 10"/>
          <p:cNvSpPr txBox="1"/>
          <p:nvPr/>
        </p:nvSpPr>
        <p:spPr>
          <a:xfrm>
            <a:off x="0" y="4422061"/>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sp>
        <p:nvSpPr>
          <p:cNvPr id="9" name="Rectangle 8"/>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66716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7</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navigation</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6" name="ZoneTexte 5"/>
          <p:cNvSpPr txBox="1"/>
          <p:nvPr/>
        </p:nvSpPr>
        <p:spPr>
          <a:xfrm>
            <a:off x="2806046" y="689977"/>
            <a:ext cx="352555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b="1" dirty="0" smtClean="0"/>
              <a:t>TRANSPONDEUR</a:t>
            </a:r>
            <a:endParaRPr lang="fr-FR" sz="1400" dirty="0"/>
          </a:p>
        </p:txBody>
      </p:sp>
      <p:sp>
        <p:nvSpPr>
          <p:cNvPr id="8" name="ZoneTexte 7"/>
          <p:cNvSpPr txBox="1"/>
          <p:nvPr/>
        </p:nvSpPr>
        <p:spPr>
          <a:xfrm>
            <a:off x="12700" y="1183561"/>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Visualisation du plot radar</a:t>
            </a:r>
          </a:p>
        </p:txBody>
      </p:sp>
      <p:pic>
        <p:nvPicPr>
          <p:cNvPr id="13" name="Image 12"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045300"/>
            <a:ext cx="1622400" cy="1294800"/>
          </a:xfrm>
          <a:prstGeom prst="rect">
            <a:avLst/>
          </a:prstGeom>
        </p:spPr>
      </p:pic>
      <p:pic>
        <p:nvPicPr>
          <p:cNvPr id="14" name="Image 13" descr="PPani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1541918"/>
            <a:ext cx="6845300" cy="5316081"/>
          </a:xfrm>
          <a:prstGeom prst="rect">
            <a:avLst/>
          </a:prstGeom>
        </p:spPr>
      </p:pic>
      <p:sp>
        <p:nvSpPr>
          <p:cNvPr id="15" name="ZoneTexte 14"/>
          <p:cNvSpPr txBox="1"/>
          <p:nvPr/>
        </p:nvSpPr>
        <p:spPr>
          <a:xfrm>
            <a:off x="2281844" y="1990983"/>
            <a:ext cx="2232000"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defPPr>
              <a:defRPr lang="fr-FR"/>
            </a:defPPr>
            <a:lvl1pPr>
              <a:defRPr sz="1400">
                <a:solidFill>
                  <a:srgbClr val="9DF131"/>
                </a:solidFill>
                <a:latin typeface="+mj-lt"/>
              </a:defRPr>
            </a:lvl1pPr>
          </a:lstStyle>
          <a:p>
            <a:r>
              <a:rPr lang="fr-FR" dirty="0"/>
              <a:t>7040 : Code transpondeur</a:t>
            </a:r>
          </a:p>
        </p:txBody>
      </p:sp>
      <p:sp>
        <p:nvSpPr>
          <p:cNvPr id="16" name="ZoneTexte 15"/>
          <p:cNvSpPr txBox="1"/>
          <p:nvPr/>
        </p:nvSpPr>
        <p:spPr>
          <a:xfrm>
            <a:off x="2281845" y="2394947"/>
            <a:ext cx="2770598"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FR" sz="1400" dirty="0" smtClean="0">
                <a:solidFill>
                  <a:srgbClr val="9DF131"/>
                </a:solidFill>
                <a:latin typeface="+mj-lt"/>
              </a:rPr>
              <a:t>20 : Niveau de vol (2000 </a:t>
            </a:r>
            <a:r>
              <a:rPr lang="fr-FR" sz="1400" dirty="0" err="1" smtClean="0">
                <a:solidFill>
                  <a:srgbClr val="9DF131"/>
                </a:solidFill>
                <a:latin typeface="+mj-lt"/>
              </a:rPr>
              <a:t>ft</a:t>
            </a:r>
            <a:r>
              <a:rPr lang="fr-FR" sz="1400" dirty="0" smtClean="0">
                <a:solidFill>
                  <a:srgbClr val="9DF131"/>
                </a:solidFill>
                <a:latin typeface="+mj-lt"/>
              </a:rPr>
              <a:t>/1013</a:t>
            </a:r>
          </a:p>
        </p:txBody>
      </p:sp>
      <p:sp>
        <p:nvSpPr>
          <p:cNvPr id="17" name="ZoneTexte 16"/>
          <p:cNvSpPr txBox="1"/>
          <p:nvPr/>
        </p:nvSpPr>
        <p:spPr>
          <a:xfrm>
            <a:off x="2281845" y="2804323"/>
            <a:ext cx="2554598"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FR" sz="1400" dirty="0" smtClean="0">
                <a:solidFill>
                  <a:srgbClr val="9DF131"/>
                </a:solidFill>
                <a:latin typeface="Wingdings"/>
                <a:ea typeface="Wingdings"/>
                <a:cs typeface="Wingdings"/>
                <a:sym typeface="Wingdings"/>
              </a:rPr>
              <a:t> </a:t>
            </a:r>
            <a:r>
              <a:rPr lang="fr-FR" sz="1400" dirty="0" smtClean="0">
                <a:solidFill>
                  <a:srgbClr val="9DF131"/>
                </a:solidFill>
                <a:latin typeface="+mj-lt"/>
              </a:rPr>
              <a:t>: Trajectoire (en montée)</a:t>
            </a:r>
          </a:p>
        </p:txBody>
      </p:sp>
      <p:sp>
        <p:nvSpPr>
          <p:cNvPr id="20" name="ZoneTexte 19"/>
          <p:cNvSpPr txBox="1"/>
          <p:nvPr/>
        </p:nvSpPr>
        <p:spPr>
          <a:xfrm>
            <a:off x="2281845" y="3215695"/>
            <a:ext cx="2050598"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FR" sz="1400" dirty="0" smtClean="0">
                <a:solidFill>
                  <a:srgbClr val="9DF131"/>
                </a:solidFill>
                <a:latin typeface="+mj-lt"/>
              </a:rPr>
              <a:t>12 : Vitesse sol (120 </a:t>
            </a:r>
            <a:r>
              <a:rPr lang="fr-FR" sz="1400" dirty="0" err="1" smtClean="0">
                <a:solidFill>
                  <a:srgbClr val="9DF131"/>
                </a:solidFill>
                <a:latin typeface="+mj-lt"/>
              </a:rPr>
              <a:t>kt</a:t>
            </a:r>
            <a:r>
              <a:rPr lang="fr-FR" sz="1400" dirty="0" smtClean="0">
                <a:solidFill>
                  <a:srgbClr val="9DF131"/>
                </a:solidFill>
                <a:latin typeface="+mj-lt"/>
              </a:rPr>
              <a:t>)</a:t>
            </a:r>
          </a:p>
        </p:txBody>
      </p:sp>
      <p:sp>
        <p:nvSpPr>
          <p:cNvPr id="11" name="Rectangle 10"/>
          <p:cNvSpPr/>
          <p:nvPr/>
        </p:nvSpPr>
        <p:spPr>
          <a:xfrm>
            <a:off x="1" y="65737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37959245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Text Box 5"/>
          <p:cNvSpPr txBox="1">
            <a:spLocks noChangeArrowheads="1"/>
          </p:cNvSpPr>
          <p:nvPr/>
        </p:nvSpPr>
        <p:spPr bwMode="auto">
          <a:xfrm>
            <a:off x="1472849" y="1824414"/>
            <a:ext cx="6075178" cy="2308324"/>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smtClean="0">
                <a:ln w="0"/>
                <a:solidFill>
                  <a:schemeClr val="accent1"/>
                </a:solidFill>
                <a:latin typeface="Trebuchet MS"/>
                <a:ea typeface="Comic Sans MS" charset="0"/>
                <a:cs typeface="Trebuchet MS"/>
              </a:rPr>
              <a:t>Disposition du tableau de bord</a:t>
            </a:r>
            <a:endParaRPr lang="fr-FR" b="1" dirty="0" smtClean="0">
              <a:ln w="0"/>
              <a:solidFill>
                <a:schemeClr val="accent1"/>
              </a:solidFill>
              <a:effectLst/>
              <a:latin typeface="Trebuchet MS"/>
              <a:ea typeface="Comic Sans MS" charset="0"/>
              <a:cs typeface="Trebuchet MS"/>
            </a:endParaRP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du vol</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a:t>
            </a:r>
            <a:r>
              <a:rPr lang="fr-FR" b="1" dirty="0" smtClean="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moteur</a:t>
            </a:r>
          </a:p>
        </p:txBody>
      </p:sp>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t>
            </a:r>
            <a:r>
              <a:rPr lang="fr-FR" dirty="0" smtClean="0"/>
              <a:t>aéronefs - Partie </a:t>
            </a:r>
            <a:r>
              <a:rPr lang="fr-FR" dirty="0"/>
              <a:t>2</a:t>
            </a:r>
          </a:p>
        </p:txBody>
      </p:sp>
      <p:sp>
        <p:nvSpPr>
          <p:cNvPr id="4" name="Rectangle 3"/>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pic>
        <p:nvPicPr>
          <p:cNvPr id="5" name="I 1"/>
          <p:cNvPicPr/>
          <p:nvPr/>
        </p:nvPicPr>
        <p:blipFill>
          <a:blip r:embed="rId2">
            <a:clrChange>
              <a:clrFrom>
                <a:srgbClr val="FFFFFF"/>
              </a:clrFrom>
              <a:clrTo>
                <a:srgbClr val="FFFFFF">
                  <a:alpha val="0"/>
                </a:srgbClr>
              </a:clrTo>
            </a:clrChange>
          </a:blip>
          <a:srcRect/>
          <a:stretch>
            <a:fillRect/>
          </a:stretch>
        </p:blipFill>
        <p:spPr bwMode="auto">
          <a:xfrm>
            <a:off x="7014629" y="5833531"/>
            <a:ext cx="2117090" cy="838200"/>
          </a:xfrm>
          <a:prstGeom prst="rect">
            <a:avLst/>
          </a:prstGeom>
          <a:noFill/>
          <a:ln w="9525">
            <a:noFill/>
            <a:miter lim="800000"/>
            <a:headEnd/>
            <a:tailEnd/>
          </a:ln>
          <a:effectLst/>
        </p:spPr>
      </p:pic>
      <p:sp>
        <p:nvSpPr>
          <p:cNvPr id="6" name="Rectangle à coins arrondis 5"/>
          <p:cNvSpPr/>
          <p:nvPr/>
        </p:nvSpPr>
        <p:spPr bwMode="auto">
          <a:xfrm>
            <a:off x="2099727" y="3704896"/>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0066503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100554"/>
            <a:ext cx="6762193" cy="5071645"/>
          </a:xfrm>
          <a:prstGeom prst="rect">
            <a:avLst/>
          </a:prstGeom>
          <a:noFill/>
          <a:ln w="28575" cmpd="sng">
            <a:no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8</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moteur</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0" name="Rectangle 7"/>
          <p:cNvSpPr>
            <a:spLocks noChangeArrowheads="1"/>
          </p:cNvSpPr>
          <p:nvPr/>
        </p:nvSpPr>
        <p:spPr bwMode="auto">
          <a:xfrm>
            <a:off x="1600200" y="3860800"/>
            <a:ext cx="3556000" cy="12065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nvGrpSpPr>
          <p:cNvPr id="17" name="Grouper 16"/>
          <p:cNvGrpSpPr/>
          <p:nvPr/>
        </p:nvGrpSpPr>
        <p:grpSpPr>
          <a:xfrm>
            <a:off x="5340351" y="2332454"/>
            <a:ext cx="1206500" cy="1206500"/>
            <a:chOff x="7200901" y="2501900"/>
            <a:chExt cx="1206500" cy="1206500"/>
          </a:xfrm>
        </p:grpSpPr>
        <p:sp>
          <p:nvSpPr>
            <p:cNvPr id="16" name="Rectangle 15"/>
            <p:cNvSpPr/>
            <p:nvPr/>
          </p:nvSpPr>
          <p:spPr>
            <a:xfrm>
              <a:off x="7200901" y="2501900"/>
              <a:ext cx="1206500" cy="12065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tachymetr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901" y="2501900"/>
              <a:ext cx="1206500" cy="1206500"/>
            </a:xfrm>
            <a:prstGeom prst="rect">
              <a:avLst/>
            </a:prstGeom>
          </p:spPr>
        </p:pic>
      </p:grpSp>
      <p:pic>
        <p:nvPicPr>
          <p:cNvPr id="3" name="Image 2"/>
          <p:cNvPicPr>
            <a:picLocks noChangeAspect="1"/>
          </p:cNvPicPr>
          <p:nvPr/>
        </p:nvPicPr>
        <p:blipFill>
          <a:blip r:embed="rId6"/>
          <a:stretch>
            <a:fillRect/>
          </a:stretch>
        </p:blipFill>
        <p:spPr>
          <a:xfrm>
            <a:off x="5956301" y="1087854"/>
            <a:ext cx="1244600" cy="1244600"/>
          </a:xfrm>
          <a:prstGeom prst="rect">
            <a:avLst/>
          </a:prstGeom>
        </p:spPr>
      </p:pic>
      <p:pic>
        <p:nvPicPr>
          <p:cNvPr id="6" name="Image 5"/>
          <p:cNvPicPr>
            <a:picLocks noChangeAspect="1"/>
          </p:cNvPicPr>
          <p:nvPr/>
        </p:nvPicPr>
        <p:blipFill>
          <a:blip r:embed="rId7"/>
          <a:stretch>
            <a:fillRect/>
          </a:stretch>
        </p:blipFill>
        <p:spPr>
          <a:xfrm>
            <a:off x="2247900" y="1075154"/>
            <a:ext cx="1244600" cy="1244600"/>
          </a:xfrm>
          <a:prstGeom prst="rect">
            <a:avLst/>
          </a:prstGeom>
        </p:spPr>
      </p:pic>
      <p:grpSp>
        <p:nvGrpSpPr>
          <p:cNvPr id="42" name="Grouper 41"/>
          <p:cNvGrpSpPr/>
          <p:nvPr/>
        </p:nvGrpSpPr>
        <p:grpSpPr>
          <a:xfrm>
            <a:off x="3806700" y="3289300"/>
            <a:ext cx="1809875" cy="1323200"/>
            <a:chOff x="3806700" y="3289300"/>
            <a:chExt cx="1809875" cy="1323200"/>
          </a:xfrm>
        </p:grpSpPr>
        <p:sp>
          <p:nvSpPr>
            <p:cNvPr id="5" name="Ellipse 4"/>
            <p:cNvSpPr>
              <a:spLocks noChangeAspect="1"/>
            </p:cNvSpPr>
            <p:nvPr/>
          </p:nvSpPr>
          <p:spPr>
            <a:xfrm>
              <a:off x="3806700" y="4000500"/>
              <a:ext cx="612000" cy="612000"/>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0" name="Connecteur droit avec flèche 39"/>
            <p:cNvCxnSpPr/>
            <p:nvPr/>
          </p:nvCxnSpPr>
          <p:spPr>
            <a:xfrm flipV="1">
              <a:off x="4367900" y="3289300"/>
              <a:ext cx="1248675" cy="8255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pic>
        <p:nvPicPr>
          <p:cNvPr id="4" name="Image 3"/>
          <p:cNvPicPr>
            <a:picLocks noChangeAspect="1"/>
          </p:cNvPicPr>
          <p:nvPr/>
        </p:nvPicPr>
        <p:blipFill>
          <a:blip r:embed="rId8"/>
          <a:stretch>
            <a:fillRect/>
          </a:stretch>
        </p:blipFill>
        <p:spPr>
          <a:xfrm>
            <a:off x="2870200" y="2307054"/>
            <a:ext cx="1244600" cy="1244600"/>
          </a:xfrm>
          <a:prstGeom prst="rect">
            <a:avLst/>
          </a:prstGeom>
        </p:spPr>
      </p:pic>
      <p:grpSp>
        <p:nvGrpSpPr>
          <p:cNvPr id="15" name="Grouper 14"/>
          <p:cNvGrpSpPr/>
          <p:nvPr/>
        </p:nvGrpSpPr>
        <p:grpSpPr>
          <a:xfrm>
            <a:off x="4112500" y="2307054"/>
            <a:ext cx="1227903" cy="1240603"/>
            <a:chOff x="986248" y="2823398"/>
            <a:chExt cx="1227903" cy="1240603"/>
          </a:xfrm>
        </p:grpSpPr>
        <p:sp>
          <p:nvSpPr>
            <p:cNvPr id="12" name="Rectangle 11"/>
            <p:cNvSpPr/>
            <p:nvPr/>
          </p:nvSpPr>
          <p:spPr>
            <a:xfrm>
              <a:off x="986248" y="2823398"/>
              <a:ext cx="1227903" cy="1227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4" name="Picture 9" descr="magnetos4"/>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86248" y="2836098"/>
              <a:ext cx="1227903" cy="122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 8"/>
          <p:cNvPicPr>
            <a:picLocks noChangeAspect="1"/>
          </p:cNvPicPr>
          <p:nvPr/>
        </p:nvPicPr>
        <p:blipFill>
          <a:blip r:embed="rId11"/>
          <a:stretch>
            <a:fillRect/>
          </a:stretch>
        </p:blipFill>
        <p:spPr>
          <a:xfrm>
            <a:off x="4711701" y="1087854"/>
            <a:ext cx="1244600" cy="1244600"/>
          </a:xfrm>
          <a:prstGeom prst="rect">
            <a:avLst/>
          </a:prstGeom>
        </p:spPr>
      </p:pic>
      <p:pic>
        <p:nvPicPr>
          <p:cNvPr id="8" name="Image 7"/>
          <p:cNvPicPr>
            <a:picLocks noChangeAspect="1"/>
          </p:cNvPicPr>
          <p:nvPr/>
        </p:nvPicPr>
        <p:blipFill>
          <a:blip r:embed="rId12"/>
          <a:stretch>
            <a:fillRect/>
          </a:stretch>
        </p:blipFill>
        <p:spPr>
          <a:xfrm>
            <a:off x="3479801" y="1075154"/>
            <a:ext cx="1244600" cy="1244600"/>
          </a:xfrm>
          <a:prstGeom prst="rect">
            <a:avLst/>
          </a:prstGeom>
        </p:spPr>
      </p:pic>
      <p:grpSp>
        <p:nvGrpSpPr>
          <p:cNvPr id="44" name="Grouper 43"/>
          <p:cNvGrpSpPr/>
          <p:nvPr/>
        </p:nvGrpSpPr>
        <p:grpSpPr>
          <a:xfrm>
            <a:off x="2498601" y="3251200"/>
            <a:ext cx="2009899" cy="1775799"/>
            <a:chOff x="3882901" y="2758300"/>
            <a:chExt cx="2009899" cy="1775799"/>
          </a:xfrm>
        </p:grpSpPr>
        <p:sp>
          <p:nvSpPr>
            <p:cNvPr id="45" name="Ellipse 44"/>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6" name="Connecteur droit avec flèche 45"/>
            <p:cNvCxnSpPr/>
            <p:nvPr/>
          </p:nvCxnSpPr>
          <p:spPr>
            <a:xfrm flipV="1">
              <a:off x="4266300" y="2758300"/>
              <a:ext cx="1626500" cy="14200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48" name="Grouper 47"/>
          <p:cNvGrpSpPr/>
          <p:nvPr/>
        </p:nvGrpSpPr>
        <p:grpSpPr>
          <a:xfrm>
            <a:off x="1796801" y="3289300"/>
            <a:ext cx="1441699" cy="1737699"/>
            <a:chOff x="3882901" y="2796400"/>
            <a:chExt cx="1441699" cy="1737699"/>
          </a:xfrm>
        </p:grpSpPr>
        <p:sp>
          <p:nvSpPr>
            <p:cNvPr id="49" name="Ellipse 48"/>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0" name="Connecteur droit avec flèche 49"/>
            <p:cNvCxnSpPr/>
            <p:nvPr/>
          </p:nvCxnSpPr>
          <p:spPr>
            <a:xfrm flipV="1">
              <a:off x="4266300" y="2796400"/>
              <a:ext cx="1058300" cy="13819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2" name="Grouper 51"/>
          <p:cNvGrpSpPr/>
          <p:nvPr/>
        </p:nvGrpSpPr>
        <p:grpSpPr>
          <a:xfrm>
            <a:off x="2951601" y="2159000"/>
            <a:ext cx="431998" cy="2240449"/>
            <a:chOff x="3882901" y="2293650"/>
            <a:chExt cx="431998" cy="2240449"/>
          </a:xfrm>
        </p:grpSpPr>
        <p:sp>
          <p:nvSpPr>
            <p:cNvPr id="53" name="Ellipse 52"/>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4" name="Connecteur droit avec flèche 53"/>
            <p:cNvCxnSpPr/>
            <p:nvPr/>
          </p:nvCxnSpPr>
          <p:spPr>
            <a:xfrm flipH="1" flipV="1">
              <a:off x="3882902" y="2293650"/>
              <a:ext cx="172598" cy="1808451"/>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57" name="Grouper 56"/>
          <p:cNvGrpSpPr/>
          <p:nvPr/>
        </p:nvGrpSpPr>
        <p:grpSpPr>
          <a:xfrm>
            <a:off x="3396299" y="2159000"/>
            <a:ext cx="482798" cy="2250524"/>
            <a:chOff x="3882901" y="2283575"/>
            <a:chExt cx="482798" cy="2250524"/>
          </a:xfrm>
        </p:grpSpPr>
        <p:sp>
          <p:nvSpPr>
            <p:cNvPr id="58" name="Ellipse 57"/>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9" name="Connecteur droit avec flèche 58"/>
            <p:cNvCxnSpPr/>
            <p:nvPr/>
          </p:nvCxnSpPr>
          <p:spPr>
            <a:xfrm flipV="1">
              <a:off x="4106300" y="2283575"/>
              <a:ext cx="259399" cy="1818528"/>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62" name="Grouper 61"/>
          <p:cNvGrpSpPr/>
          <p:nvPr/>
        </p:nvGrpSpPr>
        <p:grpSpPr>
          <a:xfrm>
            <a:off x="4622602" y="2184400"/>
            <a:ext cx="482798" cy="2250524"/>
            <a:chOff x="3882901" y="2283575"/>
            <a:chExt cx="482798" cy="2250524"/>
          </a:xfrm>
        </p:grpSpPr>
        <p:sp>
          <p:nvSpPr>
            <p:cNvPr id="63" name="Ellipse 62"/>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4" name="Connecteur droit avec flèche 63"/>
            <p:cNvCxnSpPr/>
            <p:nvPr/>
          </p:nvCxnSpPr>
          <p:spPr>
            <a:xfrm flipV="1">
              <a:off x="4106300" y="2283575"/>
              <a:ext cx="259399" cy="1818528"/>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65" name="Grouper 64"/>
          <p:cNvGrpSpPr/>
          <p:nvPr/>
        </p:nvGrpSpPr>
        <p:grpSpPr>
          <a:xfrm>
            <a:off x="3895602" y="2159000"/>
            <a:ext cx="2530598" cy="2880699"/>
            <a:chOff x="3882901" y="1653400"/>
            <a:chExt cx="2530598" cy="2880699"/>
          </a:xfrm>
        </p:grpSpPr>
        <p:sp>
          <p:nvSpPr>
            <p:cNvPr id="66" name="Ellipse 65"/>
            <p:cNvSpPr>
              <a:spLocks noChangeAspect="1"/>
            </p:cNvSpPr>
            <p:nvPr/>
          </p:nvSpPr>
          <p:spPr>
            <a:xfrm>
              <a:off x="3882901" y="4102101"/>
              <a:ext cx="431998" cy="431998"/>
            </a:xfrm>
            <a:prstGeom prst="ellipse">
              <a:avLst/>
            </a:prstGeom>
            <a:noFill/>
            <a:ln w="28575" cmpd="sng">
              <a:solidFill>
                <a:srgbClr val="FFFF0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7" name="Connecteur droit avec flèche 66"/>
            <p:cNvCxnSpPr/>
            <p:nvPr/>
          </p:nvCxnSpPr>
          <p:spPr>
            <a:xfrm flipV="1">
              <a:off x="4266300" y="1653400"/>
              <a:ext cx="2147199" cy="2524900"/>
            </a:xfrm>
            <a:prstGeom prst="straightConnector1">
              <a:avLst/>
            </a:prstGeom>
            <a:ln w="38100" cmpd="sng">
              <a:solidFill>
                <a:srgbClr val="FFFF00"/>
              </a:solidFill>
              <a:tailEnd type="arrow"/>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37" name="ZoneTexte 36"/>
          <p:cNvSpPr txBox="1"/>
          <p:nvPr/>
        </p:nvSpPr>
        <p:spPr>
          <a:xfrm>
            <a:off x="2397124" y="5354854"/>
            <a:ext cx="4368801" cy="396000"/>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smtClean="0">
                <a:solidFill>
                  <a:srgbClr val="FFFF00"/>
                </a:solidFill>
                <a:latin typeface="+mj-lt"/>
              </a:rPr>
              <a:t>Contacteur / Démarreur / Sélection magnétos</a:t>
            </a:r>
          </a:p>
        </p:txBody>
      </p:sp>
      <p:sp>
        <p:nvSpPr>
          <p:cNvPr id="38" name="ZoneTexte 37"/>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smtClean="0">
                <a:solidFill>
                  <a:srgbClr val="FFFF00"/>
                </a:solidFill>
                <a:latin typeface="+mj-lt"/>
              </a:rPr>
              <a:t>Compte-tours ou Tachymètre</a:t>
            </a:r>
          </a:p>
        </p:txBody>
      </p:sp>
      <p:sp>
        <p:nvSpPr>
          <p:cNvPr id="39" name="ZoneTexte 38"/>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smtClean="0">
                <a:solidFill>
                  <a:srgbClr val="FFFF00"/>
                </a:solidFill>
                <a:latin typeface="+mj-lt"/>
              </a:rPr>
              <a:t>Voltmètre batterie</a:t>
            </a:r>
          </a:p>
        </p:txBody>
      </p:sp>
      <p:sp>
        <p:nvSpPr>
          <p:cNvPr id="41" name="ZoneTexte 40"/>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err="1" smtClean="0">
                <a:solidFill>
                  <a:srgbClr val="FFFF00"/>
                </a:solidFill>
                <a:latin typeface="+mj-lt"/>
              </a:rPr>
              <a:t>Temp</a:t>
            </a:r>
            <a:r>
              <a:rPr lang="fr-FR" sz="1400" dirty="0" smtClean="0">
                <a:solidFill>
                  <a:srgbClr val="FFFF00"/>
                </a:solidFill>
                <a:latin typeface="+mj-lt"/>
              </a:rPr>
              <a:t>. et pression d’huile</a:t>
            </a:r>
            <a:r>
              <a:rPr lang="fr-FR" sz="1400" dirty="0">
                <a:solidFill>
                  <a:srgbClr val="FFFF00"/>
                </a:solidFill>
                <a:latin typeface="+mj-lt"/>
              </a:rPr>
              <a:t> </a:t>
            </a:r>
            <a:r>
              <a:rPr lang="fr-FR" sz="1400" dirty="0" smtClean="0">
                <a:solidFill>
                  <a:srgbClr val="FFFF00"/>
                </a:solidFill>
                <a:latin typeface="+mj-lt"/>
              </a:rPr>
              <a:t>- </a:t>
            </a:r>
            <a:r>
              <a:rPr lang="fr-FR" sz="1400" dirty="0" err="1">
                <a:solidFill>
                  <a:srgbClr val="FFFF00"/>
                </a:solidFill>
                <a:latin typeface="+mj-lt"/>
              </a:rPr>
              <a:t>T</a:t>
            </a:r>
            <a:r>
              <a:rPr lang="fr-FR" sz="1400" dirty="0" err="1" smtClean="0">
                <a:solidFill>
                  <a:srgbClr val="FFFF00"/>
                </a:solidFill>
                <a:latin typeface="+mj-lt"/>
              </a:rPr>
              <a:t>emp</a:t>
            </a:r>
            <a:r>
              <a:rPr lang="fr-FR" sz="1400" dirty="0" smtClean="0">
                <a:solidFill>
                  <a:srgbClr val="FFFF00"/>
                </a:solidFill>
                <a:latin typeface="+mj-lt"/>
              </a:rPr>
              <a:t>. cylindre</a:t>
            </a:r>
          </a:p>
        </p:txBody>
      </p:sp>
      <p:sp>
        <p:nvSpPr>
          <p:cNvPr id="43" name="ZoneTexte 42"/>
          <p:cNvSpPr txBox="1"/>
          <p:nvPr/>
        </p:nvSpPr>
        <p:spPr>
          <a:xfrm>
            <a:off x="2397124" y="5354854"/>
            <a:ext cx="4368801" cy="307777"/>
          </a:xfrm>
          <a:prstGeom prst="rect">
            <a:avLst/>
          </a:prstGeom>
          <a:ln>
            <a:noFill/>
          </a:ln>
        </p:spPr>
        <p:style>
          <a:lnRef idx="3">
            <a:schemeClr val="lt1"/>
          </a:lnRef>
          <a:fillRef idx="1">
            <a:schemeClr val="dk1"/>
          </a:fillRef>
          <a:effectRef idx="1">
            <a:schemeClr val="dk1"/>
          </a:effectRef>
          <a:fontRef idx="minor">
            <a:schemeClr val="lt1"/>
          </a:fontRef>
        </p:style>
        <p:txBody>
          <a:bodyPr wrap="square" rtlCol="0" anchor="ctr">
            <a:spAutoFit/>
          </a:bodyPr>
          <a:lstStyle/>
          <a:p>
            <a:pPr algn="ctr"/>
            <a:r>
              <a:rPr lang="fr-FR" sz="1400" dirty="0" smtClean="0">
                <a:solidFill>
                  <a:srgbClr val="FFFF00"/>
                </a:solidFill>
                <a:latin typeface="+mj-lt"/>
              </a:rPr>
              <a:t>Niveau de carburant (1 par réservoir)</a:t>
            </a:r>
          </a:p>
        </p:txBody>
      </p:sp>
      <p:sp>
        <p:nvSpPr>
          <p:cNvPr id="47" name="Rectangle 46"/>
          <p:cNvSpPr/>
          <p:nvPr/>
        </p:nvSpPr>
        <p:spPr>
          <a:xfrm>
            <a:off x="7548027" y="6584089"/>
            <a:ext cx="1611063" cy="276999"/>
          </a:xfrm>
          <a:prstGeom prst="rect">
            <a:avLst/>
          </a:prstGeom>
        </p:spPr>
        <p:txBody>
          <a:bodyPr wrap="none">
            <a:spAutoFit/>
          </a:bodyPr>
          <a:lstStyle/>
          <a:p>
            <a:r>
              <a:rPr lang="fr-FR" sz="1200" b="0" dirty="0" smtClean="0">
                <a:latin typeface="Candara"/>
                <a:cs typeface="Haettenschweiler"/>
              </a:rPr>
              <a:t>Didier HORN – V1.13 </a:t>
            </a:r>
            <a:r>
              <a:rPr lang="fr-FR" sz="1200" b="0" dirty="0" smtClean="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0523390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9"/>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9"/>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par>
                                <p:cTn id="55" presetID="1"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p:cNvSpPr txBox="1">
            <a:spLocks noChangeAspect="1" noChangeArrowheads="1"/>
          </p:cNvSpPr>
          <p:nvPr/>
        </p:nvSpPr>
        <p:spPr bwMode="auto">
          <a:xfrm>
            <a:off x="0" y="295344"/>
            <a:ext cx="9131719" cy="394980"/>
          </a:xfrm>
          <a:prstGeom prst="rect">
            <a:avLst/>
          </a:prstGeom>
          <a:effectLst/>
        </p:spPr>
        <p:txBody>
          <a:bodyPr vert="horz" wrap="square" lIns="0" tIns="0" rIns="0" bIns="0" rtlCol="0" anchor="t">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marL="0" marR="0" lvl="0" indent="0" algn="ctr" defTabSz="914363" eaLnBrk="1" fontAlgn="auto" latinLnBrk="0" hangingPunct="1">
              <a:lnSpc>
                <a:spcPct val="90000"/>
              </a:lnSpc>
              <a:spcAft>
                <a:spcPts val="600"/>
              </a:spcAft>
              <a:buClrTx/>
              <a:buSzTx/>
              <a:buFontTx/>
              <a:buNone/>
              <a:tabLst/>
              <a:defRPr kumimoji="0" sz="2800" b="1" i="0" u="none" strike="noStrike" cap="all" normalizeH="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uLnTx/>
                <a:uFillTx/>
                <a:latin typeface="+mj-lt"/>
                <a:cs typeface="Arial" charset="0"/>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defTabSz="914400">
              <a:defRPr sz="1800">
                <a:latin typeface="+mn-lt"/>
              </a:defRPr>
            </a:lvl6pPr>
            <a:lvl7pPr defTabSz="914400">
              <a:defRPr sz="1800">
                <a:latin typeface="+mn-lt"/>
              </a:defRPr>
            </a:lvl7pPr>
            <a:lvl8pPr defTabSz="914400">
              <a:defRPr sz="1800">
                <a:latin typeface="+mn-lt"/>
              </a:defRPr>
            </a:lvl8pPr>
            <a:lvl9pPr defTabSz="914400">
              <a:defRPr sz="1800">
                <a:latin typeface="+mn-lt"/>
              </a:defRPr>
            </a:lvl9pPr>
          </a:lstStyle>
          <a:p>
            <a:r>
              <a:rPr lang="fr-FR" dirty="0"/>
              <a:t>Connaissance des </a:t>
            </a:r>
            <a:r>
              <a:rPr lang="fr-FR" dirty="0" smtClean="0"/>
              <a:t>aéronefs - Partie </a:t>
            </a:r>
            <a:r>
              <a:rPr lang="fr-FR" dirty="0"/>
              <a:t>2</a:t>
            </a:r>
          </a:p>
        </p:txBody>
      </p:sp>
      <p:sp>
        <p:nvSpPr>
          <p:cNvPr id="82949" name="Text Box 5"/>
          <p:cNvSpPr txBox="1">
            <a:spLocks noChangeArrowheads="1"/>
          </p:cNvSpPr>
          <p:nvPr/>
        </p:nvSpPr>
        <p:spPr bwMode="auto">
          <a:xfrm>
            <a:off x="1472849" y="1845657"/>
            <a:ext cx="6075178" cy="2308324"/>
          </a:xfrm>
          <a:prstGeom prst="rect">
            <a:avLst/>
          </a:prstGeom>
          <a:noFill/>
          <a:ln w="9525">
            <a:noFill/>
            <a:miter lim="800000"/>
            <a:headEnd/>
            <a:tailEnd/>
          </a:ln>
          <a:effectLst/>
        </p:spPr>
        <p:txBody>
          <a:bodyPr wrap="square">
            <a:prstTxWarp prst="textNoShape">
              <a:avLst/>
            </a:prstTxWarp>
            <a:spAutoFit/>
          </a:bodyPr>
          <a:lstStyle/>
          <a:p>
            <a:pPr marL="1371600" lvl="2" indent="-457200">
              <a:spcBef>
                <a:spcPct val="50000"/>
              </a:spcBef>
              <a:spcAft>
                <a:spcPts val="1800"/>
              </a:spcAft>
              <a:buSzPct val="100000"/>
              <a:buFont typeface="+mj-lt"/>
              <a:buAutoNum type="arabicPeriod"/>
              <a:defRPr/>
            </a:pPr>
            <a:r>
              <a:rPr lang="fr-FR" b="1" dirty="0" smtClean="0">
                <a:ln w="0"/>
                <a:solidFill>
                  <a:schemeClr val="accent1"/>
                </a:solidFill>
                <a:latin typeface="Trebuchet MS"/>
                <a:ea typeface="Comic Sans MS" charset="0"/>
                <a:cs typeface="Trebuchet MS"/>
              </a:rPr>
              <a:t>Disposition du tableau de bord</a:t>
            </a:r>
            <a:endParaRPr lang="fr-FR" b="1" dirty="0" smtClean="0">
              <a:ln w="0"/>
              <a:solidFill>
                <a:schemeClr val="accent1"/>
              </a:solidFill>
              <a:effectLst/>
              <a:latin typeface="Trebuchet MS"/>
              <a:ea typeface="Comic Sans MS" charset="0"/>
              <a:cs typeface="Trebuchet MS"/>
            </a:endParaRP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du vol</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a:t>
            </a:r>
            <a:r>
              <a:rPr lang="fr-FR" b="1" dirty="0" smtClean="0">
                <a:ln w="0"/>
                <a:solidFill>
                  <a:schemeClr val="accent1"/>
                </a:solidFill>
                <a:latin typeface="Trebuchet MS"/>
                <a:ea typeface="Comic Sans MS" charset="0"/>
                <a:cs typeface="Trebuchet MS"/>
              </a:rPr>
              <a:t>navigation</a:t>
            </a:r>
          </a:p>
          <a:p>
            <a:pPr marL="1371600" lvl="2" indent="-457200">
              <a:spcBef>
                <a:spcPct val="50000"/>
              </a:spcBef>
              <a:spcAft>
                <a:spcPts val="1800"/>
              </a:spcAft>
              <a:buSzPct val="100000"/>
              <a:buFont typeface="+mj-lt"/>
              <a:buAutoNum type="arabicPeriod"/>
              <a:defRPr/>
            </a:pPr>
            <a:r>
              <a:rPr lang="fr-FR" b="1" dirty="0" smtClean="0">
                <a:ln w="0"/>
                <a:solidFill>
                  <a:schemeClr val="accent1"/>
                </a:solidFill>
                <a:effectLst/>
                <a:latin typeface="Trebuchet MS"/>
                <a:ea typeface="Comic Sans MS" charset="0"/>
                <a:cs typeface="Trebuchet MS"/>
              </a:rPr>
              <a:t>Instruments de contrôle moteur</a:t>
            </a:r>
          </a:p>
        </p:txBody>
      </p:sp>
      <p:sp>
        <p:nvSpPr>
          <p:cNvPr id="6" name="Rectangle à coins arrondis 5"/>
          <p:cNvSpPr/>
          <p:nvPr/>
        </p:nvSpPr>
        <p:spPr bwMode="auto">
          <a:xfrm>
            <a:off x="2099727" y="2442557"/>
            <a:ext cx="4914902" cy="431999"/>
          </a:xfrm>
          <a:prstGeom prst="roundRect">
            <a:avLst/>
          </a:prstGeom>
          <a:noFill/>
          <a:ln w="19050" cmpd="sng">
            <a:solidFill>
              <a:schemeClr val="accent1">
                <a:lumMod val="75000"/>
              </a:schemeClr>
            </a:solidFill>
            <a:headEnd type="none" w="med" len="med"/>
            <a:tailEnd type="none" w="med" len="med"/>
          </a:ln>
          <a:effectLst/>
          <a:scene3d>
            <a:camera prst="orthographicFront"/>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fr-FR"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1365792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pic>
        <p:nvPicPr>
          <p:cNvPr id="11" name="Picture 2" descr="tableau0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44" l="0" r="100000">
                        <a14:foregroundMark x1="10651" y1="9624" x2="10651" y2="9624"/>
                        <a14:foregroundMark x1="10651" y1="9624" x2="10651" y2="9624"/>
                        <a14:foregroundMark x1="21127" y1="5810" x2="21127" y2="5810"/>
                        <a14:foregroundMark x1="7790" y1="23298" x2="7790" y2="23298"/>
                        <a14:foregroundMark x1="5634" y1="31221" x2="5634" y2="31221"/>
                        <a14:foregroundMark x1="29886" y1="21303" x2="29886" y2="21303"/>
                        <a14:foregroundMark x1="48239" y1="21009" x2="48239" y2="21009"/>
                        <a14:foregroundMark x1="48239" y1="21009" x2="48239" y2="21009"/>
                        <a14:foregroundMark x1="47799" y1="23298" x2="47799" y2="23298"/>
                        <a14:foregroundMark x1="13028" y1="47535" x2="13028" y2="47535"/>
                        <a14:foregroundMark x1="18750" y1="60329" x2="18750" y2="60329"/>
                        <a14:foregroundMark x1="18750" y1="64143" x2="18750" y2="64143"/>
                        <a14:foregroundMark x1="82350" y1="70833" x2="82350" y2="70833"/>
                        <a14:foregroundMark x1="88908" y1="65317" x2="88908" y2="65317"/>
                        <a14:foregroundMark x1="57218" y1="58040" x2="57218" y2="58040"/>
                        <a14:foregroundMark x1="53917" y1="62383" x2="53917" y2="62383"/>
                        <a14:foregroundMark x1="91769" y1="65610" x2="91769" y2="65610"/>
                        <a14:foregroundMark x1="89569" y1="74354" x2="89569" y2="74354"/>
                        <a14:foregroundMark x1="16329" y1="73181" x2="16329" y2="73181"/>
                        <a14:foregroundMark x1="16769" y1="62383" x2="16769" y2="62383"/>
                        <a14:foregroundMark x1="86532" y1="63556" x2="86532" y2="63556"/>
                        <a14:foregroundMark x1="50880" y1="10211" x2="50880" y2="10211"/>
                        <a14:foregroundMark x1="54401" y1="96244" x2="54401" y2="96244"/>
                        <a14:foregroundMark x1="83495" y1="75235" x2="83495" y2="75235"/>
                        <a14:foregroundMark x1="28477" y1="68192" x2="28477" y2="68192"/>
                        <a14:foregroundMark x1="44454" y1="19894" x2="44454" y2="19894"/>
                        <a14:foregroundMark x1="52729" y1="4343" x2="52729" y2="4343"/>
                        <a14:foregroundMark x1="53653" y1="12852" x2="53653" y2="12852"/>
                        <a14:foregroundMark x1="14569" y1="63967" x2="14569" y2="63967"/>
                        <a14:foregroundMark x1="9903" y1="61913" x2="9903" y2="61913"/>
                        <a14:foregroundMark x1="1056" y1="55399" x2="1056" y2="55399"/>
                        <a14:foregroundMark x1="3125" y1="73944" x2="3125" y2="73944"/>
                        <a14:foregroundMark x1="80150" y1="64202" x2="80150" y2="64202"/>
                        <a14:foregroundMark x1="82570" y1="77993" x2="82570" y2="77993"/>
                        <a14:foregroundMark x1="82746" y1="79460" x2="82746" y2="79460"/>
                        <a14:foregroundMark x1="21919" y1="61209" x2="21919" y2="61209"/>
                        <a14:foregroundMark x1="28125" y1="76232" x2="28125" y2="76232"/>
                        <a14:foregroundMark x1="27377" y1="78697" x2="27377" y2="78697"/>
                        <a14:backgroundMark x1="31206" y1="6984" x2="31206" y2="6984"/>
                        <a14:backgroundMark x1="6910" y1="34390" x2="6910" y2="34390"/>
                        <a14:backgroundMark x1="96127" y1="17782" x2="96127" y2="17782"/>
                        <a14:backgroundMark x1="10431" y1="12852" x2="10431" y2="12852"/>
                        <a14:backgroundMark x1="98107" y1="19249" x2="98107" y2="19249"/>
                        <a14:backgroundMark x1="11752" y1="86502" x2="11752" y2="86502"/>
                        <a14:backgroundMark x1="12324" y1="90962" x2="12324" y2="90962"/>
                        <a14:backgroundMark x1="68882" y1="90962" x2="68882" y2="90962"/>
                        <a14:backgroundMark x1="85960" y1="95012" x2="85960" y2="95012"/>
                        <a14:backgroundMark x1="77333" y1="94484" x2="77333" y2="94484"/>
                      </a14:backgroundRemoval>
                    </a14:imgEffect>
                  </a14:imgLayer>
                </a14:imgProps>
              </a:ext>
              <a:ext uri="{28A0092B-C50C-407E-A947-70E740481C1C}">
                <a14:useLocalDpi xmlns:a14="http://schemas.microsoft.com/office/drawing/2010/main" val="0"/>
              </a:ext>
            </a:extLst>
          </a:blip>
          <a:srcRect/>
          <a:stretch>
            <a:fillRect/>
          </a:stretch>
        </p:blipFill>
        <p:spPr bwMode="auto">
          <a:xfrm>
            <a:off x="1223433" y="1087854"/>
            <a:ext cx="6762193" cy="50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600200" y="2451100"/>
            <a:ext cx="3556000" cy="1397000"/>
          </a:xfrm>
          <a:prstGeom prst="rect">
            <a:avLst/>
          </a:prstGeom>
          <a:noFill/>
          <a:ln w="38100" cmpd="sng">
            <a:solidFill>
              <a:srgbClr val="F61B0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3" name="ZoneTexte 22"/>
          <p:cNvSpPr txBox="1"/>
          <p:nvPr/>
        </p:nvSpPr>
        <p:spPr>
          <a:xfrm>
            <a:off x="0" y="571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Instruments barométriques</a:t>
            </a:r>
          </a:p>
        </p:txBody>
      </p:sp>
      <p:pic>
        <p:nvPicPr>
          <p:cNvPr id="38" name="Picture 9" descr="Altimete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00" b="96000" l="0" r="97500"/>
                    </a14:imgEffect>
                  </a14:imgLayer>
                </a14:imgProps>
              </a:ext>
              <a:ext uri="{28A0092B-C50C-407E-A947-70E740481C1C}">
                <a14:useLocalDpi xmlns:a14="http://schemas.microsoft.com/office/drawing/2010/main" val="0"/>
              </a:ext>
            </a:extLst>
          </a:blip>
          <a:srcRect/>
          <a:stretch>
            <a:fillRect/>
          </a:stretch>
        </p:blipFill>
        <p:spPr bwMode="auto">
          <a:xfrm>
            <a:off x="3594702" y="3968999"/>
            <a:ext cx="1979996" cy="197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vsi_60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800" l="0" r="99200"/>
                    </a14:imgEffect>
                  </a14:imgLayer>
                </a14:imgProps>
              </a:ext>
              <a:ext uri="{28A0092B-C50C-407E-A947-70E740481C1C}">
                <a14:useLocalDpi xmlns:a14="http://schemas.microsoft.com/office/drawing/2010/main" val="0"/>
              </a:ext>
            </a:extLst>
          </a:blip>
          <a:srcRect/>
          <a:stretch>
            <a:fillRect/>
          </a:stretch>
        </p:blipFill>
        <p:spPr bwMode="auto">
          <a:xfrm>
            <a:off x="5772699" y="3971999"/>
            <a:ext cx="1976996" cy="197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ZoneTexte 42"/>
          <p:cNvSpPr txBox="1"/>
          <p:nvPr/>
        </p:nvSpPr>
        <p:spPr>
          <a:xfrm>
            <a:off x="1223433" y="5947963"/>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Anémomètre ou Badin </a:t>
            </a:r>
            <a:endParaRPr lang="fr-FR" sz="1400" dirty="0"/>
          </a:p>
        </p:txBody>
      </p:sp>
      <p:sp>
        <p:nvSpPr>
          <p:cNvPr id="44" name="ZoneTexte 43"/>
          <p:cNvSpPr txBox="1"/>
          <p:nvPr/>
        </p:nvSpPr>
        <p:spPr>
          <a:xfrm>
            <a:off x="3611084" y="5947963"/>
            <a:ext cx="197999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Altimètre</a:t>
            </a:r>
            <a:endParaRPr lang="fr-FR" sz="1400" dirty="0"/>
          </a:p>
        </p:txBody>
      </p:sp>
      <p:sp>
        <p:nvSpPr>
          <p:cNvPr id="45" name="ZoneTexte 44"/>
          <p:cNvSpPr txBox="1"/>
          <p:nvPr/>
        </p:nvSpPr>
        <p:spPr>
          <a:xfrm>
            <a:off x="5877697" y="5947963"/>
            <a:ext cx="1871998"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Variomètre</a:t>
            </a:r>
            <a:endParaRPr lang="fr-FR" sz="1400" dirty="0"/>
          </a:p>
        </p:txBody>
      </p:sp>
      <p:cxnSp>
        <p:nvCxnSpPr>
          <p:cNvPr id="15" name="Connecteur droit avec flèche 14"/>
          <p:cNvCxnSpPr/>
          <p:nvPr/>
        </p:nvCxnSpPr>
        <p:spPr>
          <a:xfrm flipV="1">
            <a:off x="2418732" y="2844800"/>
            <a:ext cx="375268" cy="118110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9" name="Connecteur droit avec flèche 48"/>
          <p:cNvCxnSpPr/>
          <p:nvPr/>
        </p:nvCxnSpPr>
        <p:spPr>
          <a:xfrm flipH="1" flipV="1">
            <a:off x="4013200" y="2844800"/>
            <a:ext cx="571500" cy="124460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52" name="Connecteur droit avec flèche 51"/>
          <p:cNvCxnSpPr/>
          <p:nvPr/>
        </p:nvCxnSpPr>
        <p:spPr>
          <a:xfrm flipH="1" flipV="1">
            <a:off x="4127500" y="3505200"/>
            <a:ext cx="1866900" cy="1092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55" name="Image 54" descr="images.jpeg"/>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backgroundMark x1="66222" y1="2222" x2="66222" y2="2222"/>
                        <a14:backgroundMark x1="58667" y1="1778" x2="58667" y2="1778"/>
                        <a14:backgroundMark x1="32889" y1="2667" x2="32889" y2="2667"/>
                        <a14:backgroundMark x1="36889" y1="1778" x2="36889" y2="1778"/>
                        <a14:backgroundMark x1="41778" y1="1778" x2="41778" y2="1778"/>
                        <a14:backgroundMark x1="55111" y1="1333" x2="55111" y2="1333"/>
                        <a14:backgroundMark x1="51556" y1="1333" x2="51556" y2="1333"/>
                        <a14:backgroundMark x1="47556" y1="1778" x2="47556" y2="1778"/>
                      </a14:backgroundRemoval>
                    </a14:imgEffect>
                  </a14:imgLayer>
                </a14:imgProps>
              </a:ext>
              <a:ext uri="{28A0092B-C50C-407E-A947-70E740481C1C}">
                <a14:useLocalDpi xmlns:a14="http://schemas.microsoft.com/office/drawing/2010/main" val="0"/>
              </a:ext>
            </a:extLst>
          </a:blip>
          <a:stretch>
            <a:fillRect/>
          </a:stretch>
        </p:blipFill>
        <p:spPr>
          <a:xfrm>
            <a:off x="1363133" y="3968999"/>
            <a:ext cx="1907997" cy="1907997"/>
          </a:xfrm>
          <a:prstGeom prst="rect">
            <a:avLst/>
          </a:prstGeom>
        </p:spPr>
      </p:pic>
      <p:pic>
        <p:nvPicPr>
          <p:cNvPr id="54" name="Image 53" descr="Anemometric_Inst.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732" y="1035763"/>
            <a:ext cx="6774894" cy="2863137"/>
          </a:xfrm>
          <a:prstGeom prst="rect">
            <a:avLst/>
          </a:prstGeom>
        </p:spPr>
      </p:pic>
      <p:sp>
        <p:nvSpPr>
          <p:cNvPr id="57" name="Bulle rectangulaire à coins arrondis 56"/>
          <p:cNvSpPr/>
          <p:nvPr/>
        </p:nvSpPr>
        <p:spPr>
          <a:xfrm>
            <a:off x="2794000" y="2895600"/>
            <a:ext cx="1689100" cy="323997"/>
          </a:xfrm>
          <a:prstGeom prst="wedgeRoundRectCallout">
            <a:avLst>
              <a:gd name="adj1" fmla="val -58865"/>
              <a:gd name="adj2" fmla="val 133161"/>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Pression statique</a:t>
            </a:r>
            <a:endParaRPr lang="fr-FR" sz="1400" dirty="0">
              <a:solidFill>
                <a:schemeClr val="tx1"/>
              </a:solidFill>
            </a:endParaRPr>
          </a:p>
        </p:txBody>
      </p:sp>
      <p:sp>
        <p:nvSpPr>
          <p:cNvPr id="58" name="Bulle rectangulaire à coins arrondis 57"/>
          <p:cNvSpPr/>
          <p:nvPr/>
        </p:nvSpPr>
        <p:spPr>
          <a:xfrm>
            <a:off x="158750" y="1943100"/>
            <a:ext cx="1689100" cy="323997"/>
          </a:xfrm>
          <a:prstGeom prst="wedgeRoundRectCallout">
            <a:avLst>
              <a:gd name="adj1" fmla="val 11059"/>
              <a:gd name="adj2" fmla="val 184118"/>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Pression totale</a:t>
            </a:r>
            <a:endParaRPr lang="fr-FR" sz="1400" dirty="0">
              <a:solidFill>
                <a:schemeClr val="tx1"/>
              </a:solidFill>
            </a:endParaRPr>
          </a:p>
        </p:txBody>
      </p:sp>
    </p:spTree>
    <p:extLst>
      <p:ext uri="{BB962C8B-B14F-4D97-AF65-F5344CB8AC3E}">
        <p14:creationId xmlns:p14="http://schemas.microsoft.com/office/powerpoint/2010/main" val="10373649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0"/>
                            </p:stCondLst>
                            <p:childTnLst>
                              <p:par>
                                <p:cTn id="30" presetID="22" presetClass="entr" presetSubtype="2"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right)">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3" name="ZoneTexte 22"/>
          <p:cNvSpPr txBox="1"/>
          <p:nvPr/>
        </p:nvSpPr>
        <p:spPr>
          <a:xfrm>
            <a:off x="12700" y="11914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Utilité</a:t>
            </a: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ANÉMOMÈTRE OU BADIN </a:t>
            </a:r>
            <a:endParaRPr lang="fr-FR" sz="1400" dirty="0"/>
          </a:p>
        </p:txBody>
      </p:sp>
      <p:sp>
        <p:nvSpPr>
          <p:cNvPr id="2" name="ZoneTexte 1"/>
          <p:cNvSpPr txBox="1"/>
          <p:nvPr/>
        </p:nvSpPr>
        <p:spPr>
          <a:xfrm>
            <a:off x="414958" y="1552031"/>
            <a:ext cx="8399512" cy="892552"/>
          </a:xfrm>
          <a:prstGeom prst="rect">
            <a:avLst/>
          </a:prstGeom>
          <a:noFill/>
        </p:spPr>
        <p:txBody>
          <a:bodyPr wrap="square" rtlCol="0">
            <a:spAutoFit/>
          </a:bodyPr>
          <a:lstStyle/>
          <a:p>
            <a:pPr algn="ctr">
              <a:spcBef>
                <a:spcPts val="600"/>
              </a:spcBef>
            </a:pPr>
            <a:r>
              <a:rPr lang="fr-FR" sz="1400" dirty="0" smtClean="0">
                <a:latin typeface="+mj-lt"/>
              </a:rPr>
              <a:t>Il donne </a:t>
            </a:r>
            <a:r>
              <a:rPr lang="fr-FR" sz="1400" dirty="0">
                <a:latin typeface="+mj-lt"/>
              </a:rPr>
              <a:t>la vitesse de déplacement de l'avion par rapport à la masse d'air</a:t>
            </a:r>
            <a:r>
              <a:rPr lang="fr-FR" sz="1400" dirty="0" smtClean="0">
                <a:latin typeface="+mj-lt"/>
              </a:rPr>
              <a:t>.</a:t>
            </a:r>
          </a:p>
          <a:p>
            <a:pPr algn="ctr">
              <a:spcBef>
                <a:spcPts val="600"/>
              </a:spcBef>
              <a:spcAft>
                <a:spcPts val="600"/>
              </a:spcAft>
            </a:pPr>
            <a:r>
              <a:rPr lang="fr-FR" sz="1400" dirty="0" smtClean="0">
                <a:latin typeface="+mj-lt"/>
              </a:rPr>
              <a:t>C’est la vitesse indiquée (Vi) ou vitesse propre (</a:t>
            </a:r>
            <a:r>
              <a:rPr lang="fr-FR" sz="1400" dirty="0" err="1" smtClean="0">
                <a:latin typeface="+mj-lt"/>
              </a:rPr>
              <a:t>Vp</a:t>
            </a:r>
            <a:r>
              <a:rPr lang="fr-FR" sz="1400" dirty="0" smtClean="0">
                <a:latin typeface="+mj-lt"/>
              </a:rPr>
              <a:t>).</a:t>
            </a:r>
          </a:p>
          <a:p>
            <a:pPr algn="ctr">
              <a:spcBef>
                <a:spcPts val="0"/>
              </a:spcBef>
              <a:spcAft>
                <a:spcPts val="0"/>
              </a:spcAft>
            </a:pPr>
            <a:r>
              <a:rPr lang="fr-FR" sz="1400" dirty="0" smtClean="0">
                <a:latin typeface="+mj-lt"/>
              </a:rPr>
              <a:t>Il est gradué en Nœuds (</a:t>
            </a:r>
            <a:r>
              <a:rPr lang="fr-FR" sz="1400" dirty="0" err="1" smtClean="0">
                <a:latin typeface="+mj-lt"/>
              </a:rPr>
              <a:t>Kt</a:t>
            </a:r>
            <a:r>
              <a:rPr lang="fr-FR" sz="1400" dirty="0" smtClean="0">
                <a:latin typeface="+mj-lt"/>
              </a:rPr>
              <a:t>) ou en Kilomètres par heure (Km/h). </a:t>
            </a:r>
            <a:r>
              <a:rPr lang="fr-FR" sz="1400" i="1" dirty="0" smtClean="0">
                <a:latin typeface="+mj-lt"/>
              </a:rPr>
              <a:t>1 </a:t>
            </a:r>
            <a:r>
              <a:rPr lang="fr-FR" sz="1400" i="1" dirty="0" err="1" smtClean="0">
                <a:latin typeface="+mj-lt"/>
              </a:rPr>
              <a:t>Kt</a:t>
            </a:r>
            <a:r>
              <a:rPr lang="fr-FR" sz="1400" i="1" dirty="0" smtClean="0">
                <a:latin typeface="+mj-lt"/>
              </a:rPr>
              <a:t> = 1 852 Km/h.</a:t>
            </a:r>
          </a:p>
        </p:txBody>
      </p:sp>
      <p:sp>
        <p:nvSpPr>
          <p:cNvPr id="16" name="ZoneTexte 15"/>
          <p:cNvSpPr txBox="1"/>
          <p:nvPr/>
        </p:nvSpPr>
        <p:spPr>
          <a:xfrm>
            <a:off x="0" y="252558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Principe de fonctionnement</a:t>
            </a:r>
          </a:p>
        </p:txBody>
      </p:sp>
      <p:pic>
        <p:nvPicPr>
          <p:cNvPr id="4" name="Image 3"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215760" y="144289"/>
            <a:ext cx="1435240" cy="1356954"/>
          </a:xfrm>
          <a:prstGeom prst="rect">
            <a:avLst/>
          </a:prstGeom>
        </p:spPr>
      </p:pic>
      <p:grpSp>
        <p:nvGrpSpPr>
          <p:cNvPr id="31" name="Grouper 30"/>
          <p:cNvGrpSpPr/>
          <p:nvPr/>
        </p:nvGrpSpPr>
        <p:grpSpPr>
          <a:xfrm>
            <a:off x="215760" y="3063528"/>
            <a:ext cx="2838590" cy="2380584"/>
            <a:chOff x="215760" y="4176648"/>
            <a:chExt cx="2838590" cy="2380584"/>
          </a:xfrm>
        </p:grpSpPr>
        <p:pic>
          <p:nvPicPr>
            <p:cNvPr id="5" name="Image 4" descr="images.jpe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276" r="42632" b="4487"/>
            <a:stretch/>
          </p:blipFill>
          <p:spPr>
            <a:xfrm>
              <a:off x="317272" y="4176648"/>
              <a:ext cx="2679928" cy="2380584"/>
            </a:xfrm>
            <a:prstGeom prst="rect">
              <a:avLst/>
            </a:prstGeom>
          </p:spPr>
        </p:pic>
        <p:sp>
          <p:nvSpPr>
            <p:cNvPr id="32" name="Rectangle 31"/>
            <p:cNvSpPr/>
            <p:nvPr/>
          </p:nvSpPr>
          <p:spPr>
            <a:xfrm>
              <a:off x="1822450" y="6026150"/>
              <a:ext cx="116205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215760" y="6097714"/>
              <a:ext cx="9525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2115552" y="4927600"/>
              <a:ext cx="938798" cy="33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20" name="Connecteur droit avec flèche 19"/>
          <p:cNvCxnSpPr>
            <a:stCxn id="35" idx="1"/>
          </p:cNvCxnSpPr>
          <p:nvPr/>
        </p:nvCxnSpPr>
        <p:spPr>
          <a:xfrm>
            <a:off x="2115552" y="3979580"/>
            <a:ext cx="860071" cy="469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er 36"/>
          <p:cNvGrpSpPr/>
          <p:nvPr/>
        </p:nvGrpSpPr>
        <p:grpSpPr>
          <a:xfrm>
            <a:off x="3001023" y="2817530"/>
            <a:ext cx="5715761" cy="2783382"/>
            <a:chOff x="3001023" y="3930650"/>
            <a:chExt cx="5715761" cy="2783382"/>
          </a:xfrm>
        </p:grpSpPr>
        <p:grpSp>
          <p:nvGrpSpPr>
            <p:cNvPr id="27" name="Grouper 26"/>
            <p:cNvGrpSpPr/>
            <p:nvPr/>
          </p:nvGrpSpPr>
          <p:grpSpPr>
            <a:xfrm>
              <a:off x="3309352" y="3930650"/>
              <a:ext cx="5407432" cy="2783382"/>
              <a:chOff x="3309352" y="3930650"/>
              <a:chExt cx="5407432" cy="2783382"/>
            </a:xfrm>
          </p:grpSpPr>
          <p:grpSp>
            <p:nvGrpSpPr>
              <p:cNvPr id="26" name="Grouper 25"/>
              <p:cNvGrpSpPr/>
              <p:nvPr/>
            </p:nvGrpSpPr>
            <p:grpSpPr>
              <a:xfrm>
                <a:off x="3702050" y="3930650"/>
                <a:ext cx="5014734" cy="2783382"/>
                <a:chOff x="3702050" y="3930650"/>
                <a:chExt cx="5014734" cy="2783382"/>
              </a:xfrm>
            </p:grpSpPr>
            <p:pic>
              <p:nvPicPr>
                <p:cNvPr id="22" name="Image 21" descr="5437932283_336d029536.jpg"/>
                <p:cNvPicPr>
                  <a:picLocks noChangeAspect="1"/>
                </p:cNvPicPr>
                <p:nvPr/>
              </p:nvPicPr>
              <p:blipFill rotWithShape="1">
                <a:blip r:embed="rId7">
                  <a:clrChange>
                    <a:clrFrom>
                      <a:srgbClr val="E4E5EC"/>
                    </a:clrFrom>
                    <a:clrTo>
                      <a:srgbClr val="E4E5EC">
                        <a:alpha val="0"/>
                      </a:srgbClr>
                    </a:clrTo>
                  </a:clrChange>
                  <a:extLst>
                    <a:ext uri="{28A0092B-C50C-407E-A947-70E740481C1C}">
                      <a14:useLocalDpi xmlns:a14="http://schemas.microsoft.com/office/drawing/2010/main" val="0"/>
                    </a:ext>
                  </a:extLst>
                </a:blip>
                <a:srcRect l="15721" t="4059" r="7461" b="5001"/>
                <a:stretch/>
              </p:blipFill>
              <p:spPr>
                <a:xfrm>
                  <a:off x="4100280" y="3992329"/>
                  <a:ext cx="4616504" cy="2721703"/>
                </a:xfrm>
                <a:prstGeom prst="rect">
                  <a:avLst/>
                </a:prstGeom>
              </p:spPr>
            </p:pic>
            <p:sp>
              <p:nvSpPr>
                <p:cNvPr id="25" name="Rectangle 24"/>
                <p:cNvSpPr/>
                <p:nvPr/>
              </p:nvSpPr>
              <p:spPr>
                <a:xfrm>
                  <a:off x="3702050" y="3930650"/>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6826250" y="3935348"/>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0" name="Rectangle 29"/>
              <p:cNvSpPr/>
              <p:nvPr/>
            </p:nvSpPr>
            <p:spPr>
              <a:xfrm>
                <a:off x="3309352" y="5854700"/>
                <a:ext cx="1162050" cy="1714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8" name="Image 37" descr="Anemometric_Inst.jpg"/>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67152" b="32666"/>
            <a:stretch/>
          </p:blipFill>
          <p:spPr>
            <a:xfrm>
              <a:off x="3001023" y="4764303"/>
              <a:ext cx="1124657" cy="974293"/>
            </a:xfrm>
            <a:prstGeom prst="rect">
              <a:avLst/>
            </a:prstGeom>
          </p:spPr>
        </p:pic>
      </p:grpSp>
      <p:cxnSp>
        <p:nvCxnSpPr>
          <p:cNvPr id="24" name="Connecteur droit avec flèche 23"/>
          <p:cNvCxnSpPr/>
          <p:nvPr/>
        </p:nvCxnSpPr>
        <p:spPr>
          <a:xfrm>
            <a:off x="1709152" y="5128930"/>
            <a:ext cx="2824748" cy="1841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ZoneTexte 43"/>
          <p:cNvSpPr txBox="1"/>
          <p:nvPr/>
        </p:nvSpPr>
        <p:spPr>
          <a:xfrm>
            <a:off x="414958" y="6265030"/>
            <a:ext cx="8399512" cy="307777"/>
          </a:xfrm>
          <a:prstGeom prst="rect">
            <a:avLst/>
          </a:prstGeom>
          <a:noFill/>
        </p:spPr>
        <p:txBody>
          <a:bodyPr wrap="square" rtlCol="0">
            <a:spAutoFit/>
          </a:bodyPr>
          <a:lstStyle/>
          <a:p>
            <a:pPr algn="ctr">
              <a:spcBef>
                <a:spcPts val="600"/>
              </a:spcBef>
            </a:pPr>
            <a:r>
              <a:rPr lang="fr-FR" sz="1400" i="1" dirty="0" smtClean="0">
                <a:solidFill>
                  <a:schemeClr val="accent5"/>
                </a:solidFill>
                <a:latin typeface="+mj-lt"/>
              </a:rPr>
              <a:t>Pour une Vi constante, la </a:t>
            </a:r>
            <a:r>
              <a:rPr lang="fr-FR" sz="1400" i="1" dirty="0" err="1" smtClean="0">
                <a:solidFill>
                  <a:schemeClr val="accent5"/>
                </a:solidFill>
                <a:latin typeface="+mj-lt"/>
              </a:rPr>
              <a:t>Vp</a:t>
            </a:r>
            <a:r>
              <a:rPr lang="fr-FR" sz="1400" i="1" dirty="0" smtClean="0">
                <a:solidFill>
                  <a:schemeClr val="accent5"/>
                </a:solidFill>
                <a:latin typeface="+mj-lt"/>
              </a:rPr>
              <a:t> augmente avec l’altitude de 1% par tranche de 600 </a:t>
            </a:r>
            <a:r>
              <a:rPr lang="fr-FR" sz="1400" i="1" dirty="0" err="1" smtClean="0">
                <a:solidFill>
                  <a:schemeClr val="accent5"/>
                </a:solidFill>
                <a:latin typeface="+mj-lt"/>
              </a:rPr>
              <a:t>Ft</a:t>
            </a:r>
            <a:r>
              <a:rPr lang="fr-FR" sz="1400" i="1" dirty="0" smtClean="0">
                <a:solidFill>
                  <a:schemeClr val="accent5"/>
                </a:solidFill>
                <a:latin typeface="+mj-lt"/>
              </a:rPr>
              <a:t>.</a:t>
            </a:r>
          </a:p>
        </p:txBody>
      </p:sp>
      <p:sp>
        <p:nvSpPr>
          <p:cNvPr id="45" name="Bulle rectangulaire à coins arrondis 44"/>
          <p:cNvSpPr/>
          <p:nvPr/>
        </p:nvSpPr>
        <p:spPr>
          <a:xfrm>
            <a:off x="2737341" y="5485579"/>
            <a:ext cx="1365095" cy="323997"/>
          </a:xfrm>
          <a:prstGeom prst="wedgeRoundRectCallout">
            <a:avLst>
              <a:gd name="adj1" fmla="val 83571"/>
              <a:gd name="adj2" fmla="val -89457"/>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solidFill>
                  <a:schemeClr val="tx1"/>
                </a:solidFill>
              </a:rPr>
              <a:t>Pression statique</a:t>
            </a:r>
            <a:endParaRPr lang="fr-FR" sz="1200" dirty="0">
              <a:solidFill>
                <a:schemeClr val="tx1"/>
              </a:solidFill>
            </a:endParaRPr>
          </a:p>
        </p:txBody>
      </p:sp>
      <p:sp>
        <p:nvSpPr>
          <p:cNvPr id="46" name="Bulle rectangulaire à coins arrondis 45"/>
          <p:cNvSpPr/>
          <p:nvPr/>
        </p:nvSpPr>
        <p:spPr>
          <a:xfrm>
            <a:off x="2975625" y="4663683"/>
            <a:ext cx="1221094" cy="323997"/>
          </a:xfrm>
          <a:prstGeom prst="wedgeRoundRectCallout">
            <a:avLst>
              <a:gd name="adj1" fmla="val -45559"/>
              <a:gd name="adj2" fmla="val -91735"/>
              <a:gd name="adj3" fmla="val 16667"/>
            </a:avLst>
          </a:prstGeom>
          <a:solidFill>
            <a:schemeClr val="bg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solidFill>
                  <a:schemeClr val="tx1"/>
                </a:solidFill>
              </a:rPr>
              <a:t>Pression totale</a:t>
            </a:r>
            <a:endParaRPr lang="fr-FR" sz="1200" dirty="0">
              <a:solidFill>
                <a:schemeClr val="tx1"/>
              </a:solidFill>
            </a:endParaRPr>
          </a:p>
        </p:txBody>
      </p:sp>
      <p:sp>
        <p:nvSpPr>
          <p:cNvPr id="41" name="ZoneTexte 40"/>
          <p:cNvSpPr txBox="1"/>
          <p:nvPr/>
        </p:nvSpPr>
        <p:spPr>
          <a:xfrm>
            <a:off x="4581527" y="5600912"/>
            <a:ext cx="4283999" cy="276999"/>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1200" dirty="0" smtClean="0">
                <a:latin typeface="+mj-lt"/>
              </a:rPr>
              <a:t>Pression totale – pression statique = Pression dynamique</a:t>
            </a:r>
            <a:endParaRPr lang="fr-FR" sz="1200" dirty="0">
              <a:latin typeface="+mj-lt"/>
            </a:endParaRPr>
          </a:p>
        </p:txBody>
      </p:sp>
      <p:cxnSp>
        <p:nvCxnSpPr>
          <p:cNvPr id="47" name="Connecteur droit avec flèche 46"/>
          <p:cNvCxnSpPr/>
          <p:nvPr/>
        </p:nvCxnSpPr>
        <p:spPr>
          <a:xfrm flipV="1">
            <a:off x="5267222" y="3651183"/>
            <a:ext cx="430036" cy="194972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0" name="Connecteur droit avec flèche 49"/>
          <p:cNvCxnSpPr/>
          <p:nvPr/>
        </p:nvCxnSpPr>
        <p:spPr>
          <a:xfrm flipH="1" flipV="1">
            <a:off x="5697258" y="4928711"/>
            <a:ext cx="711274" cy="68788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53" name="Connecteur droit avec flèche 52"/>
          <p:cNvCxnSpPr/>
          <p:nvPr/>
        </p:nvCxnSpPr>
        <p:spPr>
          <a:xfrm flipV="1">
            <a:off x="7682057" y="4144681"/>
            <a:ext cx="470330" cy="145566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8057988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par>
                          <p:cTn id="45" fill="hold">
                            <p:stCondLst>
                              <p:cond delay="0"/>
                            </p:stCondLst>
                            <p:childTnLst>
                              <p:par>
                                <p:cTn id="46" presetID="22" presetClass="entr" presetSubtype="4"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build="p"/>
      <p:bldP spid="16" grpId="0"/>
      <p:bldP spid="44" grpId="0" build="p"/>
      <p:bldP spid="45" grpId="0" animBg="1"/>
      <p:bldP spid="46"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Image 14"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ANÉMOMÈTRE OU BADIN </a:t>
            </a:r>
            <a:endParaRPr lang="fr-FR" sz="1400" dirty="0"/>
          </a:p>
        </p:txBody>
      </p:sp>
      <p:sp>
        <p:nvSpPr>
          <p:cNvPr id="12" name="ZoneTexte 11"/>
          <p:cNvSpPr txBox="1"/>
          <p:nvPr/>
        </p:nvSpPr>
        <p:spPr>
          <a:xfrm>
            <a:off x="469900" y="5321202"/>
            <a:ext cx="8280400" cy="523220"/>
          </a:xfrm>
          <a:prstGeom prst="rect">
            <a:avLst/>
          </a:prstGeom>
          <a:noFill/>
        </p:spPr>
        <p:txBody>
          <a:bodyPr wrap="square" rtlCol="0">
            <a:spAutoFit/>
          </a:bodyPr>
          <a:lstStyle/>
          <a:p>
            <a:pPr marL="742950" lvl="1" indent="-285750">
              <a:buFont typeface="Wingdings" charset="2"/>
              <a:buChar char="v"/>
            </a:pPr>
            <a:r>
              <a:rPr lang="fr-FR" sz="1400" dirty="0" smtClean="0">
                <a:latin typeface="+mj-lt"/>
              </a:rPr>
              <a:t>Limite </a:t>
            </a:r>
            <a:r>
              <a:rPr lang="fr-FR" sz="1400" dirty="0">
                <a:latin typeface="+mj-lt"/>
              </a:rPr>
              <a:t>inférieure : </a:t>
            </a:r>
            <a:r>
              <a:rPr lang="fr-FR" sz="1400" b="1" dirty="0">
                <a:latin typeface="+mj-lt"/>
              </a:rPr>
              <a:t>VSO </a:t>
            </a:r>
            <a:r>
              <a:rPr lang="fr-FR" sz="1400" dirty="0" smtClean="0">
                <a:latin typeface="+mj-lt"/>
              </a:rPr>
              <a:t>(Velocity Stall Out)</a:t>
            </a:r>
            <a:r>
              <a:rPr lang="fr-FR" sz="1400" dirty="0">
                <a:latin typeface="+mj-lt"/>
              </a:rPr>
              <a:t>. Vitesse de décrochage en configuration </a:t>
            </a:r>
            <a:r>
              <a:rPr lang="fr-FR" sz="1400" dirty="0" smtClean="0">
                <a:latin typeface="+mj-lt"/>
              </a:rPr>
              <a:t>d'atterrissage, </a:t>
            </a:r>
            <a:r>
              <a:rPr lang="fr-FR" sz="1400" dirty="0">
                <a:latin typeface="+mj-lt"/>
              </a:rPr>
              <a:t>volets sortis au </a:t>
            </a:r>
            <a:r>
              <a:rPr lang="fr-FR" sz="1400" dirty="0" smtClean="0">
                <a:latin typeface="+mj-lt"/>
              </a:rPr>
              <a:t>maximum.</a:t>
            </a:r>
            <a:endParaRPr lang="fr-FR" sz="1400" i="1" dirty="0" smtClean="0">
              <a:latin typeface="+mj-lt"/>
            </a:endParaRPr>
          </a:p>
        </p:txBody>
      </p:sp>
      <p:sp>
        <p:nvSpPr>
          <p:cNvPr id="13" name="Bulle rectangulaire à coins arrondis 12"/>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VSO = 45 </a:t>
            </a:r>
            <a:r>
              <a:rPr lang="fr-FR" sz="1400" dirty="0" err="1" smtClean="0">
                <a:solidFill>
                  <a:schemeClr val="tx1"/>
                </a:solidFill>
              </a:rPr>
              <a:t>kt</a:t>
            </a:r>
            <a:endParaRPr lang="fr-FR" sz="1400" dirty="0">
              <a:solidFill>
                <a:schemeClr val="tx1"/>
              </a:solidFill>
            </a:endParaRPr>
          </a:p>
        </p:txBody>
      </p:sp>
      <p:sp>
        <p:nvSpPr>
          <p:cNvPr id="14" name="Bulle rectangulaire à coins arrondis 1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VFE = 85 </a:t>
            </a:r>
            <a:r>
              <a:rPr lang="fr-FR" sz="1400" dirty="0" err="1" smtClean="0">
                <a:solidFill>
                  <a:schemeClr val="tx1"/>
                </a:solidFill>
              </a:rPr>
              <a:t>kt</a:t>
            </a:r>
            <a:endParaRPr lang="fr-FR" sz="1400" dirty="0">
              <a:solidFill>
                <a:schemeClr val="tx1"/>
              </a:solidFill>
            </a:endParaRPr>
          </a:p>
        </p:txBody>
      </p:sp>
      <p:sp>
        <p:nvSpPr>
          <p:cNvPr id="17" name="ZoneTexte 16"/>
          <p:cNvSpPr txBox="1"/>
          <p:nvPr/>
        </p:nvSpPr>
        <p:spPr>
          <a:xfrm>
            <a:off x="2146300" y="4817656"/>
            <a:ext cx="4940300" cy="307777"/>
          </a:xfrm>
          <a:prstGeom prst="rect">
            <a:avLst/>
          </a:prstGeom>
          <a:noFill/>
          <a:ln>
            <a:solidFill>
              <a:schemeClr val="tx1"/>
            </a:solidFill>
          </a:ln>
        </p:spPr>
        <p:txBody>
          <a:bodyPr wrap="square" rtlCol="0">
            <a:spAutoFit/>
          </a:bodyPr>
          <a:lstStyle/>
          <a:p>
            <a:pPr algn="ctr"/>
            <a:r>
              <a:rPr lang="fr-FR" sz="1400" b="1" dirty="0" smtClean="0">
                <a:latin typeface="+mj-lt"/>
              </a:rPr>
              <a:t>Arc blanc : </a:t>
            </a:r>
            <a:r>
              <a:rPr lang="fr-FR" sz="1400" dirty="0" smtClean="0">
                <a:latin typeface="+mj-lt"/>
              </a:rPr>
              <a:t>Plage d’utilisation volets sortis.</a:t>
            </a:r>
          </a:p>
        </p:txBody>
      </p:sp>
      <p:sp>
        <p:nvSpPr>
          <p:cNvPr id="18" name="ZoneTexte 17"/>
          <p:cNvSpPr txBox="1"/>
          <p:nvPr/>
        </p:nvSpPr>
        <p:spPr>
          <a:xfrm>
            <a:off x="469900" y="5965013"/>
            <a:ext cx="8280400" cy="307777"/>
          </a:xfrm>
          <a:prstGeom prst="rect">
            <a:avLst/>
          </a:prstGeom>
          <a:noFill/>
        </p:spPr>
        <p:txBody>
          <a:bodyPr wrap="square" rtlCol="0">
            <a:spAutoFit/>
          </a:bodyPr>
          <a:lstStyle/>
          <a:p>
            <a:pPr marL="742950" lvl="1" indent="-285750">
              <a:buFont typeface="Wingdings" charset="2"/>
              <a:buChar char="v"/>
            </a:pPr>
            <a:r>
              <a:rPr lang="fr-FR" sz="1400" dirty="0" smtClean="0">
                <a:latin typeface="+mj-lt"/>
              </a:rPr>
              <a:t>Limite </a:t>
            </a:r>
            <a:r>
              <a:rPr lang="fr-FR" sz="1400" dirty="0">
                <a:latin typeface="+mj-lt"/>
              </a:rPr>
              <a:t>supérieure : </a:t>
            </a:r>
            <a:r>
              <a:rPr lang="fr-FR" sz="1400" b="1" dirty="0">
                <a:latin typeface="+mj-lt"/>
              </a:rPr>
              <a:t>VFE</a:t>
            </a:r>
            <a:r>
              <a:rPr lang="fr-FR" sz="1400" dirty="0">
                <a:latin typeface="+mj-lt"/>
              </a:rPr>
              <a:t> </a:t>
            </a:r>
            <a:r>
              <a:rPr lang="fr-FR" sz="1400" dirty="0" smtClean="0">
                <a:latin typeface="+mj-lt"/>
              </a:rPr>
              <a:t>(</a:t>
            </a:r>
            <a:r>
              <a:rPr lang="fr-FR" sz="1400" dirty="0" smtClean="0"/>
              <a:t>Velocity </a:t>
            </a:r>
            <a:r>
              <a:rPr lang="fr-FR" sz="1400" dirty="0" smtClean="0">
                <a:latin typeface="+mj-lt"/>
              </a:rPr>
              <a:t>Flap </a:t>
            </a:r>
            <a:r>
              <a:rPr lang="fr-FR" sz="1400" dirty="0">
                <a:latin typeface="+mj-lt"/>
              </a:rPr>
              <a:t>Extended). Vitesse maximale d'utilisation des volets</a:t>
            </a:r>
            <a:r>
              <a:rPr lang="fr-FR" sz="1400" dirty="0" smtClean="0">
                <a:latin typeface="+mj-lt"/>
              </a:rPr>
              <a:t>.</a:t>
            </a:r>
            <a:endParaRPr lang="fr-FR" sz="1400" i="1" dirty="0" smtClean="0">
              <a:latin typeface="+mj-lt"/>
            </a:endParaRPr>
          </a:p>
        </p:txBody>
      </p:sp>
    </p:spTree>
    <p:extLst>
      <p:ext uri="{BB962C8B-B14F-4D97-AF65-F5344CB8AC3E}">
        <p14:creationId xmlns:p14="http://schemas.microsoft.com/office/powerpoint/2010/main" val="6959304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7" grpId="0" animBg="1"/>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Image 18"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ANÉMOMÈTRE OU BADIN </a:t>
            </a:r>
            <a:endParaRPr lang="fr-FR" sz="1400" dirty="0"/>
          </a:p>
        </p:txBody>
      </p:sp>
      <p:sp>
        <p:nvSpPr>
          <p:cNvPr id="12" name="ZoneTexte 11"/>
          <p:cNvSpPr txBox="1"/>
          <p:nvPr/>
        </p:nvSpPr>
        <p:spPr>
          <a:xfrm>
            <a:off x="469900" y="5321202"/>
            <a:ext cx="8280400" cy="523220"/>
          </a:xfrm>
          <a:prstGeom prst="rect">
            <a:avLst/>
          </a:prstGeom>
          <a:noFill/>
        </p:spPr>
        <p:txBody>
          <a:bodyPr wrap="square" rtlCol="0">
            <a:spAutoFit/>
          </a:bodyPr>
          <a:lstStyle/>
          <a:p>
            <a:pPr marL="742950" lvl="1" indent="-285750">
              <a:buFont typeface="Wingdings" charset="2"/>
              <a:buChar char="v"/>
            </a:pPr>
            <a:r>
              <a:rPr lang="fr-FR" sz="1400" dirty="0" smtClean="0">
                <a:latin typeface="+mj-lt"/>
              </a:rPr>
              <a:t>Limite </a:t>
            </a:r>
            <a:r>
              <a:rPr lang="fr-FR" sz="1400" dirty="0">
                <a:latin typeface="+mj-lt"/>
              </a:rPr>
              <a:t>inférieure : </a:t>
            </a:r>
            <a:r>
              <a:rPr lang="fr-FR" sz="1400" b="1" dirty="0">
                <a:latin typeface="+mj-lt"/>
              </a:rPr>
              <a:t>VS1</a:t>
            </a:r>
            <a:r>
              <a:rPr lang="fr-FR" sz="1400" dirty="0">
                <a:latin typeface="+mj-lt"/>
              </a:rPr>
              <a:t> </a:t>
            </a:r>
            <a:r>
              <a:rPr lang="fr-FR" sz="1400" dirty="0" smtClean="0">
                <a:latin typeface="+mj-lt"/>
              </a:rPr>
              <a:t>(Velocity Stall </a:t>
            </a:r>
            <a:r>
              <a:rPr lang="fr-FR" sz="1400" dirty="0">
                <a:latin typeface="+mj-lt"/>
              </a:rPr>
              <a:t>Speed 1)  Vitesse de décrochage en configuration lisse (</a:t>
            </a:r>
            <a:r>
              <a:rPr lang="fr-FR" sz="1400" dirty="0" smtClean="0">
                <a:latin typeface="+mj-lt"/>
              </a:rPr>
              <a:t>volets rentrés).</a:t>
            </a:r>
            <a:endParaRPr lang="fr-FR" sz="1400" i="1" dirty="0" smtClean="0">
              <a:latin typeface="+mj-lt"/>
            </a:endParaRPr>
          </a:p>
        </p:txBody>
      </p:sp>
      <p:sp>
        <p:nvSpPr>
          <p:cNvPr id="13" name="Bulle rectangulaire à coins arrondis 12"/>
          <p:cNvSpPr/>
          <p:nvPr/>
        </p:nvSpPr>
        <p:spPr>
          <a:xfrm>
            <a:off x="5697258" y="3298994"/>
            <a:ext cx="1527124" cy="323997"/>
          </a:xfrm>
          <a:prstGeom prst="wedgeRoundRectCallout">
            <a:avLst>
              <a:gd name="adj1" fmla="val -65047"/>
              <a:gd name="adj2" fmla="val -211964"/>
              <a:gd name="adj3" fmla="val 16667"/>
            </a:avLst>
          </a:prstGeom>
          <a:solidFill>
            <a:schemeClr val="accent3">
              <a:lumMod val="20000"/>
              <a:lumOff val="80000"/>
            </a:schemeClr>
          </a:solidFill>
          <a:ln>
            <a:solidFill>
              <a:srgbClr val="50870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rgbClr val="008000"/>
                </a:solidFill>
              </a:rPr>
              <a:t>VS1 =  55 </a:t>
            </a:r>
            <a:r>
              <a:rPr lang="fr-FR" sz="1400" dirty="0" err="1" smtClean="0">
                <a:solidFill>
                  <a:srgbClr val="008000"/>
                </a:solidFill>
              </a:rPr>
              <a:t>kt</a:t>
            </a:r>
            <a:endParaRPr lang="fr-FR" sz="1400" dirty="0">
              <a:solidFill>
                <a:srgbClr val="008000"/>
              </a:solidFill>
            </a:endParaRPr>
          </a:p>
        </p:txBody>
      </p:sp>
      <p:sp>
        <p:nvSpPr>
          <p:cNvPr id="14" name="Bulle rectangulaire à coins arrondis 13"/>
          <p:cNvSpPr/>
          <p:nvPr/>
        </p:nvSpPr>
        <p:spPr>
          <a:xfrm>
            <a:off x="2275218" y="3960982"/>
            <a:ext cx="1527124" cy="323997"/>
          </a:xfrm>
          <a:prstGeom prst="wedgeRoundRectCallout">
            <a:avLst>
              <a:gd name="adj1" fmla="val 60776"/>
              <a:gd name="adj2" fmla="val -161332"/>
              <a:gd name="adj3" fmla="val 16667"/>
            </a:avLst>
          </a:prstGeom>
          <a:solidFill>
            <a:schemeClr val="accent3">
              <a:lumMod val="20000"/>
              <a:lumOff val="80000"/>
            </a:schemeClr>
          </a:solidFill>
          <a:ln>
            <a:solidFill>
              <a:schemeClr val="accent3"/>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rgbClr val="008000"/>
                </a:solidFill>
              </a:rPr>
              <a:t>VN0 = 110 </a:t>
            </a:r>
            <a:r>
              <a:rPr lang="fr-FR" sz="1400" dirty="0" err="1" smtClean="0">
                <a:solidFill>
                  <a:srgbClr val="008000"/>
                </a:solidFill>
              </a:rPr>
              <a:t>kt</a:t>
            </a:r>
            <a:endParaRPr lang="fr-FR" sz="1400" dirty="0">
              <a:solidFill>
                <a:srgbClr val="008000"/>
              </a:solidFill>
            </a:endParaRPr>
          </a:p>
        </p:txBody>
      </p:sp>
      <p:sp>
        <p:nvSpPr>
          <p:cNvPr id="17" name="ZoneTexte 16"/>
          <p:cNvSpPr txBox="1"/>
          <p:nvPr/>
        </p:nvSpPr>
        <p:spPr>
          <a:xfrm>
            <a:off x="2146300" y="4817656"/>
            <a:ext cx="4940300" cy="307777"/>
          </a:xfrm>
          <a:prstGeom prst="rect">
            <a:avLst/>
          </a:prstGeom>
          <a:solidFill>
            <a:schemeClr val="accent3">
              <a:lumMod val="20000"/>
              <a:lumOff val="80000"/>
            </a:schemeClr>
          </a:solidFill>
          <a:ln>
            <a:solidFill>
              <a:srgbClr val="508709"/>
            </a:solidFill>
          </a:ln>
        </p:spPr>
        <p:txBody>
          <a:bodyPr wrap="square" rtlCol="0">
            <a:spAutoFit/>
          </a:bodyPr>
          <a:lstStyle/>
          <a:p>
            <a:pPr algn="ctr"/>
            <a:r>
              <a:rPr lang="fr-FR" sz="1400" b="1" dirty="0" smtClean="0">
                <a:solidFill>
                  <a:srgbClr val="008000"/>
                </a:solidFill>
                <a:latin typeface="+mj-lt"/>
              </a:rPr>
              <a:t>Arc vert : </a:t>
            </a:r>
            <a:r>
              <a:rPr lang="fr-FR" sz="1400" dirty="0" smtClean="0">
                <a:solidFill>
                  <a:srgbClr val="008000"/>
                </a:solidFill>
                <a:latin typeface="+mj-lt"/>
              </a:rPr>
              <a:t>Plage d’utilisation normale </a:t>
            </a:r>
            <a:r>
              <a:rPr lang="fr-FR" sz="1400" dirty="0">
                <a:solidFill>
                  <a:srgbClr val="008000"/>
                </a:solidFill>
                <a:latin typeface="+mj-lt"/>
              </a:rPr>
              <a:t>de l'aéronef</a:t>
            </a:r>
            <a:r>
              <a:rPr lang="fr-FR" sz="1400" dirty="0" smtClean="0">
                <a:solidFill>
                  <a:srgbClr val="008000"/>
                </a:solidFill>
                <a:latin typeface="+mj-lt"/>
              </a:rPr>
              <a:t>.</a:t>
            </a:r>
          </a:p>
        </p:txBody>
      </p:sp>
      <p:sp>
        <p:nvSpPr>
          <p:cNvPr id="18" name="ZoneTexte 17"/>
          <p:cNvSpPr txBox="1"/>
          <p:nvPr/>
        </p:nvSpPr>
        <p:spPr>
          <a:xfrm>
            <a:off x="469900" y="5965013"/>
            <a:ext cx="8280400" cy="523220"/>
          </a:xfrm>
          <a:prstGeom prst="rect">
            <a:avLst/>
          </a:prstGeom>
          <a:noFill/>
        </p:spPr>
        <p:txBody>
          <a:bodyPr wrap="square" rtlCol="0">
            <a:spAutoFit/>
          </a:bodyPr>
          <a:lstStyle/>
          <a:p>
            <a:pPr marL="742950" lvl="1" indent="-285750">
              <a:buFont typeface="Wingdings" charset="2"/>
              <a:buChar char="v"/>
            </a:pPr>
            <a:r>
              <a:rPr lang="fr-FR" sz="1400" dirty="0">
                <a:latin typeface="+mj-lt"/>
              </a:rPr>
              <a:t>Limite supérieure : </a:t>
            </a:r>
            <a:r>
              <a:rPr lang="fr-FR" sz="1400" b="1" dirty="0">
                <a:latin typeface="+mj-lt"/>
              </a:rPr>
              <a:t>VNO</a:t>
            </a:r>
            <a:r>
              <a:rPr lang="fr-FR" sz="1400" dirty="0">
                <a:latin typeface="+mj-lt"/>
              </a:rPr>
              <a:t> </a:t>
            </a:r>
            <a:r>
              <a:rPr lang="fr-FR" sz="1400" dirty="0" smtClean="0">
                <a:latin typeface="+mj-lt"/>
              </a:rPr>
              <a:t>(Velocity Normal Operating) </a:t>
            </a:r>
            <a:r>
              <a:rPr lang="fr-FR" sz="1400" dirty="0">
                <a:latin typeface="+mj-lt"/>
              </a:rPr>
              <a:t>vitesse à ne pas dépasser quand l'atmosphère est </a:t>
            </a:r>
            <a:r>
              <a:rPr lang="fr-FR" sz="1400" dirty="0" smtClean="0">
                <a:latin typeface="+mj-lt"/>
              </a:rPr>
              <a:t>agitée.</a:t>
            </a:r>
            <a:endParaRPr lang="fr-FR" sz="1400" i="1" dirty="0" smtClean="0">
              <a:latin typeface="+mj-lt"/>
            </a:endParaRPr>
          </a:p>
        </p:txBody>
      </p:sp>
      <p:sp>
        <p:nvSpPr>
          <p:cNvPr id="20" name="Bulle rectangulaire à coins arrondis 19"/>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VSO = 45 </a:t>
            </a:r>
            <a:r>
              <a:rPr lang="fr-FR" sz="1400" dirty="0" err="1" smtClean="0">
                <a:solidFill>
                  <a:schemeClr val="tx1"/>
                </a:solidFill>
              </a:rPr>
              <a:t>kt</a:t>
            </a:r>
            <a:endParaRPr lang="fr-FR" sz="1400" dirty="0">
              <a:solidFill>
                <a:schemeClr val="tx1"/>
              </a:solidFill>
            </a:endParaRPr>
          </a:p>
        </p:txBody>
      </p:sp>
      <p:sp>
        <p:nvSpPr>
          <p:cNvPr id="24" name="Bulle rectangulaire à coins arrondis 2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VFE = 85 </a:t>
            </a:r>
            <a:r>
              <a:rPr lang="fr-FR" sz="1400" dirty="0" err="1" smtClean="0">
                <a:solidFill>
                  <a:schemeClr val="tx1"/>
                </a:solidFill>
              </a:rPr>
              <a:t>kt</a:t>
            </a:r>
            <a:endParaRPr lang="fr-FR" sz="1400" dirty="0">
              <a:solidFill>
                <a:schemeClr val="tx1"/>
              </a:solidFill>
            </a:endParaRPr>
          </a:p>
        </p:txBody>
      </p:sp>
    </p:spTree>
    <p:extLst>
      <p:ext uri="{BB962C8B-B14F-4D97-AF65-F5344CB8AC3E}">
        <p14:creationId xmlns:p14="http://schemas.microsoft.com/office/powerpoint/2010/main" val="39411144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Image 18" descr="220px-Anémomètre.jpg"/>
          <p:cNvPicPr>
            <a:picLocks noChangeAspect="1"/>
          </p:cNvPicPr>
          <p:nvPr/>
        </p:nvPicPr>
        <p:blipFill>
          <a:blip r:embed="rId3">
            <a:extLst>
              <a:ext uri="{BEBA8EAE-BF5A-486C-A8C5-ECC9F3942E4B}">
                <a14:imgProps xmlns:a14="http://schemas.microsoft.com/office/drawing/2010/main">
                  <a14:imgLayer r:embed="rId4">
                    <a14:imgEffect>
                      <a14:backgroundRemoval t="0" b="98558" l="0" r="95455"/>
                    </a14:imgEffect>
                  </a14:imgLayer>
                </a14:imgProps>
              </a:ext>
              <a:ext uri="{28A0092B-C50C-407E-A947-70E740481C1C}">
                <a14:useLocalDpi xmlns:a14="http://schemas.microsoft.com/office/drawing/2010/main" val="0"/>
              </a:ext>
            </a:extLst>
          </a:blip>
          <a:stretch>
            <a:fillRect/>
          </a:stretch>
        </p:blipFill>
        <p:spPr>
          <a:xfrm>
            <a:off x="3401144" y="1917701"/>
            <a:ext cx="2360761" cy="2231999"/>
          </a:xfrm>
          <a:prstGeom prst="rect">
            <a:avLst/>
          </a:prstGeom>
        </p:spPr>
      </p:pic>
      <p:sp>
        <p:nvSpPr>
          <p:cNvPr id="97284" name="Text Box 4"/>
          <p:cNvSpPr txBox="1">
            <a:spLocks noChangeArrowheads="1"/>
          </p:cNvSpPr>
          <p:nvPr/>
        </p:nvSpPr>
        <p:spPr bwMode="auto">
          <a:xfrm>
            <a:off x="1" y="27057"/>
            <a:ext cx="9144000" cy="493643"/>
          </a:xfrm>
          <a:prstGeom prst="rect">
            <a:avLst/>
          </a:prstGeom>
          <a:noFill/>
          <a:ln w="9525">
            <a:noFill/>
            <a:miter lim="800000"/>
            <a:headEnd/>
            <a:tailEnd/>
          </a:ln>
          <a:effectLst/>
          <a:scene3d>
            <a:camera prst="orthographicFront"/>
            <a:lightRig rig="threePt" dir="t"/>
          </a:scene3d>
          <a:sp3d/>
        </p:spPr>
        <p:txBody>
          <a:bodyPr anchor="ctr">
            <a:prstTxWarp prst="textNoShape">
              <a:avLst/>
            </a:prstTxWarp>
          </a:bodyPr>
          <a:lstStyle/>
          <a:p>
            <a:pPr algn="ctr">
              <a:spcBef>
                <a:spcPct val="50000"/>
              </a:spcBef>
              <a:spcAft>
                <a:spcPts val="600"/>
              </a:spcAft>
              <a:buSzPct val="100000"/>
              <a:defRPr/>
            </a:pPr>
            <a:r>
              <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6</a:t>
            </a:r>
            <a:r>
              <a:rPr lang="fr-FR" sz="2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rPr>
              <a:t>. Instruments de contrôle de vol</a:t>
            </a:r>
            <a:endParaRPr lang="fr-FR" sz="20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Comic Sans MS" charset="0"/>
              <a:cs typeface="Trebuchet MS"/>
            </a:endParaRPr>
          </a:p>
        </p:txBody>
      </p:sp>
      <p:sp>
        <p:nvSpPr>
          <p:cNvPr id="23" name="ZoneTexte 22"/>
          <p:cNvSpPr txBox="1"/>
          <p:nvPr/>
        </p:nvSpPr>
        <p:spPr>
          <a:xfrm>
            <a:off x="12700" y="1229500"/>
            <a:ext cx="9144000" cy="369332"/>
          </a:xfrm>
          <a:prstGeom prst="rect">
            <a:avLst/>
          </a:prstGeom>
          <a:noFill/>
        </p:spPr>
        <p:txBody>
          <a:bodyPr wrap="square" rtlCol="0">
            <a:spAutoFit/>
          </a:bodyPr>
          <a:lstStyle>
            <a:defPPr>
              <a:defRPr lang="fr-FR"/>
            </a:defPPr>
            <a:lvl1pPr algn="ctr">
              <a:spcAft>
                <a:spcPts val="600"/>
              </a:spcAft>
              <a:defRPr>
                <a:solidFill>
                  <a:schemeClr val="accent2"/>
                </a:solidFill>
                <a:latin typeface="+mn-lt"/>
              </a:defRPr>
            </a:lvl1pPr>
          </a:lstStyle>
          <a:p>
            <a:r>
              <a:rPr lang="fr-FR" dirty="0"/>
              <a:t>Vitesses caractéristiques</a:t>
            </a:r>
          </a:p>
        </p:txBody>
      </p:sp>
      <p:sp>
        <p:nvSpPr>
          <p:cNvPr id="43" name="ZoneTexte 42"/>
          <p:cNvSpPr txBox="1"/>
          <p:nvPr/>
        </p:nvSpPr>
        <p:spPr>
          <a:xfrm>
            <a:off x="3472142" y="689977"/>
            <a:ext cx="222511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FR" sz="1400" dirty="0" smtClean="0"/>
              <a:t>ANÉMOMÈTRE OU BADIN </a:t>
            </a:r>
            <a:endParaRPr lang="fr-FR" sz="1400" dirty="0"/>
          </a:p>
        </p:txBody>
      </p:sp>
      <p:sp>
        <p:nvSpPr>
          <p:cNvPr id="13" name="Bulle rectangulaire à coins arrondis 12"/>
          <p:cNvSpPr/>
          <p:nvPr/>
        </p:nvSpPr>
        <p:spPr>
          <a:xfrm>
            <a:off x="5697258" y="3298994"/>
            <a:ext cx="1527124" cy="323997"/>
          </a:xfrm>
          <a:prstGeom prst="wedgeRoundRectCallout">
            <a:avLst>
              <a:gd name="adj1" fmla="val -65047"/>
              <a:gd name="adj2" fmla="val -211964"/>
              <a:gd name="adj3" fmla="val 16667"/>
            </a:avLst>
          </a:prstGeom>
          <a:solidFill>
            <a:schemeClr val="accent3">
              <a:lumMod val="20000"/>
              <a:lumOff val="80000"/>
            </a:schemeClr>
          </a:solidFill>
          <a:ln>
            <a:solidFill>
              <a:srgbClr val="50870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rgbClr val="008000"/>
                </a:solidFill>
              </a:rPr>
              <a:t>VS1 =  55 </a:t>
            </a:r>
            <a:r>
              <a:rPr lang="fr-FR" sz="1400" dirty="0" err="1" smtClean="0">
                <a:solidFill>
                  <a:srgbClr val="008000"/>
                </a:solidFill>
              </a:rPr>
              <a:t>kt</a:t>
            </a:r>
            <a:endParaRPr lang="fr-FR" sz="1400" dirty="0">
              <a:solidFill>
                <a:srgbClr val="008000"/>
              </a:solidFill>
            </a:endParaRPr>
          </a:p>
        </p:txBody>
      </p:sp>
      <p:sp>
        <p:nvSpPr>
          <p:cNvPr id="14" name="Bulle rectangulaire à coins arrondis 13"/>
          <p:cNvSpPr/>
          <p:nvPr/>
        </p:nvSpPr>
        <p:spPr>
          <a:xfrm>
            <a:off x="2275218" y="3960982"/>
            <a:ext cx="1527124" cy="323997"/>
          </a:xfrm>
          <a:prstGeom prst="wedgeRoundRectCallout">
            <a:avLst>
              <a:gd name="adj1" fmla="val 60776"/>
              <a:gd name="adj2" fmla="val -161332"/>
              <a:gd name="adj3" fmla="val 16667"/>
            </a:avLst>
          </a:prstGeom>
          <a:solidFill>
            <a:schemeClr val="accent3">
              <a:lumMod val="20000"/>
              <a:lumOff val="80000"/>
            </a:schemeClr>
          </a:solidFill>
          <a:ln>
            <a:solidFill>
              <a:schemeClr val="accent3"/>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rgbClr val="008000"/>
                </a:solidFill>
              </a:rPr>
              <a:t>VN0 = 110 </a:t>
            </a:r>
            <a:r>
              <a:rPr lang="fr-FR" sz="1400" dirty="0" err="1" smtClean="0">
                <a:solidFill>
                  <a:srgbClr val="008000"/>
                </a:solidFill>
              </a:rPr>
              <a:t>kt</a:t>
            </a:r>
            <a:endParaRPr lang="fr-FR" sz="1400" dirty="0">
              <a:solidFill>
                <a:srgbClr val="008000"/>
              </a:solidFill>
            </a:endParaRPr>
          </a:p>
        </p:txBody>
      </p:sp>
      <p:sp>
        <p:nvSpPr>
          <p:cNvPr id="20" name="Bulle rectangulaire à coins arrondis 19"/>
          <p:cNvSpPr/>
          <p:nvPr/>
        </p:nvSpPr>
        <p:spPr>
          <a:xfrm>
            <a:off x="5597576" y="2006402"/>
            <a:ext cx="1527124" cy="323997"/>
          </a:xfrm>
          <a:prstGeom prst="wedgeRoundRectCallout">
            <a:avLst>
              <a:gd name="adj1" fmla="val -69735"/>
              <a:gd name="adj2" fmla="val 9004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VSO = 45 </a:t>
            </a:r>
            <a:r>
              <a:rPr lang="fr-FR" sz="1400" dirty="0" err="1" smtClean="0">
                <a:solidFill>
                  <a:schemeClr val="tx1"/>
                </a:solidFill>
              </a:rPr>
              <a:t>kt</a:t>
            </a:r>
            <a:endParaRPr lang="fr-FR" sz="1400" dirty="0">
              <a:solidFill>
                <a:schemeClr val="tx1"/>
              </a:solidFill>
            </a:endParaRPr>
          </a:p>
        </p:txBody>
      </p:sp>
      <p:sp>
        <p:nvSpPr>
          <p:cNvPr id="15" name="ZoneTexte 14"/>
          <p:cNvSpPr txBox="1"/>
          <p:nvPr/>
        </p:nvSpPr>
        <p:spPr>
          <a:xfrm>
            <a:off x="1938790" y="4817656"/>
            <a:ext cx="5342620" cy="307777"/>
          </a:xfrm>
          <a:prstGeom prst="rect">
            <a:avLst/>
          </a:prstGeom>
          <a:solidFill>
            <a:srgbClr val="FFF793"/>
          </a:solidFill>
          <a:ln>
            <a:solidFill>
              <a:schemeClr val="tx1"/>
            </a:solidFill>
          </a:ln>
        </p:spPr>
        <p:txBody>
          <a:bodyPr wrap="square" rtlCol="0">
            <a:spAutoFit/>
          </a:bodyPr>
          <a:lstStyle/>
          <a:p>
            <a:pPr algn="ctr"/>
            <a:r>
              <a:rPr lang="fr-FR" sz="1400" b="1" dirty="0" smtClean="0">
                <a:latin typeface="+mj-lt"/>
              </a:rPr>
              <a:t>Arc jaune : </a:t>
            </a:r>
            <a:r>
              <a:rPr lang="fr-FR" sz="1400" dirty="0" smtClean="0">
                <a:latin typeface="+mj-lt"/>
              </a:rPr>
              <a:t>Plage d’utilisation interdite en atmosphère agitée.</a:t>
            </a:r>
          </a:p>
        </p:txBody>
      </p:sp>
      <p:sp>
        <p:nvSpPr>
          <p:cNvPr id="16" name="ZoneTexte 15"/>
          <p:cNvSpPr txBox="1"/>
          <p:nvPr/>
        </p:nvSpPr>
        <p:spPr>
          <a:xfrm>
            <a:off x="1649607" y="5291242"/>
            <a:ext cx="6014493" cy="307777"/>
          </a:xfrm>
          <a:prstGeom prst="rect">
            <a:avLst/>
          </a:prstGeom>
          <a:solidFill>
            <a:srgbClr val="FFB8B9">
              <a:alpha val="52000"/>
            </a:srgbClr>
          </a:solidFill>
          <a:ln>
            <a:solidFill>
              <a:srgbClr val="FF0000"/>
            </a:solidFill>
          </a:ln>
        </p:spPr>
        <p:txBody>
          <a:bodyPr wrap="square" rtlCol="0">
            <a:spAutoFit/>
          </a:bodyPr>
          <a:lstStyle/>
          <a:p>
            <a:pPr algn="ctr"/>
            <a:r>
              <a:rPr lang="fr-FR" sz="1400" b="1" dirty="0" smtClean="0">
                <a:solidFill>
                  <a:srgbClr val="FF0000"/>
                </a:solidFill>
                <a:latin typeface="+mj-lt"/>
              </a:rPr>
              <a:t>Trait rouge: VNE</a:t>
            </a:r>
            <a:r>
              <a:rPr lang="fr-FR" sz="1400" dirty="0" smtClean="0">
                <a:solidFill>
                  <a:srgbClr val="FF0000"/>
                </a:solidFill>
                <a:latin typeface="+mj-lt"/>
              </a:rPr>
              <a:t> (Velocity Never </a:t>
            </a:r>
            <a:r>
              <a:rPr lang="fr-FR" sz="1400" dirty="0" err="1" smtClean="0">
                <a:solidFill>
                  <a:srgbClr val="FF0000"/>
                </a:solidFill>
                <a:latin typeface="+mj-lt"/>
              </a:rPr>
              <a:t>exceed</a:t>
            </a:r>
            <a:r>
              <a:rPr lang="fr-FR" sz="1400" dirty="0" smtClean="0">
                <a:solidFill>
                  <a:srgbClr val="FF0000"/>
                </a:solidFill>
                <a:latin typeface="+mj-lt"/>
              </a:rPr>
              <a:t>) Vitesse à ne jamais dépasser. </a:t>
            </a:r>
          </a:p>
        </p:txBody>
      </p:sp>
      <p:sp>
        <p:nvSpPr>
          <p:cNvPr id="21" name="Bulle rectangulaire à coins arrondis 20"/>
          <p:cNvSpPr/>
          <p:nvPr/>
        </p:nvSpPr>
        <p:spPr>
          <a:xfrm>
            <a:off x="1874020" y="2330399"/>
            <a:ext cx="1527124" cy="340519"/>
          </a:xfrm>
          <a:prstGeom prst="wedgeRoundRectCallout">
            <a:avLst>
              <a:gd name="adj1" fmla="val 70340"/>
              <a:gd name="adj2" fmla="val 165971"/>
              <a:gd name="adj3" fmla="val 16667"/>
            </a:avLst>
          </a:prstGeom>
          <a:solidFill>
            <a:srgbClr val="FFB8B9">
              <a:alpha val="52000"/>
            </a:srgbClr>
          </a:solidFill>
          <a:ln>
            <a:solidFill>
              <a:srgbClr val="FF0000"/>
            </a:solidFill>
          </a:ln>
        </p:spPr>
        <p:txBody>
          <a:bodyPr wrap="square" rtlCol="0">
            <a:spAutoFit/>
          </a:bodyPr>
          <a:lstStyle/>
          <a:p>
            <a:pPr algn="ctr"/>
            <a:r>
              <a:rPr lang="fr-FR" sz="1400" b="1" dirty="0">
                <a:solidFill>
                  <a:srgbClr val="FF0000"/>
                </a:solidFill>
                <a:latin typeface="+mj-lt"/>
              </a:rPr>
              <a:t>VNE = 125 </a:t>
            </a:r>
            <a:r>
              <a:rPr lang="fr-FR" sz="1400" b="1" dirty="0" err="1">
                <a:solidFill>
                  <a:srgbClr val="FF0000"/>
                </a:solidFill>
                <a:latin typeface="+mj-lt"/>
              </a:rPr>
              <a:t>kt</a:t>
            </a:r>
            <a:endParaRPr lang="fr-FR" sz="1400" b="1" dirty="0">
              <a:solidFill>
                <a:srgbClr val="FF0000"/>
              </a:solidFill>
              <a:latin typeface="+mj-lt"/>
            </a:endParaRPr>
          </a:p>
        </p:txBody>
      </p:sp>
      <p:sp>
        <p:nvSpPr>
          <p:cNvPr id="24" name="Bulle rectangulaire à coins arrondis 23"/>
          <p:cNvSpPr/>
          <p:nvPr/>
        </p:nvSpPr>
        <p:spPr>
          <a:xfrm>
            <a:off x="5224610" y="3968106"/>
            <a:ext cx="1527124" cy="323997"/>
          </a:xfrm>
          <a:prstGeom prst="wedgeRoundRectCallout">
            <a:avLst>
              <a:gd name="adj1" fmla="val -74725"/>
              <a:gd name="adj2" fmla="val -133384"/>
              <a:gd name="adj3" fmla="val 16667"/>
            </a:avLst>
          </a:prstGeo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smtClean="0">
                <a:solidFill>
                  <a:schemeClr val="tx1"/>
                </a:solidFill>
              </a:rPr>
              <a:t>VFE = 85 </a:t>
            </a:r>
            <a:r>
              <a:rPr lang="fr-FR" sz="1400" dirty="0" err="1" smtClean="0">
                <a:solidFill>
                  <a:schemeClr val="tx1"/>
                </a:solidFill>
              </a:rPr>
              <a:t>kt</a:t>
            </a:r>
            <a:endParaRPr lang="fr-FR" sz="1400" dirty="0">
              <a:solidFill>
                <a:schemeClr val="tx1"/>
              </a:solidFill>
            </a:endParaRPr>
          </a:p>
        </p:txBody>
      </p:sp>
    </p:spTree>
    <p:extLst>
      <p:ext uri="{BB962C8B-B14F-4D97-AF65-F5344CB8AC3E}">
        <p14:creationId xmlns:p14="http://schemas.microsoft.com/office/powerpoint/2010/main" val="27778073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HORNULM15.thmx</Template>
  <TotalTime>15247</TotalTime>
  <Words>1603</Words>
  <Application>Microsoft Macintosh PowerPoint</Application>
  <PresentationFormat>Présentation à l'écran (4:3)</PresentationFormat>
  <Paragraphs>324</Paragraphs>
  <Slides>35</Slides>
  <Notes>30</Notes>
  <HiddenSlides>0</HiddenSlides>
  <MMClips>0</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35</vt:i4>
      </vt:variant>
    </vt:vector>
  </HeadingPairs>
  <TitlesOfParts>
    <vt:vector size="38" baseType="lpstr">
      <vt:lpstr>HORNULM15</vt:lpstr>
      <vt:lpstr>Conception personnalisée</vt:lpstr>
      <vt:lpstr>Clip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HORN ULM EURL</cp:lastModifiedBy>
  <cp:revision>713</cp:revision>
  <cp:lastPrinted>2012-12-21T10:57:38Z</cp:lastPrinted>
  <dcterms:created xsi:type="dcterms:W3CDTF">2012-12-16T13:14:16Z</dcterms:created>
  <dcterms:modified xsi:type="dcterms:W3CDTF">2015-08-28T09:35:24Z</dcterms:modified>
  <cp:category/>
</cp:coreProperties>
</file>