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13" r:id="rId1"/>
    <p:sldMasterId id="2147484025" r:id="rId2"/>
    <p:sldMasterId id="2147484042" r:id="rId3"/>
    <p:sldMasterId id="2147484054" r:id="rId4"/>
    <p:sldMasterId id="2147484066" r:id="rId5"/>
  </p:sldMasterIdLst>
  <p:notesMasterIdLst>
    <p:notesMasterId r:id="rId25"/>
  </p:notesMasterIdLst>
  <p:sldIdLst>
    <p:sldId id="308" r:id="rId6"/>
    <p:sldId id="263" r:id="rId7"/>
    <p:sldId id="256" r:id="rId8"/>
    <p:sldId id="296" r:id="rId9"/>
    <p:sldId id="293" r:id="rId10"/>
    <p:sldId id="297" r:id="rId11"/>
    <p:sldId id="294" r:id="rId12"/>
    <p:sldId id="295" r:id="rId13"/>
    <p:sldId id="298" r:id="rId14"/>
    <p:sldId id="292" r:id="rId15"/>
    <p:sldId id="299" r:id="rId16"/>
    <p:sldId id="303" r:id="rId17"/>
    <p:sldId id="305" r:id="rId18"/>
    <p:sldId id="306" r:id="rId19"/>
    <p:sldId id="307" r:id="rId20"/>
    <p:sldId id="300" r:id="rId21"/>
    <p:sldId id="281" r:id="rId22"/>
    <p:sldId id="262" r:id="rId23"/>
    <p:sldId id="284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GrK/d7iIBL2gwJIBCEnxw==" hashData="j4EvyxdnfIXJmuhDnSC+J9viua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E93"/>
    <a:srgbClr val="FFF793"/>
    <a:srgbClr val="CCCCCC"/>
    <a:srgbClr val="66CCFF"/>
    <a:srgbClr val="CCFF66"/>
    <a:srgbClr val="CC0099"/>
    <a:srgbClr val="00FF00"/>
    <a:srgbClr val="800000"/>
    <a:srgbClr val="FF00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59" autoAdjust="0"/>
  </p:normalViewPr>
  <p:slideViewPr>
    <p:cSldViewPr snapToGrid="0">
      <p:cViewPr>
        <p:scale>
          <a:sx n="75" d="100"/>
          <a:sy n="75" d="100"/>
        </p:scale>
        <p:origin x="-2032" y="-272"/>
      </p:cViewPr>
      <p:guideLst>
        <p:guide orient="horz" pos="207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8C0FCF-3E9B-E143-B113-748CBF880D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395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C0FCF-3E9B-E143-B113-748CBF880D9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: Taux de variation d'un élément en fonction de la distance.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Pression</a:t>
            </a:r>
            <a:r>
              <a:rPr lang="fr-FR" baseline="0" dirty="0" smtClean="0"/>
              <a:t> terrain : 840 </a:t>
            </a:r>
            <a:r>
              <a:rPr lang="fr-FR" baseline="0" dirty="0" err="1" smtClean="0"/>
              <a:t>ft</a:t>
            </a:r>
            <a:r>
              <a:rPr lang="fr-FR" baseline="0" dirty="0" smtClean="0"/>
              <a:t> / 28 </a:t>
            </a:r>
            <a:r>
              <a:rPr lang="fr-FR" baseline="0" dirty="0" err="1" smtClean="0"/>
              <a:t>ft</a:t>
            </a:r>
            <a:r>
              <a:rPr lang="fr-FR" baseline="0" dirty="0" smtClean="0"/>
              <a:t> = 30 </a:t>
            </a:r>
            <a:r>
              <a:rPr lang="fr-FR" baseline="0" dirty="0" err="1" smtClean="0"/>
              <a:t>hpa</a:t>
            </a:r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1030 – 30 = 1000 </a:t>
            </a:r>
            <a:r>
              <a:rPr lang="fr-FR" baseline="0" dirty="0" err="1" smtClean="0"/>
              <a:t>hpa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08ACC-84B7-EE46-AF1C-425FC4430E82}" type="datetime1">
              <a:rPr lang="fr-FR" smtClean="0"/>
              <a:pPr>
                <a:defRPr/>
              </a:pPr>
              <a:t>28/08/15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AEEB1-BBF9-B045-8077-10450BE8D0B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3EAB8-4638-0440-9806-A9647055957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E6A82-F564-5246-836F-7EDD65336891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8ED5D-EAD2-F547-8D27-A62C17E7C41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fr-FR"/>
              <a:pPr/>
              <a:t>28/08/15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09C0B-2398-B847-835D-9900FF5D8EC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CD5D4-CB0C-7648-8BCE-5AB954C72C5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1DA8C-BF8E-804F-88DC-45BCAF8CC14D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1DA8C-BF8E-804F-88DC-45BCAF8CC14D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1DA8C-BF8E-804F-88DC-45BCAF8CC14D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49E1E-CF8E-064F-AB1F-B6928FFB71B8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9A771-2011-EB4F-858B-5DBBA969704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F6131-7478-7E43-8B71-7DF0156A98ED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70C64-A03C-2448-98AF-F1B1E65140B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AD90A-8F68-1347-822A-DEFE301B81E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1DA8C-BF8E-804F-88DC-45BCAF8CC14D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1DA8C-BF8E-804F-88DC-45BCAF8CC14D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BF858-198F-3342-906F-9BDECF10373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2A2F5-AEDE-0342-9A3A-8F61CBBC3F1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59573-BB60-7B4A-A5C7-89A2161E765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4AD56-E724-C140-B303-C9D197D58DC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CEFC8-4FA9-324A-B6ED-3C31018C8D77}" type="datetime1">
              <a:rPr lang="fr-FR" smtClean="0"/>
              <a:pPr>
                <a:defRPr/>
              </a:pPr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92CF8-761C-7346-91C4-8833493C6E3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7A7D9-90A9-364E-AD6D-812467B1054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AA3CB-D528-1D4F-A11E-393D1FE390A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777AB-DA6D-0643-8278-DB457D4995E8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A7935-47E6-2141-917D-5AAEEE3792C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5C2FF-5AE6-FA44-B2F7-44335A16C10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77595-850E-0648-A4B0-05C29BDCB1A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Faire glisser l'image vers l'espace réservé ou cliquer sur l'icône pour l'ajouter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D91EF-2E88-844B-AF10-95757AD067E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8A363-578C-2041-BE52-07FA4517F7F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D08ACC-84B7-EE46-AF1C-425FC4430E82}" type="datetime1">
              <a:rPr lang="fr-FR" smtClean="0"/>
              <a:pPr>
                <a:defRPr/>
              </a:pPr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74443290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5B4F4-F1DA-E948-A015-F8F13A3F96E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349E1E-CF8E-064F-AB1F-B6928FFB71B8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04978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0CEFC8-4FA9-324A-B6ED-3C31018C8D77}" type="datetime1">
              <a:rPr lang="fr-FR" smtClean="0"/>
              <a:pPr>
                <a:defRPr/>
              </a:pPr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5461733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D45B4F4-F1DA-E948-A015-F8F13A3F96E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3558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0172BB-CDFF-B848-983F-DDEED45AC3A2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00326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1D6E31-5C33-0441-8A56-FDEF3A2BE0E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00735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D9A306-3037-D94C-8BE6-257293C79EBD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61488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FC099D-AE6F-C642-B5EE-E12F25EA220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189712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27A82A-A4F2-6F43-A0B6-9750F903732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248240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3AEEB1-BBF9-B045-8077-10450BE8D0B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02779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43EAB8-4638-0440-9806-A9647055957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1661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172BB-CDFF-B848-983F-DDEED45AC3A2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D6E31-5C33-0441-8A56-FDEF3A2BE0E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9A306-3037-D94C-8BE6-257293C79EBD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C099D-AE6F-C642-B5EE-E12F25EA220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7A82A-A4F2-6F43-A0B6-9750F903732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Faire glisser l'image vers l'espace réservé ou cliquer sur l'icône pour l'ajouter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13" Type="http://schemas.openxmlformats.org/officeDocument/2006/relationships/image" Target="../media/image10.pn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15DB0D1-8714-3046-BF4F-F750108C167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99F0246-602D-974F-B25C-97A44D009E4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DEE8E6C-95AB-8F46-908B-D19B80C7278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 smtClean="0">
                <a:latin typeface="Candara"/>
                <a:cs typeface="Haettenschweiler"/>
              </a:rPr>
              <a:t>Didier HORN – V1.13 </a:t>
            </a:r>
            <a:r>
              <a:rPr lang="fr-FR" sz="1000" b="0" dirty="0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82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microsoft.com/office/2007/relationships/hdphoto" Target="../media/hdphoto4.wdp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0.jpeg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0.jpe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0.jpe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0.jpe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microsoft.com/office/2007/relationships/hdphoto" Target="../media/hdphoto1.wdp"/><Relationship Id="rId6" Type="http://schemas.openxmlformats.org/officeDocument/2006/relationships/hyperlink" Target="..%5CProgram%20Files%5CMicrosoft%20Office%5CClipart%5Chomeanim%5CJ0095727.GIF" TargetMode="External"/><Relationship Id="rId7" Type="http://schemas.openxmlformats.org/officeDocument/2006/relationships/image" Target="../media/image16.gif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8" Type="http://schemas.microsoft.com/office/2007/relationships/hdphoto" Target="../media/hdphoto2.wdp"/><Relationship Id="rId9" Type="http://schemas.openxmlformats.org/officeDocument/2006/relationships/image" Target="../media/image19.png"/><Relationship Id="rId10" Type="http://schemas.microsoft.com/office/2007/relationships/hdphoto" Target="../media/hdphoto3.wdp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20133"/>
            <a:ext cx="9143999" cy="576670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fr-FR" sz="2400" b="0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Avertissement </a:t>
            </a:r>
            <a:r>
              <a:rPr lang="fr-FR" sz="2400" dirty="0">
                <a:solidFill>
                  <a:schemeClr val="bg1"/>
                </a:solidFill>
                <a:latin typeface="Helvetica Neue Thin"/>
                <a:cs typeface="Helvetica Neue Thin"/>
              </a:rPr>
              <a:t>:</a:t>
            </a:r>
            <a:endParaRPr lang="fr-FR" sz="2400" b="0" dirty="0" smtClean="0">
              <a:solidFill>
                <a:schemeClr val="bg1"/>
              </a:solidFill>
              <a:latin typeface="Helvetica Neue Thin"/>
              <a:cs typeface="Helvetica Neue Thin"/>
            </a:endParaRPr>
          </a:p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Ce support pédagogique est la propriété intellectuelle </a:t>
            </a:r>
          </a:p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de Didier HORN, son concepteur.</a:t>
            </a:r>
          </a:p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Aucune duplication n’est autorisée.</a:t>
            </a:r>
          </a:p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Cet exemplaire a été concédé à 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dirty="0">
                <a:solidFill>
                  <a:srgbClr val="FFF793"/>
                </a:solidFill>
                <a:latin typeface="Helvetica Neue Thin"/>
                <a:cs typeface="Helvetica Neue Thin"/>
              </a:rPr>
              <a:t>L’</a:t>
            </a:r>
            <a:r>
              <a:rPr lang="fr-FR" dirty="0" err="1">
                <a:solidFill>
                  <a:srgbClr val="FFF793"/>
                </a:solidFill>
                <a:latin typeface="Helvetica Neue Thin"/>
                <a:cs typeface="Helvetica Neue Thin"/>
              </a:rPr>
              <a:t>Aéro</a:t>
            </a:r>
            <a:r>
              <a:rPr lang="fr-FR">
                <a:solidFill>
                  <a:srgbClr val="FFF793"/>
                </a:solidFill>
                <a:latin typeface="Helvetica Neue Thin"/>
                <a:cs typeface="Helvetica Neue Thin"/>
              </a:rPr>
              <a:t> Club de l’Est</a:t>
            </a:r>
            <a:endParaRPr lang="fr-FR" cap="all">
              <a:solidFill>
                <a:srgbClr val="FFF793"/>
              </a:solidFill>
              <a:latin typeface="Helvetica Neue Thin"/>
              <a:cs typeface="Helvetica Neue Thin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fr-FR" sz="2400" smtClean="0">
                <a:solidFill>
                  <a:srgbClr val="FFFFFF"/>
                </a:solidFill>
                <a:latin typeface="Helvetica Neue Thin"/>
                <a:cs typeface="Helvetica Neue Thin"/>
              </a:rPr>
              <a:t>dans </a:t>
            </a:r>
            <a:r>
              <a:rPr lang="fr-FR" sz="240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le cadre exclusif de la formation de ses élèves pilote et BIA.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fr-FR" sz="2400" dirty="0">
              <a:solidFill>
                <a:srgbClr val="FFFFFF"/>
              </a:solidFill>
              <a:latin typeface="Helvetica Neue Thin"/>
              <a:cs typeface="Helvetica Neue Thin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fr-FR" sz="2000" i="1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Renseignements, contact : +33 (0) 610.133.137 – </a:t>
            </a:r>
            <a:r>
              <a:rPr lang="fr-FR" sz="2000" i="1" dirty="0" err="1" smtClean="0">
                <a:solidFill>
                  <a:srgbClr val="FFFFFF"/>
                </a:solidFill>
                <a:latin typeface="Helvetica Neue Thin"/>
                <a:cs typeface="Helvetica Neue Thin"/>
              </a:rPr>
              <a:t>horn.ulm@wanadoo.fr</a:t>
            </a:r>
            <a:endParaRPr lang="fr-FR" sz="2000" i="1" dirty="0">
              <a:solidFill>
                <a:srgbClr val="FFFFFF"/>
              </a:solidFill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326941694"/>
      </p:ext>
    </p:extLst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r 9"/>
          <p:cNvGrpSpPr/>
          <p:nvPr/>
        </p:nvGrpSpPr>
        <p:grpSpPr>
          <a:xfrm>
            <a:off x="450631" y="2378367"/>
            <a:ext cx="8280000" cy="3843952"/>
            <a:chOff x="450631" y="2606967"/>
            <a:chExt cx="8280000" cy="3843952"/>
          </a:xfrm>
        </p:grpSpPr>
        <p:pic>
          <p:nvPicPr>
            <p:cNvPr id="91" name="Picture 87"/>
            <p:cNvPicPr>
              <a:picLocks noChangeAspect="1" noChangeArrowheads="1"/>
            </p:cNvPicPr>
            <p:nvPr/>
          </p:nvPicPr>
          <p:blipFill>
            <a:blip r:embed="rId3">
              <a:lum bright="22000" contrast="32000"/>
            </a:blip>
            <a:srcRect/>
            <a:stretch>
              <a:fillRect/>
            </a:stretch>
          </p:blipFill>
          <p:spPr bwMode="auto">
            <a:xfrm>
              <a:off x="462616" y="2606967"/>
              <a:ext cx="8245200" cy="38309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4"/>
            <a:srcRect r="3670"/>
            <a:stretch/>
          </p:blipFill>
          <p:spPr>
            <a:xfrm>
              <a:off x="450631" y="5355329"/>
              <a:ext cx="8280000" cy="109559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91" name="Line 18"/>
            <p:cNvSpPr>
              <a:spLocks noChangeShapeType="1"/>
            </p:cNvSpPr>
            <p:nvPr/>
          </p:nvSpPr>
          <p:spPr bwMode="auto">
            <a:xfrm>
              <a:off x="462617" y="2958751"/>
              <a:ext cx="824399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0" y="836629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1600" dirty="0">
                <a:latin typeface="Candara"/>
                <a:cs typeface="Candara"/>
              </a:rPr>
              <a:t>Caler </a:t>
            </a:r>
            <a:r>
              <a:rPr lang="fr-FR" sz="1600" dirty="0" smtClean="0">
                <a:latin typeface="Candara"/>
                <a:cs typeface="Candara"/>
              </a:rPr>
              <a:t>un </a:t>
            </a:r>
            <a:r>
              <a:rPr lang="fr-FR" sz="1600" dirty="0">
                <a:latin typeface="Candara"/>
                <a:cs typeface="Candara"/>
              </a:rPr>
              <a:t>altimètre, </a:t>
            </a:r>
            <a:r>
              <a:rPr lang="fr-FR" sz="1600" dirty="0" smtClean="0">
                <a:latin typeface="Candara"/>
                <a:cs typeface="Candara"/>
              </a:rPr>
              <a:t>c’est </a:t>
            </a:r>
            <a:r>
              <a:rPr lang="fr-FR" sz="1600" dirty="0">
                <a:latin typeface="Candara"/>
                <a:cs typeface="Candara"/>
              </a:rPr>
              <a:t>définir l’origine de la mesure </a:t>
            </a:r>
            <a:r>
              <a:rPr lang="fr-FR" sz="1600" dirty="0" smtClean="0">
                <a:latin typeface="Candara"/>
                <a:cs typeface="Candara"/>
              </a:rPr>
              <a:t>:</a:t>
            </a:r>
          </a:p>
          <a:p>
            <a:pPr algn="ctr">
              <a:spcAft>
                <a:spcPts val="1200"/>
              </a:spcAft>
            </a:pPr>
            <a:r>
              <a:rPr lang="fr-FR" sz="1600" dirty="0" smtClean="0">
                <a:solidFill>
                  <a:srgbClr val="0000FF"/>
                </a:solidFill>
                <a:latin typeface="Candara"/>
                <a:cs typeface="Candara"/>
              </a:rPr>
              <a:t>Le </a:t>
            </a:r>
            <a:r>
              <a:rPr lang="fr-FR" sz="1600" dirty="0">
                <a:solidFill>
                  <a:srgbClr val="0000FF"/>
                </a:solidFill>
                <a:latin typeface="Candara"/>
                <a:cs typeface="Candara"/>
              </a:rPr>
              <a:t>niveau de la mer</a:t>
            </a:r>
            <a:r>
              <a:rPr lang="fr-FR" sz="1600" dirty="0">
                <a:latin typeface="Candara"/>
                <a:cs typeface="Candara"/>
              </a:rPr>
              <a:t>, </a:t>
            </a:r>
            <a:r>
              <a:rPr lang="fr-FR" sz="1600" dirty="0">
                <a:solidFill>
                  <a:srgbClr val="008000"/>
                </a:solidFill>
                <a:latin typeface="Candara"/>
                <a:cs typeface="Candara"/>
              </a:rPr>
              <a:t>l’aérodrome</a:t>
            </a:r>
            <a:r>
              <a:rPr lang="fr-FR" sz="1600" dirty="0">
                <a:latin typeface="Candara"/>
                <a:cs typeface="Candara"/>
              </a:rPr>
              <a:t> ou </a:t>
            </a:r>
            <a:r>
              <a:rPr lang="fr-FR" sz="1600" dirty="0">
                <a:solidFill>
                  <a:srgbClr val="FF0000"/>
                </a:solidFill>
                <a:latin typeface="Candara"/>
                <a:cs typeface="Candara"/>
              </a:rPr>
              <a:t>la pression standard 1013 </a:t>
            </a:r>
            <a:r>
              <a:rPr lang="fr-FR" sz="1600" dirty="0" err="1" smtClean="0">
                <a:solidFill>
                  <a:srgbClr val="FF0000"/>
                </a:solidFill>
                <a:latin typeface="Candara"/>
                <a:cs typeface="Candara"/>
              </a:rPr>
              <a:t>hPa</a:t>
            </a:r>
            <a:endParaRPr lang="fr-FR" sz="1600" dirty="0">
              <a:solidFill>
                <a:srgbClr val="FF0000"/>
              </a:solidFill>
              <a:latin typeface="Candara"/>
              <a:cs typeface="Candara"/>
            </a:endParaRPr>
          </a:p>
          <a:p>
            <a:pPr algn="ctr">
              <a:spcAft>
                <a:spcPts val="1200"/>
              </a:spcAft>
            </a:pPr>
            <a:r>
              <a:rPr lang="fr-FR" sz="1600" dirty="0">
                <a:latin typeface="Candara"/>
                <a:cs typeface="Candara"/>
              </a:rPr>
              <a:t>C’est à partir de cette </a:t>
            </a:r>
            <a:r>
              <a:rPr lang="fr-FR" sz="1600" dirty="0" smtClean="0">
                <a:latin typeface="Candara"/>
                <a:cs typeface="Candara"/>
              </a:rPr>
              <a:t>origine </a:t>
            </a:r>
            <a:r>
              <a:rPr lang="fr-FR" sz="1600" dirty="0">
                <a:latin typeface="Candara"/>
                <a:cs typeface="Candara"/>
              </a:rPr>
              <a:t>que l’altimètre </a:t>
            </a:r>
            <a:r>
              <a:rPr lang="fr-FR" sz="1600" dirty="0" smtClean="0">
                <a:latin typeface="Candara"/>
                <a:cs typeface="Candara"/>
              </a:rPr>
              <a:t>indiquera </a:t>
            </a:r>
            <a:r>
              <a:rPr lang="fr-FR" sz="1600" dirty="0">
                <a:solidFill>
                  <a:srgbClr val="0000FF"/>
                </a:solidFill>
                <a:latin typeface="Candara"/>
                <a:cs typeface="Candara"/>
              </a:rPr>
              <a:t>une altitude</a:t>
            </a:r>
            <a:r>
              <a:rPr lang="fr-FR" sz="1600" dirty="0">
                <a:latin typeface="Candara"/>
                <a:cs typeface="Candara"/>
              </a:rPr>
              <a:t>, </a:t>
            </a:r>
            <a:r>
              <a:rPr lang="fr-FR" sz="1600" dirty="0">
                <a:solidFill>
                  <a:srgbClr val="008000"/>
                </a:solidFill>
                <a:latin typeface="Candara"/>
                <a:cs typeface="Candara"/>
              </a:rPr>
              <a:t>une hauteur </a:t>
            </a:r>
            <a:r>
              <a:rPr lang="fr-FR" sz="1600" dirty="0">
                <a:latin typeface="Candara"/>
                <a:cs typeface="Candara"/>
              </a:rPr>
              <a:t>ou </a:t>
            </a:r>
            <a:r>
              <a:rPr lang="fr-FR" sz="1600" dirty="0">
                <a:solidFill>
                  <a:srgbClr val="FF0000"/>
                </a:solidFill>
                <a:latin typeface="Candara"/>
                <a:cs typeface="Candara"/>
              </a:rPr>
              <a:t>un niveau de </a:t>
            </a:r>
            <a:r>
              <a:rPr lang="fr-FR" sz="1600" dirty="0" smtClean="0">
                <a:solidFill>
                  <a:srgbClr val="FF0000"/>
                </a:solidFill>
                <a:latin typeface="Candara"/>
                <a:cs typeface="Candara"/>
              </a:rPr>
              <a:t>vol</a:t>
            </a:r>
            <a:endParaRPr lang="fr-FR" sz="1600" dirty="0">
              <a:latin typeface="Candara"/>
              <a:cs typeface="Candara"/>
            </a:endParaRPr>
          </a:p>
        </p:txBody>
      </p:sp>
      <p:grpSp>
        <p:nvGrpSpPr>
          <p:cNvPr id="92" name="Group 23"/>
          <p:cNvGrpSpPr>
            <a:grpSpLocks/>
          </p:cNvGrpSpPr>
          <p:nvPr/>
        </p:nvGrpSpPr>
        <p:grpSpPr bwMode="auto">
          <a:xfrm>
            <a:off x="685563" y="5729294"/>
            <a:ext cx="8336004" cy="276225"/>
            <a:chOff x="-36" y="4041"/>
            <a:chExt cx="5251" cy="174"/>
          </a:xfrm>
        </p:grpSpPr>
        <p:sp>
          <p:nvSpPr>
            <p:cNvPr id="93" name="Line 13"/>
            <p:cNvSpPr>
              <a:spLocks noChangeShapeType="1"/>
            </p:cNvSpPr>
            <p:nvPr/>
          </p:nvSpPr>
          <p:spPr bwMode="auto">
            <a:xfrm>
              <a:off x="499" y="4145"/>
              <a:ext cx="4716" cy="4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Text Box 19"/>
            <p:cNvSpPr txBox="1">
              <a:spLocks noChangeArrowheads="1"/>
            </p:cNvSpPr>
            <p:nvPr/>
          </p:nvSpPr>
          <p:spPr bwMode="auto">
            <a:xfrm>
              <a:off x="-36" y="4041"/>
              <a:ext cx="196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>
                  <a:solidFill>
                    <a:srgbClr val="0000FF"/>
                  </a:solidFill>
                  <a:latin typeface="Trebuchet MS"/>
                  <a:ea typeface="Cambria" charset="0"/>
                  <a:cs typeface="Trebuchet MS"/>
                </a:rPr>
                <a:t>1030 </a:t>
              </a:r>
              <a:r>
                <a:rPr lang="fr-FR" sz="1200" b="1" dirty="0">
                  <a:solidFill>
                    <a:srgbClr val="0000FF"/>
                  </a:solidFill>
                  <a:latin typeface="Trebuchet MS"/>
                  <a:ea typeface="Cambria" charset="0"/>
                  <a:cs typeface="Trebuchet MS"/>
                </a:rPr>
                <a:t>hPa</a:t>
              </a:r>
            </a:p>
          </p:txBody>
        </p:sp>
      </p:grpSp>
      <p:grpSp>
        <p:nvGrpSpPr>
          <p:cNvPr id="95" name="Group 22"/>
          <p:cNvGrpSpPr>
            <a:grpSpLocks/>
          </p:cNvGrpSpPr>
          <p:nvPr/>
        </p:nvGrpSpPr>
        <p:grpSpPr bwMode="auto">
          <a:xfrm>
            <a:off x="691187" y="5410630"/>
            <a:ext cx="8327047" cy="276225"/>
            <a:chOff x="-36" y="5129"/>
            <a:chExt cx="5818" cy="174"/>
          </a:xfrm>
        </p:grpSpPr>
        <p:sp>
          <p:nvSpPr>
            <p:cNvPr id="96" name="Line 15"/>
            <p:cNvSpPr>
              <a:spLocks noChangeShapeType="1"/>
            </p:cNvSpPr>
            <p:nvPr/>
          </p:nvSpPr>
          <p:spPr bwMode="auto">
            <a:xfrm>
              <a:off x="550" y="5226"/>
              <a:ext cx="5232" cy="4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Text Box 20"/>
            <p:cNvSpPr txBox="1">
              <a:spLocks noChangeArrowheads="1"/>
            </p:cNvSpPr>
            <p:nvPr/>
          </p:nvSpPr>
          <p:spPr bwMode="auto">
            <a:xfrm>
              <a:off x="-36" y="5129"/>
              <a:ext cx="196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>
                  <a:solidFill>
                    <a:srgbClr val="FF0000"/>
                  </a:solidFill>
                  <a:latin typeface="Trebuchet MS"/>
                  <a:ea typeface="Cambria" charset="0"/>
                  <a:cs typeface="Trebuchet MS"/>
                </a:rPr>
                <a:t>1013 hPa</a:t>
              </a:r>
            </a:p>
          </p:txBody>
        </p:sp>
      </p:grpSp>
      <p:grpSp>
        <p:nvGrpSpPr>
          <p:cNvPr id="99" name="Group 2"/>
          <p:cNvGrpSpPr>
            <a:grpSpLocks noChangeAspect="1"/>
          </p:cNvGrpSpPr>
          <p:nvPr/>
        </p:nvGrpSpPr>
        <p:grpSpPr bwMode="auto">
          <a:xfrm>
            <a:off x="3921853" y="4941201"/>
            <a:ext cx="357816" cy="288000"/>
            <a:chOff x="5132" y="8412"/>
            <a:chExt cx="902" cy="582"/>
          </a:xfrm>
          <a:effectLst>
            <a:outerShdw blurRad="76200" dir="13500000" sy="23000" kx="1200000" algn="br">
              <a:srgbClr val="000000">
                <a:alpha val="15000"/>
              </a:srgbClr>
            </a:outerShdw>
          </a:effectLst>
        </p:grpSpPr>
        <p:sp>
          <p:nvSpPr>
            <p:cNvPr id="100" name="Freeform 3"/>
            <p:cNvSpPr>
              <a:spLocks noChangeAspect="1"/>
            </p:cNvSpPr>
            <p:nvPr/>
          </p:nvSpPr>
          <p:spPr bwMode="auto">
            <a:xfrm>
              <a:off x="5282" y="8517"/>
              <a:ext cx="167" cy="288"/>
            </a:xfrm>
            <a:custGeom>
              <a:avLst/>
              <a:gdLst/>
              <a:ahLst/>
              <a:cxnLst>
                <a:cxn ang="0">
                  <a:pos x="0" y="1185"/>
                </a:cxn>
                <a:cxn ang="0">
                  <a:pos x="0" y="424"/>
                </a:cxn>
                <a:cxn ang="0">
                  <a:pos x="182" y="424"/>
                </a:cxn>
                <a:cxn ang="0">
                  <a:pos x="0" y="133"/>
                </a:cxn>
                <a:cxn ang="0">
                  <a:pos x="0" y="0"/>
                </a:cxn>
                <a:cxn ang="0">
                  <a:pos x="574" y="0"/>
                </a:cxn>
                <a:cxn ang="0">
                  <a:pos x="574" y="133"/>
                </a:cxn>
                <a:cxn ang="0">
                  <a:pos x="400" y="424"/>
                </a:cxn>
                <a:cxn ang="0">
                  <a:pos x="574" y="424"/>
                </a:cxn>
                <a:cxn ang="0">
                  <a:pos x="574" y="1185"/>
                </a:cxn>
                <a:cxn ang="0">
                  <a:pos x="0" y="1185"/>
                </a:cxn>
                <a:cxn ang="0">
                  <a:pos x="0" y="1185"/>
                </a:cxn>
                <a:cxn ang="0">
                  <a:pos x="0" y="1185"/>
                </a:cxn>
              </a:cxnLst>
              <a:rect l="0" t="0" r="r" b="b"/>
              <a:pathLst>
                <a:path w="574" h="1185">
                  <a:moveTo>
                    <a:pt x="0" y="1185"/>
                  </a:moveTo>
                  <a:lnTo>
                    <a:pt x="0" y="424"/>
                  </a:lnTo>
                  <a:lnTo>
                    <a:pt x="182" y="424"/>
                  </a:lnTo>
                  <a:lnTo>
                    <a:pt x="0" y="133"/>
                  </a:lnTo>
                  <a:lnTo>
                    <a:pt x="0" y="0"/>
                  </a:lnTo>
                  <a:lnTo>
                    <a:pt x="574" y="0"/>
                  </a:lnTo>
                  <a:lnTo>
                    <a:pt x="574" y="133"/>
                  </a:lnTo>
                  <a:lnTo>
                    <a:pt x="400" y="424"/>
                  </a:lnTo>
                  <a:lnTo>
                    <a:pt x="574" y="424"/>
                  </a:lnTo>
                  <a:lnTo>
                    <a:pt x="574" y="1185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4"/>
            <p:cNvSpPr>
              <a:spLocks noChangeAspect="1"/>
            </p:cNvSpPr>
            <p:nvPr/>
          </p:nvSpPr>
          <p:spPr bwMode="auto">
            <a:xfrm>
              <a:off x="5663" y="8768"/>
              <a:ext cx="215" cy="37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0" y="0"/>
                </a:cxn>
                <a:cxn ang="0">
                  <a:pos x="745" y="0"/>
                </a:cxn>
                <a:cxn ang="0">
                  <a:pos x="745" y="15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0" y="158"/>
                </a:cxn>
              </a:cxnLst>
              <a:rect l="0" t="0" r="r" b="b"/>
              <a:pathLst>
                <a:path w="745" h="158">
                  <a:moveTo>
                    <a:pt x="0" y="158"/>
                  </a:moveTo>
                  <a:lnTo>
                    <a:pt x="0" y="0"/>
                  </a:lnTo>
                  <a:lnTo>
                    <a:pt x="745" y="0"/>
                  </a:lnTo>
                  <a:lnTo>
                    <a:pt x="745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5"/>
            <p:cNvSpPr>
              <a:spLocks noChangeAspect="1"/>
            </p:cNvSpPr>
            <p:nvPr/>
          </p:nvSpPr>
          <p:spPr bwMode="auto">
            <a:xfrm>
              <a:off x="5187" y="8811"/>
              <a:ext cx="785" cy="171"/>
            </a:xfrm>
            <a:custGeom>
              <a:avLst/>
              <a:gdLst/>
              <a:ahLst/>
              <a:cxnLst>
                <a:cxn ang="0">
                  <a:pos x="0" y="700"/>
                </a:cxn>
                <a:cxn ang="0">
                  <a:pos x="0" y="0"/>
                </a:cxn>
                <a:cxn ang="0">
                  <a:pos x="2709" y="0"/>
                </a:cxn>
                <a:cxn ang="0">
                  <a:pos x="2709" y="700"/>
                </a:cxn>
                <a:cxn ang="0">
                  <a:pos x="0" y="700"/>
                </a:cxn>
                <a:cxn ang="0">
                  <a:pos x="0" y="700"/>
                </a:cxn>
                <a:cxn ang="0">
                  <a:pos x="0" y="700"/>
                </a:cxn>
              </a:cxnLst>
              <a:rect l="0" t="0" r="r" b="b"/>
              <a:pathLst>
                <a:path w="2709" h="700">
                  <a:moveTo>
                    <a:pt x="0" y="700"/>
                  </a:moveTo>
                  <a:lnTo>
                    <a:pt x="0" y="0"/>
                  </a:lnTo>
                  <a:lnTo>
                    <a:pt x="2709" y="0"/>
                  </a:lnTo>
                  <a:lnTo>
                    <a:pt x="2709" y="700"/>
                  </a:lnTo>
                  <a:lnTo>
                    <a:pt x="0" y="700"/>
                  </a:lnTo>
                  <a:close/>
                </a:path>
              </a:pathLst>
            </a:custGeom>
            <a:solidFill>
              <a:srgbClr val="C1C0DB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6"/>
            <p:cNvSpPr>
              <a:spLocks noChangeAspect="1"/>
            </p:cNvSpPr>
            <p:nvPr/>
          </p:nvSpPr>
          <p:spPr bwMode="auto">
            <a:xfrm>
              <a:off x="5178" y="8802"/>
              <a:ext cx="804" cy="177"/>
            </a:xfrm>
            <a:custGeom>
              <a:avLst/>
              <a:gdLst/>
              <a:ahLst/>
              <a:cxnLst>
                <a:cxn ang="0">
                  <a:pos x="0" y="734"/>
                </a:cxn>
                <a:cxn ang="0">
                  <a:pos x="0" y="0"/>
                </a:cxn>
                <a:cxn ang="0">
                  <a:pos x="2766" y="0"/>
                </a:cxn>
                <a:cxn ang="0">
                  <a:pos x="2766" y="734"/>
                </a:cxn>
                <a:cxn ang="0">
                  <a:pos x="2699" y="734"/>
                </a:cxn>
                <a:cxn ang="0">
                  <a:pos x="2699" y="83"/>
                </a:cxn>
                <a:cxn ang="0">
                  <a:pos x="68" y="83"/>
                </a:cxn>
                <a:cxn ang="0">
                  <a:pos x="68" y="734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0" y="734"/>
                </a:cxn>
              </a:cxnLst>
              <a:rect l="0" t="0" r="r" b="b"/>
              <a:pathLst>
                <a:path w="2766" h="734">
                  <a:moveTo>
                    <a:pt x="0" y="734"/>
                  </a:moveTo>
                  <a:lnTo>
                    <a:pt x="0" y="0"/>
                  </a:lnTo>
                  <a:lnTo>
                    <a:pt x="2766" y="0"/>
                  </a:lnTo>
                  <a:lnTo>
                    <a:pt x="2766" y="734"/>
                  </a:lnTo>
                  <a:lnTo>
                    <a:pt x="2699" y="734"/>
                  </a:lnTo>
                  <a:lnTo>
                    <a:pt x="2699" y="83"/>
                  </a:lnTo>
                  <a:lnTo>
                    <a:pt x="68" y="83"/>
                  </a:lnTo>
                  <a:lnTo>
                    <a:pt x="68" y="734"/>
                  </a:lnTo>
                  <a:lnTo>
                    <a:pt x="0" y="7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7"/>
            <p:cNvSpPr>
              <a:spLocks noChangeAspect="1"/>
            </p:cNvSpPr>
            <p:nvPr/>
          </p:nvSpPr>
          <p:spPr bwMode="auto">
            <a:xfrm>
              <a:off x="5132" y="8894"/>
              <a:ext cx="902" cy="100"/>
            </a:xfrm>
            <a:custGeom>
              <a:avLst/>
              <a:gdLst/>
              <a:ahLst/>
              <a:cxnLst>
                <a:cxn ang="0">
                  <a:pos x="0" y="407"/>
                </a:cxn>
                <a:cxn ang="0">
                  <a:pos x="3108" y="407"/>
                </a:cxn>
                <a:cxn ang="0">
                  <a:pos x="3108" y="324"/>
                </a:cxn>
                <a:cxn ang="0">
                  <a:pos x="2450" y="324"/>
                </a:cxn>
                <a:cxn ang="0">
                  <a:pos x="2450" y="0"/>
                </a:cxn>
                <a:cxn ang="0">
                  <a:pos x="2224" y="0"/>
                </a:cxn>
                <a:cxn ang="0">
                  <a:pos x="2224" y="324"/>
                </a:cxn>
                <a:cxn ang="0">
                  <a:pos x="0" y="324"/>
                </a:cxn>
                <a:cxn ang="0">
                  <a:pos x="0" y="407"/>
                </a:cxn>
                <a:cxn ang="0">
                  <a:pos x="0" y="407"/>
                </a:cxn>
                <a:cxn ang="0">
                  <a:pos x="0" y="407"/>
                </a:cxn>
              </a:cxnLst>
              <a:rect l="0" t="0" r="r" b="b"/>
              <a:pathLst>
                <a:path w="3108" h="407">
                  <a:moveTo>
                    <a:pt x="0" y="407"/>
                  </a:moveTo>
                  <a:lnTo>
                    <a:pt x="3108" y="407"/>
                  </a:lnTo>
                  <a:lnTo>
                    <a:pt x="3108" y="324"/>
                  </a:lnTo>
                  <a:lnTo>
                    <a:pt x="2450" y="324"/>
                  </a:lnTo>
                  <a:lnTo>
                    <a:pt x="2450" y="0"/>
                  </a:lnTo>
                  <a:lnTo>
                    <a:pt x="2224" y="0"/>
                  </a:lnTo>
                  <a:lnTo>
                    <a:pt x="2224" y="324"/>
                  </a:lnTo>
                  <a:lnTo>
                    <a:pt x="0" y="324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8"/>
            <p:cNvSpPr>
              <a:spLocks noChangeAspect="1"/>
            </p:cNvSpPr>
            <p:nvPr/>
          </p:nvSpPr>
          <p:spPr bwMode="auto">
            <a:xfrm>
              <a:off x="5225" y="8847"/>
              <a:ext cx="15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0" y="82"/>
                </a:cxn>
                <a:cxn ang="0">
                  <a:pos x="54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0" h="82">
                  <a:moveTo>
                    <a:pt x="0" y="0"/>
                  </a:moveTo>
                  <a:lnTo>
                    <a:pt x="0" y="82"/>
                  </a:lnTo>
                  <a:lnTo>
                    <a:pt x="540" y="82"/>
                  </a:lnTo>
                  <a:lnTo>
                    <a:pt x="5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9"/>
            <p:cNvSpPr>
              <a:spLocks noChangeAspect="1"/>
            </p:cNvSpPr>
            <p:nvPr/>
          </p:nvSpPr>
          <p:spPr bwMode="auto">
            <a:xfrm>
              <a:off x="5409" y="8847"/>
              <a:ext cx="15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2" y="82"/>
                </a:cxn>
                <a:cxn ang="0">
                  <a:pos x="54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2" h="82">
                  <a:moveTo>
                    <a:pt x="0" y="0"/>
                  </a:moveTo>
                  <a:lnTo>
                    <a:pt x="0" y="82"/>
                  </a:lnTo>
                  <a:lnTo>
                    <a:pt x="542" y="82"/>
                  </a:lnTo>
                  <a:lnTo>
                    <a:pt x="5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10"/>
            <p:cNvSpPr>
              <a:spLocks noChangeAspect="1"/>
            </p:cNvSpPr>
            <p:nvPr/>
          </p:nvSpPr>
          <p:spPr bwMode="auto">
            <a:xfrm>
              <a:off x="5593" y="8847"/>
              <a:ext cx="15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3" y="82"/>
                </a:cxn>
                <a:cxn ang="0">
                  <a:pos x="54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3" h="82">
                  <a:moveTo>
                    <a:pt x="0" y="0"/>
                  </a:moveTo>
                  <a:lnTo>
                    <a:pt x="0" y="82"/>
                  </a:lnTo>
                  <a:lnTo>
                    <a:pt x="543" y="82"/>
                  </a:lnTo>
                  <a:lnTo>
                    <a:pt x="5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11"/>
            <p:cNvSpPr>
              <a:spLocks noChangeAspect="1"/>
            </p:cNvSpPr>
            <p:nvPr/>
          </p:nvSpPr>
          <p:spPr bwMode="auto">
            <a:xfrm>
              <a:off x="5870" y="8894"/>
              <a:ext cx="65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226" y="218"/>
                </a:cxn>
                <a:cxn ang="0">
                  <a:pos x="22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6" h="218">
                  <a:moveTo>
                    <a:pt x="0" y="0"/>
                  </a:moveTo>
                  <a:lnTo>
                    <a:pt x="0" y="218"/>
                  </a:lnTo>
                  <a:lnTo>
                    <a:pt x="226" y="218"/>
                  </a:lnTo>
                  <a:lnTo>
                    <a:pt x="2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12"/>
            <p:cNvSpPr>
              <a:spLocks noChangeAspect="1"/>
            </p:cNvSpPr>
            <p:nvPr/>
          </p:nvSpPr>
          <p:spPr bwMode="auto">
            <a:xfrm>
              <a:off x="5225" y="8894"/>
              <a:ext cx="157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0" y="218"/>
                </a:cxn>
                <a:cxn ang="0">
                  <a:pos x="54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0" h="218">
                  <a:moveTo>
                    <a:pt x="0" y="0"/>
                  </a:moveTo>
                  <a:lnTo>
                    <a:pt x="0" y="218"/>
                  </a:lnTo>
                  <a:lnTo>
                    <a:pt x="540" y="218"/>
                  </a:lnTo>
                  <a:lnTo>
                    <a:pt x="5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13"/>
            <p:cNvSpPr>
              <a:spLocks noChangeAspect="1"/>
            </p:cNvSpPr>
            <p:nvPr/>
          </p:nvSpPr>
          <p:spPr bwMode="auto">
            <a:xfrm>
              <a:off x="5409" y="8894"/>
              <a:ext cx="157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2" y="218"/>
                </a:cxn>
                <a:cxn ang="0">
                  <a:pos x="54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2" h="218">
                  <a:moveTo>
                    <a:pt x="0" y="0"/>
                  </a:moveTo>
                  <a:lnTo>
                    <a:pt x="0" y="218"/>
                  </a:lnTo>
                  <a:lnTo>
                    <a:pt x="542" y="218"/>
                  </a:lnTo>
                  <a:lnTo>
                    <a:pt x="5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14"/>
            <p:cNvSpPr>
              <a:spLocks noChangeAspect="1"/>
            </p:cNvSpPr>
            <p:nvPr/>
          </p:nvSpPr>
          <p:spPr bwMode="auto">
            <a:xfrm>
              <a:off x="5593" y="8894"/>
              <a:ext cx="1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3" y="218"/>
                </a:cxn>
                <a:cxn ang="0">
                  <a:pos x="54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3" h="218">
                  <a:moveTo>
                    <a:pt x="0" y="0"/>
                  </a:moveTo>
                  <a:lnTo>
                    <a:pt x="0" y="218"/>
                  </a:lnTo>
                  <a:lnTo>
                    <a:pt x="543" y="218"/>
                  </a:lnTo>
                  <a:lnTo>
                    <a:pt x="5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15"/>
            <p:cNvSpPr>
              <a:spLocks noChangeAspect="1"/>
            </p:cNvSpPr>
            <p:nvPr/>
          </p:nvSpPr>
          <p:spPr bwMode="auto">
            <a:xfrm>
              <a:off x="5777" y="8847"/>
              <a:ext cx="15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5"/>
                </a:cxn>
                <a:cxn ang="0">
                  <a:pos x="544" y="85"/>
                </a:cxn>
                <a:cxn ang="0">
                  <a:pos x="54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4" h="85">
                  <a:moveTo>
                    <a:pt x="0" y="0"/>
                  </a:moveTo>
                  <a:lnTo>
                    <a:pt x="0" y="85"/>
                  </a:lnTo>
                  <a:lnTo>
                    <a:pt x="544" y="85"/>
                  </a:lnTo>
                  <a:lnTo>
                    <a:pt x="5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16"/>
            <p:cNvSpPr>
              <a:spLocks noChangeAspect="1"/>
            </p:cNvSpPr>
            <p:nvPr/>
          </p:nvSpPr>
          <p:spPr bwMode="auto">
            <a:xfrm>
              <a:off x="5652" y="8755"/>
              <a:ext cx="237" cy="47"/>
            </a:xfrm>
            <a:custGeom>
              <a:avLst/>
              <a:gdLst/>
              <a:ahLst/>
              <a:cxnLst>
                <a:cxn ang="0">
                  <a:pos x="0" y="188"/>
                </a:cxn>
                <a:cxn ang="0">
                  <a:pos x="0" y="0"/>
                </a:cxn>
                <a:cxn ang="0">
                  <a:pos x="816" y="0"/>
                </a:cxn>
                <a:cxn ang="0">
                  <a:pos x="816" y="188"/>
                </a:cxn>
                <a:cxn ang="0">
                  <a:pos x="747" y="188"/>
                </a:cxn>
                <a:cxn ang="0">
                  <a:pos x="747" y="80"/>
                </a:cxn>
                <a:cxn ang="0">
                  <a:pos x="68" y="80"/>
                </a:cxn>
                <a:cxn ang="0">
                  <a:pos x="68" y="188"/>
                </a:cxn>
                <a:cxn ang="0">
                  <a:pos x="0" y="188"/>
                </a:cxn>
                <a:cxn ang="0">
                  <a:pos x="0" y="188"/>
                </a:cxn>
                <a:cxn ang="0">
                  <a:pos x="0" y="188"/>
                </a:cxn>
              </a:cxnLst>
              <a:rect l="0" t="0" r="r" b="b"/>
              <a:pathLst>
                <a:path w="816" h="188">
                  <a:moveTo>
                    <a:pt x="0" y="188"/>
                  </a:moveTo>
                  <a:lnTo>
                    <a:pt x="0" y="0"/>
                  </a:lnTo>
                  <a:lnTo>
                    <a:pt x="816" y="0"/>
                  </a:lnTo>
                  <a:lnTo>
                    <a:pt x="816" y="188"/>
                  </a:lnTo>
                  <a:lnTo>
                    <a:pt x="747" y="188"/>
                  </a:lnTo>
                  <a:lnTo>
                    <a:pt x="747" y="80"/>
                  </a:lnTo>
                  <a:lnTo>
                    <a:pt x="68" y="80"/>
                  </a:lnTo>
                  <a:lnTo>
                    <a:pt x="68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17"/>
            <p:cNvSpPr>
              <a:spLocks noChangeAspect="1"/>
            </p:cNvSpPr>
            <p:nvPr/>
          </p:nvSpPr>
          <p:spPr bwMode="auto">
            <a:xfrm>
              <a:off x="5270" y="8609"/>
              <a:ext cx="192" cy="199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0" y="0"/>
                </a:cxn>
                <a:cxn ang="0">
                  <a:pos x="657" y="0"/>
                </a:cxn>
                <a:cxn ang="0">
                  <a:pos x="657" y="816"/>
                </a:cxn>
                <a:cxn ang="0">
                  <a:pos x="588" y="816"/>
                </a:cxn>
                <a:cxn ang="0">
                  <a:pos x="588" y="81"/>
                </a:cxn>
                <a:cxn ang="0">
                  <a:pos x="68" y="81"/>
                </a:cxn>
                <a:cxn ang="0">
                  <a:pos x="68" y="816"/>
                </a:cxn>
                <a:cxn ang="0">
                  <a:pos x="0" y="816"/>
                </a:cxn>
                <a:cxn ang="0">
                  <a:pos x="0" y="816"/>
                </a:cxn>
                <a:cxn ang="0">
                  <a:pos x="0" y="816"/>
                </a:cxn>
              </a:cxnLst>
              <a:rect l="0" t="0" r="r" b="b"/>
              <a:pathLst>
                <a:path w="657" h="816">
                  <a:moveTo>
                    <a:pt x="0" y="816"/>
                  </a:moveTo>
                  <a:lnTo>
                    <a:pt x="0" y="0"/>
                  </a:lnTo>
                  <a:lnTo>
                    <a:pt x="657" y="0"/>
                  </a:lnTo>
                  <a:lnTo>
                    <a:pt x="657" y="816"/>
                  </a:lnTo>
                  <a:lnTo>
                    <a:pt x="588" y="816"/>
                  </a:lnTo>
                  <a:lnTo>
                    <a:pt x="588" y="81"/>
                  </a:lnTo>
                  <a:lnTo>
                    <a:pt x="68" y="81"/>
                  </a:lnTo>
                  <a:lnTo>
                    <a:pt x="68" y="816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18"/>
            <p:cNvSpPr>
              <a:spLocks noChangeAspect="1"/>
            </p:cNvSpPr>
            <p:nvPr/>
          </p:nvSpPr>
          <p:spPr bwMode="auto">
            <a:xfrm>
              <a:off x="5270" y="8550"/>
              <a:ext cx="192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245"/>
                </a:cxn>
                <a:cxn ang="0">
                  <a:pos x="499" y="245"/>
                </a:cxn>
                <a:cxn ang="0">
                  <a:pos x="65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57" h="245">
                  <a:moveTo>
                    <a:pt x="0" y="0"/>
                  </a:moveTo>
                  <a:lnTo>
                    <a:pt x="159" y="245"/>
                  </a:lnTo>
                  <a:lnTo>
                    <a:pt x="499" y="245"/>
                  </a:lnTo>
                  <a:lnTo>
                    <a:pt x="6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Freeform 19"/>
            <p:cNvSpPr>
              <a:spLocks noChangeAspect="1"/>
            </p:cNvSpPr>
            <p:nvPr/>
          </p:nvSpPr>
          <p:spPr bwMode="auto">
            <a:xfrm>
              <a:off x="5270" y="8505"/>
              <a:ext cx="192" cy="45"/>
            </a:xfrm>
            <a:custGeom>
              <a:avLst/>
              <a:gdLst/>
              <a:ahLst/>
              <a:cxnLst>
                <a:cxn ang="0">
                  <a:pos x="657" y="188"/>
                </a:cxn>
                <a:cxn ang="0">
                  <a:pos x="657" y="0"/>
                </a:cxn>
                <a:cxn ang="0">
                  <a:pos x="0" y="0"/>
                </a:cxn>
                <a:cxn ang="0">
                  <a:pos x="0" y="188"/>
                </a:cxn>
                <a:cxn ang="0">
                  <a:pos x="68" y="188"/>
                </a:cxn>
                <a:cxn ang="0">
                  <a:pos x="68" y="81"/>
                </a:cxn>
                <a:cxn ang="0">
                  <a:pos x="588" y="81"/>
                </a:cxn>
                <a:cxn ang="0">
                  <a:pos x="588" y="188"/>
                </a:cxn>
                <a:cxn ang="0">
                  <a:pos x="657" y="188"/>
                </a:cxn>
                <a:cxn ang="0">
                  <a:pos x="657" y="188"/>
                </a:cxn>
                <a:cxn ang="0">
                  <a:pos x="657" y="188"/>
                </a:cxn>
              </a:cxnLst>
              <a:rect l="0" t="0" r="r" b="b"/>
              <a:pathLst>
                <a:path w="657" h="188">
                  <a:moveTo>
                    <a:pt x="657" y="188"/>
                  </a:moveTo>
                  <a:lnTo>
                    <a:pt x="657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68" y="188"/>
                  </a:lnTo>
                  <a:lnTo>
                    <a:pt x="68" y="81"/>
                  </a:lnTo>
                  <a:lnTo>
                    <a:pt x="588" y="81"/>
                  </a:lnTo>
                  <a:lnTo>
                    <a:pt x="588" y="188"/>
                  </a:lnTo>
                  <a:lnTo>
                    <a:pt x="657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20"/>
            <p:cNvSpPr>
              <a:spLocks noChangeAspect="1"/>
            </p:cNvSpPr>
            <p:nvPr/>
          </p:nvSpPr>
          <p:spPr bwMode="auto">
            <a:xfrm>
              <a:off x="5284" y="8656"/>
              <a:ext cx="16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5" y="0"/>
                </a:cxn>
                <a:cxn ang="0">
                  <a:pos x="565" y="80"/>
                </a:cxn>
                <a:cxn ang="0">
                  <a:pos x="0" y="8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5" h="80">
                  <a:moveTo>
                    <a:pt x="0" y="0"/>
                  </a:moveTo>
                  <a:lnTo>
                    <a:pt x="565" y="0"/>
                  </a:lnTo>
                  <a:lnTo>
                    <a:pt x="565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21"/>
            <p:cNvSpPr>
              <a:spLocks noChangeAspect="1"/>
            </p:cNvSpPr>
            <p:nvPr/>
          </p:nvSpPr>
          <p:spPr bwMode="auto">
            <a:xfrm>
              <a:off x="5284" y="8702"/>
              <a:ext cx="16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5" y="0"/>
                </a:cxn>
                <a:cxn ang="0">
                  <a:pos x="565" y="80"/>
                </a:cxn>
                <a:cxn ang="0">
                  <a:pos x="0" y="8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5" h="80">
                  <a:moveTo>
                    <a:pt x="0" y="0"/>
                  </a:moveTo>
                  <a:lnTo>
                    <a:pt x="565" y="0"/>
                  </a:lnTo>
                  <a:lnTo>
                    <a:pt x="565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22"/>
            <p:cNvSpPr>
              <a:spLocks noChangeAspect="1"/>
            </p:cNvSpPr>
            <p:nvPr/>
          </p:nvSpPr>
          <p:spPr bwMode="auto">
            <a:xfrm>
              <a:off x="5363" y="8412"/>
              <a:ext cx="13" cy="99"/>
            </a:xfrm>
            <a:custGeom>
              <a:avLst/>
              <a:gdLst/>
              <a:ahLst/>
              <a:cxnLst>
                <a:cxn ang="0">
                  <a:pos x="0" y="406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406"/>
                </a:cxn>
                <a:cxn ang="0">
                  <a:pos x="0" y="406"/>
                </a:cxn>
                <a:cxn ang="0">
                  <a:pos x="0" y="406"/>
                </a:cxn>
                <a:cxn ang="0">
                  <a:pos x="0" y="406"/>
                </a:cxn>
              </a:cxnLst>
              <a:rect l="0" t="0" r="r" b="b"/>
              <a:pathLst>
                <a:path w="45" h="406">
                  <a:moveTo>
                    <a:pt x="0" y="406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45" y="406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" name="Grouper 4"/>
          <p:cNvGrpSpPr/>
          <p:nvPr/>
        </p:nvGrpSpPr>
        <p:grpSpPr>
          <a:xfrm>
            <a:off x="400351" y="5072903"/>
            <a:ext cx="8307672" cy="276999"/>
            <a:chOff x="400351" y="5301503"/>
            <a:chExt cx="8307672" cy="276999"/>
          </a:xfrm>
        </p:grpSpPr>
        <p:sp>
          <p:nvSpPr>
            <p:cNvPr id="98" name="Text Box 21"/>
            <p:cNvSpPr txBox="1">
              <a:spLocks noChangeArrowheads="1"/>
            </p:cNvSpPr>
            <p:nvPr/>
          </p:nvSpPr>
          <p:spPr bwMode="auto">
            <a:xfrm>
              <a:off x="400351" y="5301503"/>
              <a:ext cx="1905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>
                  <a:solidFill>
                    <a:srgbClr val="008000"/>
                  </a:solidFill>
                  <a:latin typeface="Trebuchet MS"/>
                  <a:ea typeface="Cambria" charset="0"/>
                  <a:cs typeface="Trebuchet MS"/>
                </a:rPr>
                <a:t>1000 </a:t>
              </a:r>
              <a:r>
                <a:rPr lang="fr-FR" sz="1200" b="1" dirty="0">
                  <a:solidFill>
                    <a:srgbClr val="008000"/>
                  </a:solidFill>
                  <a:latin typeface="Trebuchet MS"/>
                  <a:ea typeface="Cambria" charset="0"/>
                  <a:cs typeface="Trebuchet MS"/>
                </a:rPr>
                <a:t>hPa</a:t>
              </a:r>
            </a:p>
          </p:txBody>
        </p:sp>
        <p:sp>
          <p:nvSpPr>
            <p:cNvPr id="190" name="Line 15"/>
            <p:cNvSpPr>
              <a:spLocks noChangeShapeType="1"/>
            </p:cNvSpPr>
            <p:nvPr/>
          </p:nvSpPr>
          <p:spPr bwMode="auto">
            <a:xfrm>
              <a:off x="1220032" y="5469925"/>
              <a:ext cx="7487991" cy="0"/>
            </a:xfrm>
            <a:prstGeom prst="line">
              <a:avLst/>
            </a:prstGeom>
            <a:noFill/>
            <a:ln w="19050" cap="flat" cmpd="sng" algn="ctr">
              <a:solidFill>
                <a:srgbClr val="4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92" name="Text Box 41"/>
          <p:cNvSpPr txBox="1">
            <a:spLocks noChangeArrowheads="1"/>
          </p:cNvSpPr>
          <p:nvPr/>
        </p:nvSpPr>
        <p:spPr bwMode="auto">
          <a:xfrm>
            <a:off x="314089" y="2774056"/>
            <a:ext cx="15157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200" b="1" dirty="0" smtClean="0">
                <a:solidFill>
                  <a:srgbClr val="0000FF"/>
                </a:solidFill>
                <a:latin typeface="Trebuchet MS"/>
                <a:ea typeface="Cambria" charset="0"/>
                <a:cs typeface="Trebuchet MS"/>
              </a:rPr>
              <a:t>QNH</a:t>
            </a:r>
          </a:p>
          <a:p>
            <a:pPr algn="r">
              <a:spcBef>
                <a:spcPct val="50000"/>
              </a:spcBef>
            </a:pPr>
            <a:r>
              <a:rPr lang="fr-FR" sz="1200" b="1" dirty="0" smtClean="0">
                <a:solidFill>
                  <a:srgbClr val="0000FF"/>
                </a:solidFill>
                <a:latin typeface="Trebuchet MS"/>
                <a:ea typeface="Cambria" charset="0"/>
                <a:cs typeface="Trebuchet MS"/>
              </a:rPr>
              <a:t>Altitude 5000 </a:t>
            </a:r>
            <a:r>
              <a:rPr lang="fr-FR" sz="1200" b="1" dirty="0" err="1">
                <a:solidFill>
                  <a:srgbClr val="0000FF"/>
                </a:solidFill>
                <a:latin typeface="Trebuchet MS"/>
                <a:ea typeface="Cambria" charset="0"/>
                <a:cs typeface="Trebuchet MS"/>
              </a:rPr>
              <a:t>Ft</a:t>
            </a:r>
            <a:endParaRPr lang="fr-FR" sz="1200" b="1" dirty="0">
              <a:solidFill>
                <a:srgbClr val="0000FF"/>
              </a:solidFill>
              <a:latin typeface="Trebuchet MS"/>
              <a:ea typeface="Cambria" charset="0"/>
              <a:cs typeface="Trebuchet MS"/>
            </a:endParaRPr>
          </a:p>
        </p:txBody>
      </p:sp>
      <p:sp>
        <p:nvSpPr>
          <p:cNvPr id="193" name="Line 24"/>
          <p:cNvSpPr>
            <a:spLocks noChangeShapeType="1"/>
          </p:cNvSpPr>
          <p:nvPr/>
        </p:nvSpPr>
        <p:spPr bwMode="auto">
          <a:xfrm flipH="1" flipV="1">
            <a:off x="1848705" y="2766977"/>
            <a:ext cx="0" cy="3130009"/>
          </a:xfrm>
          <a:prstGeom prst="line">
            <a:avLst/>
          </a:prstGeom>
          <a:noFill/>
          <a:ln w="19050" cmpd="sng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9" name="Image 248"/>
          <p:cNvPicPr>
            <a:picLocks noChangeAspect="1"/>
          </p:cNvPicPr>
          <p:nvPr/>
        </p:nvPicPr>
        <p:blipFill>
          <a:blip r:embed="rId5">
            <a:clrChange>
              <a:clrFrom>
                <a:srgbClr val="F5FAFF"/>
              </a:clrFrom>
              <a:clrTo>
                <a:srgbClr val="F5FAFF">
                  <a:alpha val="0"/>
                </a:srgbClr>
              </a:clrTo>
            </a:clrChange>
            <a:alphaModFix amt="91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19" b="100000" l="242" r="100000">
                        <a14:foregroundMark x1="94928" y1="61538" x2="94928" y2="61538"/>
                        <a14:foregroundMark x1="59179" y1="38462" x2="59179" y2="3846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406640" y="2493731"/>
            <a:ext cx="1077717" cy="304571"/>
          </a:xfrm>
          <a:prstGeom prst="rect">
            <a:avLst/>
          </a:prstGeom>
        </p:spPr>
      </p:pic>
      <p:sp>
        <p:nvSpPr>
          <p:cNvPr id="251" name="Line 24"/>
          <p:cNvSpPr>
            <a:spLocks noChangeShapeType="1"/>
          </p:cNvSpPr>
          <p:nvPr/>
        </p:nvSpPr>
        <p:spPr bwMode="auto">
          <a:xfrm flipV="1">
            <a:off x="4305225" y="2766972"/>
            <a:ext cx="0" cy="2449713"/>
          </a:xfrm>
          <a:prstGeom prst="line">
            <a:avLst/>
          </a:prstGeom>
          <a:noFill/>
          <a:ln w="19050" cmpd="sng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2" name="Text Box 41"/>
          <p:cNvSpPr txBox="1">
            <a:spLocks noChangeArrowheads="1"/>
          </p:cNvSpPr>
          <p:nvPr/>
        </p:nvSpPr>
        <p:spPr bwMode="auto">
          <a:xfrm>
            <a:off x="2813014" y="2789906"/>
            <a:ext cx="14922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200" b="1" dirty="0" smtClean="0">
                <a:solidFill>
                  <a:srgbClr val="008000"/>
                </a:solidFill>
                <a:latin typeface="Trebuchet MS"/>
                <a:ea typeface="Cambria" charset="0"/>
                <a:cs typeface="Trebuchet MS"/>
              </a:rPr>
              <a:t>QFE</a:t>
            </a:r>
            <a:endParaRPr lang="fr-FR" sz="1200" b="1" dirty="0">
              <a:solidFill>
                <a:srgbClr val="008000"/>
              </a:solidFill>
              <a:latin typeface="Trebuchet MS"/>
              <a:ea typeface="Cambria" charset="0"/>
              <a:cs typeface="Trebuchet MS"/>
            </a:endParaRPr>
          </a:p>
          <a:p>
            <a:pPr algn="r">
              <a:spcBef>
                <a:spcPct val="50000"/>
              </a:spcBef>
            </a:pPr>
            <a:r>
              <a:rPr lang="fr-FR" sz="1200" b="1" dirty="0" smtClean="0">
                <a:solidFill>
                  <a:srgbClr val="008000"/>
                </a:solidFill>
                <a:latin typeface="Trebuchet MS"/>
                <a:ea typeface="Cambria" charset="0"/>
                <a:cs typeface="Trebuchet MS"/>
              </a:rPr>
              <a:t>Hauteur 4160 </a:t>
            </a:r>
            <a:r>
              <a:rPr lang="fr-FR" sz="1200" b="1" dirty="0" err="1">
                <a:solidFill>
                  <a:srgbClr val="008000"/>
                </a:solidFill>
                <a:latin typeface="Trebuchet MS"/>
                <a:ea typeface="Cambria" charset="0"/>
                <a:cs typeface="Trebuchet MS"/>
              </a:rPr>
              <a:t>Ft</a:t>
            </a:r>
            <a:endParaRPr lang="fr-FR" sz="1200" b="1" dirty="0">
              <a:solidFill>
                <a:srgbClr val="008000"/>
              </a:solidFill>
              <a:latin typeface="Trebuchet MS"/>
              <a:ea typeface="Cambria" charset="0"/>
              <a:cs typeface="Trebuchet MS"/>
            </a:endParaRPr>
          </a:p>
        </p:txBody>
      </p:sp>
      <p:sp>
        <p:nvSpPr>
          <p:cNvPr id="254" name="Line 24"/>
          <p:cNvSpPr>
            <a:spLocks noChangeShapeType="1"/>
          </p:cNvSpPr>
          <p:nvPr/>
        </p:nvSpPr>
        <p:spPr bwMode="auto">
          <a:xfrm flipV="1">
            <a:off x="6888215" y="2782822"/>
            <a:ext cx="0" cy="2773713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" name="Grouper 8"/>
          <p:cNvGrpSpPr/>
          <p:nvPr/>
        </p:nvGrpSpPr>
        <p:grpSpPr>
          <a:xfrm>
            <a:off x="4277914" y="5241278"/>
            <a:ext cx="2194747" cy="648000"/>
            <a:chOff x="4277914" y="5469878"/>
            <a:chExt cx="2194747" cy="648000"/>
          </a:xfrm>
        </p:grpSpPr>
        <p:sp>
          <p:nvSpPr>
            <p:cNvPr id="257" name="Line 24"/>
            <p:cNvSpPr>
              <a:spLocks noChangeShapeType="1"/>
            </p:cNvSpPr>
            <p:nvPr/>
          </p:nvSpPr>
          <p:spPr bwMode="auto">
            <a:xfrm flipH="1" flipV="1">
              <a:off x="4318880" y="5469878"/>
              <a:ext cx="1" cy="648000"/>
            </a:xfrm>
            <a:prstGeom prst="line">
              <a:avLst/>
            </a:prstGeom>
            <a:noFill/>
            <a:ln w="19050" cmpd="sng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277914" y="5763040"/>
              <a:ext cx="21947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Altitude 840 </a:t>
              </a:r>
              <a:r>
                <a:rPr lang="fr-FR" sz="1200" dirty="0" err="1" smtClean="0">
                  <a:solidFill>
                    <a:schemeClr val="bg1"/>
                  </a:solidFill>
                  <a:latin typeface="Trebuchet MS"/>
                  <a:cs typeface="Trebuchet MS"/>
                </a:rPr>
                <a:t>Ft</a:t>
              </a:r>
              <a:r>
                <a:rPr lang="fr-FR" sz="1200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 </a:t>
              </a:r>
              <a:endParaRPr lang="fr-FR" sz="1200" dirty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pic>
        <p:nvPicPr>
          <p:cNvPr id="258" name="Image 257"/>
          <p:cNvPicPr>
            <a:picLocks noChangeAspect="1"/>
          </p:cNvPicPr>
          <p:nvPr/>
        </p:nvPicPr>
        <p:blipFill>
          <a:blip r:embed="rId5">
            <a:clrChange>
              <a:clrFrom>
                <a:srgbClr val="F5FAFF"/>
              </a:clrFrom>
              <a:clrTo>
                <a:srgbClr val="F5FAFF">
                  <a:alpha val="0"/>
                </a:srgbClr>
              </a:clrTo>
            </a:clrChange>
            <a:alphaModFix amt="91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19" b="100000" l="242" r="100000">
                        <a14:foregroundMark x1="94928" y1="61538" x2="94928" y2="61538"/>
                        <a14:foregroundMark x1="59179" y1="38462" x2="59179" y2="3846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875607" y="2501185"/>
            <a:ext cx="1077717" cy="304571"/>
          </a:xfrm>
          <a:prstGeom prst="rect">
            <a:avLst/>
          </a:prstGeom>
        </p:spPr>
      </p:pic>
      <p:pic>
        <p:nvPicPr>
          <p:cNvPr id="259" name="Image 258"/>
          <p:cNvPicPr>
            <a:picLocks noChangeAspect="1"/>
          </p:cNvPicPr>
          <p:nvPr/>
        </p:nvPicPr>
        <p:blipFill>
          <a:blip r:embed="rId5">
            <a:clrChange>
              <a:clrFrom>
                <a:srgbClr val="F5FAFF"/>
              </a:clrFrom>
              <a:clrTo>
                <a:srgbClr val="F5FAFF">
                  <a:alpha val="0"/>
                </a:srgbClr>
              </a:clrTo>
            </a:clrChange>
            <a:alphaModFix amt="91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19" b="100000" l="242" r="100000">
                        <a14:foregroundMark x1="94928" y1="61538" x2="94928" y2="61538"/>
                        <a14:foregroundMark x1="59179" y1="38462" x2="59179" y2="3846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431696" y="2498990"/>
            <a:ext cx="1077717" cy="304571"/>
          </a:xfrm>
          <a:prstGeom prst="rect">
            <a:avLst/>
          </a:prstGeom>
        </p:spPr>
      </p:pic>
      <p:grpSp>
        <p:nvGrpSpPr>
          <p:cNvPr id="52" name="Grouper 51"/>
          <p:cNvGrpSpPr/>
          <p:nvPr/>
        </p:nvGrpSpPr>
        <p:grpSpPr>
          <a:xfrm>
            <a:off x="1898773" y="2792372"/>
            <a:ext cx="1020433" cy="948270"/>
            <a:chOff x="3817092" y="2758482"/>
            <a:chExt cx="1546225" cy="1447800"/>
          </a:xfrm>
        </p:grpSpPr>
        <p:sp>
          <p:nvSpPr>
            <p:cNvPr id="53" name="AutoShape 33"/>
            <p:cNvSpPr>
              <a:spLocks noChangeAspect="1" noChangeArrowheads="1"/>
            </p:cNvSpPr>
            <p:nvPr/>
          </p:nvSpPr>
          <p:spPr bwMode="auto">
            <a:xfrm>
              <a:off x="3817092" y="2758482"/>
              <a:ext cx="1546225" cy="14478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4" name="Oval 19"/>
            <p:cNvSpPr>
              <a:spLocks noChangeArrowheads="1"/>
            </p:cNvSpPr>
            <p:nvPr/>
          </p:nvSpPr>
          <p:spPr bwMode="auto">
            <a:xfrm>
              <a:off x="3890117" y="2815632"/>
              <a:ext cx="1387475" cy="13160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AutoShape 30"/>
            <p:cNvSpPr>
              <a:spLocks noChangeArrowheads="1"/>
            </p:cNvSpPr>
            <p:nvPr/>
          </p:nvSpPr>
          <p:spPr bwMode="auto">
            <a:xfrm>
              <a:off x="4493791" y="3133684"/>
              <a:ext cx="654591" cy="274819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800" b="1" dirty="0" smtClean="0">
                  <a:solidFill>
                    <a:srgbClr val="FFFFFF"/>
                  </a:solidFill>
                </a:rPr>
                <a:t>1030</a:t>
              </a:r>
              <a:endParaRPr lang="fr-FR" sz="800" b="1" dirty="0">
                <a:solidFill>
                  <a:srgbClr val="FFFFFF"/>
                </a:solidFill>
              </a:endParaRPr>
            </a:p>
          </p:txBody>
        </p:sp>
        <p:sp>
          <p:nvSpPr>
            <p:cNvPr id="56" name="AutoShape 20"/>
            <p:cNvSpPr>
              <a:spLocks noChangeArrowheads="1"/>
            </p:cNvSpPr>
            <p:nvPr/>
          </p:nvSpPr>
          <p:spPr bwMode="auto">
            <a:xfrm rot="5400000">
              <a:off x="4261961" y="3761958"/>
              <a:ext cx="651024" cy="61445"/>
            </a:xfrm>
            <a:prstGeom prst="homePlate">
              <a:avLst>
                <a:gd name="adj" fmla="val 10713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4007591" y="3779245"/>
              <a:ext cx="431999" cy="713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Oval 29"/>
            <p:cNvSpPr>
              <a:spLocks noChangeArrowheads="1"/>
            </p:cNvSpPr>
            <p:nvPr/>
          </p:nvSpPr>
          <p:spPr bwMode="auto">
            <a:xfrm>
              <a:off x="3888530" y="3958632"/>
              <a:ext cx="179388" cy="1730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Oval 21"/>
            <p:cNvSpPr>
              <a:spLocks noChangeArrowheads="1"/>
            </p:cNvSpPr>
            <p:nvPr/>
          </p:nvSpPr>
          <p:spPr bwMode="auto">
            <a:xfrm>
              <a:off x="4560042" y="3499845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60" name="Image 59" descr="Unknown.jpeg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59" b="75088"/>
            <a:stretch/>
          </p:blipFill>
          <p:spPr>
            <a:xfrm>
              <a:off x="4499463" y="3428226"/>
              <a:ext cx="180000" cy="182033"/>
            </a:xfrm>
            <a:prstGeom prst="rect">
              <a:avLst/>
            </a:prstGeom>
          </p:spPr>
        </p:pic>
        <p:sp>
          <p:nvSpPr>
            <p:cNvPr id="61" name="Oval 21"/>
            <p:cNvSpPr>
              <a:spLocks noChangeArrowheads="1"/>
            </p:cNvSpPr>
            <p:nvPr/>
          </p:nvSpPr>
          <p:spPr bwMode="auto">
            <a:xfrm>
              <a:off x="4561629" y="3488644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 rot="5400000">
              <a:off x="4072194" y="3723838"/>
              <a:ext cx="107999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Oval 21"/>
            <p:cNvSpPr>
              <a:spLocks noChangeArrowheads="1"/>
            </p:cNvSpPr>
            <p:nvPr/>
          </p:nvSpPr>
          <p:spPr bwMode="auto">
            <a:xfrm>
              <a:off x="4102842" y="3766545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Oval 21"/>
            <p:cNvSpPr>
              <a:spLocks noChangeArrowheads="1"/>
            </p:cNvSpPr>
            <p:nvPr/>
          </p:nvSpPr>
          <p:spPr bwMode="auto">
            <a:xfrm>
              <a:off x="3975842" y="3753845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65" name="Grouper 64"/>
            <p:cNvGrpSpPr/>
            <p:nvPr/>
          </p:nvGrpSpPr>
          <p:grpSpPr>
            <a:xfrm>
              <a:off x="4407642" y="3437707"/>
              <a:ext cx="110193" cy="428370"/>
              <a:chOff x="4299692" y="3298007"/>
              <a:chExt cx="110193" cy="428370"/>
            </a:xfrm>
          </p:grpSpPr>
          <p:grpSp>
            <p:nvGrpSpPr>
              <p:cNvPr id="71" name="Grouper 70"/>
              <p:cNvGrpSpPr/>
              <p:nvPr/>
            </p:nvGrpSpPr>
            <p:grpSpPr>
              <a:xfrm>
                <a:off x="4299692" y="3319108"/>
                <a:ext cx="47625" cy="407269"/>
                <a:chOff x="2888790" y="3839568"/>
                <a:chExt cx="47625" cy="407269"/>
              </a:xfrm>
            </p:grpSpPr>
            <p:sp>
              <p:nvSpPr>
                <p:cNvPr id="73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2713351" y="4036773"/>
                  <a:ext cx="395997" cy="15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4" name="Oval 21"/>
                <p:cNvSpPr>
                  <a:spLocks noChangeArrowheads="1"/>
                </p:cNvSpPr>
                <p:nvPr/>
              </p:nvSpPr>
              <p:spPr bwMode="auto">
                <a:xfrm>
                  <a:off x="2888790" y="4196037"/>
                  <a:ext cx="47625" cy="508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pic>
            <p:nvPicPr>
              <p:cNvPr id="72" name="Image 71" descr="Unknown.jpeg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0391" b="75088"/>
              <a:stretch/>
            </p:blipFill>
            <p:spPr>
              <a:xfrm flipH="1">
                <a:off x="4316498" y="3298007"/>
                <a:ext cx="93387" cy="252000"/>
              </a:xfrm>
              <a:prstGeom prst="rect">
                <a:avLst/>
              </a:prstGeom>
            </p:spPr>
          </p:pic>
        </p:grpSp>
        <p:grpSp>
          <p:nvGrpSpPr>
            <p:cNvPr id="66" name="Grouper 65"/>
            <p:cNvGrpSpPr/>
            <p:nvPr/>
          </p:nvGrpSpPr>
          <p:grpSpPr>
            <a:xfrm>
              <a:off x="3953617" y="3337606"/>
              <a:ext cx="357112" cy="365575"/>
              <a:chOff x="2135030" y="3625243"/>
              <a:chExt cx="357112" cy="365575"/>
            </a:xfrm>
          </p:grpSpPr>
          <p:sp>
            <p:nvSpPr>
              <p:cNvPr id="67" name="Freeform 27"/>
              <p:cNvSpPr>
                <a:spLocks/>
              </p:cNvSpPr>
              <p:nvPr/>
            </p:nvSpPr>
            <p:spPr bwMode="auto">
              <a:xfrm>
                <a:off x="2141380" y="3891943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27"/>
              <p:cNvSpPr>
                <a:spLocks/>
              </p:cNvSpPr>
              <p:nvPr/>
            </p:nvSpPr>
            <p:spPr bwMode="auto">
              <a:xfrm>
                <a:off x="2138961" y="3803043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27"/>
              <p:cNvSpPr>
                <a:spLocks/>
              </p:cNvSpPr>
              <p:nvPr/>
            </p:nvSpPr>
            <p:spPr bwMode="auto">
              <a:xfrm>
                <a:off x="2138961" y="3625243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Freeform 27"/>
              <p:cNvSpPr>
                <a:spLocks/>
              </p:cNvSpPr>
              <p:nvPr/>
            </p:nvSpPr>
            <p:spPr bwMode="auto">
              <a:xfrm>
                <a:off x="2135030" y="3715731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75" name="Grouper 74"/>
          <p:cNvGrpSpPr/>
          <p:nvPr/>
        </p:nvGrpSpPr>
        <p:grpSpPr>
          <a:xfrm>
            <a:off x="4350626" y="2798471"/>
            <a:ext cx="1020433" cy="948270"/>
            <a:chOff x="3817092" y="2758482"/>
            <a:chExt cx="1546225" cy="1447800"/>
          </a:xfrm>
        </p:grpSpPr>
        <p:sp>
          <p:nvSpPr>
            <p:cNvPr id="76" name="AutoShape 33"/>
            <p:cNvSpPr>
              <a:spLocks noChangeAspect="1" noChangeArrowheads="1"/>
            </p:cNvSpPr>
            <p:nvPr/>
          </p:nvSpPr>
          <p:spPr bwMode="auto">
            <a:xfrm>
              <a:off x="3817092" y="2758482"/>
              <a:ext cx="1546225" cy="14478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7" name="Oval 19"/>
            <p:cNvSpPr>
              <a:spLocks noChangeArrowheads="1"/>
            </p:cNvSpPr>
            <p:nvPr/>
          </p:nvSpPr>
          <p:spPr bwMode="auto">
            <a:xfrm>
              <a:off x="3890117" y="2815632"/>
              <a:ext cx="1387475" cy="13160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AutoShape 30"/>
            <p:cNvSpPr>
              <a:spLocks noChangeArrowheads="1"/>
            </p:cNvSpPr>
            <p:nvPr/>
          </p:nvSpPr>
          <p:spPr bwMode="auto">
            <a:xfrm>
              <a:off x="4493791" y="3133684"/>
              <a:ext cx="654591" cy="274819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800" b="1" dirty="0" smtClean="0">
                  <a:solidFill>
                    <a:srgbClr val="FFFFFF"/>
                  </a:solidFill>
                </a:rPr>
                <a:t>1000</a:t>
              </a:r>
              <a:endParaRPr lang="fr-FR" sz="800" b="1" dirty="0">
                <a:solidFill>
                  <a:srgbClr val="FFFFFF"/>
                </a:solidFill>
              </a:endParaRPr>
            </a:p>
          </p:txBody>
        </p:sp>
        <p:sp>
          <p:nvSpPr>
            <p:cNvPr id="79" name="AutoShape 20"/>
            <p:cNvSpPr>
              <a:spLocks noChangeArrowheads="1"/>
            </p:cNvSpPr>
            <p:nvPr/>
          </p:nvSpPr>
          <p:spPr bwMode="auto">
            <a:xfrm rot="368153">
              <a:off x="4581939" y="3509653"/>
              <a:ext cx="646113" cy="61912"/>
            </a:xfrm>
            <a:prstGeom prst="homePlate">
              <a:avLst>
                <a:gd name="adj" fmla="val 10713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4007591" y="3779245"/>
              <a:ext cx="431999" cy="713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Oval 29"/>
            <p:cNvSpPr>
              <a:spLocks noChangeArrowheads="1"/>
            </p:cNvSpPr>
            <p:nvPr/>
          </p:nvSpPr>
          <p:spPr bwMode="auto">
            <a:xfrm>
              <a:off x="3888530" y="3958632"/>
              <a:ext cx="179388" cy="1730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Oval 21"/>
            <p:cNvSpPr>
              <a:spLocks noChangeArrowheads="1"/>
            </p:cNvSpPr>
            <p:nvPr/>
          </p:nvSpPr>
          <p:spPr bwMode="auto">
            <a:xfrm>
              <a:off x="4560042" y="3499845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83" name="Image 82" descr="Unknown.jpeg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59" b="75088"/>
            <a:stretch/>
          </p:blipFill>
          <p:spPr>
            <a:xfrm>
              <a:off x="4499463" y="3428226"/>
              <a:ext cx="180000" cy="182033"/>
            </a:xfrm>
            <a:prstGeom prst="rect">
              <a:avLst/>
            </a:prstGeom>
          </p:spPr>
        </p:pic>
        <p:sp>
          <p:nvSpPr>
            <p:cNvPr id="84" name="Oval 21"/>
            <p:cNvSpPr>
              <a:spLocks noChangeArrowheads="1"/>
            </p:cNvSpPr>
            <p:nvPr/>
          </p:nvSpPr>
          <p:spPr bwMode="auto">
            <a:xfrm>
              <a:off x="4561629" y="3488644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 rot="5400000">
              <a:off x="4072194" y="3723838"/>
              <a:ext cx="107999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Oval 21"/>
            <p:cNvSpPr>
              <a:spLocks noChangeArrowheads="1"/>
            </p:cNvSpPr>
            <p:nvPr/>
          </p:nvSpPr>
          <p:spPr bwMode="auto">
            <a:xfrm>
              <a:off x="4102842" y="3766545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Oval 21"/>
            <p:cNvSpPr>
              <a:spLocks noChangeArrowheads="1"/>
            </p:cNvSpPr>
            <p:nvPr/>
          </p:nvSpPr>
          <p:spPr bwMode="auto">
            <a:xfrm>
              <a:off x="3975842" y="3753845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88" name="Grouper 87"/>
            <p:cNvGrpSpPr/>
            <p:nvPr/>
          </p:nvGrpSpPr>
          <p:grpSpPr>
            <a:xfrm>
              <a:off x="4407642" y="3437707"/>
              <a:ext cx="110193" cy="428370"/>
              <a:chOff x="4299692" y="3298007"/>
              <a:chExt cx="110193" cy="428370"/>
            </a:xfrm>
          </p:grpSpPr>
          <p:grpSp>
            <p:nvGrpSpPr>
              <p:cNvPr id="119" name="Grouper 118"/>
              <p:cNvGrpSpPr/>
              <p:nvPr/>
            </p:nvGrpSpPr>
            <p:grpSpPr>
              <a:xfrm>
                <a:off x="4299692" y="3319108"/>
                <a:ext cx="47625" cy="407269"/>
                <a:chOff x="2888790" y="3839568"/>
                <a:chExt cx="47625" cy="407269"/>
              </a:xfrm>
            </p:grpSpPr>
            <p:sp>
              <p:nvSpPr>
                <p:cNvPr id="121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2713351" y="4036773"/>
                  <a:ext cx="395997" cy="15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2" name="Oval 21"/>
                <p:cNvSpPr>
                  <a:spLocks noChangeArrowheads="1"/>
                </p:cNvSpPr>
                <p:nvPr/>
              </p:nvSpPr>
              <p:spPr bwMode="auto">
                <a:xfrm>
                  <a:off x="2888790" y="4196037"/>
                  <a:ext cx="47625" cy="508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pic>
            <p:nvPicPr>
              <p:cNvPr id="120" name="Image 119" descr="Unknown.jpeg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0391" b="75088"/>
              <a:stretch/>
            </p:blipFill>
            <p:spPr>
              <a:xfrm flipH="1">
                <a:off x="4316498" y="3298007"/>
                <a:ext cx="93387" cy="252000"/>
              </a:xfrm>
              <a:prstGeom prst="rect">
                <a:avLst/>
              </a:prstGeom>
            </p:spPr>
          </p:pic>
        </p:grpSp>
        <p:grpSp>
          <p:nvGrpSpPr>
            <p:cNvPr id="89" name="Grouper 88"/>
            <p:cNvGrpSpPr/>
            <p:nvPr/>
          </p:nvGrpSpPr>
          <p:grpSpPr>
            <a:xfrm>
              <a:off x="3953617" y="3337606"/>
              <a:ext cx="357112" cy="365575"/>
              <a:chOff x="2135030" y="3625243"/>
              <a:chExt cx="357112" cy="365575"/>
            </a:xfrm>
          </p:grpSpPr>
          <p:sp>
            <p:nvSpPr>
              <p:cNvPr id="90" name="Freeform 27"/>
              <p:cNvSpPr>
                <a:spLocks/>
              </p:cNvSpPr>
              <p:nvPr/>
            </p:nvSpPr>
            <p:spPr bwMode="auto">
              <a:xfrm>
                <a:off x="2141380" y="3891943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Freeform 27"/>
              <p:cNvSpPr>
                <a:spLocks/>
              </p:cNvSpPr>
              <p:nvPr/>
            </p:nvSpPr>
            <p:spPr bwMode="auto">
              <a:xfrm>
                <a:off x="2138961" y="3803043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Freeform 27"/>
              <p:cNvSpPr>
                <a:spLocks/>
              </p:cNvSpPr>
              <p:nvPr/>
            </p:nvSpPr>
            <p:spPr bwMode="auto">
              <a:xfrm>
                <a:off x="2138961" y="3625243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Freeform 27"/>
              <p:cNvSpPr>
                <a:spLocks/>
              </p:cNvSpPr>
              <p:nvPr/>
            </p:nvSpPr>
            <p:spPr bwMode="auto">
              <a:xfrm>
                <a:off x="2135030" y="3715731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46" name="Grouper 145"/>
          <p:cNvGrpSpPr/>
          <p:nvPr/>
        </p:nvGrpSpPr>
        <p:grpSpPr>
          <a:xfrm>
            <a:off x="6938285" y="2788511"/>
            <a:ext cx="1020433" cy="948270"/>
            <a:chOff x="3817091" y="2758482"/>
            <a:chExt cx="1546225" cy="1447800"/>
          </a:xfrm>
        </p:grpSpPr>
        <p:sp>
          <p:nvSpPr>
            <p:cNvPr id="147" name="AutoShape 33"/>
            <p:cNvSpPr>
              <a:spLocks noChangeAspect="1" noChangeArrowheads="1"/>
            </p:cNvSpPr>
            <p:nvPr/>
          </p:nvSpPr>
          <p:spPr bwMode="auto">
            <a:xfrm>
              <a:off x="3817091" y="2758482"/>
              <a:ext cx="1546225" cy="14478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8" name="Oval 19"/>
            <p:cNvSpPr>
              <a:spLocks noChangeArrowheads="1"/>
            </p:cNvSpPr>
            <p:nvPr/>
          </p:nvSpPr>
          <p:spPr bwMode="auto">
            <a:xfrm>
              <a:off x="3890117" y="2815632"/>
              <a:ext cx="1387475" cy="13160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AutoShape 30"/>
            <p:cNvSpPr>
              <a:spLocks noChangeArrowheads="1"/>
            </p:cNvSpPr>
            <p:nvPr/>
          </p:nvSpPr>
          <p:spPr bwMode="auto">
            <a:xfrm>
              <a:off x="4493791" y="3129763"/>
              <a:ext cx="654591" cy="274819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800" b="1" dirty="0">
                  <a:solidFill>
                    <a:srgbClr val="FFFFFF"/>
                  </a:solidFill>
                </a:rPr>
                <a:t>1013</a:t>
              </a:r>
            </a:p>
          </p:txBody>
        </p:sp>
        <p:sp>
          <p:nvSpPr>
            <p:cNvPr id="150" name="AutoShape 20"/>
            <p:cNvSpPr>
              <a:spLocks noChangeArrowheads="1"/>
            </p:cNvSpPr>
            <p:nvPr/>
          </p:nvSpPr>
          <p:spPr bwMode="auto">
            <a:xfrm rot="2873147">
              <a:off x="4454399" y="3684398"/>
              <a:ext cx="651024" cy="61445"/>
            </a:xfrm>
            <a:prstGeom prst="homePlate">
              <a:avLst>
                <a:gd name="adj" fmla="val 10713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Line 28"/>
            <p:cNvSpPr>
              <a:spLocks noChangeShapeType="1"/>
            </p:cNvSpPr>
            <p:nvPr/>
          </p:nvSpPr>
          <p:spPr bwMode="auto">
            <a:xfrm>
              <a:off x="4007591" y="3779245"/>
              <a:ext cx="431999" cy="713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Oval 29"/>
            <p:cNvSpPr>
              <a:spLocks noChangeArrowheads="1"/>
            </p:cNvSpPr>
            <p:nvPr/>
          </p:nvSpPr>
          <p:spPr bwMode="auto">
            <a:xfrm>
              <a:off x="3888530" y="3958632"/>
              <a:ext cx="179388" cy="1730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Oval 21"/>
            <p:cNvSpPr>
              <a:spLocks noChangeArrowheads="1"/>
            </p:cNvSpPr>
            <p:nvPr/>
          </p:nvSpPr>
          <p:spPr bwMode="auto">
            <a:xfrm>
              <a:off x="4560042" y="3499845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54" name="Image 153" descr="Unknown.jpeg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59" b="75088"/>
            <a:stretch/>
          </p:blipFill>
          <p:spPr>
            <a:xfrm>
              <a:off x="4499463" y="3428226"/>
              <a:ext cx="180000" cy="182033"/>
            </a:xfrm>
            <a:prstGeom prst="rect">
              <a:avLst/>
            </a:prstGeom>
          </p:spPr>
        </p:pic>
        <p:sp>
          <p:nvSpPr>
            <p:cNvPr id="155" name="Oval 21"/>
            <p:cNvSpPr>
              <a:spLocks noChangeArrowheads="1"/>
            </p:cNvSpPr>
            <p:nvPr/>
          </p:nvSpPr>
          <p:spPr bwMode="auto">
            <a:xfrm>
              <a:off x="4561629" y="3488644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Line 28"/>
            <p:cNvSpPr>
              <a:spLocks noChangeShapeType="1"/>
            </p:cNvSpPr>
            <p:nvPr/>
          </p:nvSpPr>
          <p:spPr bwMode="auto">
            <a:xfrm rot="5400000">
              <a:off x="4072194" y="3723838"/>
              <a:ext cx="107999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Oval 21"/>
            <p:cNvSpPr>
              <a:spLocks noChangeArrowheads="1"/>
            </p:cNvSpPr>
            <p:nvPr/>
          </p:nvSpPr>
          <p:spPr bwMode="auto">
            <a:xfrm>
              <a:off x="4102842" y="3766545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Oval 21"/>
            <p:cNvSpPr>
              <a:spLocks noChangeArrowheads="1"/>
            </p:cNvSpPr>
            <p:nvPr/>
          </p:nvSpPr>
          <p:spPr bwMode="auto">
            <a:xfrm>
              <a:off x="3975842" y="3753845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59" name="Grouper 158"/>
            <p:cNvGrpSpPr/>
            <p:nvPr/>
          </p:nvGrpSpPr>
          <p:grpSpPr>
            <a:xfrm>
              <a:off x="4407642" y="3437707"/>
              <a:ext cx="110193" cy="428370"/>
              <a:chOff x="4299692" y="3298007"/>
              <a:chExt cx="110193" cy="428370"/>
            </a:xfrm>
          </p:grpSpPr>
          <p:grpSp>
            <p:nvGrpSpPr>
              <p:cNvPr id="166" name="Grouper 165"/>
              <p:cNvGrpSpPr/>
              <p:nvPr/>
            </p:nvGrpSpPr>
            <p:grpSpPr>
              <a:xfrm>
                <a:off x="4299692" y="3319108"/>
                <a:ext cx="47625" cy="407269"/>
                <a:chOff x="2888790" y="3839568"/>
                <a:chExt cx="47625" cy="407269"/>
              </a:xfrm>
            </p:grpSpPr>
            <p:sp>
              <p:nvSpPr>
                <p:cNvPr id="168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2713351" y="4036773"/>
                  <a:ext cx="395997" cy="15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9" name="Oval 21"/>
                <p:cNvSpPr>
                  <a:spLocks noChangeArrowheads="1"/>
                </p:cNvSpPr>
                <p:nvPr/>
              </p:nvSpPr>
              <p:spPr bwMode="auto">
                <a:xfrm>
                  <a:off x="2888790" y="4196037"/>
                  <a:ext cx="47625" cy="508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pic>
            <p:nvPicPr>
              <p:cNvPr id="167" name="Image 166" descr="Unknown.jpeg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0391" b="75088"/>
              <a:stretch/>
            </p:blipFill>
            <p:spPr>
              <a:xfrm flipH="1">
                <a:off x="4316498" y="3298007"/>
                <a:ext cx="93387" cy="252000"/>
              </a:xfrm>
              <a:prstGeom prst="rect">
                <a:avLst/>
              </a:prstGeom>
            </p:spPr>
          </p:pic>
        </p:grpSp>
        <p:grpSp>
          <p:nvGrpSpPr>
            <p:cNvPr id="160" name="Grouper 159"/>
            <p:cNvGrpSpPr/>
            <p:nvPr/>
          </p:nvGrpSpPr>
          <p:grpSpPr>
            <a:xfrm>
              <a:off x="3953617" y="3337606"/>
              <a:ext cx="357112" cy="365575"/>
              <a:chOff x="2135030" y="3625243"/>
              <a:chExt cx="357112" cy="365575"/>
            </a:xfrm>
          </p:grpSpPr>
          <p:sp>
            <p:nvSpPr>
              <p:cNvPr id="161" name="Freeform 27"/>
              <p:cNvSpPr>
                <a:spLocks/>
              </p:cNvSpPr>
              <p:nvPr/>
            </p:nvSpPr>
            <p:spPr bwMode="auto">
              <a:xfrm>
                <a:off x="2141380" y="3891943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2" name="Freeform 27"/>
              <p:cNvSpPr>
                <a:spLocks/>
              </p:cNvSpPr>
              <p:nvPr/>
            </p:nvSpPr>
            <p:spPr bwMode="auto">
              <a:xfrm>
                <a:off x="2138961" y="3803043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3" name="Freeform 27"/>
              <p:cNvSpPr>
                <a:spLocks/>
              </p:cNvSpPr>
              <p:nvPr/>
            </p:nvSpPr>
            <p:spPr bwMode="auto">
              <a:xfrm>
                <a:off x="2138961" y="3625243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4" name="Freeform 27"/>
              <p:cNvSpPr>
                <a:spLocks/>
              </p:cNvSpPr>
              <p:nvPr/>
            </p:nvSpPr>
            <p:spPr bwMode="auto">
              <a:xfrm>
                <a:off x="2135030" y="3715731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55" name="Text Box 41"/>
          <p:cNvSpPr txBox="1">
            <a:spLocks noChangeArrowheads="1"/>
          </p:cNvSpPr>
          <p:nvPr/>
        </p:nvSpPr>
        <p:spPr bwMode="auto">
          <a:xfrm>
            <a:off x="4953325" y="2805756"/>
            <a:ext cx="19348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200" b="1" dirty="0" smtClean="0">
                <a:solidFill>
                  <a:srgbClr val="FF0000"/>
                </a:solidFill>
                <a:latin typeface="Trebuchet MS"/>
                <a:ea typeface="Cambria" charset="0"/>
                <a:cs typeface="Trebuchet MS"/>
              </a:rPr>
              <a:t>Calage standard (QNE) </a:t>
            </a:r>
          </a:p>
          <a:p>
            <a:pPr algn="r">
              <a:spcBef>
                <a:spcPct val="50000"/>
              </a:spcBef>
            </a:pPr>
            <a:r>
              <a:rPr lang="fr-FR" sz="1200" b="1" dirty="0" smtClean="0">
                <a:solidFill>
                  <a:srgbClr val="FF0000"/>
                </a:solidFill>
                <a:latin typeface="Trebuchet MS"/>
                <a:ea typeface="Cambria" charset="0"/>
                <a:cs typeface="Trebuchet MS"/>
              </a:rPr>
              <a:t>FL</a:t>
            </a:r>
            <a:r>
              <a:rPr lang="fr-FR" sz="1200" b="1" dirty="0">
                <a:solidFill>
                  <a:srgbClr val="FF0000"/>
                </a:solidFill>
                <a:latin typeface="Trebuchet MS"/>
                <a:ea typeface="Cambria" charset="0"/>
                <a:cs typeface="Trebuchet MS"/>
              </a:rPr>
              <a:t> </a:t>
            </a:r>
            <a:r>
              <a:rPr lang="fr-FR" sz="1200" b="1" dirty="0" smtClean="0">
                <a:solidFill>
                  <a:srgbClr val="FF0000"/>
                </a:solidFill>
                <a:latin typeface="Trebuchet MS"/>
                <a:ea typeface="Cambria" charset="0"/>
                <a:cs typeface="Trebuchet MS"/>
              </a:rPr>
              <a:t>45 </a:t>
            </a:r>
            <a:r>
              <a:rPr lang="fr-FR" sz="1200" b="1" i="1" dirty="0" smtClean="0">
                <a:solidFill>
                  <a:srgbClr val="FF0000"/>
                </a:solidFill>
                <a:latin typeface="Trebuchet MS"/>
                <a:ea typeface="Cambria" charset="0"/>
                <a:cs typeface="Trebuchet MS"/>
              </a:rPr>
              <a:t>(4500 </a:t>
            </a:r>
            <a:r>
              <a:rPr lang="fr-FR" sz="1200" b="1" i="1" dirty="0" err="1" smtClean="0">
                <a:solidFill>
                  <a:srgbClr val="FF0000"/>
                </a:solidFill>
                <a:latin typeface="Trebuchet MS"/>
                <a:ea typeface="Cambria" charset="0"/>
                <a:cs typeface="Trebuchet MS"/>
              </a:rPr>
              <a:t>Ft</a:t>
            </a:r>
            <a:r>
              <a:rPr lang="fr-FR" sz="1200" b="1" i="1" dirty="0" smtClean="0">
                <a:solidFill>
                  <a:srgbClr val="FF0000"/>
                </a:solidFill>
                <a:latin typeface="Trebuchet MS"/>
                <a:ea typeface="Cambria" charset="0"/>
                <a:cs typeface="Trebuchet MS"/>
              </a:rPr>
              <a:t>)</a:t>
            </a:r>
            <a:endParaRPr lang="fr-FR" sz="1200" b="1" i="1" dirty="0">
              <a:solidFill>
                <a:srgbClr val="FF0000"/>
              </a:solidFill>
              <a:latin typeface="Trebuchet MS"/>
              <a:ea typeface="Cambria" charset="0"/>
              <a:cs typeface="Trebuchet MS"/>
            </a:endParaRPr>
          </a:p>
        </p:txBody>
      </p:sp>
      <p:sp>
        <p:nvSpPr>
          <p:cNvPr id="123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4</a:t>
            </a:r>
            <a:r>
              <a:rPr lang="fr-FR" sz="2000" b="1" cap="all" dirty="0" smtClean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/ LES CALAGES ALTIMETRIQUES</a:t>
            </a:r>
            <a:endParaRPr lang="fr-FR" sz="2000" b="1" cap="all" dirty="0">
              <a:solidFill>
                <a:srgbClr val="1F497D"/>
              </a:solidFill>
              <a:latin typeface="Calibri"/>
              <a:ea typeface="Apple Casual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02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 bldLvl="2"/>
      <p:bldP spid="192" grpId="0" build="p" bldLvl="2" autoUpdateAnimBg="0"/>
      <p:bldP spid="193" grpId="0" animBg="1"/>
      <p:bldP spid="251" grpId="0" animBg="1"/>
      <p:bldP spid="252" grpId="0" build="p" autoUpdateAnimBg="0"/>
      <p:bldP spid="254" grpId="0" animBg="1"/>
      <p:bldP spid="2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 descr="Marbre blanc"/>
          <p:cNvSpPr>
            <a:spLocks noChangeArrowheads="1"/>
          </p:cNvSpPr>
          <p:nvPr/>
        </p:nvSpPr>
        <p:spPr bwMode="auto">
          <a:xfrm>
            <a:off x="893762" y="352425"/>
            <a:ext cx="7356475" cy="5788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ALTIMETRIE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093788" y="1382712"/>
            <a:ext cx="7148512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Notion de pression atmosphérique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Atmosphère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standard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Fonctionnement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de l’altimètre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différents calages altimétriques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Détermination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du calage à adopter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Altimétrie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et réglementation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1682750" y="4191000"/>
            <a:ext cx="5372100" cy="546100"/>
          </a:xfrm>
          <a:prstGeom prst="roundRect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/>
        </p:nvGrpSpPr>
        <p:grpSpPr>
          <a:xfrm>
            <a:off x="292100" y="304800"/>
            <a:ext cx="8470900" cy="5918200"/>
            <a:chOff x="0" y="0"/>
            <a:chExt cx="9144000" cy="6248401"/>
          </a:xfrm>
        </p:grpSpPr>
        <p:pic>
          <p:nvPicPr>
            <p:cNvPr id="33795" name="Picture 87"/>
            <p:cNvPicPr>
              <a:picLocks noChangeAspect="1" noChangeArrowheads="1"/>
            </p:cNvPicPr>
            <p:nvPr/>
          </p:nvPicPr>
          <p:blipFill>
            <a:blip r:embed="rId2">
              <a:lum bright="22000" contrast="32000"/>
              <a:alphaModFix amt="65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19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ctangle 13" descr="Vague"/>
            <p:cNvSpPr>
              <a:spLocks noChangeArrowheads="1"/>
            </p:cNvSpPr>
            <p:nvPr/>
          </p:nvSpPr>
          <p:spPr bwMode="auto">
            <a:xfrm>
              <a:off x="0" y="5867400"/>
              <a:ext cx="3810000" cy="381000"/>
            </a:xfrm>
            <a:prstGeom prst="rect">
              <a:avLst/>
            </a:prstGeom>
            <a:pattFill prst="wave">
              <a:fgClr>
                <a:schemeClr val="tx2"/>
              </a:fgClr>
              <a:bgClr>
                <a:schemeClr val="accent1">
                  <a:lumMod val="40000"/>
                  <a:lumOff val="60000"/>
                </a:schemeClr>
              </a:bgClr>
            </a:pattFill>
            <a:ln w="9525">
              <a:noFill/>
              <a:miter lim="800000"/>
              <a:headEnd/>
              <a:tailEnd/>
            </a:ln>
            <a:effectLst>
              <a:innerShdw blurRad="800100" dist="50800" dir="7500000">
                <a:schemeClr val="accent1"/>
              </a:inn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797" name="Freeform 14"/>
            <p:cNvSpPr>
              <a:spLocks/>
            </p:cNvSpPr>
            <p:nvPr/>
          </p:nvSpPr>
          <p:spPr bwMode="auto">
            <a:xfrm>
              <a:off x="838200" y="5367339"/>
              <a:ext cx="8299450" cy="881062"/>
            </a:xfrm>
            <a:custGeom>
              <a:avLst/>
              <a:gdLst>
                <a:gd name="T0" fmla="*/ 55443438 w 5228"/>
                <a:gd name="T1" fmla="*/ 2147483647 h 941"/>
                <a:gd name="T2" fmla="*/ 0 w 5228"/>
                <a:gd name="T3" fmla="*/ 2147483647 h 941"/>
                <a:gd name="T4" fmla="*/ 1950600938 w 5228"/>
                <a:gd name="T5" fmla="*/ 1769149095 h 941"/>
                <a:gd name="T6" fmla="*/ 2147483647 w 5228"/>
                <a:gd name="T7" fmla="*/ 793848159 h 941"/>
                <a:gd name="T8" fmla="*/ 2147483647 w 5228"/>
                <a:gd name="T9" fmla="*/ 158768997 h 941"/>
                <a:gd name="T10" fmla="*/ 2147483647 w 5228"/>
                <a:gd name="T11" fmla="*/ 612396970 h 941"/>
                <a:gd name="T12" fmla="*/ 2147483647 w 5228"/>
                <a:gd name="T13" fmla="*/ 733364430 h 941"/>
                <a:gd name="T14" fmla="*/ 2147483647 w 5228"/>
                <a:gd name="T15" fmla="*/ 627517902 h 941"/>
                <a:gd name="T16" fmla="*/ 2147483647 w 5228"/>
                <a:gd name="T17" fmla="*/ 355341119 h 941"/>
                <a:gd name="T18" fmla="*/ 2147483647 w 5228"/>
                <a:gd name="T19" fmla="*/ 7559672 h 941"/>
                <a:gd name="T20" fmla="*/ 2147483647 w 5228"/>
                <a:gd name="T21" fmla="*/ 309978321 h 941"/>
                <a:gd name="T22" fmla="*/ 2147483647 w 5228"/>
                <a:gd name="T23" fmla="*/ 551913240 h 941"/>
                <a:gd name="T24" fmla="*/ 2147483647 w 5228"/>
                <a:gd name="T25" fmla="*/ 793848159 h 941"/>
                <a:gd name="T26" fmla="*/ 2147483647 w 5228"/>
                <a:gd name="T27" fmla="*/ 2147483647 h 941"/>
                <a:gd name="T28" fmla="*/ 35282188 w 5228"/>
                <a:gd name="T29" fmla="*/ 2147483647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28"/>
                <a:gd name="T46" fmla="*/ 0 h 941"/>
                <a:gd name="T47" fmla="*/ 5228 w 5228"/>
                <a:gd name="T48" fmla="*/ 941 h 9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28" h="941">
                  <a:moveTo>
                    <a:pt x="22" y="939"/>
                  </a:moveTo>
                  <a:lnTo>
                    <a:pt x="0" y="941"/>
                  </a:lnTo>
                  <a:lnTo>
                    <a:pt x="774" y="702"/>
                  </a:lnTo>
                  <a:lnTo>
                    <a:pt x="1140" y="315"/>
                  </a:lnTo>
                  <a:cubicBezTo>
                    <a:pt x="1285" y="208"/>
                    <a:pt x="1471" y="75"/>
                    <a:pt x="1644" y="63"/>
                  </a:cubicBezTo>
                  <a:cubicBezTo>
                    <a:pt x="1817" y="51"/>
                    <a:pt x="2045" y="205"/>
                    <a:pt x="2178" y="243"/>
                  </a:cubicBezTo>
                  <a:cubicBezTo>
                    <a:pt x="2311" y="281"/>
                    <a:pt x="2185" y="290"/>
                    <a:pt x="2442" y="291"/>
                  </a:cubicBezTo>
                  <a:lnTo>
                    <a:pt x="3720" y="249"/>
                  </a:lnTo>
                  <a:cubicBezTo>
                    <a:pt x="3981" y="224"/>
                    <a:pt x="3917" y="182"/>
                    <a:pt x="4008" y="141"/>
                  </a:cubicBezTo>
                  <a:cubicBezTo>
                    <a:pt x="4099" y="100"/>
                    <a:pt x="4164" y="6"/>
                    <a:pt x="4266" y="3"/>
                  </a:cubicBezTo>
                  <a:cubicBezTo>
                    <a:pt x="4368" y="0"/>
                    <a:pt x="4518" y="87"/>
                    <a:pt x="4620" y="123"/>
                  </a:cubicBezTo>
                  <a:cubicBezTo>
                    <a:pt x="4722" y="159"/>
                    <a:pt x="4777" y="187"/>
                    <a:pt x="4878" y="219"/>
                  </a:cubicBezTo>
                  <a:cubicBezTo>
                    <a:pt x="4979" y="251"/>
                    <a:pt x="5170" y="195"/>
                    <a:pt x="5228" y="315"/>
                  </a:cubicBezTo>
                  <a:lnTo>
                    <a:pt x="5228" y="941"/>
                  </a:lnTo>
                  <a:lnTo>
                    <a:pt x="14" y="941"/>
                  </a:lnTo>
                </a:path>
              </a:pathLst>
            </a:custGeom>
            <a:gradFill rotWithShape="1">
              <a:gsLst>
                <a:gs pos="28000">
                  <a:schemeClr val="accent3">
                    <a:lumMod val="75000"/>
                  </a:schemeClr>
                </a:gs>
                <a:gs pos="60000">
                  <a:schemeClr val="bg2">
                    <a:lumMod val="5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innerShdw blurRad="381000" dist="50800">
                <a:srgbClr val="000000">
                  <a:alpha val="80000"/>
                </a:srgbClr>
              </a:inn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33800" name="Rectangle 2"/>
          <p:cNvSpPr>
            <a:spLocks noChangeArrowheads="1"/>
          </p:cNvSpPr>
          <p:nvPr/>
        </p:nvSpPr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 dirty="0">
              <a:solidFill>
                <a:srgbClr val="FFFFCC"/>
              </a:solidFill>
            </a:endParaRPr>
          </a:p>
        </p:txBody>
      </p:sp>
      <p:sp>
        <p:nvSpPr>
          <p:cNvPr id="44076" name="Freeform 44"/>
          <p:cNvSpPr>
            <a:spLocks/>
          </p:cNvSpPr>
          <p:nvPr/>
        </p:nvSpPr>
        <p:spPr bwMode="auto">
          <a:xfrm>
            <a:off x="330200" y="3002302"/>
            <a:ext cx="8429625" cy="370795"/>
          </a:xfrm>
          <a:custGeom>
            <a:avLst/>
            <a:gdLst>
              <a:gd name="connsiteX0" fmla="*/ 0 w 10000"/>
              <a:gd name="connsiteY0" fmla="*/ 9191 h 9612"/>
              <a:gd name="connsiteX1" fmla="*/ 2320 w 10000"/>
              <a:gd name="connsiteY1" fmla="*/ 9536 h 9612"/>
              <a:gd name="connsiteX2" fmla="*/ 2810 w 10000"/>
              <a:gd name="connsiteY2" fmla="*/ 9364 h 9612"/>
              <a:gd name="connsiteX3" fmla="*/ 3101 w 10000"/>
              <a:gd name="connsiteY3" fmla="*/ 7116 h 9612"/>
              <a:gd name="connsiteX4" fmla="*/ 3819 w 10000"/>
              <a:gd name="connsiteY4" fmla="*/ 1755 h 9612"/>
              <a:gd name="connsiteX5" fmla="*/ 4402 w 10000"/>
              <a:gd name="connsiteY5" fmla="*/ 4868 h 9612"/>
              <a:gd name="connsiteX6" fmla="*/ 5036 w 10000"/>
              <a:gd name="connsiteY6" fmla="*/ 8845 h 9612"/>
              <a:gd name="connsiteX7" fmla="*/ 6004 w 10000"/>
              <a:gd name="connsiteY7" fmla="*/ 8153 h 9612"/>
              <a:gd name="connsiteX8" fmla="*/ 7448 w 10000"/>
              <a:gd name="connsiteY8" fmla="*/ 7947 h 9612"/>
              <a:gd name="connsiteX9" fmla="*/ 7877 w 10000"/>
              <a:gd name="connsiteY9" fmla="*/ 4176 h 9612"/>
              <a:gd name="connsiteX10" fmla="*/ 8293 w 10000"/>
              <a:gd name="connsiteY10" fmla="*/ 26 h 9612"/>
              <a:gd name="connsiteX11" fmla="*/ 8803 w 10000"/>
              <a:gd name="connsiteY11" fmla="*/ 2620 h 9612"/>
              <a:gd name="connsiteX12" fmla="*/ 9428 w 10000"/>
              <a:gd name="connsiteY12" fmla="*/ 6424 h 9612"/>
              <a:gd name="connsiteX13" fmla="*/ 9813 w 10000"/>
              <a:gd name="connsiteY13" fmla="*/ 6770 h 9612"/>
              <a:gd name="connsiteX14" fmla="*/ 10000 w 10000"/>
              <a:gd name="connsiteY14" fmla="*/ 9018 h 9612"/>
              <a:gd name="connsiteX0" fmla="*/ 0 w 10000"/>
              <a:gd name="connsiteY0" fmla="*/ 9562 h 10000"/>
              <a:gd name="connsiteX1" fmla="*/ 2320 w 10000"/>
              <a:gd name="connsiteY1" fmla="*/ 9921 h 10000"/>
              <a:gd name="connsiteX2" fmla="*/ 2810 w 10000"/>
              <a:gd name="connsiteY2" fmla="*/ 9742 h 10000"/>
              <a:gd name="connsiteX3" fmla="*/ 3101 w 10000"/>
              <a:gd name="connsiteY3" fmla="*/ 7403 h 10000"/>
              <a:gd name="connsiteX4" fmla="*/ 3819 w 10000"/>
              <a:gd name="connsiteY4" fmla="*/ 1826 h 10000"/>
              <a:gd name="connsiteX5" fmla="*/ 4402 w 10000"/>
              <a:gd name="connsiteY5" fmla="*/ 5065 h 10000"/>
              <a:gd name="connsiteX6" fmla="*/ 5036 w 10000"/>
              <a:gd name="connsiteY6" fmla="*/ 9202 h 10000"/>
              <a:gd name="connsiteX7" fmla="*/ 6379 w 10000"/>
              <a:gd name="connsiteY7" fmla="*/ 9167 h 10000"/>
              <a:gd name="connsiteX8" fmla="*/ 7448 w 10000"/>
              <a:gd name="connsiteY8" fmla="*/ 8268 h 10000"/>
              <a:gd name="connsiteX9" fmla="*/ 7877 w 10000"/>
              <a:gd name="connsiteY9" fmla="*/ 4345 h 10000"/>
              <a:gd name="connsiteX10" fmla="*/ 8293 w 10000"/>
              <a:gd name="connsiteY10" fmla="*/ 27 h 10000"/>
              <a:gd name="connsiteX11" fmla="*/ 8803 w 10000"/>
              <a:gd name="connsiteY11" fmla="*/ 2726 h 10000"/>
              <a:gd name="connsiteX12" fmla="*/ 9428 w 10000"/>
              <a:gd name="connsiteY12" fmla="*/ 6683 h 10000"/>
              <a:gd name="connsiteX13" fmla="*/ 9813 w 10000"/>
              <a:gd name="connsiteY13" fmla="*/ 7043 h 10000"/>
              <a:gd name="connsiteX14" fmla="*/ 10000 w 10000"/>
              <a:gd name="connsiteY14" fmla="*/ 93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00">
                <a:moveTo>
                  <a:pt x="0" y="9562"/>
                </a:moveTo>
                <a:lnTo>
                  <a:pt x="2320" y="9921"/>
                </a:lnTo>
                <a:cubicBezTo>
                  <a:pt x="2789" y="9951"/>
                  <a:pt x="2680" y="10161"/>
                  <a:pt x="2810" y="9742"/>
                </a:cubicBezTo>
                <a:cubicBezTo>
                  <a:pt x="2940" y="9322"/>
                  <a:pt x="2933" y="8722"/>
                  <a:pt x="3101" y="7403"/>
                </a:cubicBezTo>
                <a:cubicBezTo>
                  <a:pt x="3269" y="6084"/>
                  <a:pt x="3602" y="2216"/>
                  <a:pt x="3819" y="1826"/>
                </a:cubicBezTo>
                <a:cubicBezTo>
                  <a:pt x="4036" y="1437"/>
                  <a:pt x="4199" y="3835"/>
                  <a:pt x="4402" y="5065"/>
                </a:cubicBezTo>
                <a:cubicBezTo>
                  <a:pt x="4605" y="6293"/>
                  <a:pt x="4707" y="8518"/>
                  <a:pt x="5036" y="9202"/>
                </a:cubicBezTo>
                <a:cubicBezTo>
                  <a:pt x="5366" y="9886"/>
                  <a:pt x="5977" y="9323"/>
                  <a:pt x="6379" y="9167"/>
                </a:cubicBezTo>
                <a:cubicBezTo>
                  <a:pt x="6781" y="9011"/>
                  <a:pt x="7198" y="9072"/>
                  <a:pt x="7448" y="8268"/>
                </a:cubicBezTo>
                <a:cubicBezTo>
                  <a:pt x="7698" y="7464"/>
                  <a:pt x="7736" y="5718"/>
                  <a:pt x="7877" y="4345"/>
                </a:cubicBezTo>
                <a:cubicBezTo>
                  <a:pt x="8018" y="2971"/>
                  <a:pt x="8139" y="298"/>
                  <a:pt x="8293" y="27"/>
                </a:cubicBezTo>
                <a:cubicBezTo>
                  <a:pt x="8448" y="-242"/>
                  <a:pt x="8614" y="1617"/>
                  <a:pt x="8803" y="2726"/>
                </a:cubicBezTo>
                <a:cubicBezTo>
                  <a:pt x="8992" y="3835"/>
                  <a:pt x="9259" y="5963"/>
                  <a:pt x="9428" y="6683"/>
                </a:cubicBezTo>
                <a:cubicBezTo>
                  <a:pt x="9596" y="7403"/>
                  <a:pt x="9717" y="6594"/>
                  <a:pt x="9813" y="7043"/>
                </a:cubicBezTo>
                <a:cubicBezTo>
                  <a:pt x="9875" y="7823"/>
                  <a:pt x="9938" y="8603"/>
                  <a:pt x="10000" y="9382"/>
                </a:cubicBezTo>
              </a:path>
            </a:pathLst>
          </a:custGeom>
          <a:noFill/>
          <a:ln w="19050" cap="flat" cmpd="sng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44077" name="Text Box 45"/>
          <p:cNvSpPr txBox="1">
            <a:spLocks noChangeArrowheads="1"/>
          </p:cNvSpPr>
          <p:nvPr/>
        </p:nvSpPr>
        <p:spPr bwMode="auto">
          <a:xfrm>
            <a:off x="4089400" y="2990850"/>
            <a:ext cx="2946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 smtClean="0">
                <a:solidFill>
                  <a:srgbClr val="008000"/>
                </a:solidFill>
                <a:latin typeface="Trebuchet MS"/>
                <a:cs typeface="Trebuchet MS"/>
              </a:rPr>
              <a:t>Pseudo altitude </a:t>
            </a:r>
            <a:r>
              <a:rPr lang="fr-FR" sz="1400" dirty="0">
                <a:solidFill>
                  <a:srgbClr val="008000"/>
                </a:solidFill>
                <a:latin typeface="Trebuchet MS"/>
                <a:cs typeface="Trebuchet MS"/>
              </a:rPr>
              <a:t>de transition</a:t>
            </a:r>
          </a:p>
        </p:txBody>
      </p:sp>
      <p:sp>
        <p:nvSpPr>
          <p:cNvPr id="44082" name="Text Box 50"/>
          <p:cNvSpPr txBox="1">
            <a:spLocks noChangeArrowheads="1"/>
          </p:cNvSpPr>
          <p:nvPr/>
        </p:nvSpPr>
        <p:spPr bwMode="auto">
          <a:xfrm>
            <a:off x="2949575" y="4213225"/>
            <a:ext cx="2085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solidFill>
                  <a:srgbClr val="008000"/>
                </a:solidFill>
                <a:latin typeface="Trebuchet MS"/>
                <a:cs typeface="Trebuchet MS"/>
              </a:rPr>
              <a:t>3000 ASFC</a:t>
            </a:r>
          </a:p>
        </p:txBody>
      </p:sp>
      <p:sp>
        <p:nvSpPr>
          <p:cNvPr id="44085" name="Line 53"/>
          <p:cNvSpPr>
            <a:spLocks noChangeShapeType="1"/>
          </p:cNvSpPr>
          <p:nvPr/>
        </p:nvSpPr>
        <p:spPr bwMode="auto">
          <a:xfrm flipH="1">
            <a:off x="3517899" y="3073400"/>
            <a:ext cx="12701" cy="2362200"/>
          </a:xfrm>
          <a:prstGeom prst="line">
            <a:avLst/>
          </a:prstGeom>
          <a:noFill/>
          <a:ln w="19050" cmpd="sng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33823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" contrast="-8000"/>
          </a:blip>
          <a:srcRect/>
          <a:stretch>
            <a:fillRect/>
          </a:stretch>
        </p:blipFill>
        <p:spPr bwMode="auto">
          <a:xfrm rot="21533387" flipH="1">
            <a:off x="1921104" y="3991033"/>
            <a:ext cx="1031269" cy="36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>
              <a:srgbClr val="000000"/>
            </a:outerShdw>
          </a:effectLst>
        </p:spPr>
      </p:pic>
      <p:sp>
        <p:nvSpPr>
          <p:cNvPr id="69" name="ZoneTexte 68"/>
          <p:cNvSpPr txBox="1">
            <a:spLocks/>
          </p:cNvSpPr>
          <p:nvPr/>
        </p:nvSpPr>
        <p:spPr>
          <a:xfrm>
            <a:off x="342901" y="3975100"/>
            <a:ext cx="143999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00FF"/>
                </a:solidFill>
                <a:latin typeface="Trebuchet MS"/>
                <a:cs typeface="Trebuchet MS"/>
              </a:rPr>
              <a:t>QNH / Alt. libre</a:t>
            </a:r>
            <a:endParaRPr lang="fr-FR" sz="1400" dirty="0">
              <a:solidFill>
                <a:srgbClr val="0000FF"/>
              </a:solidFill>
              <a:latin typeface="Trebuchet MS"/>
              <a:cs typeface="Trebuchet MS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5938702" y="2057400"/>
            <a:ext cx="143999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66"/>
                </a:solidFill>
                <a:latin typeface="Trebuchet MS"/>
                <a:cs typeface="Trebuchet MS"/>
              </a:rPr>
              <a:t>1013 / FL</a:t>
            </a:r>
            <a:endParaRPr lang="fr-FR" sz="1400" dirty="0">
              <a:solidFill>
                <a:srgbClr val="FF0066"/>
              </a:solidFill>
              <a:latin typeface="Trebuchet MS"/>
              <a:cs typeface="Trebuchet MS"/>
            </a:endParaRPr>
          </a:p>
        </p:txBody>
      </p: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0" y="-150743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 smtClean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5/ DETERMINATION DU CALAGE ALTIMETRIQUE</a:t>
            </a:r>
            <a:endParaRPr lang="fr-FR" sz="2000" b="1" cap="all" dirty="0">
              <a:solidFill>
                <a:srgbClr val="1F497D"/>
              </a:solidFill>
              <a:latin typeface="Calibri"/>
              <a:ea typeface="Apple Casual" charset="0"/>
              <a:cs typeface="Calibri"/>
            </a:endParaRPr>
          </a:p>
        </p:txBody>
      </p:sp>
      <p:pic>
        <p:nvPicPr>
          <p:cNvPr id="78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" contrast="-8000"/>
          </a:blip>
          <a:srcRect/>
          <a:stretch>
            <a:fillRect/>
          </a:stretch>
        </p:blipFill>
        <p:spPr bwMode="auto">
          <a:xfrm rot="19826599" flipH="1">
            <a:off x="1946501" y="4003731"/>
            <a:ext cx="1031269" cy="36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>
              <a:srgbClr val="000000"/>
            </a:outerShdw>
          </a:effectLst>
        </p:spPr>
      </p:pic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2667000" y="471557"/>
            <a:ext cx="40513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1600" i="1" cap="all" dirty="0" smtClean="0">
                <a:solidFill>
                  <a:srgbClr val="000000"/>
                </a:solidFill>
                <a:latin typeface="Calibri"/>
                <a:ea typeface="Apple Casual" charset="0"/>
                <a:cs typeface="Calibri"/>
              </a:rPr>
              <a:t>5.1/ Espace aérien NON Contrôlé</a:t>
            </a:r>
            <a:endParaRPr lang="fr-FR" sz="1600" i="1" cap="all" dirty="0">
              <a:solidFill>
                <a:srgbClr val="000000"/>
              </a:solidFill>
              <a:latin typeface="Calibri"/>
              <a:ea typeface="Apple Casual" charset="0"/>
              <a:cs typeface="Calibri"/>
            </a:endParaRPr>
          </a:p>
        </p:txBody>
      </p:sp>
      <p:pic>
        <p:nvPicPr>
          <p:cNvPr id="84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" contrast="-8000"/>
          </a:blip>
          <a:srcRect/>
          <a:stretch>
            <a:fillRect/>
          </a:stretch>
        </p:blipFill>
        <p:spPr bwMode="auto">
          <a:xfrm rot="21533387" flipH="1">
            <a:off x="4678665" y="2073333"/>
            <a:ext cx="1031269" cy="36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>
              <a:srgbClr val="000000"/>
            </a:outerShdw>
          </a:effectLst>
        </p:spPr>
      </p:pic>
      <p:grpSp>
        <p:nvGrpSpPr>
          <p:cNvPr id="85" name="Group 23"/>
          <p:cNvGrpSpPr>
            <a:grpSpLocks/>
          </p:cNvGrpSpPr>
          <p:nvPr/>
        </p:nvGrpSpPr>
        <p:grpSpPr bwMode="auto">
          <a:xfrm>
            <a:off x="266462" y="5639968"/>
            <a:ext cx="8461905" cy="308691"/>
            <a:chOff x="-36" y="4041"/>
            <a:chExt cx="5251" cy="142"/>
          </a:xfrm>
        </p:grpSpPr>
        <p:sp>
          <p:nvSpPr>
            <p:cNvPr id="86" name="Line 13"/>
            <p:cNvSpPr>
              <a:spLocks noChangeShapeType="1"/>
            </p:cNvSpPr>
            <p:nvPr/>
          </p:nvSpPr>
          <p:spPr bwMode="auto">
            <a:xfrm>
              <a:off x="499" y="4145"/>
              <a:ext cx="4716" cy="4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Text Box 19"/>
            <p:cNvSpPr txBox="1">
              <a:spLocks noChangeArrowheads="1"/>
            </p:cNvSpPr>
            <p:nvPr/>
          </p:nvSpPr>
          <p:spPr bwMode="auto">
            <a:xfrm>
              <a:off x="-36" y="4041"/>
              <a:ext cx="1968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0000FF"/>
                  </a:solidFill>
                  <a:latin typeface="Trebuchet MS"/>
                  <a:cs typeface="Trebuchet MS"/>
                </a:rPr>
                <a:t>1030 hPa</a:t>
              </a:r>
            </a:p>
          </p:txBody>
        </p:sp>
      </p:grpSp>
      <p:grpSp>
        <p:nvGrpSpPr>
          <p:cNvPr id="88" name="Group 22"/>
          <p:cNvGrpSpPr>
            <a:grpSpLocks/>
          </p:cNvGrpSpPr>
          <p:nvPr/>
        </p:nvGrpSpPr>
        <p:grpSpPr bwMode="auto">
          <a:xfrm>
            <a:off x="4965857" y="5308154"/>
            <a:ext cx="3784443" cy="308015"/>
            <a:chOff x="-1074" y="5122"/>
            <a:chExt cx="6856" cy="164"/>
          </a:xfrm>
        </p:grpSpPr>
        <p:sp>
          <p:nvSpPr>
            <p:cNvPr id="89" name="Line 15"/>
            <p:cNvSpPr>
              <a:spLocks noChangeShapeType="1"/>
            </p:cNvSpPr>
            <p:nvPr/>
          </p:nvSpPr>
          <p:spPr bwMode="auto">
            <a:xfrm>
              <a:off x="550" y="5226"/>
              <a:ext cx="5232" cy="4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Text Box 20"/>
            <p:cNvSpPr txBox="1">
              <a:spLocks noChangeArrowheads="1"/>
            </p:cNvSpPr>
            <p:nvPr/>
          </p:nvSpPr>
          <p:spPr bwMode="auto">
            <a:xfrm>
              <a:off x="-1074" y="5122"/>
              <a:ext cx="178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dirty="0">
                  <a:solidFill>
                    <a:srgbClr val="FF0000"/>
                  </a:solidFill>
                  <a:latin typeface="Trebuchet MS"/>
                  <a:cs typeface="Trebuchet MS"/>
                </a:rPr>
                <a:t>1013 hPa</a:t>
              </a:r>
            </a:p>
          </p:txBody>
        </p:sp>
      </p:grpSp>
      <p:sp>
        <p:nvSpPr>
          <p:cNvPr id="92" name="Line 30"/>
          <p:cNvSpPr>
            <a:spLocks noChangeShapeType="1"/>
          </p:cNvSpPr>
          <p:nvPr/>
        </p:nvSpPr>
        <p:spPr bwMode="auto">
          <a:xfrm>
            <a:off x="1270000" y="4292600"/>
            <a:ext cx="15877" cy="1577974"/>
          </a:xfrm>
          <a:prstGeom prst="line">
            <a:avLst/>
          </a:prstGeom>
          <a:noFill/>
          <a:ln w="19050" cmpd="sng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4" name="Line 21"/>
          <p:cNvSpPr>
            <a:spLocks noChangeShapeType="1"/>
          </p:cNvSpPr>
          <p:nvPr/>
        </p:nvSpPr>
        <p:spPr bwMode="auto">
          <a:xfrm flipH="1">
            <a:off x="6604000" y="2362200"/>
            <a:ext cx="12700" cy="3124200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56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4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31389 -0.2740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-137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6" grpId="0" animBg="1"/>
      <p:bldP spid="44077" grpId="0"/>
      <p:bldP spid="44082" grpId="0"/>
      <p:bldP spid="44085" grpId="0" animBg="1"/>
      <p:bldP spid="69" grpId="0" animBg="1"/>
      <p:bldP spid="70" grpId="0" animBg="1"/>
      <p:bldP spid="92" grpId="0" animBg="1"/>
      <p:bldP spid="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/>
        </p:nvGrpSpPr>
        <p:grpSpPr>
          <a:xfrm>
            <a:off x="292100" y="304800"/>
            <a:ext cx="8470900" cy="5918200"/>
            <a:chOff x="0" y="0"/>
            <a:chExt cx="9144000" cy="6248401"/>
          </a:xfrm>
        </p:grpSpPr>
        <p:pic>
          <p:nvPicPr>
            <p:cNvPr id="33795" name="Picture 87"/>
            <p:cNvPicPr>
              <a:picLocks noChangeAspect="1" noChangeArrowheads="1"/>
            </p:cNvPicPr>
            <p:nvPr/>
          </p:nvPicPr>
          <p:blipFill>
            <a:blip r:embed="rId2">
              <a:lum bright="22000" contrast="32000"/>
              <a:alphaModFix amt="65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19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ctangle 13" descr="Vague"/>
            <p:cNvSpPr>
              <a:spLocks noChangeArrowheads="1"/>
            </p:cNvSpPr>
            <p:nvPr/>
          </p:nvSpPr>
          <p:spPr bwMode="auto">
            <a:xfrm>
              <a:off x="0" y="5867400"/>
              <a:ext cx="3810000" cy="381000"/>
            </a:xfrm>
            <a:prstGeom prst="rect">
              <a:avLst/>
            </a:prstGeom>
            <a:pattFill prst="wave">
              <a:fgClr>
                <a:schemeClr val="tx2"/>
              </a:fgClr>
              <a:bgClr>
                <a:schemeClr val="accent1">
                  <a:lumMod val="40000"/>
                  <a:lumOff val="60000"/>
                </a:schemeClr>
              </a:bgClr>
            </a:pattFill>
            <a:ln w="9525">
              <a:noFill/>
              <a:miter lim="800000"/>
              <a:headEnd/>
              <a:tailEnd/>
            </a:ln>
            <a:effectLst>
              <a:innerShdw blurRad="800100" dist="50800" dir="7500000">
                <a:schemeClr val="accent1"/>
              </a:inn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797" name="Freeform 14"/>
            <p:cNvSpPr>
              <a:spLocks/>
            </p:cNvSpPr>
            <p:nvPr/>
          </p:nvSpPr>
          <p:spPr bwMode="auto">
            <a:xfrm>
              <a:off x="838200" y="5367339"/>
              <a:ext cx="8299450" cy="881062"/>
            </a:xfrm>
            <a:custGeom>
              <a:avLst/>
              <a:gdLst>
                <a:gd name="T0" fmla="*/ 55443438 w 5228"/>
                <a:gd name="T1" fmla="*/ 2147483647 h 941"/>
                <a:gd name="T2" fmla="*/ 0 w 5228"/>
                <a:gd name="T3" fmla="*/ 2147483647 h 941"/>
                <a:gd name="T4" fmla="*/ 1950600938 w 5228"/>
                <a:gd name="T5" fmla="*/ 1769149095 h 941"/>
                <a:gd name="T6" fmla="*/ 2147483647 w 5228"/>
                <a:gd name="T7" fmla="*/ 793848159 h 941"/>
                <a:gd name="T8" fmla="*/ 2147483647 w 5228"/>
                <a:gd name="T9" fmla="*/ 158768997 h 941"/>
                <a:gd name="T10" fmla="*/ 2147483647 w 5228"/>
                <a:gd name="T11" fmla="*/ 612396970 h 941"/>
                <a:gd name="T12" fmla="*/ 2147483647 w 5228"/>
                <a:gd name="T13" fmla="*/ 733364430 h 941"/>
                <a:gd name="T14" fmla="*/ 2147483647 w 5228"/>
                <a:gd name="T15" fmla="*/ 627517902 h 941"/>
                <a:gd name="T16" fmla="*/ 2147483647 w 5228"/>
                <a:gd name="T17" fmla="*/ 355341119 h 941"/>
                <a:gd name="T18" fmla="*/ 2147483647 w 5228"/>
                <a:gd name="T19" fmla="*/ 7559672 h 941"/>
                <a:gd name="T20" fmla="*/ 2147483647 w 5228"/>
                <a:gd name="T21" fmla="*/ 309978321 h 941"/>
                <a:gd name="T22" fmla="*/ 2147483647 w 5228"/>
                <a:gd name="T23" fmla="*/ 551913240 h 941"/>
                <a:gd name="T24" fmla="*/ 2147483647 w 5228"/>
                <a:gd name="T25" fmla="*/ 793848159 h 941"/>
                <a:gd name="T26" fmla="*/ 2147483647 w 5228"/>
                <a:gd name="T27" fmla="*/ 2147483647 h 941"/>
                <a:gd name="T28" fmla="*/ 35282188 w 5228"/>
                <a:gd name="T29" fmla="*/ 2147483647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28"/>
                <a:gd name="T46" fmla="*/ 0 h 941"/>
                <a:gd name="T47" fmla="*/ 5228 w 5228"/>
                <a:gd name="T48" fmla="*/ 941 h 9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28" h="941">
                  <a:moveTo>
                    <a:pt x="22" y="939"/>
                  </a:moveTo>
                  <a:lnTo>
                    <a:pt x="0" y="941"/>
                  </a:lnTo>
                  <a:lnTo>
                    <a:pt x="774" y="702"/>
                  </a:lnTo>
                  <a:lnTo>
                    <a:pt x="1140" y="315"/>
                  </a:lnTo>
                  <a:cubicBezTo>
                    <a:pt x="1285" y="208"/>
                    <a:pt x="1471" y="75"/>
                    <a:pt x="1644" y="63"/>
                  </a:cubicBezTo>
                  <a:cubicBezTo>
                    <a:pt x="1817" y="51"/>
                    <a:pt x="2045" y="205"/>
                    <a:pt x="2178" y="243"/>
                  </a:cubicBezTo>
                  <a:cubicBezTo>
                    <a:pt x="2311" y="281"/>
                    <a:pt x="2185" y="290"/>
                    <a:pt x="2442" y="291"/>
                  </a:cubicBezTo>
                  <a:lnTo>
                    <a:pt x="3720" y="249"/>
                  </a:lnTo>
                  <a:cubicBezTo>
                    <a:pt x="3981" y="224"/>
                    <a:pt x="3917" y="182"/>
                    <a:pt x="4008" y="141"/>
                  </a:cubicBezTo>
                  <a:cubicBezTo>
                    <a:pt x="4099" y="100"/>
                    <a:pt x="4164" y="6"/>
                    <a:pt x="4266" y="3"/>
                  </a:cubicBezTo>
                  <a:cubicBezTo>
                    <a:pt x="4368" y="0"/>
                    <a:pt x="4518" y="87"/>
                    <a:pt x="4620" y="123"/>
                  </a:cubicBezTo>
                  <a:cubicBezTo>
                    <a:pt x="4722" y="159"/>
                    <a:pt x="4777" y="187"/>
                    <a:pt x="4878" y="219"/>
                  </a:cubicBezTo>
                  <a:cubicBezTo>
                    <a:pt x="4979" y="251"/>
                    <a:pt x="5170" y="195"/>
                    <a:pt x="5228" y="315"/>
                  </a:cubicBezTo>
                  <a:lnTo>
                    <a:pt x="5228" y="941"/>
                  </a:lnTo>
                  <a:lnTo>
                    <a:pt x="14" y="941"/>
                  </a:lnTo>
                </a:path>
              </a:pathLst>
            </a:custGeom>
            <a:gradFill rotWithShape="1">
              <a:gsLst>
                <a:gs pos="28000">
                  <a:schemeClr val="accent3">
                    <a:lumMod val="75000"/>
                  </a:schemeClr>
                </a:gs>
                <a:gs pos="60000">
                  <a:schemeClr val="bg2">
                    <a:lumMod val="5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innerShdw blurRad="381000" dist="50800">
                <a:srgbClr val="000000">
                  <a:alpha val="80000"/>
                </a:srgbClr>
              </a:inn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33800" name="Rectangle 2"/>
          <p:cNvSpPr>
            <a:spLocks noChangeArrowheads="1"/>
          </p:cNvSpPr>
          <p:nvPr/>
        </p:nvSpPr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 dirty="0">
              <a:solidFill>
                <a:srgbClr val="FFFFCC"/>
              </a:solidFill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 flipV="1">
            <a:off x="977901" y="1130298"/>
            <a:ext cx="6946899" cy="4152899"/>
          </a:xfrm>
          <a:prstGeom prst="can">
            <a:avLst>
              <a:gd name="adj" fmla="val 6759"/>
            </a:avLst>
          </a:prstGeom>
          <a:gradFill flip="none" rotWithShape="1">
            <a:gsLst>
              <a:gs pos="28000">
                <a:schemeClr val="accent1">
                  <a:lumMod val="60000"/>
                  <a:lumOff val="40000"/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  <a:gs pos="83000">
                <a:schemeClr val="accent1">
                  <a:lumMod val="60000"/>
                  <a:lumOff val="40000"/>
                  <a:alpha val="85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 dirty="0">
              <a:latin typeface="Times New Roman" charset="0"/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 flipV="1">
            <a:off x="3263900" y="5168897"/>
            <a:ext cx="2082800" cy="727075"/>
          </a:xfrm>
          <a:prstGeom prst="can">
            <a:avLst>
              <a:gd name="adj" fmla="val 18019"/>
            </a:avLst>
          </a:prstGeom>
          <a:gradFill flip="none" rotWithShape="1">
            <a:gsLst>
              <a:gs pos="30000">
                <a:schemeClr val="accent1">
                  <a:lumMod val="60000"/>
                  <a:lumOff val="40000"/>
                  <a:alpha val="94000"/>
                </a:schemeClr>
              </a:gs>
              <a:gs pos="6000">
                <a:schemeClr val="accent1">
                  <a:alpha val="94000"/>
                </a:schemeClr>
              </a:gs>
              <a:gs pos="82000">
                <a:schemeClr val="bg1">
                  <a:lumMod val="85000"/>
                  <a:alpha val="94000"/>
                </a:schemeClr>
              </a:gs>
            </a:gsLst>
            <a:lin ang="6300000" scaled="0"/>
            <a:tileRect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330574" y="5267325"/>
            <a:ext cx="504000" cy="276999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CTR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112838" y="1376363"/>
            <a:ext cx="611999" cy="276999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TMA</a:t>
            </a:r>
          </a:p>
        </p:txBody>
      </p:sp>
      <p:grpSp>
        <p:nvGrpSpPr>
          <p:cNvPr id="30" name="Group 2"/>
          <p:cNvGrpSpPr>
            <a:grpSpLocks/>
          </p:cNvGrpSpPr>
          <p:nvPr/>
        </p:nvGrpSpPr>
        <p:grpSpPr bwMode="auto">
          <a:xfrm>
            <a:off x="4079874" y="5532518"/>
            <a:ext cx="396000" cy="251998"/>
            <a:chOff x="5132" y="8412"/>
            <a:chExt cx="902" cy="582"/>
          </a:xfrm>
          <a:effectLst/>
        </p:grpSpPr>
        <p:sp>
          <p:nvSpPr>
            <p:cNvPr id="31" name="Freeform 3"/>
            <p:cNvSpPr>
              <a:spLocks noChangeAspect="1"/>
            </p:cNvSpPr>
            <p:nvPr/>
          </p:nvSpPr>
          <p:spPr bwMode="auto">
            <a:xfrm>
              <a:off x="5282" y="8517"/>
              <a:ext cx="167" cy="288"/>
            </a:xfrm>
            <a:custGeom>
              <a:avLst/>
              <a:gdLst/>
              <a:ahLst/>
              <a:cxnLst>
                <a:cxn ang="0">
                  <a:pos x="0" y="1185"/>
                </a:cxn>
                <a:cxn ang="0">
                  <a:pos x="0" y="424"/>
                </a:cxn>
                <a:cxn ang="0">
                  <a:pos x="182" y="424"/>
                </a:cxn>
                <a:cxn ang="0">
                  <a:pos x="0" y="133"/>
                </a:cxn>
                <a:cxn ang="0">
                  <a:pos x="0" y="0"/>
                </a:cxn>
                <a:cxn ang="0">
                  <a:pos x="574" y="0"/>
                </a:cxn>
                <a:cxn ang="0">
                  <a:pos x="574" y="133"/>
                </a:cxn>
                <a:cxn ang="0">
                  <a:pos x="400" y="424"/>
                </a:cxn>
                <a:cxn ang="0">
                  <a:pos x="574" y="424"/>
                </a:cxn>
                <a:cxn ang="0">
                  <a:pos x="574" y="1185"/>
                </a:cxn>
                <a:cxn ang="0">
                  <a:pos x="0" y="1185"/>
                </a:cxn>
                <a:cxn ang="0">
                  <a:pos x="0" y="1185"/>
                </a:cxn>
                <a:cxn ang="0">
                  <a:pos x="0" y="1185"/>
                </a:cxn>
              </a:cxnLst>
              <a:rect l="0" t="0" r="r" b="b"/>
              <a:pathLst>
                <a:path w="574" h="1185">
                  <a:moveTo>
                    <a:pt x="0" y="1185"/>
                  </a:moveTo>
                  <a:lnTo>
                    <a:pt x="0" y="424"/>
                  </a:lnTo>
                  <a:lnTo>
                    <a:pt x="182" y="424"/>
                  </a:lnTo>
                  <a:lnTo>
                    <a:pt x="0" y="133"/>
                  </a:lnTo>
                  <a:lnTo>
                    <a:pt x="0" y="0"/>
                  </a:lnTo>
                  <a:lnTo>
                    <a:pt x="574" y="0"/>
                  </a:lnTo>
                  <a:lnTo>
                    <a:pt x="574" y="133"/>
                  </a:lnTo>
                  <a:lnTo>
                    <a:pt x="400" y="424"/>
                  </a:lnTo>
                  <a:lnTo>
                    <a:pt x="574" y="424"/>
                  </a:lnTo>
                  <a:lnTo>
                    <a:pt x="574" y="1185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4"/>
            <p:cNvSpPr>
              <a:spLocks noChangeAspect="1"/>
            </p:cNvSpPr>
            <p:nvPr/>
          </p:nvSpPr>
          <p:spPr bwMode="auto">
            <a:xfrm>
              <a:off x="5663" y="8768"/>
              <a:ext cx="215" cy="37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0" y="0"/>
                </a:cxn>
                <a:cxn ang="0">
                  <a:pos x="745" y="0"/>
                </a:cxn>
                <a:cxn ang="0">
                  <a:pos x="745" y="15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0" y="158"/>
                </a:cxn>
              </a:cxnLst>
              <a:rect l="0" t="0" r="r" b="b"/>
              <a:pathLst>
                <a:path w="745" h="158">
                  <a:moveTo>
                    <a:pt x="0" y="158"/>
                  </a:moveTo>
                  <a:lnTo>
                    <a:pt x="0" y="0"/>
                  </a:lnTo>
                  <a:lnTo>
                    <a:pt x="745" y="0"/>
                  </a:lnTo>
                  <a:lnTo>
                    <a:pt x="745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"/>
            <p:cNvSpPr>
              <a:spLocks noChangeAspect="1"/>
            </p:cNvSpPr>
            <p:nvPr/>
          </p:nvSpPr>
          <p:spPr bwMode="auto">
            <a:xfrm>
              <a:off x="5187" y="8811"/>
              <a:ext cx="785" cy="171"/>
            </a:xfrm>
            <a:custGeom>
              <a:avLst/>
              <a:gdLst/>
              <a:ahLst/>
              <a:cxnLst>
                <a:cxn ang="0">
                  <a:pos x="0" y="700"/>
                </a:cxn>
                <a:cxn ang="0">
                  <a:pos x="0" y="0"/>
                </a:cxn>
                <a:cxn ang="0">
                  <a:pos x="2709" y="0"/>
                </a:cxn>
                <a:cxn ang="0">
                  <a:pos x="2709" y="700"/>
                </a:cxn>
                <a:cxn ang="0">
                  <a:pos x="0" y="700"/>
                </a:cxn>
                <a:cxn ang="0">
                  <a:pos x="0" y="700"/>
                </a:cxn>
                <a:cxn ang="0">
                  <a:pos x="0" y="700"/>
                </a:cxn>
              </a:cxnLst>
              <a:rect l="0" t="0" r="r" b="b"/>
              <a:pathLst>
                <a:path w="2709" h="700">
                  <a:moveTo>
                    <a:pt x="0" y="700"/>
                  </a:moveTo>
                  <a:lnTo>
                    <a:pt x="0" y="0"/>
                  </a:lnTo>
                  <a:lnTo>
                    <a:pt x="2709" y="0"/>
                  </a:lnTo>
                  <a:lnTo>
                    <a:pt x="2709" y="700"/>
                  </a:lnTo>
                  <a:lnTo>
                    <a:pt x="0" y="700"/>
                  </a:lnTo>
                  <a:close/>
                </a:path>
              </a:pathLst>
            </a:custGeom>
            <a:solidFill>
              <a:srgbClr val="C1C0DB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6"/>
            <p:cNvSpPr>
              <a:spLocks noChangeAspect="1"/>
            </p:cNvSpPr>
            <p:nvPr/>
          </p:nvSpPr>
          <p:spPr bwMode="auto">
            <a:xfrm>
              <a:off x="5178" y="8802"/>
              <a:ext cx="804" cy="177"/>
            </a:xfrm>
            <a:custGeom>
              <a:avLst/>
              <a:gdLst/>
              <a:ahLst/>
              <a:cxnLst>
                <a:cxn ang="0">
                  <a:pos x="0" y="734"/>
                </a:cxn>
                <a:cxn ang="0">
                  <a:pos x="0" y="0"/>
                </a:cxn>
                <a:cxn ang="0">
                  <a:pos x="2766" y="0"/>
                </a:cxn>
                <a:cxn ang="0">
                  <a:pos x="2766" y="734"/>
                </a:cxn>
                <a:cxn ang="0">
                  <a:pos x="2699" y="734"/>
                </a:cxn>
                <a:cxn ang="0">
                  <a:pos x="2699" y="83"/>
                </a:cxn>
                <a:cxn ang="0">
                  <a:pos x="68" y="83"/>
                </a:cxn>
                <a:cxn ang="0">
                  <a:pos x="68" y="734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0" y="734"/>
                </a:cxn>
              </a:cxnLst>
              <a:rect l="0" t="0" r="r" b="b"/>
              <a:pathLst>
                <a:path w="2766" h="734">
                  <a:moveTo>
                    <a:pt x="0" y="734"/>
                  </a:moveTo>
                  <a:lnTo>
                    <a:pt x="0" y="0"/>
                  </a:lnTo>
                  <a:lnTo>
                    <a:pt x="2766" y="0"/>
                  </a:lnTo>
                  <a:lnTo>
                    <a:pt x="2766" y="734"/>
                  </a:lnTo>
                  <a:lnTo>
                    <a:pt x="2699" y="734"/>
                  </a:lnTo>
                  <a:lnTo>
                    <a:pt x="2699" y="83"/>
                  </a:lnTo>
                  <a:lnTo>
                    <a:pt x="68" y="83"/>
                  </a:lnTo>
                  <a:lnTo>
                    <a:pt x="68" y="734"/>
                  </a:lnTo>
                  <a:lnTo>
                    <a:pt x="0" y="7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7"/>
            <p:cNvSpPr>
              <a:spLocks noChangeAspect="1"/>
            </p:cNvSpPr>
            <p:nvPr/>
          </p:nvSpPr>
          <p:spPr bwMode="auto">
            <a:xfrm>
              <a:off x="5132" y="8894"/>
              <a:ext cx="902" cy="100"/>
            </a:xfrm>
            <a:custGeom>
              <a:avLst/>
              <a:gdLst/>
              <a:ahLst/>
              <a:cxnLst>
                <a:cxn ang="0">
                  <a:pos x="0" y="407"/>
                </a:cxn>
                <a:cxn ang="0">
                  <a:pos x="3108" y="407"/>
                </a:cxn>
                <a:cxn ang="0">
                  <a:pos x="3108" y="324"/>
                </a:cxn>
                <a:cxn ang="0">
                  <a:pos x="2450" y="324"/>
                </a:cxn>
                <a:cxn ang="0">
                  <a:pos x="2450" y="0"/>
                </a:cxn>
                <a:cxn ang="0">
                  <a:pos x="2224" y="0"/>
                </a:cxn>
                <a:cxn ang="0">
                  <a:pos x="2224" y="324"/>
                </a:cxn>
                <a:cxn ang="0">
                  <a:pos x="0" y="324"/>
                </a:cxn>
                <a:cxn ang="0">
                  <a:pos x="0" y="407"/>
                </a:cxn>
                <a:cxn ang="0">
                  <a:pos x="0" y="407"/>
                </a:cxn>
                <a:cxn ang="0">
                  <a:pos x="0" y="407"/>
                </a:cxn>
              </a:cxnLst>
              <a:rect l="0" t="0" r="r" b="b"/>
              <a:pathLst>
                <a:path w="3108" h="407">
                  <a:moveTo>
                    <a:pt x="0" y="407"/>
                  </a:moveTo>
                  <a:lnTo>
                    <a:pt x="3108" y="407"/>
                  </a:lnTo>
                  <a:lnTo>
                    <a:pt x="3108" y="324"/>
                  </a:lnTo>
                  <a:lnTo>
                    <a:pt x="2450" y="324"/>
                  </a:lnTo>
                  <a:lnTo>
                    <a:pt x="2450" y="0"/>
                  </a:lnTo>
                  <a:lnTo>
                    <a:pt x="2224" y="0"/>
                  </a:lnTo>
                  <a:lnTo>
                    <a:pt x="2224" y="324"/>
                  </a:lnTo>
                  <a:lnTo>
                    <a:pt x="0" y="324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8"/>
            <p:cNvSpPr>
              <a:spLocks noChangeAspect="1"/>
            </p:cNvSpPr>
            <p:nvPr/>
          </p:nvSpPr>
          <p:spPr bwMode="auto">
            <a:xfrm>
              <a:off x="5225" y="8847"/>
              <a:ext cx="15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0" y="82"/>
                </a:cxn>
                <a:cxn ang="0">
                  <a:pos x="54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0" h="82">
                  <a:moveTo>
                    <a:pt x="0" y="0"/>
                  </a:moveTo>
                  <a:lnTo>
                    <a:pt x="0" y="82"/>
                  </a:lnTo>
                  <a:lnTo>
                    <a:pt x="540" y="82"/>
                  </a:lnTo>
                  <a:lnTo>
                    <a:pt x="5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9"/>
            <p:cNvSpPr>
              <a:spLocks noChangeAspect="1"/>
            </p:cNvSpPr>
            <p:nvPr/>
          </p:nvSpPr>
          <p:spPr bwMode="auto">
            <a:xfrm>
              <a:off x="5409" y="8847"/>
              <a:ext cx="15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2" y="82"/>
                </a:cxn>
                <a:cxn ang="0">
                  <a:pos x="54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2" h="82">
                  <a:moveTo>
                    <a:pt x="0" y="0"/>
                  </a:moveTo>
                  <a:lnTo>
                    <a:pt x="0" y="82"/>
                  </a:lnTo>
                  <a:lnTo>
                    <a:pt x="542" y="82"/>
                  </a:lnTo>
                  <a:lnTo>
                    <a:pt x="5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0"/>
            <p:cNvSpPr>
              <a:spLocks noChangeAspect="1"/>
            </p:cNvSpPr>
            <p:nvPr/>
          </p:nvSpPr>
          <p:spPr bwMode="auto">
            <a:xfrm>
              <a:off x="5593" y="8847"/>
              <a:ext cx="15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3" y="82"/>
                </a:cxn>
                <a:cxn ang="0">
                  <a:pos x="54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3" h="82">
                  <a:moveTo>
                    <a:pt x="0" y="0"/>
                  </a:moveTo>
                  <a:lnTo>
                    <a:pt x="0" y="82"/>
                  </a:lnTo>
                  <a:lnTo>
                    <a:pt x="543" y="82"/>
                  </a:lnTo>
                  <a:lnTo>
                    <a:pt x="5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1"/>
            <p:cNvSpPr>
              <a:spLocks noChangeAspect="1"/>
            </p:cNvSpPr>
            <p:nvPr/>
          </p:nvSpPr>
          <p:spPr bwMode="auto">
            <a:xfrm>
              <a:off x="5870" y="8894"/>
              <a:ext cx="65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226" y="218"/>
                </a:cxn>
                <a:cxn ang="0">
                  <a:pos x="22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6" h="218">
                  <a:moveTo>
                    <a:pt x="0" y="0"/>
                  </a:moveTo>
                  <a:lnTo>
                    <a:pt x="0" y="218"/>
                  </a:lnTo>
                  <a:lnTo>
                    <a:pt x="226" y="218"/>
                  </a:lnTo>
                  <a:lnTo>
                    <a:pt x="2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2"/>
            <p:cNvSpPr>
              <a:spLocks noChangeAspect="1"/>
            </p:cNvSpPr>
            <p:nvPr/>
          </p:nvSpPr>
          <p:spPr bwMode="auto">
            <a:xfrm>
              <a:off x="5225" y="8894"/>
              <a:ext cx="157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0" y="218"/>
                </a:cxn>
                <a:cxn ang="0">
                  <a:pos x="54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0" h="218">
                  <a:moveTo>
                    <a:pt x="0" y="0"/>
                  </a:moveTo>
                  <a:lnTo>
                    <a:pt x="0" y="218"/>
                  </a:lnTo>
                  <a:lnTo>
                    <a:pt x="540" y="218"/>
                  </a:lnTo>
                  <a:lnTo>
                    <a:pt x="5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3"/>
            <p:cNvSpPr>
              <a:spLocks noChangeAspect="1"/>
            </p:cNvSpPr>
            <p:nvPr/>
          </p:nvSpPr>
          <p:spPr bwMode="auto">
            <a:xfrm>
              <a:off x="5409" y="8894"/>
              <a:ext cx="157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2" y="218"/>
                </a:cxn>
                <a:cxn ang="0">
                  <a:pos x="54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2" h="218">
                  <a:moveTo>
                    <a:pt x="0" y="0"/>
                  </a:moveTo>
                  <a:lnTo>
                    <a:pt x="0" y="218"/>
                  </a:lnTo>
                  <a:lnTo>
                    <a:pt x="542" y="218"/>
                  </a:lnTo>
                  <a:lnTo>
                    <a:pt x="5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4"/>
            <p:cNvSpPr>
              <a:spLocks noChangeAspect="1"/>
            </p:cNvSpPr>
            <p:nvPr/>
          </p:nvSpPr>
          <p:spPr bwMode="auto">
            <a:xfrm>
              <a:off x="5593" y="8894"/>
              <a:ext cx="1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3" y="218"/>
                </a:cxn>
                <a:cxn ang="0">
                  <a:pos x="54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3" h="218">
                  <a:moveTo>
                    <a:pt x="0" y="0"/>
                  </a:moveTo>
                  <a:lnTo>
                    <a:pt x="0" y="218"/>
                  </a:lnTo>
                  <a:lnTo>
                    <a:pt x="543" y="218"/>
                  </a:lnTo>
                  <a:lnTo>
                    <a:pt x="5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5"/>
            <p:cNvSpPr>
              <a:spLocks noChangeAspect="1"/>
            </p:cNvSpPr>
            <p:nvPr/>
          </p:nvSpPr>
          <p:spPr bwMode="auto">
            <a:xfrm>
              <a:off x="5777" y="8847"/>
              <a:ext cx="15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5"/>
                </a:cxn>
                <a:cxn ang="0">
                  <a:pos x="544" y="85"/>
                </a:cxn>
                <a:cxn ang="0">
                  <a:pos x="54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4" h="85">
                  <a:moveTo>
                    <a:pt x="0" y="0"/>
                  </a:moveTo>
                  <a:lnTo>
                    <a:pt x="0" y="85"/>
                  </a:lnTo>
                  <a:lnTo>
                    <a:pt x="544" y="85"/>
                  </a:lnTo>
                  <a:lnTo>
                    <a:pt x="5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6"/>
            <p:cNvSpPr>
              <a:spLocks noChangeAspect="1"/>
            </p:cNvSpPr>
            <p:nvPr/>
          </p:nvSpPr>
          <p:spPr bwMode="auto">
            <a:xfrm>
              <a:off x="5652" y="8755"/>
              <a:ext cx="237" cy="47"/>
            </a:xfrm>
            <a:custGeom>
              <a:avLst/>
              <a:gdLst/>
              <a:ahLst/>
              <a:cxnLst>
                <a:cxn ang="0">
                  <a:pos x="0" y="188"/>
                </a:cxn>
                <a:cxn ang="0">
                  <a:pos x="0" y="0"/>
                </a:cxn>
                <a:cxn ang="0">
                  <a:pos x="816" y="0"/>
                </a:cxn>
                <a:cxn ang="0">
                  <a:pos x="816" y="188"/>
                </a:cxn>
                <a:cxn ang="0">
                  <a:pos x="747" y="188"/>
                </a:cxn>
                <a:cxn ang="0">
                  <a:pos x="747" y="80"/>
                </a:cxn>
                <a:cxn ang="0">
                  <a:pos x="68" y="80"/>
                </a:cxn>
                <a:cxn ang="0">
                  <a:pos x="68" y="188"/>
                </a:cxn>
                <a:cxn ang="0">
                  <a:pos x="0" y="188"/>
                </a:cxn>
                <a:cxn ang="0">
                  <a:pos x="0" y="188"/>
                </a:cxn>
                <a:cxn ang="0">
                  <a:pos x="0" y="188"/>
                </a:cxn>
              </a:cxnLst>
              <a:rect l="0" t="0" r="r" b="b"/>
              <a:pathLst>
                <a:path w="816" h="188">
                  <a:moveTo>
                    <a:pt x="0" y="188"/>
                  </a:moveTo>
                  <a:lnTo>
                    <a:pt x="0" y="0"/>
                  </a:lnTo>
                  <a:lnTo>
                    <a:pt x="816" y="0"/>
                  </a:lnTo>
                  <a:lnTo>
                    <a:pt x="816" y="188"/>
                  </a:lnTo>
                  <a:lnTo>
                    <a:pt x="747" y="188"/>
                  </a:lnTo>
                  <a:lnTo>
                    <a:pt x="747" y="80"/>
                  </a:lnTo>
                  <a:lnTo>
                    <a:pt x="68" y="80"/>
                  </a:lnTo>
                  <a:lnTo>
                    <a:pt x="68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7"/>
            <p:cNvSpPr>
              <a:spLocks noChangeAspect="1"/>
            </p:cNvSpPr>
            <p:nvPr/>
          </p:nvSpPr>
          <p:spPr bwMode="auto">
            <a:xfrm>
              <a:off x="5270" y="8609"/>
              <a:ext cx="192" cy="199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0" y="0"/>
                </a:cxn>
                <a:cxn ang="0">
                  <a:pos x="657" y="0"/>
                </a:cxn>
                <a:cxn ang="0">
                  <a:pos x="657" y="816"/>
                </a:cxn>
                <a:cxn ang="0">
                  <a:pos x="588" y="816"/>
                </a:cxn>
                <a:cxn ang="0">
                  <a:pos x="588" y="81"/>
                </a:cxn>
                <a:cxn ang="0">
                  <a:pos x="68" y="81"/>
                </a:cxn>
                <a:cxn ang="0">
                  <a:pos x="68" y="816"/>
                </a:cxn>
                <a:cxn ang="0">
                  <a:pos x="0" y="816"/>
                </a:cxn>
                <a:cxn ang="0">
                  <a:pos x="0" y="816"/>
                </a:cxn>
                <a:cxn ang="0">
                  <a:pos x="0" y="816"/>
                </a:cxn>
              </a:cxnLst>
              <a:rect l="0" t="0" r="r" b="b"/>
              <a:pathLst>
                <a:path w="657" h="816">
                  <a:moveTo>
                    <a:pt x="0" y="816"/>
                  </a:moveTo>
                  <a:lnTo>
                    <a:pt x="0" y="0"/>
                  </a:lnTo>
                  <a:lnTo>
                    <a:pt x="657" y="0"/>
                  </a:lnTo>
                  <a:lnTo>
                    <a:pt x="657" y="816"/>
                  </a:lnTo>
                  <a:lnTo>
                    <a:pt x="588" y="816"/>
                  </a:lnTo>
                  <a:lnTo>
                    <a:pt x="588" y="81"/>
                  </a:lnTo>
                  <a:lnTo>
                    <a:pt x="68" y="81"/>
                  </a:lnTo>
                  <a:lnTo>
                    <a:pt x="68" y="816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8"/>
            <p:cNvSpPr>
              <a:spLocks noChangeAspect="1"/>
            </p:cNvSpPr>
            <p:nvPr/>
          </p:nvSpPr>
          <p:spPr bwMode="auto">
            <a:xfrm>
              <a:off x="5270" y="8550"/>
              <a:ext cx="192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245"/>
                </a:cxn>
                <a:cxn ang="0">
                  <a:pos x="499" y="245"/>
                </a:cxn>
                <a:cxn ang="0">
                  <a:pos x="65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57" h="245">
                  <a:moveTo>
                    <a:pt x="0" y="0"/>
                  </a:moveTo>
                  <a:lnTo>
                    <a:pt x="159" y="245"/>
                  </a:lnTo>
                  <a:lnTo>
                    <a:pt x="499" y="245"/>
                  </a:lnTo>
                  <a:lnTo>
                    <a:pt x="6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9"/>
            <p:cNvSpPr>
              <a:spLocks noChangeAspect="1"/>
            </p:cNvSpPr>
            <p:nvPr/>
          </p:nvSpPr>
          <p:spPr bwMode="auto">
            <a:xfrm>
              <a:off x="5270" y="8505"/>
              <a:ext cx="192" cy="45"/>
            </a:xfrm>
            <a:custGeom>
              <a:avLst/>
              <a:gdLst/>
              <a:ahLst/>
              <a:cxnLst>
                <a:cxn ang="0">
                  <a:pos x="657" y="188"/>
                </a:cxn>
                <a:cxn ang="0">
                  <a:pos x="657" y="0"/>
                </a:cxn>
                <a:cxn ang="0">
                  <a:pos x="0" y="0"/>
                </a:cxn>
                <a:cxn ang="0">
                  <a:pos x="0" y="188"/>
                </a:cxn>
                <a:cxn ang="0">
                  <a:pos x="68" y="188"/>
                </a:cxn>
                <a:cxn ang="0">
                  <a:pos x="68" y="81"/>
                </a:cxn>
                <a:cxn ang="0">
                  <a:pos x="588" y="81"/>
                </a:cxn>
                <a:cxn ang="0">
                  <a:pos x="588" y="188"/>
                </a:cxn>
                <a:cxn ang="0">
                  <a:pos x="657" y="188"/>
                </a:cxn>
                <a:cxn ang="0">
                  <a:pos x="657" y="188"/>
                </a:cxn>
                <a:cxn ang="0">
                  <a:pos x="657" y="188"/>
                </a:cxn>
              </a:cxnLst>
              <a:rect l="0" t="0" r="r" b="b"/>
              <a:pathLst>
                <a:path w="657" h="188">
                  <a:moveTo>
                    <a:pt x="657" y="188"/>
                  </a:moveTo>
                  <a:lnTo>
                    <a:pt x="657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68" y="188"/>
                  </a:lnTo>
                  <a:lnTo>
                    <a:pt x="68" y="81"/>
                  </a:lnTo>
                  <a:lnTo>
                    <a:pt x="588" y="81"/>
                  </a:lnTo>
                  <a:lnTo>
                    <a:pt x="588" y="188"/>
                  </a:lnTo>
                  <a:lnTo>
                    <a:pt x="657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0"/>
            <p:cNvSpPr>
              <a:spLocks noChangeAspect="1"/>
            </p:cNvSpPr>
            <p:nvPr/>
          </p:nvSpPr>
          <p:spPr bwMode="auto">
            <a:xfrm>
              <a:off x="5284" y="8656"/>
              <a:ext cx="16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5" y="0"/>
                </a:cxn>
                <a:cxn ang="0">
                  <a:pos x="565" y="80"/>
                </a:cxn>
                <a:cxn ang="0">
                  <a:pos x="0" y="8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5" h="80">
                  <a:moveTo>
                    <a:pt x="0" y="0"/>
                  </a:moveTo>
                  <a:lnTo>
                    <a:pt x="565" y="0"/>
                  </a:lnTo>
                  <a:lnTo>
                    <a:pt x="565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1"/>
            <p:cNvSpPr>
              <a:spLocks noChangeAspect="1"/>
            </p:cNvSpPr>
            <p:nvPr/>
          </p:nvSpPr>
          <p:spPr bwMode="auto">
            <a:xfrm>
              <a:off x="5284" y="8702"/>
              <a:ext cx="16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5" y="0"/>
                </a:cxn>
                <a:cxn ang="0">
                  <a:pos x="565" y="80"/>
                </a:cxn>
                <a:cxn ang="0">
                  <a:pos x="0" y="8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5" h="80">
                  <a:moveTo>
                    <a:pt x="0" y="0"/>
                  </a:moveTo>
                  <a:lnTo>
                    <a:pt x="565" y="0"/>
                  </a:lnTo>
                  <a:lnTo>
                    <a:pt x="565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2"/>
            <p:cNvSpPr>
              <a:spLocks noChangeAspect="1"/>
            </p:cNvSpPr>
            <p:nvPr/>
          </p:nvSpPr>
          <p:spPr bwMode="auto">
            <a:xfrm>
              <a:off x="5363" y="8412"/>
              <a:ext cx="13" cy="99"/>
            </a:xfrm>
            <a:custGeom>
              <a:avLst/>
              <a:gdLst/>
              <a:ahLst/>
              <a:cxnLst>
                <a:cxn ang="0">
                  <a:pos x="0" y="406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406"/>
                </a:cxn>
                <a:cxn ang="0">
                  <a:pos x="0" y="406"/>
                </a:cxn>
                <a:cxn ang="0">
                  <a:pos x="0" y="406"/>
                </a:cxn>
                <a:cxn ang="0">
                  <a:pos x="0" y="406"/>
                </a:cxn>
              </a:cxnLst>
              <a:rect l="0" t="0" r="r" b="b"/>
              <a:pathLst>
                <a:path w="45" h="406">
                  <a:moveTo>
                    <a:pt x="0" y="406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45" y="406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33823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" contrast="-8000"/>
          </a:blip>
          <a:srcRect/>
          <a:stretch>
            <a:fillRect/>
          </a:stretch>
        </p:blipFill>
        <p:spPr bwMode="auto">
          <a:xfrm rot="21533387" flipH="1">
            <a:off x="1921104" y="3508433"/>
            <a:ext cx="1031269" cy="36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>
              <a:srgbClr val="000000"/>
            </a:outerShdw>
          </a:effectLst>
        </p:spPr>
      </p:pic>
      <p:sp>
        <p:nvSpPr>
          <p:cNvPr id="70" name="ZoneTexte 69"/>
          <p:cNvSpPr txBox="1"/>
          <p:nvPr/>
        </p:nvSpPr>
        <p:spPr>
          <a:xfrm>
            <a:off x="5786302" y="1587500"/>
            <a:ext cx="143999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66"/>
                </a:solidFill>
                <a:latin typeface="Trebuchet MS"/>
                <a:cs typeface="Trebuchet MS"/>
              </a:rPr>
              <a:t>1013 / FL</a:t>
            </a:r>
            <a:endParaRPr lang="fr-FR" sz="1400" dirty="0">
              <a:solidFill>
                <a:srgbClr val="FF0066"/>
              </a:solidFill>
              <a:latin typeface="Trebuchet MS"/>
              <a:cs typeface="Trebuchet MS"/>
            </a:endParaRPr>
          </a:p>
        </p:txBody>
      </p: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0" y="-150743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 smtClean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5/ DETERMINATION DU CALAGE ALTIMETRIQUE</a:t>
            </a:r>
            <a:endParaRPr lang="fr-FR" sz="2000" b="1" cap="all" dirty="0">
              <a:solidFill>
                <a:srgbClr val="1F497D"/>
              </a:solidFill>
              <a:latin typeface="Calibri"/>
              <a:ea typeface="Apple Casual" charset="0"/>
              <a:cs typeface="Calibri"/>
            </a:endParaRP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635000" y="471557"/>
            <a:ext cx="77343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1600" i="1" cap="all" dirty="0" smtClean="0">
                <a:solidFill>
                  <a:srgbClr val="000000"/>
                </a:solidFill>
                <a:latin typeface="Calibri"/>
                <a:ea typeface="Apple Casual" charset="0"/>
                <a:cs typeface="Calibri"/>
              </a:rPr>
              <a:t>5.2/ Espace aérien Contrôlé AVEC ALTITUDE DE TRANSITION</a:t>
            </a:r>
            <a:endParaRPr lang="fr-FR" sz="1600" i="1" cap="all" dirty="0">
              <a:solidFill>
                <a:srgbClr val="000000"/>
              </a:solidFill>
              <a:latin typeface="Calibri"/>
              <a:ea typeface="Apple Casual" charset="0"/>
              <a:cs typeface="Calibri"/>
            </a:endParaRPr>
          </a:p>
        </p:txBody>
      </p:sp>
      <p:pic>
        <p:nvPicPr>
          <p:cNvPr id="84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" contrast="-8000"/>
          </a:blip>
          <a:srcRect/>
          <a:stretch>
            <a:fillRect/>
          </a:stretch>
        </p:blipFill>
        <p:spPr bwMode="auto">
          <a:xfrm rot="21533387" flipH="1">
            <a:off x="4613503" y="1578035"/>
            <a:ext cx="1031269" cy="36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>
              <a:srgbClr val="000000"/>
            </a:outerShdw>
          </a:effectLst>
        </p:spPr>
      </p:pic>
      <p:grpSp>
        <p:nvGrpSpPr>
          <p:cNvPr id="85" name="Group 23"/>
          <p:cNvGrpSpPr>
            <a:grpSpLocks/>
          </p:cNvGrpSpPr>
          <p:nvPr/>
        </p:nvGrpSpPr>
        <p:grpSpPr bwMode="auto">
          <a:xfrm>
            <a:off x="190722" y="5639967"/>
            <a:ext cx="1498680" cy="308691"/>
            <a:chOff x="-83" y="4041"/>
            <a:chExt cx="930" cy="142"/>
          </a:xfrm>
        </p:grpSpPr>
        <p:sp>
          <p:nvSpPr>
            <p:cNvPr id="86" name="Line 13"/>
            <p:cNvSpPr>
              <a:spLocks noChangeShapeType="1"/>
            </p:cNvSpPr>
            <p:nvPr/>
          </p:nvSpPr>
          <p:spPr bwMode="auto">
            <a:xfrm>
              <a:off x="483" y="4145"/>
              <a:ext cx="364" cy="1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Text Box 19"/>
            <p:cNvSpPr txBox="1">
              <a:spLocks noChangeArrowheads="1"/>
            </p:cNvSpPr>
            <p:nvPr/>
          </p:nvSpPr>
          <p:spPr bwMode="auto">
            <a:xfrm>
              <a:off x="-83" y="4041"/>
              <a:ext cx="66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0000FF"/>
                  </a:solidFill>
                  <a:latin typeface="Trebuchet MS"/>
                  <a:cs typeface="Trebuchet MS"/>
                </a:rPr>
                <a:t>1030 hPa</a:t>
              </a:r>
            </a:p>
          </p:txBody>
        </p:sp>
      </p:grpSp>
      <p:sp>
        <p:nvSpPr>
          <p:cNvPr id="92" name="Line 30"/>
          <p:cNvSpPr>
            <a:spLocks noChangeShapeType="1"/>
          </p:cNvSpPr>
          <p:nvPr/>
        </p:nvSpPr>
        <p:spPr bwMode="auto">
          <a:xfrm flipH="1">
            <a:off x="1400177" y="2552700"/>
            <a:ext cx="34923" cy="3317874"/>
          </a:xfrm>
          <a:prstGeom prst="line">
            <a:avLst/>
          </a:prstGeom>
          <a:noFill/>
          <a:ln w="19050" cmpd="sng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1439863" y="2541588"/>
            <a:ext cx="3703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400" dirty="0" smtClean="0">
                <a:solidFill>
                  <a:srgbClr val="0000FF"/>
                </a:solidFill>
                <a:latin typeface="Trebuchet MS"/>
                <a:ea typeface="Arial" charset="0"/>
                <a:cs typeface="Trebuchet MS"/>
              </a:rPr>
              <a:t>Altitude de Transition = 5000 </a:t>
            </a:r>
            <a:r>
              <a:rPr lang="fr-FR" sz="1400" dirty="0" err="1" smtClean="0">
                <a:solidFill>
                  <a:srgbClr val="0000FF"/>
                </a:solidFill>
                <a:latin typeface="Trebuchet MS"/>
                <a:ea typeface="Arial" charset="0"/>
                <a:cs typeface="Trebuchet MS"/>
              </a:rPr>
              <a:t>ft</a:t>
            </a:r>
            <a:r>
              <a:rPr lang="fr-FR" sz="1400" dirty="0" smtClean="0">
                <a:solidFill>
                  <a:srgbClr val="0000FF"/>
                </a:solidFill>
                <a:latin typeface="Trebuchet MS"/>
                <a:ea typeface="Arial" charset="0"/>
                <a:cs typeface="Trebuchet MS"/>
              </a:rPr>
              <a:t>/AMSL</a:t>
            </a:r>
            <a:endParaRPr lang="fr-FR" sz="1400" dirty="0">
              <a:solidFill>
                <a:srgbClr val="0000FF"/>
              </a:solidFill>
              <a:latin typeface="Trebuchet MS"/>
              <a:ea typeface="Arial" charset="0"/>
              <a:cs typeface="Trebuchet MS"/>
            </a:endParaRPr>
          </a:p>
        </p:txBody>
      </p:sp>
      <p:sp>
        <p:nvSpPr>
          <p:cNvPr id="52" name="Line 22"/>
          <p:cNvSpPr>
            <a:spLocks noChangeShapeType="1"/>
          </p:cNvSpPr>
          <p:nvPr/>
        </p:nvSpPr>
        <p:spPr bwMode="auto">
          <a:xfrm>
            <a:off x="1016000" y="2540000"/>
            <a:ext cx="6896100" cy="12700"/>
          </a:xfrm>
          <a:prstGeom prst="line">
            <a:avLst/>
          </a:prstGeom>
          <a:noFill/>
          <a:ln w="19050" cmpd="sng">
            <a:solidFill>
              <a:srgbClr val="0000FF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9" name="ZoneTexte 68"/>
          <p:cNvSpPr txBox="1">
            <a:spLocks/>
          </p:cNvSpPr>
          <p:nvPr/>
        </p:nvSpPr>
        <p:spPr>
          <a:xfrm>
            <a:off x="3022601" y="3454400"/>
            <a:ext cx="1371600" cy="317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00FF"/>
                </a:solidFill>
                <a:latin typeface="Trebuchet MS"/>
                <a:cs typeface="Trebuchet MS"/>
              </a:rPr>
              <a:t>QNH / FL</a:t>
            </a:r>
            <a:endParaRPr lang="fr-FR" sz="1400" dirty="0">
              <a:solidFill>
                <a:srgbClr val="0000FF"/>
              </a:solidFill>
              <a:latin typeface="Trebuchet MS"/>
              <a:cs typeface="Trebuchet MS"/>
            </a:endParaRPr>
          </a:p>
        </p:txBody>
      </p:sp>
      <p:pic>
        <p:nvPicPr>
          <p:cNvPr id="78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" contrast="-8000"/>
          </a:blip>
          <a:srcRect/>
          <a:stretch>
            <a:fillRect/>
          </a:stretch>
        </p:blipFill>
        <p:spPr bwMode="auto">
          <a:xfrm rot="19826599" flipH="1">
            <a:off x="1946501" y="3521131"/>
            <a:ext cx="1031269" cy="36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16296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1545 -0.288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4" y="-1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92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/>
        </p:nvGrpSpPr>
        <p:grpSpPr>
          <a:xfrm>
            <a:off x="292100" y="304800"/>
            <a:ext cx="8470900" cy="5918200"/>
            <a:chOff x="0" y="0"/>
            <a:chExt cx="9144000" cy="6248401"/>
          </a:xfrm>
        </p:grpSpPr>
        <p:pic>
          <p:nvPicPr>
            <p:cNvPr id="33795" name="Picture 87"/>
            <p:cNvPicPr>
              <a:picLocks noChangeAspect="1" noChangeArrowheads="1"/>
            </p:cNvPicPr>
            <p:nvPr/>
          </p:nvPicPr>
          <p:blipFill>
            <a:blip r:embed="rId2">
              <a:lum bright="22000" contrast="32000"/>
              <a:alphaModFix amt="65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19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ctangle 13" descr="Vague"/>
            <p:cNvSpPr>
              <a:spLocks noChangeArrowheads="1"/>
            </p:cNvSpPr>
            <p:nvPr/>
          </p:nvSpPr>
          <p:spPr bwMode="auto">
            <a:xfrm>
              <a:off x="0" y="5867400"/>
              <a:ext cx="3810000" cy="381000"/>
            </a:xfrm>
            <a:prstGeom prst="rect">
              <a:avLst/>
            </a:prstGeom>
            <a:pattFill prst="wave">
              <a:fgClr>
                <a:schemeClr val="tx2"/>
              </a:fgClr>
              <a:bgClr>
                <a:schemeClr val="accent1">
                  <a:lumMod val="40000"/>
                  <a:lumOff val="60000"/>
                </a:schemeClr>
              </a:bgClr>
            </a:pattFill>
            <a:ln w="9525">
              <a:noFill/>
              <a:miter lim="800000"/>
              <a:headEnd/>
              <a:tailEnd/>
            </a:ln>
            <a:effectLst>
              <a:innerShdw blurRad="800100" dist="50800" dir="7500000">
                <a:schemeClr val="accent1"/>
              </a:inn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797" name="Freeform 14"/>
            <p:cNvSpPr>
              <a:spLocks/>
            </p:cNvSpPr>
            <p:nvPr/>
          </p:nvSpPr>
          <p:spPr bwMode="auto">
            <a:xfrm>
              <a:off x="838200" y="5367339"/>
              <a:ext cx="8299450" cy="881062"/>
            </a:xfrm>
            <a:custGeom>
              <a:avLst/>
              <a:gdLst>
                <a:gd name="T0" fmla="*/ 55443438 w 5228"/>
                <a:gd name="T1" fmla="*/ 2147483647 h 941"/>
                <a:gd name="T2" fmla="*/ 0 w 5228"/>
                <a:gd name="T3" fmla="*/ 2147483647 h 941"/>
                <a:gd name="T4" fmla="*/ 1950600938 w 5228"/>
                <a:gd name="T5" fmla="*/ 1769149095 h 941"/>
                <a:gd name="T6" fmla="*/ 2147483647 w 5228"/>
                <a:gd name="T7" fmla="*/ 793848159 h 941"/>
                <a:gd name="T8" fmla="*/ 2147483647 w 5228"/>
                <a:gd name="T9" fmla="*/ 158768997 h 941"/>
                <a:gd name="T10" fmla="*/ 2147483647 w 5228"/>
                <a:gd name="T11" fmla="*/ 612396970 h 941"/>
                <a:gd name="T12" fmla="*/ 2147483647 w 5228"/>
                <a:gd name="T13" fmla="*/ 733364430 h 941"/>
                <a:gd name="T14" fmla="*/ 2147483647 w 5228"/>
                <a:gd name="T15" fmla="*/ 627517902 h 941"/>
                <a:gd name="T16" fmla="*/ 2147483647 w 5228"/>
                <a:gd name="T17" fmla="*/ 355341119 h 941"/>
                <a:gd name="T18" fmla="*/ 2147483647 w 5228"/>
                <a:gd name="T19" fmla="*/ 7559672 h 941"/>
                <a:gd name="T20" fmla="*/ 2147483647 w 5228"/>
                <a:gd name="T21" fmla="*/ 309978321 h 941"/>
                <a:gd name="T22" fmla="*/ 2147483647 w 5228"/>
                <a:gd name="T23" fmla="*/ 551913240 h 941"/>
                <a:gd name="T24" fmla="*/ 2147483647 w 5228"/>
                <a:gd name="T25" fmla="*/ 793848159 h 941"/>
                <a:gd name="T26" fmla="*/ 2147483647 w 5228"/>
                <a:gd name="T27" fmla="*/ 2147483647 h 941"/>
                <a:gd name="T28" fmla="*/ 35282188 w 5228"/>
                <a:gd name="T29" fmla="*/ 2147483647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28"/>
                <a:gd name="T46" fmla="*/ 0 h 941"/>
                <a:gd name="T47" fmla="*/ 5228 w 5228"/>
                <a:gd name="T48" fmla="*/ 941 h 9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28" h="941">
                  <a:moveTo>
                    <a:pt x="22" y="939"/>
                  </a:moveTo>
                  <a:lnTo>
                    <a:pt x="0" y="941"/>
                  </a:lnTo>
                  <a:lnTo>
                    <a:pt x="774" y="702"/>
                  </a:lnTo>
                  <a:lnTo>
                    <a:pt x="1140" y="315"/>
                  </a:lnTo>
                  <a:cubicBezTo>
                    <a:pt x="1285" y="208"/>
                    <a:pt x="1471" y="75"/>
                    <a:pt x="1644" y="63"/>
                  </a:cubicBezTo>
                  <a:cubicBezTo>
                    <a:pt x="1817" y="51"/>
                    <a:pt x="2045" y="205"/>
                    <a:pt x="2178" y="243"/>
                  </a:cubicBezTo>
                  <a:cubicBezTo>
                    <a:pt x="2311" y="281"/>
                    <a:pt x="2185" y="290"/>
                    <a:pt x="2442" y="291"/>
                  </a:cubicBezTo>
                  <a:lnTo>
                    <a:pt x="3720" y="249"/>
                  </a:lnTo>
                  <a:cubicBezTo>
                    <a:pt x="3981" y="224"/>
                    <a:pt x="3917" y="182"/>
                    <a:pt x="4008" y="141"/>
                  </a:cubicBezTo>
                  <a:cubicBezTo>
                    <a:pt x="4099" y="100"/>
                    <a:pt x="4164" y="6"/>
                    <a:pt x="4266" y="3"/>
                  </a:cubicBezTo>
                  <a:cubicBezTo>
                    <a:pt x="4368" y="0"/>
                    <a:pt x="4518" y="87"/>
                    <a:pt x="4620" y="123"/>
                  </a:cubicBezTo>
                  <a:cubicBezTo>
                    <a:pt x="4722" y="159"/>
                    <a:pt x="4777" y="187"/>
                    <a:pt x="4878" y="219"/>
                  </a:cubicBezTo>
                  <a:cubicBezTo>
                    <a:pt x="4979" y="251"/>
                    <a:pt x="5170" y="195"/>
                    <a:pt x="5228" y="315"/>
                  </a:cubicBezTo>
                  <a:lnTo>
                    <a:pt x="5228" y="941"/>
                  </a:lnTo>
                  <a:lnTo>
                    <a:pt x="14" y="941"/>
                  </a:lnTo>
                </a:path>
              </a:pathLst>
            </a:custGeom>
            <a:gradFill rotWithShape="1">
              <a:gsLst>
                <a:gs pos="28000">
                  <a:schemeClr val="accent3">
                    <a:lumMod val="75000"/>
                  </a:schemeClr>
                </a:gs>
                <a:gs pos="60000">
                  <a:schemeClr val="bg2">
                    <a:lumMod val="5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innerShdw blurRad="381000" dist="50800">
                <a:srgbClr val="000000">
                  <a:alpha val="80000"/>
                </a:srgbClr>
              </a:inn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33800" name="Rectangle 2"/>
          <p:cNvSpPr>
            <a:spLocks noChangeArrowheads="1"/>
          </p:cNvSpPr>
          <p:nvPr/>
        </p:nvSpPr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 dirty="0">
              <a:solidFill>
                <a:srgbClr val="FFFFCC"/>
              </a:solidFill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 flipV="1">
            <a:off x="977901" y="1130298"/>
            <a:ext cx="6946899" cy="4152899"/>
          </a:xfrm>
          <a:prstGeom prst="can">
            <a:avLst>
              <a:gd name="adj" fmla="val 6759"/>
            </a:avLst>
          </a:prstGeom>
          <a:gradFill flip="none" rotWithShape="1">
            <a:gsLst>
              <a:gs pos="28000">
                <a:schemeClr val="accent1">
                  <a:lumMod val="60000"/>
                  <a:lumOff val="40000"/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  <a:gs pos="83000">
                <a:schemeClr val="accent1">
                  <a:lumMod val="60000"/>
                  <a:lumOff val="40000"/>
                  <a:alpha val="85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 dirty="0">
              <a:latin typeface="Times New Roman" charset="0"/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 flipV="1">
            <a:off x="3263900" y="5168897"/>
            <a:ext cx="2082800" cy="727075"/>
          </a:xfrm>
          <a:prstGeom prst="can">
            <a:avLst>
              <a:gd name="adj" fmla="val 18019"/>
            </a:avLst>
          </a:prstGeom>
          <a:gradFill flip="none" rotWithShape="1">
            <a:gsLst>
              <a:gs pos="30000">
                <a:schemeClr val="accent1">
                  <a:lumMod val="60000"/>
                  <a:lumOff val="40000"/>
                  <a:alpha val="94000"/>
                </a:schemeClr>
              </a:gs>
              <a:gs pos="6000">
                <a:schemeClr val="accent1">
                  <a:alpha val="94000"/>
                </a:schemeClr>
              </a:gs>
              <a:gs pos="82000">
                <a:schemeClr val="bg1">
                  <a:lumMod val="85000"/>
                  <a:alpha val="94000"/>
                </a:schemeClr>
              </a:gs>
            </a:gsLst>
            <a:lin ang="6300000" scaled="0"/>
            <a:tileRect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330574" y="5267325"/>
            <a:ext cx="504000" cy="276999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CTR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112838" y="1376363"/>
            <a:ext cx="611999" cy="276999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TMA</a:t>
            </a:r>
          </a:p>
        </p:txBody>
      </p:sp>
      <p:grpSp>
        <p:nvGrpSpPr>
          <p:cNvPr id="30" name="Group 2"/>
          <p:cNvGrpSpPr>
            <a:grpSpLocks/>
          </p:cNvGrpSpPr>
          <p:nvPr/>
        </p:nvGrpSpPr>
        <p:grpSpPr bwMode="auto">
          <a:xfrm>
            <a:off x="4079874" y="5532518"/>
            <a:ext cx="396000" cy="251998"/>
            <a:chOff x="5132" y="8412"/>
            <a:chExt cx="902" cy="582"/>
          </a:xfrm>
          <a:effectLst/>
        </p:grpSpPr>
        <p:sp>
          <p:nvSpPr>
            <p:cNvPr id="31" name="Freeform 3"/>
            <p:cNvSpPr>
              <a:spLocks noChangeAspect="1"/>
            </p:cNvSpPr>
            <p:nvPr/>
          </p:nvSpPr>
          <p:spPr bwMode="auto">
            <a:xfrm>
              <a:off x="5282" y="8517"/>
              <a:ext cx="167" cy="288"/>
            </a:xfrm>
            <a:custGeom>
              <a:avLst/>
              <a:gdLst/>
              <a:ahLst/>
              <a:cxnLst>
                <a:cxn ang="0">
                  <a:pos x="0" y="1185"/>
                </a:cxn>
                <a:cxn ang="0">
                  <a:pos x="0" y="424"/>
                </a:cxn>
                <a:cxn ang="0">
                  <a:pos x="182" y="424"/>
                </a:cxn>
                <a:cxn ang="0">
                  <a:pos x="0" y="133"/>
                </a:cxn>
                <a:cxn ang="0">
                  <a:pos x="0" y="0"/>
                </a:cxn>
                <a:cxn ang="0">
                  <a:pos x="574" y="0"/>
                </a:cxn>
                <a:cxn ang="0">
                  <a:pos x="574" y="133"/>
                </a:cxn>
                <a:cxn ang="0">
                  <a:pos x="400" y="424"/>
                </a:cxn>
                <a:cxn ang="0">
                  <a:pos x="574" y="424"/>
                </a:cxn>
                <a:cxn ang="0">
                  <a:pos x="574" y="1185"/>
                </a:cxn>
                <a:cxn ang="0">
                  <a:pos x="0" y="1185"/>
                </a:cxn>
                <a:cxn ang="0">
                  <a:pos x="0" y="1185"/>
                </a:cxn>
                <a:cxn ang="0">
                  <a:pos x="0" y="1185"/>
                </a:cxn>
              </a:cxnLst>
              <a:rect l="0" t="0" r="r" b="b"/>
              <a:pathLst>
                <a:path w="574" h="1185">
                  <a:moveTo>
                    <a:pt x="0" y="1185"/>
                  </a:moveTo>
                  <a:lnTo>
                    <a:pt x="0" y="424"/>
                  </a:lnTo>
                  <a:lnTo>
                    <a:pt x="182" y="424"/>
                  </a:lnTo>
                  <a:lnTo>
                    <a:pt x="0" y="133"/>
                  </a:lnTo>
                  <a:lnTo>
                    <a:pt x="0" y="0"/>
                  </a:lnTo>
                  <a:lnTo>
                    <a:pt x="574" y="0"/>
                  </a:lnTo>
                  <a:lnTo>
                    <a:pt x="574" y="133"/>
                  </a:lnTo>
                  <a:lnTo>
                    <a:pt x="400" y="424"/>
                  </a:lnTo>
                  <a:lnTo>
                    <a:pt x="574" y="424"/>
                  </a:lnTo>
                  <a:lnTo>
                    <a:pt x="574" y="1185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4"/>
            <p:cNvSpPr>
              <a:spLocks noChangeAspect="1"/>
            </p:cNvSpPr>
            <p:nvPr/>
          </p:nvSpPr>
          <p:spPr bwMode="auto">
            <a:xfrm>
              <a:off x="5663" y="8768"/>
              <a:ext cx="215" cy="37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0" y="0"/>
                </a:cxn>
                <a:cxn ang="0">
                  <a:pos x="745" y="0"/>
                </a:cxn>
                <a:cxn ang="0">
                  <a:pos x="745" y="15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0" y="158"/>
                </a:cxn>
              </a:cxnLst>
              <a:rect l="0" t="0" r="r" b="b"/>
              <a:pathLst>
                <a:path w="745" h="158">
                  <a:moveTo>
                    <a:pt x="0" y="158"/>
                  </a:moveTo>
                  <a:lnTo>
                    <a:pt x="0" y="0"/>
                  </a:lnTo>
                  <a:lnTo>
                    <a:pt x="745" y="0"/>
                  </a:lnTo>
                  <a:lnTo>
                    <a:pt x="745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"/>
            <p:cNvSpPr>
              <a:spLocks noChangeAspect="1"/>
            </p:cNvSpPr>
            <p:nvPr/>
          </p:nvSpPr>
          <p:spPr bwMode="auto">
            <a:xfrm>
              <a:off x="5187" y="8811"/>
              <a:ext cx="785" cy="171"/>
            </a:xfrm>
            <a:custGeom>
              <a:avLst/>
              <a:gdLst/>
              <a:ahLst/>
              <a:cxnLst>
                <a:cxn ang="0">
                  <a:pos x="0" y="700"/>
                </a:cxn>
                <a:cxn ang="0">
                  <a:pos x="0" y="0"/>
                </a:cxn>
                <a:cxn ang="0">
                  <a:pos x="2709" y="0"/>
                </a:cxn>
                <a:cxn ang="0">
                  <a:pos x="2709" y="700"/>
                </a:cxn>
                <a:cxn ang="0">
                  <a:pos x="0" y="700"/>
                </a:cxn>
                <a:cxn ang="0">
                  <a:pos x="0" y="700"/>
                </a:cxn>
                <a:cxn ang="0">
                  <a:pos x="0" y="700"/>
                </a:cxn>
              </a:cxnLst>
              <a:rect l="0" t="0" r="r" b="b"/>
              <a:pathLst>
                <a:path w="2709" h="700">
                  <a:moveTo>
                    <a:pt x="0" y="700"/>
                  </a:moveTo>
                  <a:lnTo>
                    <a:pt x="0" y="0"/>
                  </a:lnTo>
                  <a:lnTo>
                    <a:pt x="2709" y="0"/>
                  </a:lnTo>
                  <a:lnTo>
                    <a:pt x="2709" y="700"/>
                  </a:lnTo>
                  <a:lnTo>
                    <a:pt x="0" y="700"/>
                  </a:lnTo>
                  <a:close/>
                </a:path>
              </a:pathLst>
            </a:custGeom>
            <a:solidFill>
              <a:srgbClr val="C1C0DB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6"/>
            <p:cNvSpPr>
              <a:spLocks noChangeAspect="1"/>
            </p:cNvSpPr>
            <p:nvPr/>
          </p:nvSpPr>
          <p:spPr bwMode="auto">
            <a:xfrm>
              <a:off x="5178" y="8802"/>
              <a:ext cx="804" cy="177"/>
            </a:xfrm>
            <a:custGeom>
              <a:avLst/>
              <a:gdLst/>
              <a:ahLst/>
              <a:cxnLst>
                <a:cxn ang="0">
                  <a:pos x="0" y="734"/>
                </a:cxn>
                <a:cxn ang="0">
                  <a:pos x="0" y="0"/>
                </a:cxn>
                <a:cxn ang="0">
                  <a:pos x="2766" y="0"/>
                </a:cxn>
                <a:cxn ang="0">
                  <a:pos x="2766" y="734"/>
                </a:cxn>
                <a:cxn ang="0">
                  <a:pos x="2699" y="734"/>
                </a:cxn>
                <a:cxn ang="0">
                  <a:pos x="2699" y="83"/>
                </a:cxn>
                <a:cxn ang="0">
                  <a:pos x="68" y="83"/>
                </a:cxn>
                <a:cxn ang="0">
                  <a:pos x="68" y="734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0" y="734"/>
                </a:cxn>
              </a:cxnLst>
              <a:rect l="0" t="0" r="r" b="b"/>
              <a:pathLst>
                <a:path w="2766" h="734">
                  <a:moveTo>
                    <a:pt x="0" y="734"/>
                  </a:moveTo>
                  <a:lnTo>
                    <a:pt x="0" y="0"/>
                  </a:lnTo>
                  <a:lnTo>
                    <a:pt x="2766" y="0"/>
                  </a:lnTo>
                  <a:lnTo>
                    <a:pt x="2766" y="734"/>
                  </a:lnTo>
                  <a:lnTo>
                    <a:pt x="2699" y="734"/>
                  </a:lnTo>
                  <a:lnTo>
                    <a:pt x="2699" y="83"/>
                  </a:lnTo>
                  <a:lnTo>
                    <a:pt x="68" y="83"/>
                  </a:lnTo>
                  <a:lnTo>
                    <a:pt x="68" y="734"/>
                  </a:lnTo>
                  <a:lnTo>
                    <a:pt x="0" y="7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7"/>
            <p:cNvSpPr>
              <a:spLocks noChangeAspect="1"/>
            </p:cNvSpPr>
            <p:nvPr/>
          </p:nvSpPr>
          <p:spPr bwMode="auto">
            <a:xfrm>
              <a:off x="5132" y="8894"/>
              <a:ext cx="902" cy="100"/>
            </a:xfrm>
            <a:custGeom>
              <a:avLst/>
              <a:gdLst/>
              <a:ahLst/>
              <a:cxnLst>
                <a:cxn ang="0">
                  <a:pos x="0" y="407"/>
                </a:cxn>
                <a:cxn ang="0">
                  <a:pos x="3108" y="407"/>
                </a:cxn>
                <a:cxn ang="0">
                  <a:pos x="3108" y="324"/>
                </a:cxn>
                <a:cxn ang="0">
                  <a:pos x="2450" y="324"/>
                </a:cxn>
                <a:cxn ang="0">
                  <a:pos x="2450" y="0"/>
                </a:cxn>
                <a:cxn ang="0">
                  <a:pos x="2224" y="0"/>
                </a:cxn>
                <a:cxn ang="0">
                  <a:pos x="2224" y="324"/>
                </a:cxn>
                <a:cxn ang="0">
                  <a:pos x="0" y="324"/>
                </a:cxn>
                <a:cxn ang="0">
                  <a:pos x="0" y="407"/>
                </a:cxn>
                <a:cxn ang="0">
                  <a:pos x="0" y="407"/>
                </a:cxn>
                <a:cxn ang="0">
                  <a:pos x="0" y="407"/>
                </a:cxn>
              </a:cxnLst>
              <a:rect l="0" t="0" r="r" b="b"/>
              <a:pathLst>
                <a:path w="3108" h="407">
                  <a:moveTo>
                    <a:pt x="0" y="407"/>
                  </a:moveTo>
                  <a:lnTo>
                    <a:pt x="3108" y="407"/>
                  </a:lnTo>
                  <a:lnTo>
                    <a:pt x="3108" y="324"/>
                  </a:lnTo>
                  <a:lnTo>
                    <a:pt x="2450" y="324"/>
                  </a:lnTo>
                  <a:lnTo>
                    <a:pt x="2450" y="0"/>
                  </a:lnTo>
                  <a:lnTo>
                    <a:pt x="2224" y="0"/>
                  </a:lnTo>
                  <a:lnTo>
                    <a:pt x="2224" y="324"/>
                  </a:lnTo>
                  <a:lnTo>
                    <a:pt x="0" y="324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8"/>
            <p:cNvSpPr>
              <a:spLocks noChangeAspect="1"/>
            </p:cNvSpPr>
            <p:nvPr/>
          </p:nvSpPr>
          <p:spPr bwMode="auto">
            <a:xfrm>
              <a:off x="5225" y="8847"/>
              <a:ext cx="15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0" y="82"/>
                </a:cxn>
                <a:cxn ang="0">
                  <a:pos x="54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0" h="82">
                  <a:moveTo>
                    <a:pt x="0" y="0"/>
                  </a:moveTo>
                  <a:lnTo>
                    <a:pt x="0" y="82"/>
                  </a:lnTo>
                  <a:lnTo>
                    <a:pt x="540" y="82"/>
                  </a:lnTo>
                  <a:lnTo>
                    <a:pt x="5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9"/>
            <p:cNvSpPr>
              <a:spLocks noChangeAspect="1"/>
            </p:cNvSpPr>
            <p:nvPr/>
          </p:nvSpPr>
          <p:spPr bwMode="auto">
            <a:xfrm>
              <a:off x="5409" y="8847"/>
              <a:ext cx="15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2" y="82"/>
                </a:cxn>
                <a:cxn ang="0">
                  <a:pos x="54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2" h="82">
                  <a:moveTo>
                    <a:pt x="0" y="0"/>
                  </a:moveTo>
                  <a:lnTo>
                    <a:pt x="0" y="82"/>
                  </a:lnTo>
                  <a:lnTo>
                    <a:pt x="542" y="82"/>
                  </a:lnTo>
                  <a:lnTo>
                    <a:pt x="5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0"/>
            <p:cNvSpPr>
              <a:spLocks noChangeAspect="1"/>
            </p:cNvSpPr>
            <p:nvPr/>
          </p:nvSpPr>
          <p:spPr bwMode="auto">
            <a:xfrm>
              <a:off x="5593" y="8847"/>
              <a:ext cx="15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3" y="82"/>
                </a:cxn>
                <a:cxn ang="0">
                  <a:pos x="54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3" h="82">
                  <a:moveTo>
                    <a:pt x="0" y="0"/>
                  </a:moveTo>
                  <a:lnTo>
                    <a:pt x="0" y="82"/>
                  </a:lnTo>
                  <a:lnTo>
                    <a:pt x="543" y="82"/>
                  </a:lnTo>
                  <a:lnTo>
                    <a:pt x="5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1"/>
            <p:cNvSpPr>
              <a:spLocks noChangeAspect="1"/>
            </p:cNvSpPr>
            <p:nvPr/>
          </p:nvSpPr>
          <p:spPr bwMode="auto">
            <a:xfrm>
              <a:off x="5870" y="8894"/>
              <a:ext cx="65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226" y="218"/>
                </a:cxn>
                <a:cxn ang="0">
                  <a:pos x="22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6" h="218">
                  <a:moveTo>
                    <a:pt x="0" y="0"/>
                  </a:moveTo>
                  <a:lnTo>
                    <a:pt x="0" y="218"/>
                  </a:lnTo>
                  <a:lnTo>
                    <a:pt x="226" y="218"/>
                  </a:lnTo>
                  <a:lnTo>
                    <a:pt x="2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2"/>
            <p:cNvSpPr>
              <a:spLocks noChangeAspect="1"/>
            </p:cNvSpPr>
            <p:nvPr/>
          </p:nvSpPr>
          <p:spPr bwMode="auto">
            <a:xfrm>
              <a:off x="5225" y="8894"/>
              <a:ext cx="157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0" y="218"/>
                </a:cxn>
                <a:cxn ang="0">
                  <a:pos x="54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0" h="218">
                  <a:moveTo>
                    <a:pt x="0" y="0"/>
                  </a:moveTo>
                  <a:lnTo>
                    <a:pt x="0" y="218"/>
                  </a:lnTo>
                  <a:lnTo>
                    <a:pt x="540" y="218"/>
                  </a:lnTo>
                  <a:lnTo>
                    <a:pt x="5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3"/>
            <p:cNvSpPr>
              <a:spLocks noChangeAspect="1"/>
            </p:cNvSpPr>
            <p:nvPr/>
          </p:nvSpPr>
          <p:spPr bwMode="auto">
            <a:xfrm>
              <a:off x="5409" y="8894"/>
              <a:ext cx="157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2" y="218"/>
                </a:cxn>
                <a:cxn ang="0">
                  <a:pos x="54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2" h="218">
                  <a:moveTo>
                    <a:pt x="0" y="0"/>
                  </a:moveTo>
                  <a:lnTo>
                    <a:pt x="0" y="218"/>
                  </a:lnTo>
                  <a:lnTo>
                    <a:pt x="542" y="218"/>
                  </a:lnTo>
                  <a:lnTo>
                    <a:pt x="5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4"/>
            <p:cNvSpPr>
              <a:spLocks noChangeAspect="1"/>
            </p:cNvSpPr>
            <p:nvPr/>
          </p:nvSpPr>
          <p:spPr bwMode="auto">
            <a:xfrm>
              <a:off x="5593" y="8894"/>
              <a:ext cx="1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3" y="218"/>
                </a:cxn>
                <a:cxn ang="0">
                  <a:pos x="54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3" h="218">
                  <a:moveTo>
                    <a:pt x="0" y="0"/>
                  </a:moveTo>
                  <a:lnTo>
                    <a:pt x="0" y="218"/>
                  </a:lnTo>
                  <a:lnTo>
                    <a:pt x="543" y="218"/>
                  </a:lnTo>
                  <a:lnTo>
                    <a:pt x="5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5"/>
            <p:cNvSpPr>
              <a:spLocks noChangeAspect="1"/>
            </p:cNvSpPr>
            <p:nvPr/>
          </p:nvSpPr>
          <p:spPr bwMode="auto">
            <a:xfrm>
              <a:off x="5777" y="8847"/>
              <a:ext cx="15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5"/>
                </a:cxn>
                <a:cxn ang="0">
                  <a:pos x="544" y="85"/>
                </a:cxn>
                <a:cxn ang="0">
                  <a:pos x="54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4" h="85">
                  <a:moveTo>
                    <a:pt x="0" y="0"/>
                  </a:moveTo>
                  <a:lnTo>
                    <a:pt x="0" y="85"/>
                  </a:lnTo>
                  <a:lnTo>
                    <a:pt x="544" y="85"/>
                  </a:lnTo>
                  <a:lnTo>
                    <a:pt x="5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6"/>
            <p:cNvSpPr>
              <a:spLocks noChangeAspect="1"/>
            </p:cNvSpPr>
            <p:nvPr/>
          </p:nvSpPr>
          <p:spPr bwMode="auto">
            <a:xfrm>
              <a:off x="5652" y="8755"/>
              <a:ext cx="237" cy="47"/>
            </a:xfrm>
            <a:custGeom>
              <a:avLst/>
              <a:gdLst/>
              <a:ahLst/>
              <a:cxnLst>
                <a:cxn ang="0">
                  <a:pos x="0" y="188"/>
                </a:cxn>
                <a:cxn ang="0">
                  <a:pos x="0" y="0"/>
                </a:cxn>
                <a:cxn ang="0">
                  <a:pos x="816" y="0"/>
                </a:cxn>
                <a:cxn ang="0">
                  <a:pos x="816" y="188"/>
                </a:cxn>
                <a:cxn ang="0">
                  <a:pos x="747" y="188"/>
                </a:cxn>
                <a:cxn ang="0">
                  <a:pos x="747" y="80"/>
                </a:cxn>
                <a:cxn ang="0">
                  <a:pos x="68" y="80"/>
                </a:cxn>
                <a:cxn ang="0">
                  <a:pos x="68" y="188"/>
                </a:cxn>
                <a:cxn ang="0">
                  <a:pos x="0" y="188"/>
                </a:cxn>
                <a:cxn ang="0">
                  <a:pos x="0" y="188"/>
                </a:cxn>
                <a:cxn ang="0">
                  <a:pos x="0" y="188"/>
                </a:cxn>
              </a:cxnLst>
              <a:rect l="0" t="0" r="r" b="b"/>
              <a:pathLst>
                <a:path w="816" h="188">
                  <a:moveTo>
                    <a:pt x="0" y="188"/>
                  </a:moveTo>
                  <a:lnTo>
                    <a:pt x="0" y="0"/>
                  </a:lnTo>
                  <a:lnTo>
                    <a:pt x="816" y="0"/>
                  </a:lnTo>
                  <a:lnTo>
                    <a:pt x="816" y="188"/>
                  </a:lnTo>
                  <a:lnTo>
                    <a:pt x="747" y="188"/>
                  </a:lnTo>
                  <a:lnTo>
                    <a:pt x="747" y="80"/>
                  </a:lnTo>
                  <a:lnTo>
                    <a:pt x="68" y="80"/>
                  </a:lnTo>
                  <a:lnTo>
                    <a:pt x="68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7"/>
            <p:cNvSpPr>
              <a:spLocks noChangeAspect="1"/>
            </p:cNvSpPr>
            <p:nvPr/>
          </p:nvSpPr>
          <p:spPr bwMode="auto">
            <a:xfrm>
              <a:off x="5270" y="8609"/>
              <a:ext cx="192" cy="199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0" y="0"/>
                </a:cxn>
                <a:cxn ang="0">
                  <a:pos x="657" y="0"/>
                </a:cxn>
                <a:cxn ang="0">
                  <a:pos x="657" y="816"/>
                </a:cxn>
                <a:cxn ang="0">
                  <a:pos x="588" y="816"/>
                </a:cxn>
                <a:cxn ang="0">
                  <a:pos x="588" y="81"/>
                </a:cxn>
                <a:cxn ang="0">
                  <a:pos x="68" y="81"/>
                </a:cxn>
                <a:cxn ang="0">
                  <a:pos x="68" y="816"/>
                </a:cxn>
                <a:cxn ang="0">
                  <a:pos x="0" y="816"/>
                </a:cxn>
                <a:cxn ang="0">
                  <a:pos x="0" y="816"/>
                </a:cxn>
                <a:cxn ang="0">
                  <a:pos x="0" y="816"/>
                </a:cxn>
              </a:cxnLst>
              <a:rect l="0" t="0" r="r" b="b"/>
              <a:pathLst>
                <a:path w="657" h="816">
                  <a:moveTo>
                    <a:pt x="0" y="816"/>
                  </a:moveTo>
                  <a:lnTo>
                    <a:pt x="0" y="0"/>
                  </a:lnTo>
                  <a:lnTo>
                    <a:pt x="657" y="0"/>
                  </a:lnTo>
                  <a:lnTo>
                    <a:pt x="657" y="816"/>
                  </a:lnTo>
                  <a:lnTo>
                    <a:pt x="588" y="816"/>
                  </a:lnTo>
                  <a:lnTo>
                    <a:pt x="588" y="81"/>
                  </a:lnTo>
                  <a:lnTo>
                    <a:pt x="68" y="81"/>
                  </a:lnTo>
                  <a:lnTo>
                    <a:pt x="68" y="816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8"/>
            <p:cNvSpPr>
              <a:spLocks noChangeAspect="1"/>
            </p:cNvSpPr>
            <p:nvPr/>
          </p:nvSpPr>
          <p:spPr bwMode="auto">
            <a:xfrm>
              <a:off x="5270" y="8550"/>
              <a:ext cx="192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245"/>
                </a:cxn>
                <a:cxn ang="0">
                  <a:pos x="499" y="245"/>
                </a:cxn>
                <a:cxn ang="0">
                  <a:pos x="65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57" h="245">
                  <a:moveTo>
                    <a:pt x="0" y="0"/>
                  </a:moveTo>
                  <a:lnTo>
                    <a:pt x="159" y="245"/>
                  </a:lnTo>
                  <a:lnTo>
                    <a:pt x="499" y="245"/>
                  </a:lnTo>
                  <a:lnTo>
                    <a:pt x="6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9"/>
            <p:cNvSpPr>
              <a:spLocks noChangeAspect="1"/>
            </p:cNvSpPr>
            <p:nvPr/>
          </p:nvSpPr>
          <p:spPr bwMode="auto">
            <a:xfrm>
              <a:off x="5270" y="8505"/>
              <a:ext cx="192" cy="45"/>
            </a:xfrm>
            <a:custGeom>
              <a:avLst/>
              <a:gdLst/>
              <a:ahLst/>
              <a:cxnLst>
                <a:cxn ang="0">
                  <a:pos x="657" y="188"/>
                </a:cxn>
                <a:cxn ang="0">
                  <a:pos x="657" y="0"/>
                </a:cxn>
                <a:cxn ang="0">
                  <a:pos x="0" y="0"/>
                </a:cxn>
                <a:cxn ang="0">
                  <a:pos x="0" y="188"/>
                </a:cxn>
                <a:cxn ang="0">
                  <a:pos x="68" y="188"/>
                </a:cxn>
                <a:cxn ang="0">
                  <a:pos x="68" y="81"/>
                </a:cxn>
                <a:cxn ang="0">
                  <a:pos x="588" y="81"/>
                </a:cxn>
                <a:cxn ang="0">
                  <a:pos x="588" y="188"/>
                </a:cxn>
                <a:cxn ang="0">
                  <a:pos x="657" y="188"/>
                </a:cxn>
                <a:cxn ang="0">
                  <a:pos x="657" y="188"/>
                </a:cxn>
                <a:cxn ang="0">
                  <a:pos x="657" y="188"/>
                </a:cxn>
              </a:cxnLst>
              <a:rect l="0" t="0" r="r" b="b"/>
              <a:pathLst>
                <a:path w="657" h="188">
                  <a:moveTo>
                    <a:pt x="657" y="188"/>
                  </a:moveTo>
                  <a:lnTo>
                    <a:pt x="657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68" y="188"/>
                  </a:lnTo>
                  <a:lnTo>
                    <a:pt x="68" y="81"/>
                  </a:lnTo>
                  <a:lnTo>
                    <a:pt x="588" y="81"/>
                  </a:lnTo>
                  <a:lnTo>
                    <a:pt x="588" y="188"/>
                  </a:lnTo>
                  <a:lnTo>
                    <a:pt x="657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0"/>
            <p:cNvSpPr>
              <a:spLocks noChangeAspect="1"/>
            </p:cNvSpPr>
            <p:nvPr/>
          </p:nvSpPr>
          <p:spPr bwMode="auto">
            <a:xfrm>
              <a:off x="5284" y="8656"/>
              <a:ext cx="16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5" y="0"/>
                </a:cxn>
                <a:cxn ang="0">
                  <a:pos x="565" y="80"/>
                </a:cxn>
                <a:cxn ang="0">
                  <a:pos x="0" y="8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5" h="80">
                  <a:moveTo>
                    <a:pt x="0" y="0"/>
                  </a:moveTo>
                  <a:lnTo>
                    <a:pt x="565" y="0"/>
                  </a:lnTo>
                  <a:lnTo>
                    <a:pt x="565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1"/>
            <p:cNvSpPr>
              <a:spLocks noChangeAspect="1"/>
            </p:cNvSpPr>
            <p:nvPr/>
          </p:nvSpPr>
          <p:spPr bwMode="auto">
            <a:xfrm>
              <a:off x="5284" y="8702"/>
              <a:ext cx="16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5" y="0"/>
                </a:cxn>
                <a:cxn ang="0">
                  <a:pos x="565" y="80"/>
                </a:cxn>
                <a:cxn ang="0">
                  <a:pos x="0" y="8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5" h="80">
                  <a:moveTo>
                    <a:pt x="0" y="0"/>
                  </a:moveTo>
                  <a:lnTo>
                    <a:pt x="565" y="0"/>
                  </a:lnTo>
                  <a:lnTo>
                    <a:pt x="565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2"/>
            <p:cNvSpPr>
              <a:spLocks noChangeAspect="1"/>
            </p:cNvSpPr>
            <p:nvPr/>
          </p:nvSpPr>
          <p:spPr bwMode="auto">
            <a:xfrm>
              <a:off x="5363" y="8412"/>
              <a:ext cx="13" cy="99"/>
            </a:xfrm>
            <a:custGeom>
              <a:avLst/>
              <a:gdLst/>
              <a:ahLst/>
              <a:cxnLst>
                <a:cxn ang="0">
                  <a:pos x="0" y="406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406"/>
                </a:cxn>
                <a:cxn ang="0">
                  <a:pos x="0" y="406"/>
                </a:cxn>
                <a:cxn ang="0">
                  <a:pos x="0" y="406"/>
                </a:cxn>
                <a:cxn ang="0">
                  <a:pos x="0" y="406"/>
                </a:cxn>
              </a:cxnLst>
              <a:rect l="0" t="0" r="r" b="b"/>
              <a:pathLst>
                <a:path w="45" h="406">
                  <a:moveTo>
                    <a:pt x="0" y="406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45" y="406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0" y="-150743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 smtClean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5/ DETERMINATION DU CALAGE ALTIMETRIQUE</a:t>
            </a:r>
            <a:endParaRPr lang="fr-FR" sz="2000" b="1" cap="all" dirty="0">
              <a:solidFill>
                <a:srgbClr val="1F497D"/>
              </a:solidFill>
              <a:latin typeface="Calibri"/>
              <a:ea typeface="Apple Casual" charset="0"/>
              <a:cs typeface="Calibri"/>
            </a:endParaRP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635000" y="471557"/>
            <a:ext cx="77343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1600" i="1" cap="all" dirty="0" smtClean="0">
                <a:solidFill>
                  <a:srgbClr val="000000"/>
                </a:solidFill>
                <a:latin typeface="Calibri"/>
                <a:ea typeface="Apple Casual" charset="0"/>
                <a:cs typeface="Calibri"/>
              </a:rPr>
              <a:t>5.2/ Espace aérien Contrôlé AVEC ALTITUDE DE TRANSITION</a:t>
            </a:r>
            <a:endParaRPr lang="fr-FR" sz="1600" i="1" cap="all" dirty="0">
              <a:solidFill>
                <a:srgbClr val="000000"/>
              </a:solidFill>
              <a:latin typeface="Calibri"/>
              <a:ea typeface="Apple Casual" charset="0"/>
              <a:cs typeface="Calibri"/>
            </a:endParaRPr>
          </a:p>
        </p:txBody>
      </p:sp>
      <p:grpSp>
        <p:nvGrpSpPr>
          <p:cNvPr id="85" name="Group 23"/>
          <p:cNvGrpSpPr>
            <a:grpSpLocks/>
          </p:cNvGrpSpPr>
          <p:nvPr/>
        </p:nvGrpSpPr>
        <p:grpSpPr bwMode="auto">
          <a:xfrm>
            <a:off x="190722" y="5639967"/>
            <a:ext cx="1498680" cy="308691"/>
            <a:chOff x="-83" y="4041"/>
            <a:chExt cx="930" cy="142"/>
          </a:xfrm>
        </p:grpSpPr>
        <p:sp>
          <p:nvSpPr>
            <p:cNvPr id="86" name="Line 13"/>
            <p:cNvSpPr>
              <a:spLocks noChangeShapeType="1"/>
            </p:cNvSpPr>
            <p:nvPr/>
          </p:nvSpPr>
          <p:spPr bwMode="auto">
            <a:xfrm>
              <a:off x="483" y="4145"/>
              <a:ext cx="364" cy="1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Text Box 19"/>
            <p:cNvSpPr txBox="1">
              <a:spLocks noChangeArrowheads="1"/>
            </p:cNvSpPr>
            <p:nvPr/>
          </p:nvSpPr>
          <p:spPr bwMode="auto">
            <a:xfrm>
              <a:off x="-83" y="4041"/>
              <a:ext cx="66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0000FF"/>
                  </a:solidFill>
                  <a:latin typeface="Trebuchet MS"/>
                  <a:cs typeface="Trebuchet MS"/>
                </a:rPr>
                <a:t>1030 hPa</a:t>
              </a:r>
            </a:p>
          </p:txBody>
        </p:sp>
      </p:grpSp>
      <p:sp>
        <p:nvSpPr>
          <p:cNvPr id="92" name="Line 30"/>
          <p:cNvSpPr>
            <a:spLocks noChangeShapeType="1"/>
          </p:cNvSpPr>
          <p:nvPr/>
        </p:nvSpPr>
        <p:spPr bwMode="auto">
          <a:xfrm flipH="1">
            <a:off x="1400177" y="2552700"/>
            <a:ext cx="34923" cy="3317874"/>
          </a:xfrm>
          <a:prstGeom prst="line">
            <a:avLst/>
          </a:prstGeom>
          <a:noFill/>
          <a:ln w="19050" cmpd="sng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2" name="Rectangle 16" descr="20 %"/>
          <p:cNvSpPr>
            <a:spLocks noChangeArrowheads="1"/>
          </p:cNvSpPr>
          <p:nvPr/>
        </p:nvSpPr>
        <p:spPr bwMode="auto">
          <a:xfrm>
            <a:off x="990600" y="2154238"/>
            <a:ext cx="6912998" cy="385762"/>
          </a:xfrm>
          <a:prstGeom prst="rect">
            <a:avLst/>
          </a:prstGeom>
          <a:pattFill prst="wdUpDiag">
            <a:fgClr>
              <a:schemeClr val="accent6"/>
            </a:fgClr>
            <a:bgClr>
              <a:srgbClr val="FFF793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fr-FR" sz="1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Couche de transition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1439863" y="2541588"/>
            <a:ext cx="3703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400" dirty="0" smtClean="0">
                <a:solidFill>
                  <a:srgbClr val="0000FF"/>
                </a:solidFill>
                <a:latin typeface="Trebuchet MS"/>
                <a:ea typeface="Arial" charset="0"/>
                <a:cs typeface="Trebuchet MS"/>
              </a:rPr>
              <a:t>Altitude de Transition = 5000 </a:t>
            </a:r>
            <a:r>
              <a:rPr lang="fr-FR" sz="1400" dirty="0" err="1" smtClean="0">
                <a:solidFill>
                  <a:srgbClr val="0000FF"/>
                </a:solidFill>
                <a:latin typeface="Trebuchet MS"/>
                <a:ea typeface="Arial" charset="0"/>
                <a:cs typeface="Trebuchet MS"/>
              </a:rPr>
              <a:t>ft</a:t>
            </a:r>
            <a:r>
              <a:rPr lang="fr-FR" sz="1400" dirty="0" smtClean="0">
                <a:solidFill>
                  <a:srgbClr val="0000FF"/>
                </a:solidFill>
                <a:latin typeface="Trebuchet MS"/>
                <a:ea typeface="Arial" charset="0"/>
                <a:cs typeface="Trebuchet MS"/>
              </a:rPr>
              <a:t>/AMSL</a:t>
            </a:r>
            <a:endParaRPr lang="fr-FR" sz="1400" dirty="0">
              <a:solidFill>
                <a:srgbClr val="0000FF"/>
              </a:solidFill>
              <a:latin typeface="Trebuchet MS"/>
              <a:ea typeface="Arial" charset="0"/>
              <a:cs typeface="Trebuchet MS"/>
            </a:endParaRPr>
          </a:p>
        </p:txBody>
      </p:sp>
      <p:sp>
        <p:nvSpPr>
          <p:cNvPr id="52" name="Line 22"/>
          <p:cNvSpPr>
            <a:spLocks noChangeShapeType="1"/>
          </p:cNvSpPr>
          <p:nvPr/>
        </p:nvSpPr>
        <p:spPr bwMode="auto">
          <a:xfrm>
            <a:off x="1016000" y="2540000"/>
            <a:ext cx="6896100" cy="12700"/>
          </a:xfrm>
          <a:prstGeom prst="line">
            <a:avLst/>
          </a:prstGeom>
          <a:noFill/>
          <a:ln w="19050" cmpd="sng">
            <a:solidFill>
              <a:srgbClr val="0000FF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4318000" y="1854200"/>
            <a:ext cx="3594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400" dirty="0" smtClean="0">
                <a:solidFill>
                  <a:srgbClr val="FF0000"/>
                </a:solidFill>
                <a:latin typeface="Trebuchet MS"/>
                <a:ea typeface="Arial" charset="0"/>
                <a:cs typeface="Trebuchet MS"/>
              </a:rPr>
              <a:t>Niveau de Transition </a:t>
            </a:r>
            <a:r>
              <a:rPr lang="fr-FR" sz="1400" i="1" dirty="0">
                <a:solidFill>
                  <a:srgbClr val="FF0000"/>
                </a:solidFill>
                <a:latin typeface="Trebuchet MS"/>
                <a:ea typeface="Arial" charset="0"/>
                <a:cs typeface="Trebuchet MS"/>
              </a:rPr>
              <a:t>(</a:t>
            </a:r>
            <a:r>
              <a:rPr lang="fr-FR" sz="1400" i="1" dirty="0" smtClean="0">
                <a:solidFill>
                  <a:srgbClr val="FF0000"/>
                </a:solidFill>
                <a:latin typeface="Trebuchet MS"/>
                <a:ea typeface="Arial" charset="0"/>
                <a:cs typeface="Trebuchet MS"/>
              </a:rPr>
              <a:t>FL60 par exemple)</a:t>
            </a:r>
            <a:endParaRPr lang="fr-FR" sz="1400" i="1" dirty="0">
              <a:solidFill>
                <a:srgbClr val="FF0000"/>
              </a:solidFill>
              <a:latin typeface="Trebuchet MS"/>
              <a:ea typeface="Arial" charset="0"/>
              <a:cs typeface="Trebuchet MS"/>
            </a:endParaRPr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>
            <a:off x="1016000" y="2133600"/>
            <a:ext cx="6883400" cy="12700"/>
          </a:xfrm>
          <a:prstGeom prst="line">
            <a:avLst/>
          </a:prstGeom>
          <a:noFill/>
          <a:ln w="19050" cmpd="sng">
            <a:solidFill>
              <a:srgbClr val="FF0000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8" name="Line 21"/>
          <p:cNvSpPr>
            <a:spLocks noChangeShapeType="1"/>
          </p:cNvSpPr>
          <p:nvPr/>
        </p:nvSpPr>
        <p:spPr bwMode="auto">
          <a:xfrm flipH="1">
            <a:off x="6985000" y="2120900"/>
            <a:ext cx="25400" cy="3429000"/>
          </a:xfrm>
          <a:prstGeom prst="line">
            <a:avLst/>
          </a:prstGeom>
          <a:noFill/>
          <a:ln w="19050" cmpd="sng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59" name="Group 32"/>
          <p:cNvGrpSpPr>
            <a:grpSpLocks/>
          </p:cNvGrpSpPr>
          <p:nvPr/>
        </p:nvGrpSpPr>
        <p:grpSpPr bwMode="auto">
          <a:xfrm>
            <a:off x="5794163" y="5351469"/>
            <a:ext cx="1622425" cy="307975"/>
            <a:chOff x="-598" y="3267"/>
            <a:chExt cx="1095" cy="194"/>
          </a:xfrm>
        </p:grpSpPr>
        <p:sp>
          <p:nvSpPr>
            <p:cNvPr id="60" name="Line 33"/>
            <p:cNvSpPr>
              <a:spLocks noChangeShapeType="1"/>
            </p:cNvSpPr>
            <p:nvPr/>
          </p:nvSpPr>
          <p:spPr bwMode="auto">
            <a:xfrm flipV="1">
              <a:off x="0" y="3400"/>
              <a:ext cx="497" cy="8"/>
            </a:xfrm>
            <a:prstGeom prst="line">
              <a:avLst/>
            </a:pr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1" name="Text Box 34"/>
            <p:cNvSpPr txBox="1">
              <a:spLocks noChangeArrowheads="1"/>
            </p:cNvSpPr>
            <p:nvPr/>
          </p:nvSpPr>
          <p:spPr bwMode="auto">
            <a:xfrm>
              <a:off x="-598" y="3267"/>
              <a:ext cx="84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sz="1400" dirty="0" smtClean="0">
                  <a:solidFill>
                    <a:srgbClr val="FF0066"/>
                  </a:solidFill>
                  <a:latin typeface="Trebuchet MS"/>
                  <a:ea typeface="Arial" charset="0"/>
                  <a:cs typeface="Trebuchet MS"/>
                </a:rPr>
                <a:t>1013 </a:t>
              </a:r>
              <a:r>
                <a:rPr lang="fr-FR" sz="1400" dirty="0" err="1" smtClean="0">
                  <a:solidFill>
                    <a:srgbClr val="FF0066"/>
                  </a:solidFill>
                  <a:latin typeface="Trebuchet MS"/>
                  <a:ea typeface="Arial" charset="0"/>
                  <a:cs typeface="Trebuchet MS"/>
                </a:rPr>
                <a:t>hPa</a:t>
              </a:r>
              <a:endParaRPr lang="fr-FR" sz="1400" dirty="0">
                <a:solidFill>
                  <a:srgbClr val="FF0066"/>
                </a:solidFill>
                <a:latin typeface="Trebuchet MS"/>
                <a:ea typeface="Arial" charset="0"/>
                <a:cs typeface="Trebuchet MS"/>
              </a:endParaRPr>
            </a:p>
          </p:txBody>
        </p:sp>
      </p:grpSp>
      <p:pic>
        <p:nvPicPr>
          <p:cNvPr id="63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" contrast="-8000"/>
          </a:blip>
          <a:srcRect/>
          <a:stretch>
            <a:fillRect/>
          </a:stretch>
        </p:blipFill>
        <p:spPr bwMode="auto">
          <a:xfrm rot="21533387" flipH="1">
            <a:off x="2822804" y="1349433"/>
            <a:ext cx="1031269" cy="36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>
              <a:srgbClr val="000000"/>
            </a:outerShdw>
          </a:effectLst>
        </p:spPr>
      </p:pic>
      <p:sp>
        <p:nvSpPr>
          <p:cNvPr id="64" name="ZoneTexte 63"/>
          <p:cNvSpPr txBox="1"/>
          <p:nvPr/>
        </p:nvSpPr>
        <p:spPr>
          <a:xfrm>
            <a:off x="4059102" y="1371600"/>
            <a:ext cx="143999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66"/>
                </a:solidFill>
                <a:latin typeface="Trebuchet MS"/>
                <a:cs typeface="Trebuchet MS"/>
              </a:rPr>
              <a:t>1013 / FL</a:t>
            </a:r>
            <a:endParaRPr lang="fr-FR" sz="1400" dirty="0">
              <a:solidFill>
                <a:srgbClr val="FF0066"/>
              </a:solidFill>
              <a:latin typeface="Trebuchet MS"/>
              <a:cs typeface="Trebuchet MS"/>
            </a:endParaRPr>
          </a:p>
        </p:txBody>
      </p:sp>
      <p:sp>
        <p:nvSpPr>
          <p:cNvPr id="65" name="ZoneTexte 64"/>
          <p:cNvSpPr txBox="1">
            <a:spLocks/>
          </p:cNvSpPr>
          <p:nvPr/>
        </p:nvSpPr>
        <p:spPr>
          <a:xfrm>
            <a:off x="2493101" y="1967011"/>
            <a:ext cx="1329599" cy="318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00FF"/>
                </a:solidFill>
                <a:latin typeface="Trebuchet MS"/>
                <a:cs typeface="Trebuchet MS"/>
              </a:rPr>
              <a:t>QNH / FL</a:t>
            </a:r>
            <a:endParaRPr lang="fr-FR" sz="1400" dirty="0">
              <a:solidFill>
                <a:srgbClr val="0000FF"/>
              </a:solidFill>
              <a:latin typeface="Trebuchet MS"/>
              <a:cs typeface="Trebuchet MS"/>
            </a:endParaRPr>
          </a:p>
        </p:txBody>
      </p:sp>
      <p:pic>
        <p:nvPicPr>
          <p:cNvPr id="53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" contrast="-8000"/>
          </a:blip>
          <a:srcRect/>
          <a:stretch>
            <a:fillRect/>
          </a:stretch>
        </p:blipFill>
        <p:spPr bwMode="auto">
          <a:xfrm rot="2042319" flipH="1">
            <a:off x="2862565" y="1300718"/>
            <a:ext cx="1031269" cy="36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7222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75 0.0759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379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7592 L 0.25694 0.2777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1009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21163 0.266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58" grpId="0" animBg="1"/>
      <p:bldP spid="64" grpId="0" animBg="1"/>
      <p:bldP spid="65" grpId="0" animBg="1"/>
      <p:bldP spid="6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/>
        </p:nvGrpSpPr>
        <p:grpSpPr>
          <a:xfrm>
            <a:off x="292100" y="304800"/>
            <a:ext cx="8470900" cy="5918200"/>
            <a:chOff x="0" y="0"/>
            <a:chExt cx="9144000" cy="6248401"/>
          </a:xfrm>
        </p:grpSpPr>
        <p:pic>
          <p:nvPicPr>
            <p:cNvPr id="33795" name="Picture 87"/>
            <p:cNvPicPr>
              <a:picLocks noChangeAspect="1" noChangeArrowheads="1"/>
            </p:cNvPicPr>
            <p:nvPr/>
          </p:nvPicPr>
          <p:blipFill>
            <a:blip r:embed="rId2">
              <a:lum bright="22000" contrast="32000"/>
              <a:alphaModFix amt="65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19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ctangle 13" descr="Vague"/>
            <p:cNvSpPr>
              <a:spLocks noChangeArrowheads="1"/>
            </p:cNvSpPr>
            <p:nvPr/>
          </p:nvSpPr>
          <p:spPr bwMode="auto">
            <a:xfrm>
              <a:off x="0" y="5867400"/>
              <a:ext cx="3810000" cy="381000"/>
            </a:xfrm>
            <a:prstGeom prst="rect">
              <a:avLst/>
            </a:prstGeom>
            <a:pattFill prst="wave">
              <a:fgClr>
                <a:schemeClr val="tx2"/>
              </a:fgClr>
              <a:bgClr>
                <a:schemeClr val="accent1">
                  <a:lumMod val="40000"/>
                  <a:lumOff val="60000"/>
                </a:schemeClr>
              </a:bgClr>
            </a:pattFill>
            <a:ln w="9525">
              <a:noFill/>
              <a:miter lim="800000"/>
              <a:headEnd/>
              <a:tailEnd/>
            </a:ln>
            <a:effectLst>
              <a:innerShdw blurRad="800100" dist="50800" dir="7500000">
                <a:schemeClr val="accent1"/>
              </a:inn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797" name="Freeform 14"/>
            <p:cNvSpPr>
              <a:spLocks/>
            </p:cNvSpPr>
            <p:nvPr/>
          </p:nvSpPr>
          <p:spPr bwMode="auto">
            <a:xfrm>
              <a:off x="838200" y="5367339"/>
              <a:ext cx="8299450" cy="881062"/>
            </a:xfrm>
            <a:custGeom>
              <a:avLst/>
              <a:gdLst>
                <a:gd name="T0" fmla="*/ 55443438 w 5228"/>
                <a:gd name="T1" fmla="*/ 2147483647 h 941"/>
                <a:gd name="T2" fmla="*/ 0 w 5228"/>
                <a:gd name="T3" fmla="*/ 2147483647 h 941"/>
                <a:gd name="T4" fmla="*/ 1950600938 w 5228"/>
                <a:gd name="T5" fmla="*/ 1769149095 h 941"/>
                <a:gd name="T6" fmla="*/ 2147483647 w 5228"/>
                <a:gd name="T7" fmla="*/ 793848159 h 941"/>
                <a:gd name="T8" fmla="*/ 2147483647 w 5228"/>
                <a:gd name="T9" fmla="*/ 158768997 h 941"/>
                <a:gd name="T10" fmla="*/ 2147483647 w 5228"/>
                <a:gd name="T11" fmla="*/ 612396970 h 941"/>
                <a:gd name="T12" fmla="*/ 2147483647 w 5228"/>
                <a:gd name="T13" fmla="*/ 733364430 h 941"/>
                <a:gd name="T14" fmla="*/ 2147483647 w 5228"/>
                <a:gd name="T15" fmla="*/ 627517902 h 941"/>
                <a:gd name="T16" fmla="*/ 2147483647 w 5228"/>
                <a:gd name="T17" fmla="*/ 355341119 h 941"/>
                <a:gd name="T18" fmla="*/ 2147483647 w 5228"/>
                <a:gd name="T19" fmla="*/ 7559672 h 941"/>
                <a:gd name="T20" fmla="*/ 2147483647 w 5228"/>
                <a:gd name="T21" fmla="*/ 309978321 h 941"/>
                <a:gd name="T22" fmla="*/ 2147483647 w 5228"/>
                <a:gd name="T23" fmla="*/ 551913240 h 941"/>
                <a:gd name="T24" fmla="*/ 2147483647 w 5228"/>
                <a:gd name="T25" fmla="*/ 793848159 h 941"/>
                <a:gd name="T26" fmla="*/ 2147483647 w 5228"/>
                <a:gd name="T27" fmla="*/ 2147483647 h 941"/>
                <a:gd name="T28" fmla="*/ 35282188 w 5228"/>
                <a:gd name="T29" fmla="*/ 2147483647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28"/>
                <a:gd name="T46" fmla="*/ 0 h 941"/>
                <a:gd name="T47" fmla="*/ 5228 w 5228"/>
                <a:gd name="T48" fmla="*/ 941 h 9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28" h="941">
                  <a:moveTo>
                    <a:pt x="22" y="939"/>
                  </a:moveTo>
                  <a:lnTo>
                    <a:pt x="0" y="941"/>
                  </a:lnTo>
                  <a:lnTo>
                    <a:pt x="774" y="702"/>
                  </a:lnTo>
                  <a:lnTo>
                    <a:pt x="1140" y="315"/>
                  </a:lnTo>
                  <a:cubicBezTo>
                    <a:pt x="1285" y="208"/>
                    <a:pt x="1471" y="75"/>
                    <a:pt x="1644" y="63"/>
                  </a:cubicBezTo>
                  <a:cubicBezTo>
                    <a:pt x="1817" y="51"/>
                    <a:pt x="2045" y="205"/>
                    <a:pt x="2178" y="243"/>
                  </a:cubicBezTo>
                  <a:cubicBezTo>
                    <a:pt x="2311" y="281"/>
                    <a:pt x="2185" y="290"/>
                    <a:pt x="2442" y="291"/>
                  </a:cubicBezTo>
                  <a:lnTo>
                    <a:pt x="3720" y="249"/>
                  </a:lnTo>
                  <a:cubicBezTo>
                    <a:pt x="3981" y="224"/>
                    <a:pt x="3917" y="182"/>
                    <a:pt x="4008" y="141"/>
                  </a:cubicBezTo>
                  <a:cubicBezTo>
                    <a:pt x="4099" y="100"/>
                    <a:pt x="4164" y="6"/>
                    <a:pt x="4266" y="3"/>
                  </a:cubicBezTo>
                  <a:cubicBezTo>
                    <a:pt x="4368" y="0"/>
                    <a:pt x="4518" y="87"/>
                    <a:pt x="4620" y="123"/>
                  </a:cubicBezTo>
                  <a:cubicBezTo>
                    <a:pt x="4722" y="159"/>
                    <a:pt x="4777" y="187"/>
                    <a:pt x="4878" y="219"/>
                  </a:cubicBezTo>
                  <a:cubicBezTo>
                    <a:pt x="4979" y="251"/>
                    <a:pt x="5170" y="195"/>
                    <a:pt x="5228" y="315"/>
                  </a:cubicBezTo>
                  <a:lnTo>
                    <a:pt x="5228" y="941"/>
                  </a:lnTo>
                  <a:lnTo>
                    <a:pt x="14" y="941"/>
                  </a:lnTo>
                </a:path>
              </a:pathLst>
            </a:custGeom>
            <a:gradFill rotWithShape="1">
              <a:gsLst>
                <a:gs pos="28000">
                  <a:schemeClr val="accent3">
                    <a:lumMod val="75000"/>
                  </a:schemeClr>
                </a:gs>
                <a:gs pos="60000">
                  <a:schemeClr val="bg2">
                    <a:lumMod val="5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innerShdw blurRad="381000" dist="50800">
                <a:srgbClr val="000000">
                  <a:alpha val="80000"/>
                </a:srgbClr>
              </a:inn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33800" name="Rectangle 2"/>
          <p:cNvSpPr>
            <a:spLocks noChangeArrowheads="1"/>
          </p:cNvSpPr>
          <p:nvPr/>
        </p:nvSpPr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 dirty="0">
              <a:solidFill>
                <a:srgbClr val="FFFFCC"/>
              </a:solidFill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 flipV="1">
            <a:off x="977901" y="1130298"/>
            <a:ext cx="6946899" cy="4152899"/>
          </a:xfrm>
          <a:prstGeom prst="can">
            <a:avLst>
              <a:gd name="adj" fmla="val 6759"/>
            </a:avLst>
          </a:prstGeom>
          <a:gradFill flip="none" rotWithShape="1">
            <a:gsLst>
              <a:gs pos="28000">
                <a:schemeClr val="accent1">
                  <a:lumMod val="60000"/>
                  <a:lumOff val="40000"/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  <a:gs pos="83000">
                <a:schemeClr val="accent1">
                  <a:lumMod val="60000"/>
                  <a:lumOff val="40000"/>
                  <a:alpha val="85000"/>
                </a:schemeClr>
              </a:gs>
            </a:gsLst>
            <a:path path="rect">
              <a:fillToRect l="50000" t="50000" r="50000" b="50000"/>
            </a:path>
            <a:tileRect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 dirty="0">
              <a:latin typeface="Times New Roman" charset="0"/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 flipV="1">
            <a:off x="3263900" y="5168897"/>
            <a:ext cx="2082800" cy="727075"/>
          </a:xfrm>
          <a:prstGeom prst="can">
            <a:avLst>
              <a:gd name="adj" fmla="val 18019"/>
            </a:avLst>
          </a:prstGeom>
          <a:gradFill flip="none" rotWithShape="1">
            <a:gsLst>
              <a:gs pos="30000">
                <a:schemeClr val="accent1">
                  <a:lumMod val="60000"/>
                  <a:lumOff val="40000"/>
                  <a:alpha val="94000"/>
                </a:schemeClr>
              </a:gs>
              <a:gs pos="6000">
                <a:schemeClr val="accent1">
                  <a:alpha val="94000"/>
                </a:schemeClr>
              </a:gs>
              <a:gs pos="82000">
                <a:schemeClr val="bg1">
                  <a:lumMod val="85000"/>
                  <a:alpha val="94000"/>
                </a:schemeClr>
              </a:gs>
            </a:gsLst>
            <a:lin ang="6300000" scaled="0"/>
            <a:tileRect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330574" y="5267325"/>
            <a:ext cx="504000" cy="276999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CTR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112838" y="1376363"/>
            <a:ext cx="611999" cy="276999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TMA</a:t>
            </a:r>
          </a:p>
        </p:txBody>
      </p:sp>
      <p:grpSp>
        <p:nvGrpSpPr>
          <p:cNvPr id="30" name="Group 2"/>
          <p:cNvGrpSpPr>
            <a:grpSpLocks/>
          </p:cNvGrpSpPr>
          <p:nvPr/>
        </p:nvGrpSpPr>
        <p:grpSpPr bwMode="auto">
          <a:xfrm>
            <a:off x="4079874" y="5532518"/>
            <a:ext cx="396000" cy="251998"/>
            <a:chOff x="5132" y="8412"/>
            <a:chExt cx="902" cy="582"/>
          </a:xfrm>
          <a:effectLst/>
        </p:grpSpPr>
        <p:sp>
          <p:nvSpPr>
            <p:cNvPr id="31" name="Freeform 3"/>
            <p:cNvSpPr>
              <a:spLocks noChangeAspect="1"/>
            </p:cNvSpPr>
            <p:nvPr/>
          </p:nvSpPr>
          <p:spPr bwMode="auto">
            <a:xfrm>
              <a:off x="5282" y="8517"/>
              <a:ext cx="167" cy="288"/>
            </a:xfrm>
            <a:custGeom>
              <a:avLst/>
              <a:gdLst/>
              <a:ahLst/>
              <a:cxnLst>
                <a:cxn ang="0">
                  <a:pos x="0" y="1185"/>
                </a:cxn>
                <a:cxn ang="0">
                  <a:pos x="0" y="424"/>
                </a:cxn>
                <a:cxn ang="0">
                  <a:pos x="182" y="424"/>
                </a:cxn>
                <a:cxn ang="0">
                  <a:pos x="0" y="133"/>
                </a:cxn>
                <a:cxn ang="0">
                  <a:pos x="0" y="0"/>
                </a:cxn>
                <a:cxn ang="0">
                  <a:pos x="574" y="0"/>
                </a:cxn>
                <a:cxn ang="0">
                  <a:pos x="574" y="133"/>
                </a:cxn>
                <a:cxn ang="0">
                  <a:pos x="400" y="424"/>
                </a:cxn>
                <a:cxn ang="0">
                  <a:pos x="574" y="424"/>
                </a:cxn>
                <a:cxn ang="0">
                  <a:pos x="574" y="1185"/>
                </a:cxn>
                <a:cxn ang="0">
                  <a:pos x="0" y="1185"/>
                </a:cxn>
                <a:cxn ang="0">
                  <a:pos x="0" y="1185"/>
                </a:cxn>
                <a:cxn ang="0">
                  <a:pos x="0" y="1185"/>
                </a:cxn>
              </a:cxnLst>
              <a:rect l="0" t="0" r="r" b="b"/>
              <a:pathLst>
                <a:path w="574" h="1185">
                  <a:moveTo>
                    <a:pt x="0" y="1185"/>
                  </a:moveTo>
                  <a:lnTo>
                    <a:pt x="0" y="424"/>
                  </a:lnTo>
                  <a:lnTo>
                    <a:pt x="182" y="424"/>
                  </a:lnTo>
                  <a:lnTo>
                    <a:pt x="0" y="133"/>
                  </a:lnTo>
                  <a:lnTo>
                    <a:pt x="0" y="0"/>
                  </a:lnTo>
                  <a:lnTo>
                    <a:pt x="574" y="0"/>
                  </a:lnTo>
                  <a:lnTo>
                    <a:pt x="574" y="133"/>
                  </a:lnTo>
                  <a:lnTo>
                    <a:pt x="400" y="424"/>
                  </a:lnTo>
                  <a:lnTo>
                    <a:pt x="574" y="424"/>
                  </a:lnTo>
                  <a:lnTo>
                    <a:pt x="574" y="1185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4"/>
            <p:cNvSpPr>
              <a:spLocks noChangeAspect="1"/>
            </p:cNvSpPr>
            <p:nvPr/>
          </p:nvSpPr>
          <p:spPr bwMode="auto">
            <a:xfrm>
              <a:off x="5663" y="8768"/>
              <a:ext cx="215" cy="37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0" y="0"/>
                </a:cxn>
                <a:cxn ang="0">
                  <a:pos x="745" y="0"/>
                </a:cxn>
                <a:cxn ang="0">
                  <a:pos x="745" y="15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0" y="158"/>
                </a:cxn>
              </a:cxnLst>
              <a:rect l="0" t="0" r="r" b="b"/>
              <a:pathLst>
                <a:path w="745" h="158">
                  <a:moveTo>
                    <a:pt x="0" y="158"/>
                  </a:moveTo>
                  <a:lnTo>
                    <a:pt x="0" y="0"/>
                  </a:lnTo>
                  <a:lnTo>
                    <a:pt x="745" y="0"/>
                  </a:lnTo>
                  <a:lnTo>
                    <a:pt x="745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"/>
            <p:cNvSpPr>
              <a:spLocks noChangeAspect="1"/>
            </p:cNvSpPr>
            <p:nvPr/>
          </p:nvSpPr>
          <p:spPr bwMode="auto">
            <a:xfrm>
              <a:off x="5187" y="8811"/>
              <a:ext cx="785" cy="171"/>
            </a:xfrm>
            <a:custGeom>
              <a:avLst/>
              <a:gdLst/>
              <a:ahLst/>
              <a:cxnLst>
                <a:cxn ang="0">
                  <a:pos x="0" y="700"/>
                </a:cxn>
                <a:cxn ang="0">
                  <a:pos x="0" y="0"/>
                </a:cxn>
                <a:cxn ang="0">
                  <a:pos x="2709" y="0"/>
                </a:cxn>
                <a:cxn ang="0">
                  <a:pos x="2709" y="700"/>
                </a:cxn>
                <a:cxn ang="0">
                  <a:pos x="0" y="700"/>
                </a:cxn>
                <a:cxn ang="0">
                  <a:pos x="0" y="700"/>
                </a:cxn>
                <a:cxn ang="0">
                  <a:pos x="0" y="700"/>
                </a:cxn>
              </a:cxnLst>
              <a:rect l="0" t="0" r="r" b="b"/>
              <a:pathLst>
                <a:path w="2709" h="700">
                  <a:moveTo>
                    <a:pt x="0" y="700"/>
                  </a:moveTo>
                  <a:lnTo>
                    <a:pt x="0" y="0"/>
                  </a:lnTo>
                  <a:lnTo>
                    <a:pt x="2709" y="0"/>
                  </a:lnTo>
                  <a:lnTo>
                    <a:pt x="2709" y="700"/>
                  </a:lnTo>
                  <a:lnTo>
                    <a:pt x="0" y="700"/>
                  </a:lnTo>
                  <a:close/>
                </a:path>
              </a:pathLst>
            </a:custGeom>
            <a:solidFill>
              <a:srgbClr val="C1C0DB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6"/>
            <p:cNvSpPr>
              <a:spLocks noChangeAspect="1"/>
            </p:cNvSpPr>
            <p:nvPr/>
          </p:nvSpPr>
          <p:spPr bwMode="auto">
            <a:xfrm>
              <a:off x="5178" y="8802"/>
              <a:ext cx="804" cy="177"/>
            </a:xfrm>
            <a:custGeom>
              <a:avLst/>
              <a:gdLst/>
              <a:ahLst/>
              <a:cxnLst>
                <a:cxn ang="0">
                  <a:pos x="0" y="734"/>
                </a:cxn>
                <a:cxn ang="0">
                  <a:pos x="0" y="0"/>
                </a:cxn>
                <a:cxn ang="0">
                  <a:pos x="2766" y="0"/>
                </a:cxn>
                <a:cxn ang="0">
                  <a:pos x="2766" y="734"/>
                </a:cxn>
                <a:cxn ang="0">
                  <a:pos x="2699" y="734"/>
                </a:cxn>
                <a:cxn ang="0">
                  <a:pos x="2699" y="83"/>
                </a:cxn>
                <a:cxn ang="0">
                  <a:pos x="68" y="83"/>
                </a:cxn>
                <a:cxn ang="0">
                  <a:pos x="68" y="734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0" y="734"/>
                </a:cxn>
              </a:cxnLst>
              <a:rect l="0" t="0" r="r" b="b"/>
              <a:pathLst>
                <a:path w="2766" h="734">
                  <a:moveTo>
                    <a:pt x="0" y="734"/>
                  </a:moveTo>
                  <a:lnTo>
                    <a:pt x="0" y="0"/>
                  </a:lnTo>
                  <a:lnTo>
                    <a:pt x="2766" y="0"/>
                  </a:lnTo>
                  <a:lnTo>
                    <a:pt x="2766" y="734"/>
                  </a:lnTo>
                  <a:lnTo>
                    <a:pt x="2699" y="734"/>
                  </a:lnTo>
                  <a:lnTo>
                    <a:pt x="2699" y="83"/>
                  </a:lnTo>
                  <a:lnTo>
                    <a:pt x="68" y="83"/>
                  </a:lnTo>
                  <a:lnTo>
                    <a:pt x="68" y="734"/>
                  </a:lnTo>
                  <a:lnTo>
                    <a:pt x="0" y="7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7"/>
            <p:cNvSpPr>
              <a:spLocks noChangeAspect="1"/>
            </p:cNvSpPr>
            <p:nvPr/>
          </p:nvSpPr>
          <p:spPr bwMode="auto">
            <a:xfrm>
              <a:off x="5132" y="8894"/>
              <a:ext cx="902" cy="100"/>
            </a:xfrm>
            <a:custGeom>
              <a:avLst/>
              <a:gdLst/>
              <a:ahLst/>
              <a:cxnLst>
                <a:cxn ang="0">
                  <a:pos x="0" y="407"/>
                </a:cxn>
                <a:cxn ang="0">
                  <a:pos x="3108" y="407"/>
                </a:cxn>
                <a:cxn ang="0">
                  <a:pos x="3108" y="324"/>
                </a:cxn>
                <a:cxn ang="0">
                  <a:pos x="2450" y="324"/>
                </a:cxn>
                <a:cxn ang="0">
                  <a:pos x="2450" y="0"/>
                </a:cxn>
                <a:cxn ang="0">
                  <a:pos x="2224" y="0"/>
                </a:cxn>
                <a:cxn ang="0">
                  <a:pos x="2224" y="324"/>
                </a:cxn>
                <a:cxn ang="0">
                  <a:pos x="0" y="324"/>
                </a:cxn>
                <a:cxn ang="0">
                  <a:pos x="0" y="407"/>
                </a:cxn>
                <a:cxn ang="0">
                  <a:pos x="0" y="407"/>
                </a:cxn>
                <a:cxn ang="0">
                  <a:pos x="0" y="407"/>
                </a:cxn>
              </a:cxnLst>
              <a:rect l="0" t="0" r="r" b="b"/>
              <a:pathLst>
                <a:path w="3108" h="407">
                  <a:moveTo>
                    <a:pt x="0" y="407"/>
                  </a:moveTo>
                  <a:lnTo>
                    <a:pt x="3108" y="407"/>
                  </a:lnTo>
                  <a:lnTo>
                    <a:pt x="3108" y="324"/>
                  </a:lnTo>
                  <a:lnTo>
                    <a:pt x="2450" y="324"/>
                  </a:lnTo>
                  <a:lnTo>
                    <a:pt x="2450" y="0"/>
                  </a:lnTo>
                  <a:lnTo>
                    <a:pt x="2224" y="0"/>
                  </a:lnTo>
                  <a:lnTo>
                    <a:pt x="2224" y="324"/>
                  </a:lnTo>
                  <a:lnTo>
                    <a:pt x="0" y="324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8"/>
            <p:cNvSpPr>
              <a:spLocks noChangeAspect="1"/>
            </p:cNvSpPr>
            <p:nvPr/>
          </p:nvSpPr>
          <p:spPr bwMode="auto">
            <a:xfrm>
              <a:off x="5225" y="8847"/>
              <a:ext cx="15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0" y="82"/>
                </a:cxn>
                <a:cxn ang="0">
                  <a:pos x="54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0" h="82">
                  <a:moveTo>
                    <a:pt x="0" y="0"/>
                  </a:moveTo>
                  <a:lnTo>
                    <a:pt x="0" y="82"/>
                  </a:lnTo>
                  <a:lnTo>
                    <a:pt x="540" y="82"/>
                  </a:lnTo>
                  <a:lnTo>
                    <a:pt x="5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9"/>
            <p:cNvSpPr>
              <a:spLocks noChangeAspect="1"/>
            </p:cNvSpPr>
            <p:nvPr/>
          </p:nvSpPr>
          <p:spPr bwMode="auto">
            <a:xfrm>
              <a:off x="5409" y="8847"/>
              <a:ext cx="15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2" y="82"/>
                </a:cxn>
                <a:cxn ang="0">
                  <a:pos x="54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2" h="82">
                  <a:moveTo>
                    <a:pt x="0" y="0"/>
                  </a:moveTo>
                  <a:lnTo>
                    <a:pt x="0" y="82"/>
                  </a:lnTo>
                  <a:lnTo>
                    <a:pt x="542" y="82"/>
                  </a:lnTo>
                  <a:lnTo>
                    <a:pt x="5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0"/>
            <p:cNvSpPr>
              <a:spLocks noChangeAspect="1"/>
            </p:cNvSpPr>
            <p:nvPr/>
          </p:nvSpPr>
          <p:spPr bwMode="auto">
            <a:xfrm>
              <a:off x="5593" y="8847"/>
              <a:ext cx="15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3" y="82"/>
                </a:cxn>
                <a:cxn ang="0">
                  <a:pos x="54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3" h="82">
                  <a:moveTo>
                    <a:pt x="0" y="0"/>
                  </a:moveTo>
                  <a:lnTo>
                    <a:pt x="0" y="82"/>
                  </a:lnTo>
                  <a:lnTo>
                    <a:pt x="543" y="82"/>
                  </a:lnTo>
                  <a:lnTo>
                    <a:pt x="5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1"/>
            <p:cNvSpPr>
              <a:spLocks noChangeAspect="1"/>
            </p:cNvSpPr>
            <p:nvPr/>
          </p:nvSpPr>
          <p:spPr bwMode="auto">
            <a:xfrm>
              <a:off x="5870" y="8894"/>
              <a:ext cx="65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226" y="218"/>
                </a:cxn>
                <a:cxn ang="0">
                  <a:pos x="22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6" h="218">
                  <a:moveTo>
                    <a:pt x="0" y="0"/>
                  </a:moveTo>
                  <a:lnTo>
                    <a:pt x="0" y="218"/>
                  </a:lnTo>
                  <a:lnTo>
                    <a:pt x="226" y="218"/>
                  </a:lnTo>
                  <a:lnTo>
                    <a:pt x="2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2"/>
            <p:cNvSpPr>
              <a:spLocks noChangeAspect="1"/>
            </p:cNvSpPr>
            <p:nvPr/>
          </p:nvSpPr>
          <p:spPr bwMode="auto">
            <a:xfrm>
              <a:off x="5225" y="8894"/>
              <a:ext cx="157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0" y="218"/>
                </a:cxn>
                <a:cxn ang="0">
                  <a:pos x="54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0" h="218">
                  <a:moveTo>
                    <a:pt x="0" y="0"/>
                  </a:moveTo>
                  <a:lnTo>
                    <a:pt x="0" y="218"/>
                  </a:lnTo>
                  <a:lnTo>
                    <a:pt x="540" y="218"/>
                  </a:lnTo>
                  <a:lnTo>
                    <a:pt x="5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3"/>
            <p:cNvSpPr>
              <a:spLocks noChangeAspect="1"/>
            </p:cNvSpPr>
            <p:nvPr/>
          </p:nvSpPr>
          <p:spPr bwMode="auto">
            <a:xfrm>
              <a:off x="5409" y="8894"/>
              <a:ext cx="157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2" y="218"/>
                </a:cxn>
                <a:cxn ang="0">
                  <a:pos x="54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2" h="218">
                  <a:moveTo>
                    <a:pt x="0" y="0"/>
                  </a:moveTo>
                  <a:lnTo>
                    <a:pt x="0" y="218"/>
                  </a:lnTo>
                  <a:lnTo>
                    <a:pt x="542" y="218"/>
                  </a:lnTo>
                  <a:lnTo>
                    <a:pt x="5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4"/>
            <p:cNvSpPr>
              <a:spLocks noChangeAspect="1"/>
            </p:cNvSpPr>
            <p:nvPr/>
          </p:nvSpPr>
          <p:spPr bwMode="auto">
            <a:xfrm>
              <a:off x="5593" y="8894"/>
              <a:ext cx="1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3" y="218"/>
                </a:cxn>
                <a:cxn ang="0">
                  <a:pos x="54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3" h="218">
                  <a:moveTo>
                    <a:pt x="0" y="0"/>
                  </a:moveTo>
                  <a:lnTo>
                    <a:pt x="0" y="218"/>
                  </a:lnTo>
                  <a:lnTo>
                    <a:pt x="543" y="218"/>
                  </a:lnTo>
                  <a:lnTo>
                    <a:pt x="5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5"/>
            <p:cNvSpPr>
              <a:spLocks noChangeAspect="1"/>
            </p:cNvSpPr>
            <p:nvPr/>
          </p:nvSpPr>
          <p:spPr bwMode="auto">
            <a:xfrm>
              <a:off x="5777" y="8847"/>
              <a:ext cx="15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5"/>
                </a:cxn>
                <a:cxn ang="0">
                  <a:pos x="544" y="85"/>
                </a:cxn>
                <a:cxn ang="0">
                  <a:pos x="54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4" h="85">
                  <a:moveTo>
                    <a:pt x="0" y="0"/>
                  </a:moveTo>
                  <a:lnTo>
                    <a:pt x="0" y="85"/>
                  </a:lnTo>
                  <a:lnTo>
                    <a:pt x="544" y="85"/>
                  </a:lnTo>
                  <a:lnTo>
                    <a:pt x="5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6"/>
            <p:cNvSpPr>
              <a:spLocks noChangeAspect="1"/>
            </p:cNvSpPr>
            <p:nvPr/>
          </p:nvSpPr>
          <p:spPr bwMode="auto">
            <a:xfrm>
              <a:off x="5652" y="8755"/>
              <a:ext cx="237" cy="47"/>
            </a:xfrm>
            <a:custGeom>
              <a:avLst/>
              <a:gdLst/>
              <a:ahLst/>
              <a:cxnLst>
                <a:cxn ang="0">
                  <a:pos x="0" y="188"/>
                </a:cxn>
                <a:cxn ang="0">
                  <a:pos x="0" y="0"/>
                </a:cxn>
                <a:cxn ang="0">
                  <a:pos x="816" y="0"/>
                </a:cxn>
                <a:cxn ang="0">
                  <a:pos x="816" y="188"/>
                </a:cxn>
                <a:cxn ang="0">
                  <a:pos x="747" y="188"/>
                </a:cxn>
                <a:cxn ang="0">
                  <a:pos x="747" y="80"/>
                </a:cxn>
                <a:cxn ang="0">
                  <a:pos x="68" y="80"/>
                </a:cxn>
                <a:cxn ang="0">
                  <a:pos x="68" y="188"/>
                </a:cxn>
                <a:cxn ang="0">
                  <a:pos x="0" y="188"/>
                </a:cxn>
                <a:cxn ang="0">
                  <a:pos x="0" y="188"/>
                </a:cxn>
                <a:cxn ang="0">
                  <a:pos x="0" y="188"/>
                </a:cxn>
              </a:cxnLst>
              <a:rect l="0" t="0" r="r" b="b"/>
              <a:pathLst>
                <a:path w="816" h="188">
                  <a:moveTo>
                    <a:pt x="0" y="188"/>
                  </a:moveTo>
                  <a:lnTo>
                    <a:pt x="0" y="0"/>
                  </a:lnTo>
                  <a:lnTo>
                    <a:pt x="816" y="0"/>
                  </a:lnTo>
                  <a:lnTo>
                    <a:pt x="816" y="188"/>
                  </a:lnTo>
                  <a:lnTo>
                    <a:pt x="747" y="188"/>
                  </a:lnTo>
                  <a:lnTo>
                    <a:pt x="747" y="80"/>
                  </a:lnTo>
                  <a:lnTo>
                    <a:pt x="68" y="80"/>
                  </a:lnTo>
                  <a:lnTo>
                    <a:pt x="68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7"/>
            <p:cNvSpPr>
              <a:spLocks noChangeAspect="1"/>
            </p:cNvSpPr>
            <p:nvPr/>
          </p:nvSpPr>
          <p:spPr bwMode="auto">
            <a:xfrm>
              <a:off x="5270" y="8609"/>
              <a:ext cx="192" cy="199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0" y="0"/>
                </a:cxn>
                <a:cxn ang="0">
                  <a:pos x="657" y="0"/>
                </a:cxn>
                <a:cxn ang="0">
                  <a:pos x="657" y="816"/>
                </a:cxn>
                <a:cxn ang="0">
                  <a:pos x="588" y="816"/>
                </a:cxn>
                <a:cxn ang="0">
                  <a:pos x="588" y="81"/>
                </a:cxn>
                <a:cxn ang="0">
                  <a:pos x="68" y="81"/>
                </a:cxn>
                <a:cxn ang="0">
                  <a:pos x="68" y="816"/>
                </a:cxn>
                <a:cxn ang="0">
                  <a:pos x="0" y="816"/>
                </a:cxn>
                <a:cxn ang="0">
                  <a:pos x="0" y="816"/>
                </a:cxn>
                <a:cxn ang="0">
                  <a:pos x="0" y="816"/>
                </a:cxn>
              </a:cxnLst>
              <a:rect l="0" t="0" r="r" b="b"/>
              <a:pathLst>
                <a:path w="657" h="816">
                  <a:moveTo>
                    <a:pt x="0" y="816"/>
                  </a:moveTo>
                  <a:lnTo>
                    <a:pt x="0" y="0"/>
                  </a:lnTo>
                  <a:lnTo>
                    <a:pt x="657" y="0"/>
                  </a:lnTo>
                  <a:lnTo>
                    <a:pt x="657" y="816"/>
                  </a:lnTo>
                  <a:lnTo>
                    <a:pt x="588" y="816"/>
                  </a:lnTo>
                  <a:lnTo>
                    <a:pt x="588" y="81"/>
                  </a:lnTo>
                  <a:lnTo>
                    <a:pt x="68" y="81"/>
                  </a:lnTo>
                  <a:lnTo>
                    <a:pt x="68" y="816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8"/>
            <p:cNvSpPr>
              <a:spLocks noChangeAspect="1"/>
            </p:cNvSpPr>
            <p:nvPr/>
          </p:nvSpPr>
          <p:spPr bwMode="auto">
            <a:xfrm>
              <a:off x="5270" y="8550"/>
              <a:ext cx="192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245"/>
                </a:cxn>
                <a:cxn ang="0">
                  <a:pos x="499" y="245"/>
                </a:cxn>
                <a:cxn ang="0">
                  <a:pos x="65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57" h="245">
                  <a:moveTo>
                    <a:pt x="0" y="0"/>
                  </a:moveTo>
                  <a:lnTo>
                    <a:pt x="159" y="245"/>
                  </a:lnTo>
                  <a:lnTo>
                    <a:pt x="499" y="245"/>
                  </a:lnTo>
                  <a:lnTo>
                    <a:pt x="6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9"/>
            <p:cNvSpPr>
              <a:spLocks noChangeAspect="1"/>
            </p:cNvSpPr>
            <p:nvPr/>
          </p:nvSpPr>
          <p:spPr bwMode="auto">
            <a:xfrm>
              <a:off x="5270" y="8505"/>
              <a:ext cx="192" cy="45"/>
            </a:xfrm>
            <a:custGeom>
              <a:avLst/>
              <a:gdLst/>
              <a:ahLst/>
              <a:cxnLst>
                <a:cxn ang="0">
                  <a:pos x="657" y="188"/>
                </a:cxn>
                <a:cxn ang="0">
                  <a:pos x="657" y="0"/>
                </a:cxn>
                <a:cxn ang="0">
                  <a:pos x="0" y="0"/>
                </a:cxn>
                <a:cxn ang="0">
                  <a:pos x="0" y="188"/>
                </a:cxn>
                <a:cxn ang="0">
                  <a:pos x="68" y="188"/>
                </a:cxn>
                <a:cxn ang="0">
                  <a:pos x="68" y="81"/>
                </a:cxn>
                <a:cxn ang="0">
                  <a:pos x="588" y="81"/>
                </a:cxn>
                <a:cxn ang="0">
                  <a:pos x="588" y="188"/>
                </a:cxn>
                <a:cxn ang="0">
                  <a:pos x="657" y="188"/>
                </a:cxn>
                <a:cxn ang="0">
                  <a:pos x="657" y="188"/>
                </a:cxn>
                <a:cxn ang="0">
                  <a:pos x="657" y="188"/>
                </a:cxn>
              </a:cxnLst>
              <a:rect l="0" t="0" r="r" b="b"/>
              <a:pathLst>
                <a:path w="657" h="188">
                  <a:moveTo>
                    <a:pt x="657" y="188"/>
                  </a:moveTo>
                  <a:lnTo>
                    <a:pt x="657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68" y="188"/>
                  </a:lnTo>
                  <a:lnTo>
                    <a:pt x="68" y="81"/>
                  </a:lnTo>
                  <a:lnTo>
                    <a:pt x="588" y="81"/>
                  </a:lnTo>
                  <a:lnTo>
                    <a:pt x="588" y="188"/>
                  </a:lnTo>
                  <a:lnTo>
                    <a:pt x="657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0"/>
            <p:cNvSpPr>
              <a:spLocks noChangeAspect="1"/>
            </p:cNvSpPr>
            <p:nvPr/>
          </p:nvSpPr>
          <p:spPr bwMode="auto">
            <a:xfrm>
              <a:off x="5284" y="8656"/>
              <a:ext cx="16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5" y="0"/>
                </a:cxn>
                <a:cxn ang="0">
                  <a:pos x="565" y="80"/>
                </a:cxn>
                <a:cxn ang="0">
                  <a:pos x="0" y="8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5" h="80">
                  <a:moveTo>
                    <a:pt x="0" y="0"/>
                  </a:moveTo>
                  <a:lnTo>
                    <a:pt x="565" y="0"/>
                  </a:lnTo>
                  <a:lnTo>
                    <a:pt x="565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1"/>
            <p:cNvSpPr>
              <a:spLocks noChangeAspect="1"/>
            </p:cNvSpPr>
            <p:nvPr/>
          </p:nvSpPr>
          <p:spPr bwMode="auto">
            <a:xfrm>
              <a:off x="5284" y="8702"/>
              <a:ext cx="16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5" y="0"/>
                </a:cxn>
                <a:cxn ang="0">
                  <a:pos x="565" y="80"/>
                </a:cxn>
                <a:cxn ang="0">
                  <a:pos x="0" y="8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5" h="80">
                  <a:moveTo>
                    <a:pt x="0" y="0"/>
                  </a:moveTo>
                  <a:lnTo>
                    <a:pt x="565" y="0"/>
                  </a:lnTo>
                  <a:lnTo>
                    <a:pt x="565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2"/>
            <p:cNvSpPr>
              <a:spLocks noChangeAspect="1"/>
            </p:cNvSpPr>
            <p:nvPr/>
          </p:nvSpPr>
          <p:spPr bwMode="auto">
            <a:xfrm>
              <a:off x="5363" y="8412"/>
              <a:ext cx="13" cy="99"/>
            </a:xfrm>
            <a:custGeom>
              <a:avLst/>
              <a:gdLst/>
              <a:ahLst/>
              <a:cxnLst>
                <a:cxn ang="0">
                  <a:pos x="0" y="406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406"/>
                </a:cxn>
                <a:cxn ang="0">
                  <a:pos x="0" y="406"/>
                </a:cxn>
                <a:cxn ang="0">
                  <a:pos x="0" y="406"/>
                </a:cxn>
                <a:cxn ang="0">
                  <a:pos x="0" y="406"/>
                </a:cxn>
              </a:cxnLst>
              <a:rect l="0" t="0" r="r" b="b"/>
              <a:pathLst>
                <a:path w="45" h="406">
                  <a:moveTo>
                    <a:pt x="0" y="406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45" y="406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33823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" contrast="-8000"/>
          </a:blip>
          <a:srcRect/>
          <a:stretch>
            <a:fillRect/>
          </a:stretch>
        </p:blipFill>
        <p:spPr bwMode="auto">
          <a:xfrm rot="21533387" flipH="1">
            <a:off x="1921104" y="3991033"/>
            <a:ext cx="1031269" cy="36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>
              <a:srgbClr val="000000"/>
            </a:outerShdw>
          </a:effectLst>
        </p:spPr>
      </p:pic>
      <p:sp>
        <p:nvSpPr>
          <p:cNvPr id="70" name="ZoneTexte 69"/>
          <p:cNvSpPr txBox="1"/>
          <p:nvPr/>
        </p:nvSpPr>
        <p:spPr>
          <a:xfrm>
            <a:off x="5773602" y="2070100"/>
            <a:ext cx="143999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66"/>
                </a:solidFill>
                <a:latin typeface="Trebuchet MS"/>
                <a:cs typeface="Trebuchet MS"/>
              </a:rPr>
              <a:t>1013 / FL</a:t>
            </a:r>
            <a:endParaRPr lang="fr-FR" sz="1400" dirty="0">
              <a:solidFill>
                <a:srgbClr val="FF0066"/>
              </a:solidFill>
              <a:latin typeface="Trebuchet MS"/>
              <a:cs typeface="Trebuchet MS"/>
            </a:endParaRPr>
          </a:p>
        </p:txBody>
      </p: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0" y="-150743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 smtClean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5/ DETERMINATION DU CALAGE ALTIMETRIQUE</a:t>
            </a:r>
            <a:endParaRPr lang="fr-FR" sz="2000" b="1" cap="all" dirty="0">
              <a:solidFill>
                <a:srgbClr val="1F497D"/>
              </a:solidFill>
              <a:latin typeface="Calibri"/>
              <a:ea typeface="Apple Casual" charset="0"/>
              <a:cs typeface="Calibri"/>
            </a:endParaRP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635000" y="471557"/>
            <a:ext cx="77343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1600" i="1" cap="all" dirty="0" smtClean="0">
                <a:solidFill>
                  <a:srgbClr val="000000"/>
                </a:solidFill>
                <a:latin typeface="Calibri"/>
                <a:ea typeface="Apple Casual" charset="0"/>
                <a:cs typeface="Calibri"/>
              </a:rPr>
              <a:t>5.3/ Espace aérien Contrôlé </a:t>
            </a:r>
            <a:r>
              <a:rPr lang="fr-FR" sz="1600" b="1" i="1" cap="all" dirty="0" smtClean="0">
                <a:solidFill>
                  <a:srgbClr val="000000"/>
                </a:solidFill>
                <a:latin typeface="Calibri"/>
                <a:ea typeface="Apple Casual" charset="0"/>
                <a:cs typeface="Calibri"/>
              </a:rPr>
              <a:t>SANS</a:t>
            </a:r>
            <a:r>
              <a:rPr lang="fr-FR" sz="1600" i="1" cap="all" dirty="0" smtClean="0">
                <a:solidFill>
                  <a:srgbClr val="000000"/>
                </a:solidFill>
                <a:latin typeface="Calibri"/>
                <a:ea typeface="Apple Casual" charset="0"/>
                <a:cs typeface="Calibri"/>
              </a:rPr>
              <a:t> ALTITUDE DE TRANSITION</a:t>
            </a:r>
            <a:endParaRPr lang="fr-FR" sz="1600" i="1" cap="all" dirty="0">
              <a:solidFill>
                <a:srgbClr val="000000"/>
              </a:solidFill>
              <a:latin typeface="Calibri"/>
              <a:ea typeface="Apple Casual" charset="0"/>
              <a:cs typeface="Calibri"/>
            </a:endParaRPr>
          </a:p>
        </p:txBody>
      </p:sp>
      <p:pic>
        <p:nvPicPr>
          <p:cNvPr id="84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" contrast="-8000"/>
          </a:blip>
          <a:srcRect/>
          <a:stretch>
            <a:fillRect/>
          </a:stretch>
        </p:blipFill>
        <p:spPr bwMode="auto">
          <a:xfrm rot="21533387" flipH="1">
            <a:off x="4678665" y="2073333"/>
            <a:ext cx="1031269" cy="36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>
              <a:srgbClr val="000000"/>
            </a:outerShdw>
          </a:effectLst>
        </p:spPr>
      </p:pic>
      <p:pic>
        <p:nvPicPr>
          <p:cNvPr id="78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" contrast="-8000"/>
          </a:blip>
          <a:srcRect/>
          <a:stretch>
            <a:fillRect/>
          </a:stretch>
        </p:blipFill>
        <p:spPr bwMode="auto">
          <a:xfrm rot="19826599" flipH="1">
            <a:off x="1946501" y="4003731"/>
            <a:ext cx="1031269" cy="36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>
              <a:srgbClr val="000000"/>
            </a:outerShdw>
          </a:effectLst>
        </p:spPr>
      </p:pic>
      <p:sp>
        <p:nvSpPr>
          <p:cNvPr id="53" name="Freeform 44"/>
          <p:cNvSpPr>
            <a:spLocks/>
          </p:cNvSpPr>
          <p:nvPr/>
        </p:nvSpPr>
        <p:spPr bwMode="auto">
          <a:xfrm>
            <a:off x="330200" y="3002302"/>
            <a:ext cx="8429625" cy="370795"/>
          </a:xfrm>
          <a:custGeom>
            <a:avLst/>
            <a:gdLst>
              <a:gd name="connsiteX0" fmla="*/ 0 w 10000"/>
              <a:gd name="connsiteY0" fmla="*/ 9191 h 9612"/>
              <a:gd name="connsiteX1" fmla="*/ 2320 w 10000"/>
              <a:gd name="connsiteY1" fmla="*/ 9536 h 9612"/>
              <a:gd name="connsiteX2" fmla="*/ 2810 w 10000"/>
              <a:gd name="connsiteY2" fmla="*/ 9364 h 9612"/>
              <a:gd name="connsiteX3" fmla="*/ 3101 w 10000"/>
              <a:gd name="connsiteY3" fmla="*/ 7116 h 9612"/>
              <a:gd name="connsiteX4" fmla="*/ 3819 w 10000"/>
              <a:gd name="connsiteY4" fmla="*/ 1755 h 9612"/>
              <a:gd name="connsiteX5" fmla="*/ 4402 w 10000"/>
              <a:gd name="connsiteY5" fmla="*/ 4868 h 9612"/>
              <a:gd name="connsiteX6" fmla="*/ 5036 w 10000"/>
              <a:gd name="connsiteY6" fmla="*/ 8845 h 9612"/>
              <a:gd name="connsiteX7" fmla="*/ 6004 w 10000"/>
              <a:gd name="connsiteY7" fmla="*/ 8153 h 9612"/>
              <a:gd name="connsiteX8" fmla="*/ 7448 w 10000"/>
              <a:gd name="connsiteY8" fmla="*/ 7947 h 9612"/>
              <a:gd name="connsiteX9" fmla="*/ 7877 w 10000"/>
              <a:gd name="connsiteY9" fmla="*/ 4176 h 9612"/>
              <a:gd name="connsiteX10" fmla="*/ 8293 w 10000"/>
              <a:gd name="connsiteY10" fmla="*/ 26 h 9612"/>
              <a:gd name="connsiteX11" fmla="*/ 8803 w 10000"/>
              <a:gd name="connsiteY11" fmla="*/ 2620 h 9612"/>
              <a:gd name="connsiteX12" fmla="*/ 9428 w 10000"/>
              <a:gd name="connsiteY12" fmla="*/ 6424 h 9612"/>
              <a:gd name="connsiteX13" fmla="*/ 9813 w 10000"/>
              <a:gd name="connsiteY13" fmla="*/ 6770 h 9612"/>
              <a:gd name="connsiteX14" fmla="*/ 10000 w 10000"/>
              <a:gd name="connsiteY14" fmla="*/ 9018 h 9612"/>
              <a:gd name="connsiteX0" fmla="*/ 0 w 10000"/>
              <a:gd name="connsiteY0" fmla="*/ 9562 h 10000"/>
              <a:gd name="connsiteX1" fmla="*/ 2320 w 10000"/>
              <a:gd name="connsiteY1" fmla="*/ 9921 h 10000"/>
              <a:gd name="connsiteX2" fmla="*/ 2810 w 10000"/>
              <a:gd name="connsiteY2" fmla="*/ 9742 h 10000"/>
              <a:gd name="connsiteX3" fmla="*/ 3101 w 10000"/>
              <a:gd name="connsiteY3" fmla="*/ 7403 h 10000"/>
              <a:gd name="connsiteX4" fmla="*/ 3819 w 10000"/>
              <a:gd name="connsiteY4" fmla="*/ 1826 h 10000"/>
              <a:gd name="connsiteX5" fmla="*/ 4402 w 10000"/>
              <a:gd name="connsiteY5" fmla="*/ 5065 h 10000"/>
              <a:gd name="connsiteX6" fmla="*/ 5036 w 10000"/>
              <a:gd name="connsiteY6" fmla="*/ 9202 h 10000"/>
              <a:gd name="connsiteX7" fmla="*/ 6379 w 10000"/>
              <a:gd name="connsiteY7" fmla="*/ 9167 h 10000"/>
              <a:gd name="connsiteX8" fmla="*/ 7448 w 10000"/>
              <a:gd name="connsiteY8" fmla="*/ 8268 h 10000"/>
              <a:gd name="connsiteX9" fmla="*/ 7877 w 10000"/>
              <a:gd name="connsiteY9" fmla="*/ 4345 h 10000"/>
              <a:gd name="connsiteX10" fmla="*/ 8293 w 10000"/>
              <a:gd name="connsiteY10" fmla="*/ 27 h 10000"/>
              <a:gd name="connsiteX11" fmla="*/ 8803 w 10000"/>
              <a:gd name="connsiteY11" fmla="*/ 2726 h 10000"/>
              <a:gd name="connsiteX12" fmla="*/ 9428 w 10000"/>
              <a:gd name="connsiteY12" fmla="*/ 6683 h 10000"/>
              <a:gd name="connsiteX13" fmla="*/ 9813 w 10000"/>
              <a:gd name="connsiteY13" fmla="*/ 7043 h 10000"/>
              <a:gd name="connsiteX14" fmla="*/ 10000 w 10000"/>
              <a:gd name="connsiteY14" fmla="*/ 93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00">
                <a:moveTo>
                  <a:pt x="0" y="9562"/>
                </a:moveTo>
                <a:lnTo>
                  <a:pt x="2320" y="9921"/>
                </a:lnTo>
                <a:cubicBezTo>
                  <a:pt x="2789" y="9951"/>
                  <a:pt x="2680" y="10161"/>
                  <a:pt x="2810" y="9742"/>
                </a:cubicBezTo>
                <a:cubicBezTo>
                  <a:pt x="2940" y="9322"/>
                  <a:pt x="2933" y="8722"/>
                  <a:pt x="3101" y="7403"/>
                </a:cubicBezTo>
                <a:cubicBezTo>
                  <a:pt x="3269" y="6084"/>
                  <a:pt x="3602" y="2216"/>
                  <a:pt x="3819" y="1826"/>
                </a:cubicBezTo>
                <a:cubicBezTo>
                  <a:pt x="4036" y="1437"/>
                  <a:pt x="4199" y="3835"/>
                  <a:pt x="4402" y="5065"/>
                </a:cubicBezTo>
                <a:cubicBezTo>
                  <a:pt x="4605" y="6293"/>
                  <a:pt x="4707" y="8518"/>
                  <a:pt x="5036" y="9202"/>
                </a:cubicBezTo>
                <a:cubicBezTo>
                  <a:pt x="5366" y="9886"/>
                  <a:pt x="5977" y="9323"/>
                  <a:pt x="6379" y="9167"/>
                </a:cubicBezTo>
                <a:cubicBezTo>
                  <a:pt x="6781" y="9011"/>
                  <a:pt x="7198" y="9072"/>
                  <a:pt x="7448" y="8268"/>
                </a:cubicBezTo>
                <a:cubicBezTo>
                  <a:pt x="7698" y="7464"/>
                  <a:pt x="7736" y="5718"/>
                  <a:pt x="7877" y="4345"/>
                </a:cubicBezTo>
                <a:cubicBezTo>
                  <a:pt x="8018" y="2971"/>
                  <a:pt x="8139" y="298"/>
                  <a:pt x="8293" y="27"/>
                </a:cubicBezTo>
                <a:cubicBezTo>
                  <a:pt x="8448" y="-242"/>
                  <a:pt x="8614" y="1617"/>
                  <a:pt x="8803" y="2726"/>
                </a:cubicBezTo>
                <a:cubicBezTo>
                  <a:pt x="8992" y="3835"/>
                  <a:pt x="9259" y="5963"/>
                  <a:pt x="9428" y="6683"/>
                </a:cubicBezTo>
                <a:cubicBezTo>
                  <a:pt x="9596" y="7403"/>
                  <a:pt x="9717" y="6594"/>
                  <a:pt x="9813" y="7043"/>
                </a:cubicBezTo>
                <a:cubicBezTo>
                  <a:pt x="9875" y="7823"/>
                  <a:pt x="9938" y="8603"/>
                  <a:pt x="10000" y="9382"/>
                </a:cubicBezTo>
              </a:path>
            </a:pathLst>
          </a:custGeom>
          <a:noFill/>
          <a:ln w="19050" cap="flat" cmpd="sng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5819775" y="3908425"/>
            <a:ext cx="2085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solidFill>
                  <a:srgbClr val="008000"/>
                </a:solidFill>
                <a:latin typeface="Trebuchet MS"/>
                <a:cs typeface="Trebuchet MS"/>
              </a:rPr>
              <a:t>3000 ASFC</a:t>
            </a: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H="1">
            <a:off x="7340599" y="3022600"/>
            <a:ext cx="12701" cy="2362200"/>
          </a:xfrm>
          <a:prstGeom prst="line">
            <a:avLst/>
          </a:prstGeom>
          <a:noFill/>
          <a:ln w="19050" cmpd="sng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6" name="Text Box 45"/>
          <p:cNvSpPr txBox="1">
            <a:spLocks noChangeArrowheads="1"/>
          </p:cNvSpPr>
          <p:nvPr/>
        </p:nvSpPr>
        <p:spPr bwMode="auto">
          <a:xfrm>
            <a:off x="4089400" y="2990850"/>
            <a:ext cx="2946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 smtClean="0">
                <a:solidFill>
                  <a:srgbClr val="008000"/>
                </a:solidFill>
                <a:latin typeface="Trebuchet MS"/>
                <a:cs typeface="Trebuchet MS"/>
              </a:rPr>
              <a:t>Pseudo altitude </a:t>
            </a:r>
            <a:r>
              <a:rPr lang="fr-FR" sz="1400" dirty="0">
                <a:solidFill>
                  <a:srgbClr val="008000"/>
                </a:solidFill>
                <a:latin typeface="Trebuchet MS"/>
                <a:cs typeface="Trebuchet MS"/>
              </a:rPr>
              <a:t>de transition</a:t>
            </a:r>
          </a:p>
        </p:txBody>
      </p:sp>
      <p:sp>
        <p:nvSpPr>
          <p:cNvPr id="58" name="ZoneTexte 57"/>
          <p:cNvSpPr txBox="1">
            <a:spLocks/>
          </p:cNvSpPr>
          <p:nvPr/>
        </p:nvSpPr>
        <p:spPr>
          <a:xfrm>
            <a:off x="3213101" y="3975100"/>
            <a:ext cx="143999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00FF"/>
                </a:solidFill>
                <a:latin typeface="Trebuchet MS"/>
                <a:cs typeface="Trebuchet MS"/>
              </a:rPr>
              <a:t>QNH / Alt. libre</a:t>
            </a:r>
            <a:endParaRPr lang="fr-FR" sz="1400" dirty="0">
              <a:solidFill>
                <a:srgbClr val="0000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5431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31389 -0.2740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-137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3" grpId="0" animBg="1"/>
      <p:bldP spid="54" grpId="0"/>
      <p:bldP spid="55" grpId="0" animBg="1"/>
      <p:bldP spid="56" grpId="0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 descr="Marbre blanc"/>
          <p:cNvSpPr>
            <a:spLocks noChangeArrowheads="1"/>
          </p:cNvSpPr>
          <p:nvPr/>
        </p:nvSpPr>
        <p:spPr bwMode="auto">
          <a:xfrm>
            <a:off x="893762" y="352425"/>
            <a:ext cx="7356475" cy="5788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ALTIMETRIE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093788" y="1382712"/>
            <a:ext cx="7148512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Notion de pression atmosphérique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Atmosphère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standard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Fonctionnement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de l’altimètre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différents calages altimétriques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Détermination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du calage à adopter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Altimétrie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et réglementation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1746250" y="4902200"/>
            <a:ext cx="5372100" cy="546100"/>
          </a:xfrm>
          <a:prstGeom prst="roundRect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alphaModFix amt="85000"/>
            <a:lum contrast="12000"/>
          </a:blip>
          <a:srcRect b="3487"/>
          <a:stretch>
            <a:fillRect/>
          </a:stretch>
        </p:blipFill>
        <p:spPr bwMode="auto">
          <a:xfrm>
            <a:off x="931333" y="889000"/>
            <a:ext cx="7044267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 rot="606007">
            <a:off x="2695228" y="1389065"/>
            <a:ext cx="3895725" cy="4656138"/>
            <a:chOff x="1730" y="1127"/>
            <a:chExt cx="2454" cy="2933"/>
          </a:xfrm>
        </p:grpSpPr>
        <p:sp>
          <p:nvSpPr>
            <p:cNvPr id="9236" name="Text Box 20"/>
            <p:cNvSpPr txBox="1">
              <a:spLocks noChangeArrowheads="1"/>
            </p:cNvSpPr>
            <p:nvPr/>
          </p:nvSpPr>
          <p:spPr bwMode="auto">
            <a:xfrm rot="20981363">
              <a:off x="2676" y="1127"/>
              <a:ext cx="5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fr-FR" sz="2000" b="1" kern="10" dirty="0">
                  <a:ln w="1905"/>
                  <a:solidFill>
                    <a:srgbClr val="29417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ndara"/>
                  <a:ea typeface="Arial Black"/>
                  <a:cs typeface="Candara"/>
                </a:rPr>
                <a:t>0°</a:t>
              </a:r>
            </a:p>
          </p:txBody>
        </p:sp>
        <p:sp>
          <p:nvSpPr>
            <p:cNvPr id="9237" name="Text Box 21"/>
            <p:cNvSpPr txBox="1">
              <a:spLocks noChangeArrowheads="1"/>
            </p:cNvSpPr>
            <p:nvPr/>
          </p:nvSpPr>
          <p:spPr bwMode="auto">
            <a:xfrm rot="20960219">
              <a:off x="2892" y="3808"/>
              <a:ext cx="97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fr-FR" sz="2000" b="1" kern="10" dirty="0">
                  <a:ln w="1905"/>
                  <a:solidFill>
                    <a:srgbClr val="29417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ndara"/>
                  <a:ea typeface="Arial Black"/>
                  <a:cs typeface="Candara"/>
                </a:rPr>
                <a:t>179</a:t>
              </a:r>
              <a:r>
                <a:rPr lang="fr-FR" sz="2000" b="1" kern="10" dirty="0">
                  <a:ln w="1905"/>
                  <a:solidFill>
                    <a:schemeClr val="accent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ndara"/>
                  <a:ea typeface="Arial Black"/>
                  <a:cs typeface="Candara"/>
                </a:rPr>
                <a:t>°</a:t>
              </a:r>
            </a:p>
          </p:txBody>
        </p:sp>
        <p:sp>
          <p:nvSpPr>
            <p:cNvPr id="34843" name="AutoShape 16"/>
            <p:cNvSpPr>
              <a:spLocks noChangeArrowheads="1"/>
            </p:cNvSpPr>
            <p:nvPr/>
          </p:nvSpPr>
          <p:spPr bwMode="auto">
            <a:xfrm rot="-5999016">
              <a:off x="1712" y="1413"/>
              <a:ext cx="2489" cy="2454"/>
            </a:xfrm>
            <a:custGeom>
              <a:avLst/>
              <a:gdLst>
                <a:gd name="T0" fmla="*/ 16 w 21600"/>
                <a:gd name="T1" fmla="*/ 32 h 21600"/>
                <a:gd name="T2" fmla="*/ 25 w 21600"/>
                <a:gd name="T3" fmla="*/ 16 h 21600"/>
                <a:gd name="T4" fmla="*/ 16 w 21600"/>
                <a:gd name="T5" fmla="*/ 16 h 21600"/>
                <a:gd name="T6" fmla="*/ 8 w 21600"/>
                <a:gd name="T7" fmla="*/ 1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1080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10800"/>
                  </a:moveTo>
                  <a:cubicBezTo>
                    <a:pt x="10800" y="10800"/>
                    <a:pt x="10800" y="10800"/>
                    <a:pt x="10800" y="10800"/>
                  </a:cubicBezTo>
                  <a:cubicBezTo>
                    <a:pt x="10800" y="10800"/>
                    <a:pt x="10800" y="10800"/>
                    <a:pt x="10800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solidFill>
              <a:srgbClr val="3399FF">
                <a:alpha val="70000"/>
              </a:srgb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 rot="660000">
            <a:off x="2632075" y="1506537"/>
            <a:ext cx="3895725" cy="4641850"/>
            <a:chOff x="1658" y="1237"/>
            <a:chExt cx="2454" cy="2924"/>
          </a:xfrm>
        </p:grpSpPr>
        <p:sp>
          <p:nvSpPr>
            <p:cNvPr id="34838" name="AutoShape 17"/>
            <p:cNvSpPr>
              <a:spLocks noChangeArrowheads="1"/>
            </p:cNvSpPr>
            <p:nvPr/>
          </p:nvSpPr>
          <p:spPr bwMode="auto">
            <a:xfrm rot="15540000" flipH="1" flipV="1">
              <a:off x="1640" y="1449"/>
              <a:ext cx="2489" cy="2454"/>
            </a:xfrm>
            <a:custGeom>
              <a:avLst/>
              <a:gdLst>
                <a:gd name="T0" fmla="*/ 16 w 21600"/>
                <a:gd name="T1" fmla="*/ 32 h 21600"/>
                <a:gd name="T2" fmla="*/ 25 w 21600"/>
                <a:gd name="T3" fmla="*/ 16 h 21600"/>
                <a:gd name="T4" fmla="*/ 16 w 21600"/>
                <a:gd name="T5" fmla="*/ 16 h 21600"/>
                <a:gd name="T6" fmla="*/ 8 w 21600"/>
                <a:gd name="T7" fmla="*/ 1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1080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10800"/>
                  </a:moveTo>
                  <a:cubicBezTo>
                    <a:pt x="10800" y="10800"/>
                    <a:pt x="10800" y="10800"/>
                    <a:pt x="10800" y="10800"/>
                  </a:cubicBezTo>
                  <a:cubicBezTo>
                    <a:pt x="10800" y="10800"/>
                    <a:pt x="10800" y="10800"/>
                    <a:pt x="10800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solidFill>
              <a:srgbClr val="FF6699">
                <a:alpha val="7000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238" name="Text Box 22"/>
            <p:cNvSpPr txBox="1">
              <a:spLocks noChangeArrowheads="1"/>
            </p:cNvSpPr>
            <p:nvPr/>
          </p:nvSpPr>
          <p:spPr bwMode="auto">
            <a:xfrm rot="20943824">
              <a:off x="2460" y="3909"/>
              <a:ext cx="97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fr-FR" sz="20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ndara"/>
                  <a:ea typeface="Arial Black"/>
                  <a:cs typeface="Candara"/>
                </a:rPr>
                <a:t>180°</a:t>
              </a:r>
            </a:p>
          </p:txBody>
        </p:sp>
        <p:sp>
          <p:nvSpPr>
            <p:cNvPr id="9239" name="Text Box 23"/>
            <p:cNvSpPr txBox="1">
              <a:spLocks noChangeArrowheads="1"/>
            </p:cNvSpPr>
            <p:nvPr/>
          </p:nvSpPr>
          <p:spPr bwMode="auto">
            <a:xfrm rot="20925049">
              <a:off x="1944" y="1237"/>
              <a:ext cx="97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20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ndara"/>
                  <a:ea typeface="Arial Black"/>
                  <a:cs typeface="Candara"/>
                </a:rPr>
                <a:t>359</a:t>
              </a:r>
              <a:r>
                <a:rPr lang="fr-FR" sz="2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°</a:t>
              </a:r>
            </a:p>
          </p:txBody>
        </p:sp>
      </p:grpSp>
      <p:sp>
        <p:nvSpPr>
          <p:cNvPr id="23" name="Rectangle avec flèche vers le bas 22"/>
          <p:cNvSpPr/>
          <p:nvPr/>
        </p:nvSpPr>
        <p:spPr bwMode="auto">
          <a:xfrm>
            <a:off x="4242084" y="1018364"/>
            <a:ext cx="732300" cy="795800"/>
          </a:xfrm>
          <a:prstGeom prst="downArrowCallout">
            <a:avLst>
              <a:gd name="adj1" fmla="val 11774"/>
              <a:gd name="adj2" fmla="val 10635"/>
              <a:gd name="adj3" fmla="val 26029"/>
              <a:gd name="adj4" fmla="val 46058"/>
            </a:avLst>
          </a:prstGeom>
          <a:ln w="19050" cmpd="sng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Nm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WordArt 33"/>
          <p:cNvSpPr>
            <a:spLocks noChangeArrowheads="1" noChangeShapeType="1" noTextEdit="1"/>
          </p:cNvSpPr>
          <p:nvPr/>
        </p:nvSpPr>
        <p:spPr bwMode="auto">
          <a:xfrm rot="16560000">
            <a:off x="1648961" y="2923621"/>
            <a:ext cx="2700254" cy="1252800"/>
          </a:xfrm>
          <a:prstGeom prst="rect">
            <a:avLst/>
          </a:prstGeom>
          <a:ln>
            <a:noFill/>
          </a:ln>
        </p:spPr>
        <p:txBody>
          <a:bodyPr spcFirstLastPara="1" wrap="none" fromWordArt="1">
            <a:prstTxWarp prst="textArchUp">
              <a:avLst>
                <a:gd name="adj" fmla="val 11172231"/>
              </a:avLst>
            </a:prstTxWarp>
          </a:bodyPr>
          <a:lstStyle/>
          <a:p>
            <a:pPr algn="ctr"/>
            <a:r>
              <a:rPr lang="fr-FR" sz="20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ea typeface="Arial Black"/>
                <a:cs typeface="Candara"/>
              </a:rPr>
              <a:t>NIVEAU </a:t>
            </a:r>
            <a:r>
              <a:rPr lang="fr-FR" sz="20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ea typeface="Arial Black"/>
                <a:cs typeface="Candara"/>
              </a:rPr>
              <a:t>DE VOL PAIR+ </a:t>
            </a:r>
            <a:r>
              <a:rPr lang="fr-FR" sz="20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ea typeface="Arial Black"/>
                <a:cs typeface="Candara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79667" y="2535535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249" name="WordArt 33"/>
          <p:cNvSpPr>
            <a:spLocks noChangeArrowheads="1" noChangeShapeType="1" noTextEdit="1"/>
          </p:cNvSpPr>
          <p:nvPr/>
        </p:nvSpPr>
        <p:spPr bwMode="auto">
          <a:xfrm rot="4890650">
            <a:off x="4593561" y="2881189"/>
            <a:ext cx="2998800" cy="143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72231"/>
              </a:avLst>
            </a:prstTxWarp>
          </a:bodyPr>
          <a:lstStyle/>
          <a:p>
            <a:pPr algn="ctr"/>
            <a:r>
              <a:rPr lang="fr-FR" sz="2000" b="1" kern="10" dirty="0">
                <a:ln w="1905"/>
                <a:solidFill>
                  <a:srgbClr val="29417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ea typeface="Arial Black"/>
                <a:cs typeface="Candara"/>
              </a:rPr>
              <a:t>NIVEAU DE </a:t>
            </a:r>
            <a:r>
              <a:rPr lang="fr-FR" sz="2000" b="1" kern="10" dirty="0" smtClean="0">
                <a:ln w="1905"/>
                <a:solidFill>
                  <a:srgbClr val="29417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ea typeface="Arial Black"/>
                <a:cs typeface="Candara"/>
              </a:rPr>
              <a:t>VOL IMPAIR </a:t>
            </a:r>
            <a:r>
              <a:rPr lang="fr-FR" sz="2000" b="1" kern="10" dirty="0">
                <a:ln w="1905"/>
                <a:solidFill>
                  <a:srgbClr val="29417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ea typeface="Arial Black"/>
                <a:cs typeface="Candara"/>
              </a:rPr>
              <a:t>+ 5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6</a:t>
            </a:r>
            <a:r>
              <a:rPr lang="fr-FR" sz="2000" b="1" cap="all" dirty="0" smtClean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/ REGLES DE LA SEMI-CIRCULAIRE</a:t>
            </a:r>
            <a:endParaRPr lang="fr-FR" sz="2000" b="1" cap="all" dirty="0">
              <a:solidFill>
                <a:srgbClr val="1F497D"/>
              </a:solidFill>
              <a:latin typeface="Calibri"/>
              <a:ea typeface="Apple Casual" charset="0"/>
              <a:cs typeface="Calibri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2" y="1820862"/>
            <a:ext cx="3957274" cy="3957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176017" y="5042266"/>
            <a:ext cx="4573052" cy="449549"/>
            <a:chOff x="1099" y="2226"/>
            <a:chExt cx="4854" cy="412"/>
          </a:xfrm>
        </p:grpSpPr>
        <p:sp>
          <p:nvSpPr>
            <p:cNvPr id="9245" name="AutoShape 29"/>
            <p:cNvSpPr>
              <a:spLocks noChangeArrowheads="1"/>
            </p:cNvSpPr>
            <p:nvPr/>
          </p:nvSpPr>
          <p:spPr bwMode="auto">
            <a:xfrm rot="1390111">
              <a:off x="4278" y="2226"/>
              <a:ext cx="1675" cy="367"/>
            </a:xfrm>
            <a:prstGeom prst="homePlate">
              <a:avLst>
                <a:gd name="adj" fmla="val 70231"/>
              </a:avLst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2000" b="1" dirty="0">
                  <a:solidFill>
                    <a:srgbClr val="0000FF"/>
                  </a:solidFill>
                  <a:latin typeface="Candara"/>
                  <a:cs typeface="Candara"/>
                </a:rPr>
                <a:t>I</a:t>
              </a:r>
              <a:r>
                <a:rPr lang="fr-FR" sz="1600" b="1" dirty="0">
                  <a:latin typeface="Candara"/>
                  <a:cs typeface="Candara"/>
                </a:rPr>
                <a:t>TALIE</a:t>
              </a:r>
              <a:endParaRPr lang="fr-FR" sz="1600" b="1" dirty="0">
                <a:solidFill>
                  <a:schemeClr val="accent2"/>
                </a:solidFill>
                <a:latin typeface="Candara"/>
                <a:cs typeface="Candara"/>
              </a:endParaRPr>
            </a:p>
          </p:txBody>
        </p:sp>
        <p:sp>
          <p:nvSpPr>
            <p:cNvPr id="9246" name="AutoShape 30"/>
            <p:cNvSpPr>
              <a:spLocks noChangeArrowheads="1"/>
            </p:cNvSpPr>
            <p:nvPr/>
          </p:nvSpPr>
          <p:spPr bwMode="auto">
            <a:xfrm rot="19759560" flipH="1">
              <a:off x="1099" y="2248"/>
              <a:ext cx="1713" cy="390"/>
            </a:xfrm>
            <a:prstGeom prst="homePlate">
              <a:avLst>
                <a:gd name="adj" fmla="val 77875"/>
              </a:avLst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b="1" dirty="0">
                  <a:solidFill>
                    <a:srgbClr val="FF0000"/>
                  </a:solidFill>
                  <a:latin typeface="Candara"/>
                  <a:cs typeface="Candara"/>
                </a:rPr>
                <a:t>P</a:t>
              </a:r>
              <a:r>
                <a:rPr lang="fr-FR" sz="1600" b="1" dirty="0">
                  <a:latin typeface="Candara"/>
                  <a:cs typeface="Candara"/>
                </a:rPr>
                <a:t>ORTUGAL</a:t>
              </a:r>
              <a:endParaRPr lang="fr-FR" sz="1600" b="1" dirty="0">
                <a:solidFill>
                  <a:srgbClr val="FF0000"/>
                </a:solidFill>
                <a:latin typeface="Candara"/>
                <a:cs typeface="Candar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/>
      <p:bldP spid="92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83" name="Group 30"/>
          <p:cNvGrpSpPr>
            <a:grpSpLocks/>
          </p:cNvGrpSpPr>
          <p:nvPr/>
        </p:nvGrpSpPr>
        <p:grpSpPr bwMode="auto">
          <a:xfrm>
            <a:off x="5295900" y="4438650"/>
            <a:ext cx="1866900" cy="641350"/>
            <a:chOff x="3536" y="2812"/>
            <a:chExt cx="1176" cy="404"/>
          </a:xfrm>
        </p:grpSpPr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>
              <a:off x="3536" y="2868"/>
              <a:ext cx="281" cy="328"/>
            </a:xfrm>
            <a:prstGeom prst="rect">
              <a:avLst/>
            </a:prstGeom>
            <a:solidFill>
              <a:srgbClr val="95B3D7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3548" y="2812"/>
              <a:ext cx="11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3600" b="1" dirty="0">
                  <a:solidFill>
                    <a:srgbClr val="FF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5</a:t>
              </a:r>
              <a:r>
                <a:rPr lang="fr-FR" sz="3600" dirty="0"/>
                <a:t> </a:t>
              </a:r>
              <a:r>
                <a:rPr lang="fr-FR" sz="3600" dirty="0">
                  <a:solidFill>
                    <a:srgbClr val="000000"/>
                  </a:solidFill>
                </a:rPr>
                <a:t>00 </a:t>
              </a:r>
              <a:r>
                <a:rPr lang="fr-FR" sz="3600" dirty="0" err="1">
                  <a:solidFill>
                    <a:srgbClr val="000000"/>
                  </a:solidFill>
                </a:rPr>
                <a:t>Ft</a:t>
              </a:r>
              <a:endParaRPr lang="fr-FR" sz="3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105150" y="4464050"/>
            <a:ext cx="2133600" cy="641350"/>
            <a:chOff x="2124" y="2812"/>
            <a:chExt cx="1344" cy="404"/>
          </a:xfrm>
        </p:grpSpPr>
        <p:grpSp>
          <p:nvGrpSpPr>
            <p:cNvPr id="35870" name="Group 31"/>
            <p:cNvGrpSpPr>
              <a:grpSpLocks/>
            </p:cNvGrpSpPr>
            <p:nvPr/>
          </p:nvGrpSpPr>
          <p:grpSpPr bwMode="auto">
            <a:xfrm>
              <a:off x="2124" y="2812"/>
              <a:ext cx="1172" cy="404"/>
              <a:chOff x="2124" y="2812"/>
              <a:chExt cx="1172" cy="404"/>
            </a:xfrm>
          </p:grpSpPr>
          <p:sp>
            <p:nvSpPr>
              <p:cNvPr id="10260" name="Rectangle 20"/>
              <p:cNvSpPr>
                <a:spLocks noChangeArrowheads="1"/>
              </p:cNvSpPr>
              <p:nvPr/>
            </p:nvSpPr>
            <p:spPr bwMode="auto">
              <a:xfrm>
                <a:off x="2124" y="2872"/>
                <a:ext cx="281" cy="328"/>
              </a:xfrm>
              <a:prstGeom prst="rect">
                <a:avLst/>
              </a:prstGeom>
              <a:solidFill>
                <a:srgbClr val="95B3D7"/>
              </a:solidFill>
              <a:ln w="9525">
                <a:solidFill>
                  <a:srgbClr val="1F497D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fr-FR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258" name="Text Box 18"/>
              <p:cNvSpPr txBox="1">
                <a:spLocks noChangeArrowheads="1"/>
              </p:cNvSpPr>
              <p:nvPr/>
            </p:nvSpPr>
            <p:spPr bwMode="auto">
              <a:xfrm>
                <a:off x="2132" y="2812"/>
                <a:ext cx="116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fr-FR" sz="3600" b="1" dirty="0">
                    <a:solidFill>
                      <a:srgbClr val="FF0000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</a:rPr>
                  <a:t>4</a:t>
                </a:r>
                <a:r>
                  <a:rPr lang="fr-FR" sz="36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3600" dirty="0" smtClean="0"/>
                  <a:t>000 </a:t>
                </a:r>
                <a:r>
                  <a:rPr lang="fr-FR" sz="3600" dirty="0" err="1"/>
                  <a:t>Ft</a:t>
                </a:r>
                <a:endParaRPr lang="fr-FR" sz="3600" dirty="0"/>
              </a:p>
            </p:txBody>
          </p:sp>
        </p:grpSp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>
              <a:off x="3156" y="2844"/>
              <a:ext cx="31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3200" dirty="0">
                  <a:latin typeface="Americana" pitchFamily="18" charset="0"/>
                </a:rPr>
                <a:t>+</a:t>
              </a:r>
            </a:p>
          </p:txBody>
        </p:sp>
      </p:grpSp>
      <p:sp>
        <p:nvSpPr>
          <p:cNvPr id="10255" name="AutoShape 15"/>
          <p:cNvSpPr>
            <a:spLocks noChangeArrowheads="1"/>
          </p:cNvSpPr>
          <p:nvPr/>
        </p:nvSpPr>
        <p:spPr bwMode="auto">
          <a:xfrm rot="5400000">
            <a:off x="2215075" y="3131625"/>
            <a:ext cx="643500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flipH="1">
            <a:off x="4381500" y="2705100"/>
            <a:ext cx="1866900" cy="279400"/>
          </a:xfrm>
          <a:prstGeom prst="rightArrow">
            <a:avLst>
              <a:gd name="adj1" fmla="val 50000"/>
              <a:gd name="adj2" fmla="val 76563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305299" y="1409700"/>
            <a:ext cx="1138847" cy="266700"/>
          </a:xfrm>
          <a:prstGeom prst="rightArrow">
            <a:avLst>
              <a:gd name="adj1" fmla="val 50000"/>
              <a:gd name="adj2" fmla="val 133929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637306" y="1063625"/>
            <a:ext cx="3744194" cy="10215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  <a:sp3d extrusionH="57150">
              <a:bevelT w="38100" h="38100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dirty="0">
                <a:solidFill>
                  <a:schemeClr val="tx1"/>
                </a:solidFill>
                <a:latin typeface="Cambria"/>
                <a:cs typeface="Cambria"/>
              </a:rPr>
              <a:t>Je vole en espace aérien non contrôlé au dessus de la pseudo altitude de transition</a:t>
            </a:r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2677" y="1992313"/>
            <a:ext cx="1704975" cy="176212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5395914" y="1123950"/>
            <a:ext cx="3367088" cy="71508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dirty="0">
                <a:solidFill>
                  <a:srgbClr val="000000"/>
                </a:solidFill>
                <a:latin typeface="Cambria"/>
                <a:cs typeface="Cambria"/>
              </a:rPr>
              <a:t>Je cale mon altimètre sur la pression 1013 </a:t>
            </a:r>
            <a:r>
              <a:rPr lang="fr-FR" sz="1800" dirty="0" err="1">
                <a:solidFill>
                  <a:srgbClr val="000000"/>
                </a:solidFill>
                <a:latin typeface="Cambria"/>
                <a:cs typeface="Cambria"/>
              </a:rPr>
              <a:t>Hpa</a:t>
            </a:r>
            <a:endParaRPr lang="fr-FR" sz="18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692710" y="2608263"/>
            <a:ext cx="3688790" cy="4086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dirty="0">
                <a:solidFill>
                  <a:srgbClr val="003300"/>
                </a:solidFill>
                <a:latin typeface="Cambria"/>
                <a:cs typeface="Cambria"/>
              </a:rPr>
              <a:t>Ma </a:t>
            </a:r>
            <a:r>
              <a:rPr lang="fr-FR" sz="1800" dirty="0" smtClean="0">
                <a:solidFill>
                  <a:srgbClr val="003300"/>
                </a:solidFill>
                <a:latin typeface="Cambria"/>
                <a:cs typeface="Cambria"/>
              </a:rPr>
              <a:t>Route magnétique est au 190°</a:t>
            </a:r>
            <a:endParaRPr lang="fr-FR" sz="1800" dirty="0">
              <a:solidFill>
                <a:srgbClr val="003300"/>
              </a:solidFill>
              <a:latin typeface="Cambria"/>
              <a:cs typeface="Cambria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390527" y="3605213"/>
            <a:ext cx="4511371" cy="4086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dirty="0">
                <a:solidFill>
                  <a:srgbClr val="FFFF00"/>
                </a:solidFill>
                <a:latin typeface="Cambria"/>
                <a:cs typeface="Cambria"/>
              </a:rPr>
              <a:t>Je choisi un niveau de vol (FL</a:t>
            </a:r>
            <a:r>
              <a:rPr lang="fr-FR" sz="1800" dirty="0" smtClean="0">
                <a:solidFill>
                  <a:srgbClr val="FFFF00"/>
                </a:solidFill>
                <a:latin typeface="Cambria"/>
                <a:cs typeface="Cambria"/>
              </a:rPr>
              <a:t>) </a:t>
            </a:r>
            <a:r>
              <a:rPr lang="fr-FR" sz="1800" b="1" dirty="0" smtClean="0">
                <a:solidFill>
                  <a:srgbClr val="FFFF00"/>
                </a:solidFill>
                <a:latin typeface="Cambria"/>
                <a:cs typeface="Cambria"/>
              </a:rPr>
              <a:t>Pair </a:t>
            </a:r>
            <a:r>
              <a:rPr lang="fr-FR" sz="1800" b="1" dirty="0">
                <a:solidFill>
                  <a:srgbClr val="FFFF00"/>
                </a:solidFill>
                <a:latin typeface="Cambria"/>
                <a:cs typeface="Cambria"/>
              </a:rPr>
              <a:t>+ 5</a:t>
            </a:r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>
            <a:off x="2881313" y="5502275"/>
            <a:ext cx="3425825" cy="733842"/>
          </a:xfrm>
          <a:prstGeom prst="ribbon">
            <a:avLst>
              <a:gd name="adj1" fmla="val 15961"/>
              <a:gd name="adj2" fmla="val 45551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600" b="1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FL </a:t>
            </a:r>
            <a:r>
              <a:rPr lang="fr-FR" sz="3600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45</a:t>
            </a:r>
            <a:endParaRPr lang="fr-FR" sz="3600" b="1" dirty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267" name="AutoShape 27"/>
          <p:cNvSpPr>
            <a:spLocks noChangeArrowheads="1"/>
          </p:cNvSpPr>
          <p:nvPr/>
        </p:nvSpPr>
        <p:spPr bwMode="auto">
          <a:xfrm>
            <a:off x="2057400" y="4870450"/>
            <a:ext cx="1009650" cy="1162050"/>
          </a:xfrm>
          <a:prstGeom prst="curvedRightArrow">
            <a:avLst>
              <a:gd name="adj1" fmla="val 23019"/>
              <a:gd name="adj2" fmla="val 46038"/>
              <a:gd name="adj3" fmla="val 33333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26" name="Oval 43"/>
          <p:cNvSpPr>
            <a:spLocks noChangeAspect="1" noChangeArrowheads="1"/>
          </p:cNvSpPr>
          <p:nvPr/>
        </p:nvSpPr>
        <p:spPr bwMode="auto">
          <a:xfrm>
            <a:off x="7340600" y="2717800"/>
            <a:ext cx="510640" cy="49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 smtClean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EXEMPLE DE CHOIX DE NIVEAU DE VOL</a:t>
            </a:r>
            <a:endParaRPr lang="fr-FR" sz="2000" b="1" cap="all" dirty="0">
              <a:solidFill>
                <a:srgbClr val="1F497D"/>
              </a:solidFill>
              <a:latin typeface="Calibri"/>
              <a:ea typeface="Apple Casual" charset="0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8400" y="3670300"/>
            <a:ext cx="850900" cy="292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?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64" grpId="0" animBg="1"/>
      <p:bldP spid="10267" grpId="0" animBg="1"/>
      <p:bldP spid="26" grpId="0" animBg="1"/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er 58"/>
          <p:cNvGrpSpPr/>
          <p:nvPr/>
        </p:nvGrpSpPr>
        <p:grpSpPr>
          <a:xfrm>
            <a:off x="1371600" y="812800"/>
            <a:ext cx="6426200" cy="5346700"/>
            <a:chOff x="0" y="0"/>
            <a:chExt cx="9144000" cy="6248401"/>
          </a:xfrm>
        </p:grpSpPr>
        <p:pic>
          <p:nvPicPr>
            <p:cNvPr id="60" name="Picture 87"/>
            <p:cNvPicPr>
              <a:picLocks noChangeAspect="1" noChangeArrowheads="1"/>
            </p:cNvPicPr>
            <p:nvPr/>
          </p:nvPicPr>
          <p:blipFill>
            <a:blip r:embed="rId2">
              <a:lum bright="22000" contrast="32000"/>
              <a:alphaModFix amt="65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19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Rectangle 13" descr="Vague"/>
            <p:cNvSpPr>
              <a:spLocks noChangeArrowheads="1"/>
            </p:cNvSpPr>
            <p:nvPr/>
          </p:nvSpPr>
          <p:spPr bwMode="auto">
            <a:xfrm>
              <a:off x="0" y="5867400"/>
              <a:ext cx="3810000" cy="381000"/>
            </a:xfrm>
            <a:prstGeom prst="rect">
              <a:avLst/>
            </a:prstGeom>
            <a:pattFill prst="wave">
              <a:fgClr>
                <a:schemeClr val="tx2"/>
              </a:fgClr>
              <a:bgClr>
                <a:schemeClr val="accent1">
                  <a:lumMod val="40000"/>
                  <a:lumOff val="60000"/>
                </a:schemeClr>
              </a:bgClr>
            </a:pattFill>
            <a:ln w="9525">
              <a:noFill/>
              <a:miter lim="800000"/>
              <a:headEnd/>
              <a:tailEnd/>
            </a:ln>
            <a:effectLst>
              <a:innerShdw blurRad="800100" dist="50800" dir="7500000">
                <a:schemeClr val="accent1"/>
              </a:inn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838200" y="5367339"/>
              <a:ext cx="8299450" cy="881062"/>
            </a:xfrm>
            <a:custGeom>
              <a:avLst/>
              <a:gdLst>
                <a:gd name="T0" fmla="*/ 55443438 w 5228"/>
                <a:gd name="T1" fmla="*/ 2147483647 h 941"/>
                <a:gd name="T2" fmla="*/ 0 w 5228"/>
                <a:gd name="T3" fmla="*/ 2147483647 h 941"/>
                <a:gd name="T4" fmla="*/ 1950600938 w 5228"/>
                <a:gd name="T5" fmla="*/ 1769149095 h 941"/>
                <a:gd name="T6" fmla="*/ 2147483647 w 5228"/>
                <a:gd name="T7" fmla="*/ 793848159 h 941"/>
                <a:gd name="T8" fmla="*/ 2147483647 w 5228"/>
                <a:gd name="T9" fmla="*/ 158768997 h 941"/>
                <a:gd name="T10" fmla="*/ 2147483647 w 5228"/>
                <a:gd name="T11" fmla="*/ 612396970 h 941"/>
                <a:gd name="T12" fmla="*/ 2147483647 w 5228"/>
                <a:gd name="T13" fmla="*/ 733364430 h 941"/>
                <a:gd name="T14" fmla="*/ 2147483647 w 5228"/>
                <a:gd name="T15" fmla="*/ 627517902 h 941"/>
                <a:gd name="T16" fmla="*/ 2147483647 w 5228"/>
                <a:gd name="T17" fmla="*/ 355341119 h 941"/>
                <a:gd name="T18" fmla="*/ 2147483647 w 5228"/>
                <a:gd name="T19" fmla="*/ 7559672 h 941"/>
                <a:gd name="T20" fmla="*/ 2147483647 w 5228"/>
                <a:gd name="T21" fmla="*/ 309978321 h 941"/>
                <a:gd name="T22" fmla="*/ 2147483647 w 5228"/>
                <a:gd name="T23" fmla="*/ 551913240 h 941"/>
                <a:gd name="T24" fmla="*/ 2147483647 w 5228"/>
                <a:gd name="T25" fmla="*/ 793848159 h 941"/>
                <a:gd name="T26" fmla="*/ 2147483647 w 5228"/>
                <a:gd name="T27" fmla="*/ 2147483647 h 941"/>
                <a:gd name="T28" fmla="*/ 35282188 w 5228"/>
                <a:gd name="T29" fmla="*/ 2147483647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28"/>
                <a:gd name="T46" fmla="*/ 0 h 941"/>
                <a:gd name="T47" fmla="*/ 5228 w 5228"/>
                <a:gd name="T48" fmla="*/ 941 h 9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28" h="941">
                  <a:moveTo>
                    <a:pt x="22" y="939"/>
                  </a:moveTo>
                  <a:lnTo>
                    <a:pt x="0" y="941"/>
                  </a:lnTo>
                  <a:lnTo>
                    <a:pt x="774" y="702"/>
                  </a:lnTo>
                  <a:lnTo>
                    <a:pt x="1140" y="315"/>
                  </a:lnTo>
                  <a:cubicBezTo>
                    <a:pt x="1285" y="208"/>
                    <a:pt x="1471" y="75"/>
                    <a:pt x="1644" y="63"/>
                  </a:cubicBezTo>
                  <a:cubicBezTo>
                    <a:pt x="1817" y="51"/>
                    <a:pt x="2045" y="205"/>
                    <a:pt x="2178" y="243"/>
                  </a:cubicBezTo>
                  <a:cubicBezTo>
                    <a:pt x="2311" y="281"/>
                    <a:pt x="2185" y="290"/>
                    <a:pt x="2442" y="291"/>
                  </a:cubicBezTo>
                  <a:lnTo>
                    <a:pt x="3720" y="249"/>
                  </a:lnTo>
                  <a:cubicBezTo>
                    <a:pt x="3981" y="224"/>
                    <a:pt x="3917" y="182"/>
                    <a:pt x="4008" y="141"/>
                  </a:cubicBezTo>
                  <a:cubicBezTo>
                    <a:pt x="4099" y="100"/>
                    <a:pt x="4164" y="6"/>
                    <a:pt x="4266" y="3"/>
                  </a:cubicBezTo>
                  <a:cubicBezTo>
                    <a:pt x="4368" y="0"/>
                    <a:pt x="4518" y="87"/>
                    <a:pt x="4620" y="123"/>
                  </a:cubicBezTo>
                  <a:cubicBezTo>
                    <a:pt x="4722" y="159"/>
                    <a:pt x="4777" y="187"/>
                    <a:pt x="4878" y="219"/>
                  </a:cubicBezTo>
                  <a:cubicBezTo>
                    <a:pt x="4979" y="251"/>
                    <a:pt x="5170" y="195"/>
                    <a:pt x="5228" y="315"/>
                  </a:cubicBezTo>
                  <a:lnTo>
                    <a:pt x="5228" y="941"/>
                  </a:lnTo>
                  <a:lnTo>
                    <a:pt x="14" y="941"/>
                  </a:lnTo>
                </a:path>
              </a:pathLst>
            </a:custGeom>
            <a:gradFill rotWithShape="1">
              <a:gsLst>
                <a:gs pos="28000">
                  <a:schemeClr val="accent3">
                    <a:lumMod val="75000"/>
                  </a:schemeClr>
                </a:gs>
                <a:gs pos="60000">
                  <a:schemeClr val="bg2">
                    <a:lumMod val="5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innerShdw blurRad="381000" dist="50800">
                <a:srgbClr val="000000">
                  <a:alpha val="80000"/>
                </a:srgbClr>
              </a:inn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57" name="AutoShape 15"/>
          <p:cNvSpPr>
            <a:spLocks noChangeArrowheads="1"/>
          </p:cNvSpPr>
          <p:nvPr/>
        </p:nvSpPr>
        <p:spPr bwMode="auto">
          <a:xfrm>
            <a:off x="1816100" y="5007547"/>
            <a:ext cx="1004373" cy="34051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 smtClean="0">
                <a:latin typeface="Trebuchet MS"/>
                <a:cs typeface="Trebuchet MS"/>
              </a:rPr>
              <a:t>3 000 </a:t>
            </a:r>
            <a:r>
              <a:rPr lang="fr-FR" sz="1400" dirty="0" err="1" smtClean="0">
                <a:latin typeface="Trebuchet MS"/>
                <a:cs typeface="Trebuchet MS"/>
              </a:rPr>
              <a:t>Ft</a:t>
            </a:r>
            <a:endParaRPr lang="fr-FR" sz="1400" dirty="0">
              <a:latin typeface="Trebuchet MS"/>
              <a:cs typeface="Trebuchet MS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2820468" y="1179620"/>
            <a:ext cx="3491987" cy="2260600"/>
            <a:chOff x="2083873" y="2132120"/>
            <a:chExt cx="4971423" cy="2260600"/>
          </a:xfrm>
        </p:grpSpPr>
        <p:grpSp>
          <p:nvGrpSpPr>
            <p:cNvPr id="3" name="Grouper 2"/>
            <p:cNvGrpSpPr/>
            <p:nvPr/>
          </p:nvGrpSpPr>
          <p:grpSpPr>
            <a:xfrm>
              <a:off x="2108237" y="2132120"/>
              <a:ext cx="4947059" cy="914400"/>
              <a:chOff x="2108237" y="2373420"/>
              <a:chExt cx="4947059" cy="914400"/>
            </a:xfrm>
          </p:grpSpPr>
          <p:sp>
            <p:nvSpPr>
              <p:cNvPr id="56" name="Line 19"/>
              <p:cNvSpPr>
                <a:spLocks noChangeShapeType="1"/>
              </p:cNvSpPr>
              <p:nvPr/>
            </p:nvSpPr>
            <p:spPr bwMode="auto">
              <a:xfrm>
                <a:off x="2108237" y="2830620"/>
                <a:ext cx="494705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81" name="Line 19"/>
              <p:cNvSpPr>
                <a:spLocks noChangeShapeType="1"/>
              </p:cNvSpPr>
              <p:nvPr/>
            </p:nvSpPr>
            <p:spPr bwMode="auto">
              <a:xfrm>
                <a:off x="2108237" y="2373420"/>
                <a:ext cx="494705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84" name="Line 19"/>
              <p:cNvSpPr>
                <a:spLocks noChangeShapeType="1"/>
              </p:cNvSpPr>
              <p:nvPr/>
            </p:nvSpPr>
            <p:spPr bwMode="auto">
              <a:xfrm>
                <a:off x="2108237" y="3287820"/>
                <a:ext cx="494705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grpSp>
          <p:nvGrpSpPr>
            <p:cNvPr id="86" name="Grouper 85"/>
            <p:cNvGrpSpPr/>
            <p:nvPr/>
          </p:nvGrpSpPr>
          <p:grpSpPr>
            <a:xfrm>
              <a:off x="2083873" y="3478320"/>
              <a:ext cx="4947059" cy="914400"/>
              <a:chOff x="2108237" y="2373420"/>
              <a:chExt cx="4947059" cy="914400"/>
            </a:xfrm>
          </p:grpSpPr>
          <p:sp>
            <p:nvSpPr>
              <p:cNvPr id="87" name="Line 19"/>
              <p:cNvSpPr>
                <a:spLocks noChangeShapeType="1"/>
              </p:cNvSpPr>
              <p:nvPr/>
            </p:nvSpPr>
            <p:spPr bwMode="auto">
              <a:xfrm>
                <a:off x="2108237" y="2830620"/>
                <a:ext cx="494705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88" name="Line 19"/>
              <p:cNvSpPr>
                <a:spLocks noChangeShapeType="1"/>
              </p:cNvSpPr>
              <p:nvPr/>
            </p:nvSpPr>
            <p:spPr bwMode="auto">
              <a:xfrm>
                <a:off x="2108237" y="2373420"/>
                <a:ext cx="494705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89" name="Line 19"/>
              <p:cNvSpPr>
                <a:spLocks noChangeShapeType="1"/>
              </p:cNvSpPr>
              <p:nvPr/>
            </p:nvSpPr>
            <p:spPr bwMode="auto">
              <a:xfrm>
                <a:off x="2108237" y="3287820"/>
                <a:ext cx="494705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</p:grpSp>
      <p:sp>
        <p:nvSpPr>
          <p:cNvPr id="99" name="Line 19"/>
          <p:cNvSpPr>
            <a:spLocks noChangeShapeType="1"/>
          </p:cNvSpPr>
          <p:nvPr/>
        </p:nvSpPr>
        <p:spPr bwMode="auto">
          <a:xfrm>
            <a:off x="2836268" y="3870540"/>
            <a:ext cx="349198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94" name="Line 19"/>
          <p:cNvSpPr>
            <a:spLocks noChangeShapeType="1"/>
          </p:cNvSpPr>
          <p:nvPr/>
        </p:nvSpPr>
        <p:spPr bwMode="auto">
          <a:xfrm>
            <a:off x="2824604" y="4759540"/>
            <a:ext cx="349198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95" name="Line 19"/>
          <p:cNvSpPr>
            <a:spLocks noChangeShapeType="1"/>
          </p:cNvSpPr>
          <p:nvPr/>
        </p:nvSpPr>
        <p:spPr bwMode="auto">
          <a:xfrm>
            <a:off x="2824604" y="4302340"/>
            <a:ext cx="349198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100" name="AutoShape 15"/>
          <p:cNvSpPr>
            <a:spLocks noChangeArrowheads="1"/>
          </p:cNvSpPr>
          <p:nvPr/>
        </p:nvSpPr>
        <p:spPr bwMode="auto">
          <a:xfrm>
            <a:off x="1816100" y="4589280"/>
            <a:ext cx="1004373" cy="34051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 smtClean="0">
                <a:latin typeface="Trebuchet MS"/>
                <a:cs typeface="Trebuchet MS"/>
              </a:rPr>
              <a:t>3 500 </a:t>
            </a:r>
            <a:r>
              <a:rPr lang="fr-FR" sz="1400" dirty="0" err="1" smtClean="0">
                <a:latin typeface="Trebuchet MS"/>
                <a:cs typeface="Trebuchet MS"/>
              </a:rPr>
              <a:t>Ft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01" name="AutoShape 15"/>
          <p:cNvSpPr>
            <a:spLocks noChangeArrowheads="1"/>
          </p:cNvSpPr>
          <p:nvPr/>
        </p:nvSpPr>
        <p:spPr bwMode="auto">
          <a:xfrm>
            <a:off x="1816100" y="4132080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4</a:t>
            </a:r>
            <a:r>
              <a:rPr lang="fr-FR" sz="1400" dirty="0" smtClean="0">
                <a:latin typeface="Trebuchet MS"/>
                <a:cs typeface="Trebuchet MS"/>
              </a:rPr>
              <a:t> 000 </a:t>
            </a:r>
            <a:r>
              <a:rPr lang="fr-FR" sz="1400" dirty="0" err="1" smtClean="0">
                <a:latin typeface="Trebuchet MS"/>
                <a:cs typeface="Trebuchet MS"/>
              </a:rPr>
              <a:t>Ft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04" name="AutoShape 15"/>
          <p:cNvSpPr>
            <a:spLocks noChangeArrowheads="1"/>
          </p:cNvSpPr>
          <p:nvPr/>
        </p:nvSpPr>
        <p:spPr bwMode="auto">
          <a:xfrm>
            <a:off x="1816100" y="3700280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4</a:t>
            </a:r>
            <a:r>
              <a:rPr lang="fr-FR" sz="1400" dirty="0" smtClean="0">
                <a:latin typeface="Trebuchet MS"/>
                <a:cs typeface="Trebuchet MS"/>
              </a:rPr>
              <a:t> </a:t>
            </a:r>
            <a:r>
              <a:rPr lang="fr-FR" sz="1400" dirty="0">
                <a:latin typeface="Trebuchet MS"/>
                <a:cs typeface="Trebuchet MS"/>
              </a:rPr>
              <a:t>5</a:t>
            </a:r>
            <a:r>
              <a:rPr lang="fr-FR" sz="1400" dirty="0" smtClean="0">
                <a:latin typeface="Trebuchet MS"/>
                <a:cs typeface="Trebuchet MS"/>
              </a:rPr>
              <a:t>00 </a:t>
            </a:r>
            <a:r>
              <a:rPr lang="fr-FR" sz="1400" dirty="0" err="1" smtClean="0">
                <a:latin typeface="Trebuchet MS"/>
                <a:cs typeface="Trebuchet MS"/>
              </a:rPr>
              <a:t>Ft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06" name="AutoShape 15"/>
          <p:cNvSpPr>
            <a:spLocks noChangeArrowheads="1"/>
          </p:cNvSpPr>
          <p:nvPr/>
        </p:nvSpPr>
        <p:spPr bwMode="auto">
          <a:xfrm>
            <a:off x="1816100" y="3269960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5</a:t>
            </a:r>
            <a:r>
              <a:rPr lang="fr-FR" sz="1400" dirty="0" smtClean="0">
                <a:latin typeface="Trebuchet MS"/>
                <a:cs typeface="Trebuchet MS"/>
              </a:rPr>
              <a:t> 000 </a:t>
            </a:r>
            <a:r>
              <a:rPr lang="fr-FR" sz="1400" dirty="0" err="1" smtClean="0">
                <a:latin typeface="Trebuchet MS"/>
                <a:cs typeface="Trebuchet MS"/>
              </a:rPr>
              <a:t>Ft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07" name="AutoShape 15"/>
          <p:cNvSpPr>
            <a:spLocks noChangeArrowheads="1"/>
          </p:cNvSpPr>
          <p:nvPr/>
        </p:nvSpPr>
        <p:spPr bwMode="auto">
          <a:xfrm>
            <a:off x="1816100" y="2812760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5</a:t>
            </a:r>
            <a:r>
              <a:rPr lang="fr-FR" sz="1400" dirty="0" smtClean="0">
                <a:latin typeface="Trebuchet MS"/>
                <a:cs typeface="Trebuchet MS"/>
              </a:rPr>
              <a:t> 500 </a:t>
            </a:r>
            <a:r>
              <a:rPr lang="fr-FR" sz="1400" dirty="0" err="1" smtClean="0">
                <a:latin typeface="Trebuchet MS"/>
                <a:cs typeface="Trebuchet MS"/>
              </a:rPr>
              <a:t>Ft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08" name="AutoShape 15"/>
          <p:cNvSpPr>
            <a:spLocks noChangeArrowheads="1"/>
          </p:cNvSpPr>
          <p:nvPr/>
        </p:nvSpPr>
        <p:spPr bwMode="auto">
          <a:xfrm>
            <a:off x="1816100" y="2355560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6</a:t>
            </a:r>
            <a:r>
              <a:rPr lang="fr-FR" sz="1400" dirty="0" smtClean="0">
                <a:latin typeface="Trebuchet MS"/>
                <a:cs typeface="Trebuchet MS"/>
              </a:rPr>
              <a:t> 000 </a:t>
            </a:r>
            <a:r>
              <a:rPr lang="fr-FR" sz="1400" dirty="0" err="1" smtClean="0">
                <a:latin typeface="Trebuchet MS"/>
                <a:cs typeface="Trebuchet MS"/>
              </a:rPr>
              <a:t>Ft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09" name="AutoShape 15"/>
          <p:cNvSpPr>
            <a:spLocks noChangeArrowheads="1"/>
          </p:cNvSpPr>
          <p:nvPr/>
        </p:nvSpPr>
        <p:spPr bwMode="auto">
          <a:xfrm>
            <a:off x="1816100" y="1923760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6</a:t>
            </a:r>
            <a:r>
              <a:rPr lang="fr-FR" sz="1400" dirty="0" smtClean="0">
                <a:latin typeface="Trebuchet MS"/>
                <a:cs typeface="Trebuchet MS"/>
              </a:rPr>
              <a:t> 500 </a:t>
            </a:r>
            <a:r>
              <a:rPr lang="fr-FR" sz="1400" dirty="0" err="1" smtClean="0">
                <a:latin typeface="Trebuchet MS"/>
                <a:cs typeface="Trebuchet MS"/>
              </a:rPr>
              <a:t>Ft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10" name="AutoShape 15"/>
          <p:cNvSpPr>
            <a:spLocks noChangeArrowheads="1"/>
          </p:cNvSpPr>
          <p:nvPr/>
        </p:nvSpPr>
        <p:spPr bwMode="auto">
          <a:xfrm>
            <a:off x="1816100" y="1466560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 smtClean="0">
                <a:latin typeface="Trebuchet MS"/>
                <a:cs typeface="Trebuchet MS"/>
              </a:rPr>
              <a:t>7 000 </a:t>
            </a:r>
            <a:r>
              <a:rPr lang="fr-FR" sz="1400" dirty="0" err="1" smtClean="0">
                <a:latin typeface="Trebuchet MS"/>
                <a:cs typeface="Trebuchet MS"/>
              </a:rPr>
              <a:t>Ft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11" name="AutoShape 15"/>
          <p:cNvSpPr>
            <a:spLocks noChangeArrowheads="1"/>
          </p:cNvSpPr>
          <p:nvPr/>
        </p:nvSpPr>
        <p:spPr bwMode="auto">
          <a:xfrm>
            <a:off x="1816100" y="1009360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 smtClean="0">
                <a:latin typeface="Trebuchet MS"/>
                <a:cs typeface="Trebuchet MS"/>
              </a:rPr>
              <a:t>7 500 </a:t>
            </a:r>
            <a:r>
              <a:rPr lang="fr-FR" sz="1400" dirty="0" err="1" smtClean="0">
                <a:latin typeface="Trebuchet MS"/>
                <a:cs typeface="Trebuchet MS"/>
              </a:rPr>
              <a:t>Ft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12" name="Text Box 45"/>
          <p:cNvSpPr txBox="1">
            <a:spLocks noChangeArrowheads="1"/>
          </p:cNvSpPr>
          <p:nvPr/>
        </p:nvSpPr>
        <p:spPr bwMode="auto">
          <a:xfrm>
            <a:off x="2515668" y="5244541"/>
            <a:ext cx="58028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i="1" dirty="0" smtClean="0">
                <a:solidFill>
                  <a:srgbClr val="008000"/>
                </a:solidFill>
                <a:latin typeface="Trebuchet MS"/>
                <a:cs typeface="Trebuchet MS"/>
              </a:rPr>
              <a:t>Pseudo AT</a:t>
            </a:r>
            <a:endParaRPr lang="fr-FR" sz="1400" i="1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sp>
        <p:nvSpPr>
          <p:cNvPr id="113" name="AutoShape 15"/>
          <p:cNvSpPr>
            <a:spLocks noChangeArrowheads="1"/>
          </p:cNvSpPr>
          <p:nvPr/>
        </p:nvSpPr>
        <p:spPr bwMode="auto">
          <a:xfrm>
            <a:off x="6328255" y="4591379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95B3D7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 smtClean="0">
                <a:latin typeface="Trebuchet MS"/>
                <a:cs typeface="Trebuchet MS"/>
              </a:rPr>
              <a:t>FL 35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14" name="AutoShape 15"/>
          <p:cNvSpPr>
            <a:spLocks noChangeArrowheads="1"/>
          </p:cNvSpPr>
          <p:nvPr/>
        </p:nvSpPr>
        <p:spPr bwMode="auto">
          <a:xfrm>
            <a:off x="6328255" y="4134179"/>
            <a:ext cx="1004373" cy="34051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 smtClean="0">
                <a:latin typeface="Trebuchet MS"/>
                <a:cs typeface="Trebuchet MS"/>
              </a:rPr>
              <a:t>FL 40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15" name="AutoShape 15"/>
          <p:cNvSpPr>
            <a:spLocks noChangeArrowheads="1"/>
          </p:cNvSpPr>
          <p:nvPr/>
        </p:nvSpPr>
        <p:spPr bwMode="auto">
          <a:xfrm>
            <a:off x="6328255" y="3702379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95B3D7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 smtClean="0">
                <a:latin typeface="Trebuchet MS"/>
                <a:cs typeface="Trebuchet MS"/>
              </a:rPr>
              <a:t>FL 45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16" name="AutoShape 15"/>
          <p:cNvSpPr>
            <a:spLocks noChangeArrowheads="1"/>
          </p:cNvSpPr>
          <p:nvPr/>
        </p:nvSpPr>
        <p:spPr bwMode="auto">
          <a:xfrm>
            <a:off x="6328255" y="3272059"/>
            <a:ext cx="1004373" cy="34051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 smtClean="0">
                <a:latin typeface="Trebuchet MS"/>
                <a:cs typeface="Trebuchet MS"/>
              </a:rPr>
              <a:t>FL 50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17" name="AutoShape 15"/>
          <p:cNvSpPr>
            <a:spLocks noChangeArrowheads="1"/>
          </p:cNvSpPr>
          <p:nvPr/>
        </p:nvSpPr>
        <p:spPr bwMode="auto">
          <a:xfrm>
            <a:off x="6328255" y="2814859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95B3D7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 smtClean="0">
                <a:latin typeface="Trebuchet MS"/>
                <a:cs typeface="Trebuchet MS"/>
              </a:rPr>
              <a:t>FL 55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18" name="AutoShape 15"/>
          <p:cNvSpPr>
            <a:spLocks noChangeArrowheads="1"/>
          </p:cNvSpPr>
          <p:nvPr/>
        </p:nvSpPr>
        <p:spPr bwMode="auto">
          <a:xfrm>
            <a:off x="6328255" y="2357659"/>
            <a:ext cx="1004373" cy="34051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 smtClean="0">
                <a:latin typeface="Trebuchet MS"/>
                <a:cs typeface="Trebuchet MS"/>
              </a:rPr>
              <a:t>FL 60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19" name="AutoShape 15"/>
          <p:cNvSpPr>
            <a:spLocks noChangeArrowheads="1"/>
          </p:cNvSpPr>
          <p:nvPr/>
        </p:nvSpPr>
        <p:spPr bwMode="auto">
          <a:xfrm>
            <a:off x="6328255" y="1925859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95B3D7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 smtClean="0">
                <a:latin typeface="Trebuchet MS"/>
                <a:cs typeface="Trebuchet MS"/>
              </a:rPr>
              <a:t>FL 65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20" name="AutoShape 15"/>
          <p:cNvSpPr>
            <a:spLocks noChangeArrowheads="1"/>
          </p:cNvSpPr>
          <p:nvPr/>
        </p:nvSpPr>
        <p:spPr bwMode="auto">
          <a:xfrm>
            <a:off x="6328255" y="1468659"/>
            <a:ext cx="1004373" cy="34051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 smtClean="0">
                <a:latin typeface="Trebuchet MS"/>
                <a:cs typeface="Trebuchet MS"/>
              </a:rPr>
              <a:t>FL 70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21" name="AutoShape 15"/>
          <p:cNvSpPr>
            <a:spLocks noChangeArrowheads="1"/>
          </p:cNvSpPr>
          <p:nvPr/>
        </p:nvSpPr>
        <p:spPr bwMode="auto">
          <a:xfrm>
            <a:off x="6328255" y="1011459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95B3D7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 smtClean="0">
                <a:latin typeface="Trebuchet MS"/>
                <a:cs typeface="Trebuchet MS"/>
              </a:rPr>
              <a:t>FL 75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22" name="WordArt 33"/>
          <p:cNvSpPr>
            <a:spLocks noChangeArrowheads="1" noChangeShapeType="1" noTextEdit="1"/>
          </p:cNvSpPr>
          <p:nvPr/>
        </p:nvSpPr>
        <p:spPr bwMode="auto">
          <a:xfrm>
            <a:off x="4165808" y="4140260"/>
            <a:ext cx="710784" cy="3037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none" fromWordArt="1"/>
          <a:lstStyle/>
          <a:p>
            <a:pPr algn="ctr">
              <a:spcAft>
                <a:spcPts val="600"/>
              </a:spcAft>
            </a:pPr>
            <a:r>
              <a:rPr lang="fr-FR" sz="14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IFR</a:t>
            </a:r>
            <a:endParaRPr lang="fr-FR" sz="14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ea typeface="Arial Black"/>
              <a:cs typeface="Trebuchet MS"/>
            </a:endParaRPr>
          </a:p>
        </p:txBody>
      </p:sp>
      <p:sp>
        <p:nvSpPr>
          <p:cNvPr id="123" name="WordArt 33"/>
          <p:cNvSpPr>
            <a:spLocks noChangeArrowheads="1" noChangeShapeType="1" noTextEdit="1"/>
          </p:cNvSpPr>
          <p:nvPr/>
        </p:nvSpPr>
        <p:spPr bwMode="auto">
          <a:xfrm>
            <a:off x="4178300" y="3276181"/>
            <a:ext cx="710784" cy="3037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none" fromWordArt="1"/>
          <a:lstStyle/>
          <a:p>
            <a:pPr algn="ctr">
              <a:spcAft>
                <a:spcPts val="600"/>
              </a:spcAft>
            </a:pPr>
            <a:r>
              <a:rPr lang="fr-FR" sz="14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IFR</a:t>
            </a:r>
            <a:endParaRPr lang="fr-FR" sz="14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ea typeface="Arial Black"/>
              <a:cs typeface="Trebuchet MS"/>
            </a:endParaRPr>
          </a:p>
        </p:txBody>
      </p:sp>
      <p:sp>
        <p:nvSpPr>
          <p:cNvPr id="124" name="WordArt 33"/>
          <p:cNvSpPr>
            <a:spLocks noChangeArrowheads="1" noChangeShapeType="1" noTextEdit="1"/>
          </p:cNvSpPr>
          <p:nvPr/>
        </p:nvSpPr>
        <p:spPr bwMode="auto">
          <a:xfrm>
            <a:off x="4178300" y="2378440"/>
            <a:ext cx="710784" cy="3037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none" fromWordArt="1"/>
          <a:lstStyle/>
          <a:p>
            <a:pPr algn="ctr">
              <a:spcAft>
                <a:spcPts val="600"/>
              </a:spcAft>
            </a:pPr>
            <a:r>
              <a:rPr lang="fr-FR" sz="14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IFR</a:t>
            </a:r>
            <a:endParaRPr lang="fr-FR" sz="14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ea typeface="Arial Black"/>
              <a:cs typeface="Trebuchet MS"/>
            </a:endParaRPr>
          </a:p>
        </p:txBody>
      </p:sp>
      <p:sp>
        <p:nvSpPr>
          <p:cNvPr id="125" name="WordArt 33"/>
          <p:cNvSpPr>
            <a:spLocks noChangeArrowheads="1" noChangeShapeType="1" noTextEdit="1"/>
          </p:cNvSpPr>
          <p:nvPr/>
        </p:nvSpPr>
        <p:spPr bwMode="auto">
          <a:xfrm>
            <a:off x="4178300" y="1482560"/>
            <a:ext cx="710784" cy="3037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none" fromWordArt="1"/>
          <a:lstStyle/>
          <a:p>
            <a:pPr algn="ctr">
              <a:spcAft>
                <a:spcPts val="600"/>
              </a:spcAft>
            </a:pPr>
            <a:r>
              <a:rPr lang="fr-FR" sz="14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IFR</a:t>
            </a:r>
            <a:endParaRPr lang="fr-FR" sz="14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ea typeface="Arial Black"/>
              <a:cs typeface="Trebuchet MS"/>
            </a:endParaRPr>
          </a:p>
        </p:txBody>
      </p:sp>
      <p:sp>
        <p:nvSpPr>
          <p:cNvPr id="126" name="WordArt 33"/>
          <p:cNvSpPr>
            <a:spLocks noChangeArrowheads="1" noChangeShapeType="1" noTextEdit="1"/>
          </p:cNvSpPr>
          <p:nvPr/>
        </p:nvSpPr>
        <p:spPr bwMode="auto">
          <a:xfrm>
            <a:off x="4165808" y="4600521"/>
            <a:ext cx="710784" cy="3037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none" fromWordArt="1"/>
          <a:lstStyle/>
          <a:p>
            <a:pPr algn="ctr">
              <a:spcAft>
                <a:spcPts val="600"/>
              </a:spcAft>
            </a:pPr>
            <a:r>
              <a:rPr lang="fr-FR" sz="1400" b="1" kern="1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V</a:t>
            </a:r>
            <a:r>
              <a:rPr lang="fr-FR" sz="1400" b="1" kern="1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FR</a:t>
            </a:r>
            <a:endParaRPr lang="fr-FR" sz="1400" b="1" kern="1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ea typeface="Arial Black"/>
              <a:cs typeface="Trebuchet MS"/>
            </a:endParaRPr>
          </a:p>
        </p:txBody>
      </p:sp>
      <p:sp>
        <p:nvSpPr>
          <p:cNvPr id="127" name="WordArt 33"/>
          <p:cNvSpPr>
            <a:spLocks noChangeArrowheads="1" noChangeShapeType="1" noTextEdit="1"/>
          </p:cNvSpPr>
          <p:nvPr/>
        </p:nvSpPr>
        <p:spPr bwMode="auto">
          <a:xfrm>
            <a:off x="4178300" y="3717229"/>
            <a:ext cx="710784" cy="3037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none" fromWordArt="1"/>
          <a:lstStyle/>
          <a:p>
            <a:pPr algn="ctr">
              <a:spcAft>
                <a:spcPts val="600"/>
              </a:spcAft>
            </a:pPr>
            <a:r>
              <a:rPr lang="fr-FR" sz="1400" b="1" kern="1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V</a:t>
            </a:r>
            <a:r>
              <a:rPr lang="fr-FR" sz="1400" b="1" kern="1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FR</a:t>
            </a:r>
            <a:endParaRPr lang="fr-FR" sz="1400" b="1" kern="1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ea typeface="Arial Black"/>
              <a:cs typeface="Trebuchet MS"/>
            </a:endParaRPr>
          </a:p>
        </p:txBody>
      </p:sp>
      <p:sp>
        <p:nvSpPr>
          <p:cNvPr id="128" name="WordArt 33"/>
          <p:cNvSpPr>
            <a:spLocks noChangeArrowheads="1" noChangeShapeType="1" noTextEdit="1"/>
          </p:cNvSpPr>
          <p:nvPr/>
        </p:nvSpPr>
        <p:spPr bwMode="auto">
          <a:xfrm>
            <a:off x="4178300" y="2840399"/>
            <a:ext cx="710784" cy="3037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none" fromWordArt="1"/>
          <a:lstStyle/>
          <a:p>
            <a:pPr algn="ctr">
              <a:spcAft>
                <a:spcPts val="600"/>
              </a:spcAft>
            </a:pPr>
            <a:r>
              <a:rPr lang="fr-FR" sz="1400" b="1" kern="1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V</a:t>
            </a:r>
            <a:r>
              <a:rPr lang="fr-FR" sz="1400" b="1" kern="1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FR</a:t>
            </a:r>
            <a:endParaRPr lang="fr-FR" sz="1400" b="1" kern="1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ea typeface="Arial Black"/>
              <a:cs typeface="Trebuchet MS"/>
            </a:endParaRPr>
          </a:p>
        </p:txBody>
      </p:sp>
      <p:sp>
        <p:nvSpPr>
          <p:cNvPr id="129" name="WordArt 33"/>
          <p:cNvSpPr>
            <a:spLocks noChangeArrowheads="1" noChangeShapeType="1" noTextEdit="1"/>
          </p:cNvSpPr>
          <p:nvPr/>
        </p:nvSpPr>
        <p:spPr bwMode="auto">
          <a:xfrm>
            <a:off x="4165392" y="1940709"/>
            <a:ext cx="710784" cy="3037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none" fromWordArt="1"/>
          <a:lstStyle/>
          <a:p>
            <a:pPr algn="ctr">
              <a:spcAft>
                <a:spcPts val="600"/>
              </a:spcAft>
            </a:pPr>
            <a:r>
              <a:rPr lang="fr-FR" sz="1400" b="1" kern="1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V</a:t>
            </a:r>
            <a:r>
              <a:rPr lang="fr-FR" sz="1400" b="1" kern="1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FR</a:t>
            </a:r>
            <a:endParaRPr lang="fr-FR" sz="1400" b="1" kern="1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ea typeface="Arial Black"/>
              <a:cs typeface="Trebuchet MS"/>
            </a:endParaRPr>
          </a:p>
        </p:txBody>
      </p:sp>
      <p:sp>
        <p:nvSpPr>
          <p:cNvPr id="130" name="WordArt 33"/>
          <p:cNvSpPr>
            <a:spLocks noChangeArrowheads="1" noChangeShapeType="1" noTextEdit="1"/>
          </p:cNvSpPr>
          <p:nvPr/>
        </p:nvSpPr>
        <p:spPr bwMode="auto">
          <a:xfrm>
            <a:off x="4178300" y="1028280"/>
            <a:ext cx="710784" cy="3037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none" fromWordArt="1"/>
          <a:lstStyle/>
          <a:p>
            <a:pPr algn="ctr">
              <a:spcAft>
                <a:spcPts val="600"/>
              </a:spcAft>
            </a:pPr>
            <a:r>
              <a:rPr lang="fr-FR" sz="1400" b="1" kern="1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V</a:t>
            </a:r>
            <a:r>
              <a:rPr lang="fr-FR" sz="1400" b="1" kern="1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FR</a:t>
            </a:r>
            <a:endParaRPr lang="fr-FR" sz="1400" b="1" kern="1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ea typeface="Arial Black"/>
              <a:cs typeface="Trebuchet MS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889084" y="4759540"/>
            <a:ext cx="1028700" cy="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/>
          <p:cNvCxnSpPr/>
          <p:nvPr/>
        </p:nvCxnSpPr>
        <p:spPr>
          <a:xfrm>
            <a:off x="4901784" y="2983020"/>
            <a:ext cx="1028700" cy="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/>
          <p:cNvCxnSpPr/>
          <p:nvPr/>
        </p:nvCxnSpPr>
        <p:spPr>
          <a:xfrm>
            <a:off x="4901784" y="1179619"/>
            <a:ext cx="1028700" cy="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avec flèche 133"/>
          <p:cNvCxnSpPr/>
          <p:nvPr/>
        </p:nvCxnSpPr>
        <p:spPr>
          <a:xfrm flipH="1">
            <a:off x="3136900" y="3872021"/>
            <a:ext cx="1028700" cy="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/>
          <p:cNvCxnSpPr/>
          <p:nvPr/>
        </p:nvCxnSpPr>
        <p:spPr>
          <a:xfrm flipH="1">
            <a:off x="3124200" y="2094020"/>
            <a:ext cx="1028700" cy="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avec flèche 136"/>
          <p:cNvCxnSpPr/>
          <p:nvPr/>
        </p:nvCxnSpPr>
        <p:spPr>
          <a:xfrm flipH="1">
            <a:off x="3124200" y="4303821"/>
            <a:ext cx="102870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/>
          <p:cNvCxnSpPr/>
          <p:nvPr/>
        </p:nvCxnSpPr>
        <p:spPr>
          <a:xfrm flipH="1">
            <a:off x="3124200" y="2525820"/>
            <a:ext cx="102870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/>
          <p:cNvCxnSpPr/>
          <p:nvPr/>
        </p:nvCxnSpPr>
        <p:spPr>
          <a:xfrm>
            <a:off x="4889084" y="3440221"/>
            <a:ext cx="102870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avec flèche 140"/>
          <p:cNvCxnSpPr/>
          <p:nvPr/>
        </p:nvCxnSpPr>
        <p:spPr>
          <a:xfrm>
            <a:off x="4889084" y="1636820"/>
            <a:ext cx="102870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 smtClean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EXEMPLE DE CHOIX DE NIVEAU DE VOL</a:t>
            </a:r>
            <a:endParaRPr lang="fr-FR" sz="2000" b="1" cap="all" dirty="0">
              <a:solidFill>
                <a:srgbClr val="1F497D"/>
              </a:solidFill>
              <a:latin typeface="Calibri"/>
              <a:ea typeface="Apple Casual" charset="0"/>
              <a:cs typeface="Calibri"/>
            </a:endParaRPr>
          </a:p>
        </p:txBody>
      </p:sp>
      <p:sp>
        <p:nvSpPr>
          <p:cNvPr id="63" name="Freeform 44"/>
          <p:cNvSpPr>
            <a:spLocks/>
          </p:cNvSpPr>
          <p:nvPr/>
        </p:nvSpPr>
        <p:spPr bwMode="auto">
          <a:xfrm>
            <a:off x="1327150" y="4944525"/>
            <a:ext cx="6489700" cy="370795"/>
          </a:xfrm>
          <a:custGeom>
            <a:avLst/>
            <a:gdLst>
              <a:gd name="connsiteX0" fmla="*/ 0 w 10000"/>
              <a:gd name="connsiteY0" fmla="*/ 9191 h 9612"/>
              <a:gd name="connsiteX1" fmla="*/ 2320 w 10000"/>
              <a:gd name="connsiteY1" fmla="*/ 9536 h 9612"/>
              <a:gd name="connsiteX2" fmla="*/ 2810 w 10000"/>
              <a:gd name="connsiteY2" fmla="*/ 9364 h 9612"/>
              <a:gd name="connsiteX3" fmla="*/ 3101 w 10000"/>
              <a:gd name="connsiteY3" fmla="*/ 7116 h 9612"/>
              <a:gd name="connsiteX4" fmla="*/ 3819 w 10000"/>
              <a:gd name="connsiteY4" fmla="*/ 1755 h 9612"/>
              <a:gd name="connsiteX5" fmla="*/ 4402 w 10000"/>
              <a:gd name="connsiteY5" fmla="*/ 4868 h 9612"/>
              <a:gd name="connsiteX6" fmla="*/ 5036 w 10000"/>
              <a:gd name="connsiteY6" fmla="*/ 8845 h 9612"/>
              <a:gd name="connsiteX7" fmla="*/ 6004 w 10000"/>
              <a:gd name="connsiteY7" fmla="*/ 8153 h 9612"/>
              <a:gd name="connsiteX8" fmla="*/ 7448 w 10000"/>
              <a:gd name="connsiteY8" fmla="*/ 7947 h 9612"/>
              <a:gd name="connsiteX9" fmla="*/ 7877 w 10000"/>
              <a:gd name="connsiteY9" fmla="*/ 4176 h 9612"/>
              <a:gd name="connsiteX10" fmla="*/ 8293 w 10000"/>
              <a:gd name="connsiteY10" fmla="*/ 26 h 9612"/>
              <a:gd name="connsiteX11" fmla="*/ 8803 w 10000"/>
              <a:gd name="connsiteY11" fmla="*/ 2620 h 9612"/>
              <a:gd name="connsiteX12" fmla="*/ 9428 w 10000"/>
              <a:gd name="connsiteY12" fmla="*/ 6424 h 9612"/>
              <a:gd name="connsiteX13" fmla="*/ 9813 w 10000"/>
              <a:gd name="connsiteY13" fmla="*/ 6770 h 9612"/>
              <a:gd name="connsiteX14" fmla="*/ 10000 w 10000"/>
              <a:gd name="connsiteY14" fmla="*/ 9018 h 9612"/>
              <a:gd name="connsiteX0" fmla="*/ 0 w 10000"/>
              <a:gd name="connsiteY0" fmla="*/ 9562 h 10000"/>
              <a:gd name="connsiteX1" fmla="*/ 2320 w 10000"/>
              <a:gd name="connsiteY1" fmla="*/ 9921 h 10000"/>
              <a:gd name="connsiteX2" fmla="*/ 2810 w 10000"/>
              <a:gd name="connsiteY2" fmla="*/ 9742 h 10000"/>
              <a:gd name="connsiteX3" fmla="*/ 3101 w 10000"/>
              <a:gd name="connsiteY3" fmla="*/ 7403 h 10000"/>
              <a:gd name="connsiteX4" fmla="*/ 3819 w 10000"/>
              <a:gd name="connsiteY4" fmla="*/ 1826 h 10000"/>
              <a:gd name="connsiteX5" fmla="*/ 4402 w 10000"/>
              <a:gd name="connsiteY5" fmla="*/ 5065 h 10000"/>
              <a:gd name="connsiteX6" fmla="*/ 5036 w 10000"/>
              <a:gd name="connsiteY6" fmla="*/ 9202 h 10000"/>
              <a:gd name="connsiteX7" fmla="*/ 6379 w 10000"/>
              <a:gd name="connsiteY7" fmla="*/ 9167 h 10000"/>
              <a:gd name="connsiteX8" fmla="*/ 7448 w 10000"/>
              <a:gd name="connsiteY8" fmla="*/ 8268 h 10000"/>
              <a:gd name="connsiteX9" fmla="*/ 7877 w 10000"/>
              <a:gd name="connsiteY9" fmla="*/ 4345 h 10000"/>
              <a:gd name="connsiteX10" fmla="*/ 8293 w 10000"/>
              <a:gd name="connsiteY10" fmla="*/ 27 h 10000"/>
              <a:gd name="connsiteX11" fmla="*/ 8803 w 10000"/>
              <a:gd name="connsiteY11" fmla="*/ 2726 h 10000"/>
              <a:gd name="connsiteX12" fmla="*/ 9428 w 10000"/>
              <a:gd name="connsiteY12" fmla="*/ 6683 h 10000"/>
              <a:gd name="connsiteX13" fmla="*/ 9813 w 10000"/>
              <a:gd name="connsiteY13" fmla="*/ 7043 h 10000"/>
              <a:gd name="connsiteX14" fmla="*/ 10000 w 10000"/>
              <a:gd name="connsiteY14" fmla="*/ 93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00">
                <a:moveTo>
                  <a:pt x="0" y="9562"/>
                </a:moveTo>
                <a:lnTo>
                  <a:pt x="2320" y="9921"/>
                </a:lnTo>
                <a:cubicBezTo>
                  <a:pt x="2789" y="9951"/>
                  <a:pt x="2680" y="10161"/>
                  <a:pt x="2810" y="9742"/>
                </a:cubicBezTo>
                <a:cubicBezTo>
                  <a:pt x="2940" y="9322"/>
                  <a:pt x="2933" y="8722"/>
                  <a:pt x="3101" y="7403"/>
                </a:cubicBezTo>
                <a:cubicBezTo>
                  <a:pt x="3269" y="6084"/>
                  <a:pt x="3602" y="2216"/>
                  <a:pt x="3819" y="1826"/>
                </a:cubicBezTo>
                <a:cubicBezTo>
                  <a:pt x="4036" y="1437"/>
                  <a:pt x="4199" y="3835"/>
                  <a:pt x="4402" y="5065"/>
                </a:cubicBezTo>
                <a:cubicBezTo>
                  <a:pt x="4605" y="6293"/>
                  <a:pt x="4707" y="8518"/>
                  <a:pt x="5036" y="9202"/>
                </a:cubicBezTo>
                <a:cubicBezTo>
                  <a:pt x="5366" y="9886"/>
                  <a:pt x="5977" y="9323"/>
                  <a:pt x="6379" y="9167"/>
                </a:cubicBezTo>
                <a:cubicBezTo>
                  <a:pt x="6781" y="9011"/>
                  <a:pt x="7198" y="9072"/>
                  <a:pt x="7448" y="8268"/>
                </a:cubicBezTo>
                <a:cubicBezTo>
                  <a:pt x="7698" y="7464"/>
                  <a:pt x="7736" y="5718"/>
                  <a:pt x="7877" y="4345"/>
                </a:cubicBezTo>
                <a:cubicBezTo>
                  <a:pt x="8018" y="2971"/>
                  <a:pt x="8139" y="298"/>
                  <a:pt x="8293" y="27"/>
                </a:cubicBezTo>
                <a:cubicBezTo>
                  <a:pt x="8448" y="-242"/>
                  <a:pt x="8614" y="1617"/>
                  <a:pt x="8803" y="2726"/>
                </a:cubicBezTo>
                <a:cubicBezTo>
                  <a:pt x="8992" y="3835"/>
                  <a:pt x="9259" y="5963"/>
                  <a:pt x="9428" y="6683"/>
                </a:cubicBezTo>
                <a:cubicBezTo>
                  <a:pt x="9596" y="7403"/>
                  <a:pt x="9717" y="6594"/>
                  <a:pt x="9813" y="7043"/>
                </a:cubicBezTo>
                <a:cubicBezTo>
                  <a:pt x="9875" y="7823"/>
                  <a:pt x="9938" y="8603"/>
                  <a:pt x="10000" y="9382"/>
                </a:cubicBezTo>
              </a:path>
            </a:pathLst>
          </a:custGeom>
          <a:noFill/>
          <a:ln w="19050" cap="flat" cmpd="sng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66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 descr="Marbre blanc"/>
          <p:cNvSpPr>
            <a:spLocks noChangeArrowheads="1"/>
          </p:cNvSpPr>
          <p:nvPr/>
        </p:nvSpPr>
        <p:spPr bwMode="auto">
          <a:xfrm>
            <a:off x="893762" y="352425"/>
            <a:ext cx="7356475" cy="5788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ALTIMETRIE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093788" y="1382712"/>
            <a:ext cx="7148512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Notion de pression atmosphérique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Atmosphère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standard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Fonctionnement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de l’altimètre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différents calages altimétriques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Détermination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du calage à adopter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Altimétrie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et réglementation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1758950" y="1435100"/>
            <a:ext cx="5372100" cy="546100"/>
          </a:xfrm>
          <a:prstGeom prst="roundRect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843217"/>
              </p:ext>
            </p:extLst>
          </p:nvPr>
        </p:nvGraphicFramePr>
        <p:xfrm>
          <a:off x="649816" y="753953"/>
          <a:ext cx="7844367" cy="5350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3" name="Clip" r:id="rId4" imgW="13584546" imgH="12180952" progId="">
                  <p:embed/>
                </p:oleObj>
              </mc:Choice>
              <mc:Fallback>
                <p:oleObj name="Clip" r:id="rId4" imgW="13584546" imgH="12180952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590" t="6876" r="2908" b="26990"/>
                      <a:stretch>
                        <a:fillRect/>
                      </a:stretch>
                    </p:blipFill>
                    <p:spPr bwMode="auto">
                      <a:xfrm>
                        <a:off x="649816" y="753953"/>
                        <a:ext cx="7844367" cy="535009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AutoShape 9"/>
          <p:cNvSpPr>
            <a:spLocks noChangeArrowheads="1"/>
          </p:cNvSpPr>
          <p:nvPr/>
        </p:nvSpPr>
        <p:spPr bwMode="auto">
          <a:xfrm flipV="1">
            <a:off x="4533900" y="990602"/>
            <a:ext cx="1081600" cy="5054598"/>
          </a:xfrm>
          <a:prstGeom prst="can">
            <a:avLst>
              <a:gd name="adj" fmla="val 14192"/>
            </a:avLst>
          </a:prstGeom>
          <a:gradFill flip="none" rotWithShape="1">
            <a:gsLst>
              <a:gs pos="53000">
                <a:srgbClr val="66CCFF">
                  <a:alpha val="63000"/>
                </a:srgbClr>
              </a:gs>
              <a:gs pos="4000">
                <a:srgbClr val="FFFFFF">
                  <a:alpha val="63000"/>
                </a:srgbClr>
              </a:gs>
              <a:gs pos="100000">
                <a:srgbClr val="FFFFFF">
                  <a:alpha val="63000"/>
                </a:srgbClr>
              </a:gs>
            </a:gsLst>
            <a:lin ang="0" scaled="0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975897" y="97135"/>
            <a:ext cx="5192206" cy="5278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FFFF"/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sz="2000" b="1" cap="all" dirty="0" smtClean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1/ PRESSION </a:t>
            </a:r>
            <a:r>
              <a:rPr lang="en-US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ATMOSPHERIQUE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996524" y="1035051"/>
            <a:ext cx="381000" cy="5022850"/>
            <a:chOff x="3307" y="508"/>
            <a:chExt cx="240" cy="3593"/>
          </a:xfrm>
        </p:grpSpPr>
        <p:sp>
          <p:nvSpPr>
            <p:cNvPr id="28688" name="Line 29"/>
            <p:cNvSpPr>
              <a:spLocks noChangeShapeType="1"/>
            </p:cNvSpPr>
            <p:nvPr/>
          </p:nvSpPr>
          <p:spPr bwMode="auto">
            <a:xfrm>
              <a:off x="3547" y="508"/>
              <a:ext cx="0" cy="359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ffectLst>
              <a:outerShdw blurRad="50800" dist="12700" dir="2700000">
                <a:srgbClr val="000000">
                  <a:alpha val="92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2000">
                <a:latin typeface="Trebuchet MS"/>
                <a:cs typeface="Trebuchet MS"/>
              </a:endParaRPr>
            </a:p>
          </p:txBody>
        </p:sp>
        <p:sp>
          <p:nvSpPr>
            <p:cNvPr id="4126" name="Text Box 30"/>
            <p:cNvSpPr txBox="1">
              <a:spLocks noChangeArrowheads="1"/>
            </p:cNvSpPr>
            <p:nvPr/>
          </p:nvSpPr>
          <p:spPr bwMode="auto">
            <a:xfrm rot="5400000">
              <a:off x="2965" y="2204"/>
              <a:ext cx="89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600" dirty="0">
                  <a:solidFill>
                    <a:srgbClr val="FFFF00"/>
                  </a:solidFill>
                  <a:latin typeface="Trebuchet MS"/>
                  <a:cs typeface="Trebuchet MS"/>
                </a:rPr>
                <a:t>30</a:t>
              </a:r>
              <a:r>
                <a:rPr lang="fr-FR" sz="1600" dirty="0" smtClean="0">
                  <a:solidFill>
                    <a:srgbClr val="FFFF00"/>
                  </a:solidFill>
                  <a:latin typeface="Trebuchet MS"/>
                  <a:cs typeface="Trebuchet MS"/>
                </a:rPr>
                <a:t> 000 m</a:t>
              </a:r>
              <a:endParaRPr lang="fr-FR" sz="1600" dirty="0">
                <a:solidFill>
                  <a:srgbClr val="FFFF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753112" y="2806700"/>
            <a:ext cx="374651" cy="3144462"/>
            <a:chOff x="2952" y="-237"/>
            <a:chExt cx="236" cy="3087"/>
          </a:xfrm>
        </p:grpSpPr>
        <p:sp>
          <p:nvSpPr>
            <p:cNvPr id="28685" name="Line 33"/>
            <p:cNvSpPr>
              <a:spLocks noChangeShapeType="1"/>
            </p:cNvSpPr>
            <p:nvPr/>
          </p:nvSpPr>
          <p:spPr bwMode="auto">
            <a:xfrm>
              <a:off x="2952" y="-237"/>
              <a:ext cx="0" cy="308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>
              <a:outerShdw blurRad="50800" dist="12700" dir="2700000">
                <a:srgbClr val="000000"/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>
                <a:latin typeface="Trebuchet MS"/>
                <a:cs typeface="Trebuchet MS"/>
              </a:endParaRPr>
            </a:p>
          </p:txBody>
        </p:sp>
        <p:sp>
          <p:nvSpPr>
            <p:cNvPr id="4130" name="Text Box 34"/>
            <p:cNvSpPr txBox="1">
              <a:spLocks noChangeArrowheads="1"/>
            </p:cNvSpPr>
            <p:nvPr/>
          </p:nvSpPr>
          <p:spPr bwMode="auto">
            <a:xfrm rot="5400000">
              <a:off x="2524" y="1083"/>
              <a:ext cx="1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/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6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20 000 m</a:t>
              </a:r>
              <a:endParaRPr lang="fr-FR" sz="1600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723901" y="4950073"/>
            <a:ext cx="3403600" cy="107721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i="1" dirty="0">
                <a:solidFill>
                  <a:srgbClr val="FFFFFF"/>
                </a:solidFill>
                <a:latin typeface="Trebuchet MS"/>
                <a:cs typeface="Trebuchet MS"/>
              </a:rPr>
              <a:t>Pression de </a:t>
            </a:r>
            <a:r>
              <a:rPr lang="fr-FR" sz="1600" i="1" dirty="0" smtClean="0">
                <a:solidFill>
                  <a:srgbClr val="FFFFFF"/>
                </a:solidFill>
                <a:latin typeface="Trebuchet MS"/>
                <a:cs typeface="Trebuchet MS"/>
              </a:rPr>
              <a:t>l’air au sol </a:t>
            </a:r>
            <a:r>
              <a:rPr lang="fr-FR" sz="1600" i="1" dirty="0">
                <a:solidFill>
                  <a:srgbClr val="FFFFFF"/>
                </a:solidFill>
                <a:latin typeface="Trebuchet MS"/>
                <a:cs typeface="Trebuchet MS"/>
              </a:rPr>
              <a:t>: 1kg/cm</a:t>
            </a:r>
            <a:r>
              <a:rPr lang="fr-FR" sz="1600" i="1" dirty="0" smtClean="0">
                <a:solidFill>
                  <a:srgbClr val="FFFFFF"/>
                </a:solidFill>
                <a:latin typeface="Trebuchet MS"/>
                <a:cs typeface="Trebuchet MS"/>
              </a:rPr>
              <a:t>²</a:t>
            </a:r>
          </a:p>
          <a:p>
            <a:pPr>
              <a:spcBef>
                <a:spcPct val="50000"/>
              </a:spcBef>
              <a:defRPr/>
            </a:pPr>
            <a:r>
              <a:rPr lang="fr-FR" sz="1600" i="1" dirty="0" smtClean="0">
                <a:solidFill>
                  <a:srgbClr val="FFFFFF"/>
                </a:solidFill>
                <a:latin typeface="Trebuchet MS"/>
                <a:cs typeface="Trebuchet MS"/>
              </a:rPr>
              <a:t>Soit 1000 mb ou 1 bar</a:t>
            </a:r>
          </a:p>
          <a:p>
            <a:pPr>
              <a:spcBef>
                <a:spcPct val="50000"/>
              </a:spcBef>
              <a:defRPr/>
            </a:pPr>
            <a:r>
              <a:rPr lang="fr-FR" sz="1600" i="1" dirty="0" smtClean="0">
                <a:solidFill>
                  <a:srgbClr val="FFFFFF"/>
                </a:solidFill>
                <a:latin typeface="Trebuchet MS"/>
                <a:cs typeface="Trebuchet MS"/>
              </a:rPr>
              <a:t>Soit </a:t>
            </a:r>
            <a:r>
              <a:rPr lang="fr-FR" sz="1600" b="1" i="1" dirty="0" smtClean="0">
                <a:solidFill>
                  <a:srgbClr val="FFFFFF"/>
                </a:solidFill>
                <a:latin typeface="Trebuchet MS"/>
                <a:cs typeface="Trebuchet MS"/>
              </a:rPr>
              <a:t>1000 hPa </a:t>
            </a:r>
            <a:r>
              <a:rPr lang="fr-FR" sz="1600" i="1" dirty="0" smtClean="0">
                <a:solidFill>
                  <a:srgbClr val="FFFFFF"/>
                </a:solidFill>
                <a:latin typeface="Trebuchet MS"/>
                <a:cs typeface="Trebuchet MS"/>
              </a:rPr>
              <a:t>ou 100 000 Pa</a:t>
            </a: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5638800" y="2463800"/>
            <a:ext cx="32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97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Pression de </a:t>
            </a:r>
            <a:r>
              <a:rPr lang="fr-FR" sz="16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l’air : </a:t>
            </a:r>
            <a:r>
              <a:rPr lang="fr-FR" sz="1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0,2kg/cm²</a:t>
            </a:r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4546600" y="2730500"/>
            <a:ext cx="1054197" cy="1651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1" name="Signalisation droite 20"/>
          <p:cNvSpPr/>
          <p:nvPr/>
        </p:nvSpPr>
        <p:spPr bwMode="auto">
          <a:xfrm rot="5400000">
            <a:off x="2984500" y="2819400"/>
            <a:ext cx="4267200" cy="508000"/>
          </a:xfrm>
          <a:prstGeom prst="homePlate">
            <a:avLst/>
          </a:prstGeom>
          <a:gradFill flip="none" rotWithShape="1">
            <a:gsLst>
              <a:gs pos="0">
                <a:schemeClr val="accent6"/>
              </a:gs>
              <a:gs pos="55000">
                <a:schemeClr val="accent6">
                  <a:lumMod val="40000"/>
                  <a:lumOff val="60000"/>
                </a:schemeClr>
              </a:gs>
              <a:gs pos="99000">
                <a:schemeClr val="accent6">
                  <a:lumMod val="20000"/>
                  <a:lumOff val="80000"/>
                </a:schemeClr>
              </a:gs>
            </a:gsLst>
            <a:lin ang="10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7" name="Signalisation droite 26"/>
          <p:cNvSpPr/>
          <p:nvPr/>
        </p:nvSpPr>
        <p:spPr bwMode="auto">
          <a:xfrm rot="5400000">
            <a:off x="4140003" y="1714695"/>
            <a:ext cx="1981595" cy="508000"/>
          </a:xfrm>
          <a:prstGeom prst="homePlate">
            <a:avLst/>
          </a:prstGeom>
          <a:gradFill flip="none" rotWithShape="1">
            <a:gsLst>
              <a:gs pos="0">
                <a:schemeClr val="accent6"/>
              </a:gs>
              <a:gs pos="55000">
                <a:schemeClr val="accent6">
                  <a:lumMod val="40000"/>
                  <a:lumOff val="60000"/>
                </a:schemeClr>
              </a:gs>
              <a:gs pos="99000">
                <a:schemeClr val="accent6">
                  <a:lumMod val="20000"/>
                  <a:lumOff val="80000"/>
                </a:schemeClr>
              </a:gs>
            </a:gsLst>
            <a:lin ang="10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23" name="Image 22" descr="AA04453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425" y="5118100"/>
            <a:ext cx="514821" cy="863600"/>
          </a:xfrm>
          <a:prstGeom prst="rect">
            <a:avLst/>
          </a:prstGeom>
        </p:spPr>
      </p:pic>
      <p:grpSp>
        <p:nvGrpSpPr>
          <p:cNvPr id="25" name="Grouper 24"/>
          <p:cNvGrpSpPr/>
          <p:nvPr/>
        </p:nvGrpSpPr>
        <p:grpSpPr>
          <a:xfrm>
            <a:off x="4597400" y="4546600"/>
            <a:ext cx="721195" cy="1397000"/>
            <a:chOff x="6229351" y="5029200"/>
            <a:chExt cx="721195" cy="1397000"/>
          </a:xfrm>
        </p:grpSpPr>
        <p:pic>
          <p:nvPicPr>
            <p:cNvPr id="22" name="Image 21" descr="LS003294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29351" y="5029200"/>
              <a:ext cx="501870" cy="874713"/>
            </a:xfrm>
            <a:prstGeom prst="rect">
              <a:avLst/>
            </a:prstGeom>
          </p:spPr>
        </p:pic>
        <p:pic>
          <p:nvPicPr>
            <p:cNvPr id="24" name="Image 23" descr="AA044539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5725" y="5562600"/>
              <a:ext cx="514821" cy="8636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0139 -0.45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25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33" grpId="0"/>
      <p:bldP spid="4134" grpId="0"/>
      <p:bldP spid="26" grpId="0" animBg="1"/>
      <p:bldP spid="21" grpId="0" animBg="1"/>
      <p:bldP spid="21" grpId="1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 descr="Marbre blanc"/>
          <p:cNvSpPr>
            <a:spLocks noChangeArrowheads="1"/>
          </p:cNvSpPr>
          <p:nvPr/>
        </p:nvSpPr>
        <p:spPr bwMode="auto">
          <a:xfrm>
            <a:off x="893762" y="352425"/>
            <a:ext cx="7356475" cy="5788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ALTIMETRIE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093788" y="1382712"/>
            <a:ext cx="7148512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Notion de pression atmosphérique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Atmosphère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standard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Fonctionnement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de l’altimètre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différents calages altimétriques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Détermination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du calage à adopter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Altimétrie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et réglementation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1746250" y="2082800"/>
            <a:ext cx="5372100" cy="546100"/>
          </a:xfrm>
          <a:prstGeom prst="roundRect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7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12800" y="800100"/>
            <a:ext cx="80264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600" dirty="0" smtClean="0">
                <a:latin typeface="Candara"/>
                <a:cs typeface="Candara"/>
              </a:rPr>
              <a:t>L</a:t>
            </a:r>
            <a:r>
              <a:rPr lang="fr-FR" sz="1600" dirty="0" smtClean="0">
                <a:solidFill>
                  <a:srgbClr val="000000"/>
                </a:solidFill>
                <a:latin typeface="Candara"/>
                <a:cs typeface="Candara"/>
              </a:rPr>
              <a:t>'</a:t>
            </a:r>
            <a:r>
              <a:rPr lang="fr-FR" sz="1600" b="1" dirty="0" smtClean="0">
                <a:solidFill>
                  <a:srgbClr val="000000"/>
                </a:solidFill>
                <a:latin typeface="Candara"/>
                <a:cs typeface="Candara"/>
              </a:rPr>
              <a:t>O.A.C.I</a:t>
            </a:r>
            <a:r>
              <a:rPr lang="fr-FR" sz="1600" dirty="0" smtClean="0">
                <a:latin typeface="Candara"/>
                <a:cs typeface="Candara"/>
              </a:rPr>
              <a:t>.(Organisation de l'Aviation Civile Internationale) a définie une </a:t>
            </a:r>
            <a:r>
              <a:rPr lang="fr-FR" sz="1600" dirty="0" smtClean="0">
                <a:solidFill>
                  <a:srgbClr val="9C0001"/>
                </a:solidFill>
                <a:latin typeface="Candara"/>
                <a:cs typeface="Candara"/>
              </a:rPr>
              <a:t>atmosphère</a:t>
            </a:r>
            <a:r>
              <a:rPr lang="fr-FR" sz="1600" dirty="0" smtClean="0">
                <a:latin typeface="Candara"/>
                <a:cs typeface="Candara"/>
              </a:rPr>
              <a:t> </a:t>
            </a:r>
            <a:r>
              <a:rPr lang="fr-FR" sz="1600" dirty="0" smtClean="0">
                <a:solidFill>
                  <a:srgbClr val="9C0001"/>
                </a:solidFill>
                <a:latin typeface="Candara"/>
                <a:cs typeface="Candara"/>
              </a:rPr>
              <a:t>théorique </a:t>
            </a:r>
            <a:r>
              <a:rPr lang="fr-FR" sz="1600" dirty="0" smtClean="0">
                <a:latin typeface="Candara"/>
                <a:cs typeface="Candara"/>
              </a:rPr>
              <a:t>qui fige les valeurs de pression et de température.</a:t>
            </a:r>
          </a:p>
          <a:p>
            <a:pPr>
              <a:spcAft>
                <a:spcPts val="1200"/>
              </a:spcAft>
            </a:pPr>
            <a:r>
              <a:rPr lang="fr-FR" sz="1600" dirty="0" smtClean="0">
                <a:latin typeface="Candara"/>
                <a:cs typeface="Candara"/>
              </a:rPr>
              <a:t>Ce principe permet d’assurer la sécurité des vols en harmonisant l'étalonnage d'instruments de vol et d'homologuer des records.</a:t>
            </a:r>
          </a:p>
          <a:p>
            <a:pPr marL="98550" indent="-285750">
              <a:spcBef>
                <a:spcPts val="1200"/>
              </a:spcBef>
              <a:buFont typeface="Wingdings" charset="2"/>
              <a:buChar char="v"/>
            </a:pPr>
            <a:r>
              <a:rPr lang="fr-FR" sz="1600" dirty="0" smtClean="0">
                <a:solidFill>
                  <a:srgbClr val="9C0001"/>
                </a:solidFill>
                <a:latin typeface="Candara"/>
                <a:cs typeface="Candara"/>
              </a:rPr>
              <a:t>  Caractéristiques au niveau de la mer et en air sec : </a:t>
            </a:r>
          </a:p>
          <a:p>
            <a:pPr marL="812800" lvl="4" indent="-3429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fr-FR" sz="1600" dirty="0" smtClean="0">
                <a:latin typeface="Candara"/>
                <a:cs typeface="Candara"/>
              </a:rPr>
              <a:t>Température :15°C</a:t>
            </a:r>
          </a:p>
          <a:p>
            <a:pPr marL="812800" lvl="4" indent="-3429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fr-FR" sz="1600" dirty="0" smtClean="0">
                <a:latin typeface="Candara"/>
                <a:cs typeface="Candara"/>
              </a:rPr>
              <a:t>Pression :1013,25 hPa </a:t>
            </a:r>
          </a:p>
          <a:p>
            <a:pPr marL="812800" lvl="4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1600" dirty="0" smtClean="0">
                <a:latin typeface="Candara"/>
                <a:cs typeface="Candara"/>
              </a:rPr>
              <a:t>Masse volumique : 1,225 Kg/m3</a:t>
            </a:r>
          </a:p>
          <a:p>
            <a:pPr marL="812800" lvl="4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1600" dirty="0" smtClean="0">
                <a:latin typeface="Candara"/>
                <a:cs typeface="Candara"/>
              </a:rPr>
              <a:t>Accélération de la pesanteur (g) : 9,81 m/s/s  </a:t>
            </a:r>
          </a:p>
          <a:p>
            <a:pPr marL="350550" indent="-285750">
              <a:spcBef>
                <a:spcPts val="1200"/>
              </a:spcBef>
              <a:spcAft>
                <a:spcPts val="0"/>
              </a:spcAft>
              <a:buFont typeface="Wingdings" charset="2"/>
              <a:buChar char="v"/>
            </a:pPr>
            <a:r>
              <a:rPr lang="fr-FR" sz="1600" dirty="0" smtClean="0">
                <a:solidFill>
                  <a:srgbClr val="9C0001"/>
                </a:solidFill>
                <a:latin typeface="Candara"/>
                <a:cs typeface="Candara"/>
              </a:rPr>
              <a:t>Un Gradient vertical de température et de pression est également fixé.</a:t>
            </a:r>
          </a:p>
          <a:p>
            <a:pPr marL="812800" lvl="4" indent="-3429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fr-FR" sz="1600" dirty="0" smtClean="0">
                <a:latin typeface="Candara"/>
                <a:cs typeface="Candara"/>
              </a:rPr>
              <a:t>Du sol à 2000 m, la pression diminue de 1hPa tous les </a:t>
            </a:r>
            <a:r>
              <a:rPr lang="fr-FR" sz="1600" b="1" dirty="0" smtClean="0">
                <a:latin typeface="Candara"/>
                <a:cs typeface="Candara"/>
              </a:rPr>
              <a:t>28 </a:t>
            </a:r>
            <a:r>
              <a:rPr lang="fr-FR" sz="1600" b="1" dirty="0" err="1" smtClean="0">
                <a:latin typeface="Candara"/>
                <a:cs typeface="Candara"/>
              </a:rPr>
              <a:t>ft</a:t>
            </a:r>
            <a:r>
              <a:rPr lang="fr-FR" sz="1600" b="1" dirty="0" smtClean="0">
                <a:latin typeface="Candara"/>
                <a:cs typeface="Candara"/>
              </a:rPr>
              <a:t> </a:t>
            </a:r>
            <a:r>
              <a:rPr lang="fr-FR" sz="1600" dirty="0" smtClean="0">
                <a:latin typeface="Candara"/>
                <a:cs typeface="Candara"/>
              </a:rPr>
              <a:t>(8,5 m)</a:t>
            </a:r>
          </a:p>
          <a:p>
            <a:pPr marL="812800" lvl="4" indent="-3429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fr-FR" sz="1600" dirty="0" smtClean="0">
                <a:latin typeface="Candara"/>
                <a:cs typeface="Candara"/>
              </a:rPr>
              <a:t>De 2000 m à 4000 m, </a:t>
            </a:r>
            <a:r>
              <a:rPr lang="fr-FR" sz="1600" dirty="0">
                <a:latin typeface="Candara"/>
                <a:cs typeface="Candara"/>
              </a:rPr>
              <a:t>la pression diminue de 1hPa tous les </a:t>
            </a:r>
            <a:r>
              <a:rPr lang="fr-FR" sz="1600" b="1" dirty="0" smtClean="0">
                <a:latin typeface="Candara"/>
                <a:cs typeface="Candara"/>
              </a:rPr>
              <a:t>41</a:t>
            </a:r>
            <a:r>
              <a:rPr lang="fr-FR" sz="1600" dirty="0" smtClean="0">
                <a:latin typeface="Candara"/>
                <a:cs typeface="Candara"/>
              </a:rPr>
              <a:t> </a:t>
            </a:r>
            <a:r>
              <a:rPr lang="fr-FR" sz="1600" b="1" dirty="0" err="1">
                <a:latin typeface="Candara"/>
                <a:cs typeface="Candara"/>
              </a:rPr>
              <a:t>ft</a:t>
            </a:r>
            <a:r>
              <a:rPr lang="fr-FR" sz="1600" dirty="0">
                <a:latin typeface="Candara"/>
                <a:cs typeface="Candara"/>
              </a:rPr>
              <a:t> </a:t>
            </a:r>
            <a:r>
              <a:rPr lang="fr-FR" sz="1600" dirty="0" smtClean="0">
                <a:latin typeface="Candara"/>
                <a:cs typeface="Candara"/>
              </a:rPr>
              <a:t>(12,5 </a:t>
            </a:r>
            <a:r>
              <a:rPr lang="fr-FR" sz="1600" dirty="0">
                <a:latin typeface="Candara"/>
                <a:cs typeface="Candara"/>
              </a:rPr>
              <a:t>m)</a:t>
            </a:r>
          </a:p>
          <a:p>
            <a:pPr marL="812800" lvl="4" indent="-3429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fr-FR" sz="1600" dirty="0">
                <a:latin typeface="Candara"/>
                <a:cs typeface="Candara"/>
              </a:rPr>
              <a:t>De </a:t>
            </a:r>
            <a:r>
              <a:rPr lang="fr-FR" sz="1600" dirty="0" smtClean="0">
                <a:latin typeface="Candara"/>
                <a:cs typeface="Candara"/>
              </a:rPr>
              <a:t>4000 </a:t>
            </a:r>
            <a:r>
              <a:rPr lang="fr-FR" sz="1600" dirty="0">
                <a:latin typeface="Candara"/>
                <a:cs typeface="Candara"/>
              </a:rPr>
              <a:t>m à </a:t>
            </a:r>
            <a:r>
              <a:rPr lang="fr-FR" sz="1600" dirty="0" smtClean="0">
                <a:latin typeface="Candara"/>
                <a:cs typeface="Candara"/>
              </a:rPr>
              <a:t>6000 </a:t>
            </a:r>
            <a:r>
              <a:rPr lang="fr-FR" sz="1600" dirty="0">
                <a:latin typeface="Candara"/>
                <a:cs typeface="Candara"/>
              </a:rPr>
              <a:t>m, la pression diminue de 1hPa tous les </a:t>
            </a:r>
            <a:r>
              <a:rPr lang="fr-FR" sz="1600" b="1" dirty="0" smtClean="0">
                <a:latin typeface="Candara"/>
                <a:cs typeface="Candara"/>
              </a:rPr>
              <a:t>51 </a:t>
            </a:r>
            <a:r>
              <a:rPr lang="fr-FR" sz="1600" b="1" dirty="0" err="1">
                <a:latin typeface="Candara"/>
                <a:cs typeface="Candara"/>
              </a:rPr>
              <a:t>ft</a:t>
            </a:r>
            <a:r>
              <a:rPr lang="fr-FR" sz="1600" b="1" dirty="0">
                <a:latin typeface="Candara"/>
                <a:cs typeface="Candara"/>
              </a:rPr>
              <a:t> </a:t>
            </a:r>
            <a:r>
              <a:rPr lang="fr-FR" sz="1600" dirty="0">
                <a:latin typeface="Candara"/>
                <a:cs typeface="Candara"/>
              </a:rPr>
              <a:t>(</a:t>
            </a:r>
            <a:r>
              <a:rPr lang="fr-FR" sz="1600" dirty="0" smtClean="0">
                <a:latin typeface="Candara"/>
                <a:cs typeface="Candara"/>
              </a:rPr>
              <a:t>15,5 </a:t>
            </a:r>
            <a:r>
              <a:rPr lang="fr-FR" sz="1600" dirty="0">
                <a:latin typeface="Candara"/>
                <a:cs typeface="Candara"/>
              </a:rPr>
              <a:t>m</a:t>
            </a:r>
            <a:r>
              <a:rPr lang="fr-FR" sz="1600" dirty="0" smtClean="0">
                <a:latin typeface="Candara"/>
                <a:cs typeface="Candara"/>
              </a:rPr>
              <a:t>)</a:t>
            </a:r>
            <a:endParaRPr lang="fr-FR" sz="1600" dirty="0">
              <a:latin typeface="Candara"/>
              <a:cs typeface="Candara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975897" y="97135"/>
            <a:ext cx="5192206" cy="527804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2</a:t>
            </a:r>
            <a:r>
              <a:rPr lang="en-US" sz="2000" b="1" cap="all" dirty="0" smtClean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/ L’ATMOSPHERE </a:t>
            </a:r>
            <a:r>
              <a:rPr lang="en-US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STANDARD</a:t>
            </a:r>
          </a:p>
        </p:txBody>
      </p:sp>
    </p:spTree>
    <p:extLst>
      <p:ext uri="{BB962C8B-B14F-4D97-AF65-F5344CB8AC3E}">
        <p14:creationId xmlns:p14="http://schemas.microsoft.com/office/powerpoint/2010/main" val="343491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 descr="Marbre blanc"/>
          <p:cNvSpPr>
            <a:spLocks noChangeArrowheads="1"/>
          </p:cNvSpPr>
          <p:nvPr/>
        </p:nvSpPr>
        <p:spPr bwMode="auto">
          <a:xfrm>
            <a:off x="893762" y="352425"/>
            <a:ext cx="7356475" cy="5788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ALTIMETRIE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093788" y="1382712"/>
            <a:ext cx="7148512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Notion de pression atmosphérique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Atmosphère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standard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Fonctionnement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de l’altimètre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différents calages altimétriques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Détermination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du calage à adopter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Altimétrie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et réglementation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1746250" y="2794000"/>
            <a:ext cx="5372100" cy="546100"/>
          </a:xfrm>
          <a:prstGeom prst="roundRect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5438539248_d1c61ce43a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2E3E8"/>
              </a:clrFrom>
              <a:clrTo>
                <a:srgbClr val="E2E3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4785" r="1416" b="3534"/>
          <a:stretch/>
        </p:blipFill>
        <p:spPr>
          <a:xfrm>
            <a:off x="431800" y="2116151"/>
            <a:ext cx="4909714" cy="3294050"/>
          </a:xfrm>
          <a:prstGeom prst="rect">
            <a:avLst/>
          </a:prstGeom>
          <a:ln>
            <a:noFill/>
          </a:ln>
        </p:spPr>
      </p:pic>
      <p:pic>
        <p:nvPicPr>
          <p:cNvPr id="42" name="Picture 9" descr="Altimete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00" b="96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43" y="2116150"/>
            <a:ext cx="3063610" cy="306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 smtClean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3/ Fonctionnement </a:t>
            </a:r>
            <a:r>
              <a:rPr lang="fr-FR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de l’altimètre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901700" y="810231"/>
            <a:ext cx="7378700" cy="6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fr-FR" sz="1600" dirty="0" smtClean="0">
                <a:latin typeface="Candara"/>
                <a:cs typeface="Candara"/>
              </a:rPr>
              <a:t>L’altimètre fonctionne comme un baromètre. Il mesure la pression atmosphérique du lieu où il se trouve et la traduit en distance verticale. </a:t>
            </a:r>
            <a:endParaRPr lang="fr-FR" sz="1400" i="1" dirty="0">
              <a:latin typeface="Candara"/>
              <a:cs typeface="Candara"/>
            </a:endParaRPr>
          </a:p>
        </p:txBody>
      </p:sp>
      <p:sp>
        <p:nvSpPr>
          <p:cNvPr id="27" name="Oval 43"/>
          <p:cNvSpPr>
            <a:spLocks noChangeAspect="1" noChangeArrowheads="1"/>
          </p:cNvSpPr>
          <p:nvPr/>
        </p:nvSpPr>
        <p:spPr bwMode="auto">
          <a:xfrm>
            <a:off x="6122429" y="3405646"/>
            <a:ext cx="504000" cy="484617"/>
          </a:xfrm>
          <a:prstGeom prst="ellipse">
            <a:avLst/>
          </a:prstGeom>
          <a:noFill/>
          <a:ln w="28575" cap="flat" cmpd="sng" algn="ctr">
            <a:solidFill>
              <a:srgbClr val="00BAF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8" name="Picture 9" descr="AG00051_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74899">
            <a:off x="5286907" y="4664645"/>
            <a:ext cx="727673" cy="284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2" name="Bulle rectangulaire à coins arrondis 31"/>
          <p:cNvSpPr/>
          <p:nvPr/>
        </p:nvSpPr>
        <p:spPr bwMode="auto">
          <a:xfrm>
            <a:off x="7907609" y="2471140"/>
            <a:ext cx="719598" cy="324000"/>
          </a:xfrm>
          <a:prstGeom prst="wedgeRoundRectCallout">
            <a:avLst>
              <a:gd name="adj1" fmla="val -137868"/>
              <a:gd name="adj2" fmla="val 48796"/>
              <a:gd name="adj3" fmla="val 16667"/>
            </a:avLst>
          </a:prstGeom>
          <a:solidFill>
            <a:srgbClr val="FFF79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100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Ft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6" name="Bulle rectangulaire à coins arrondis 35"/>
          <p:cNvSpPr/>
          <p:nvPr/>
        </p:nvSpPr>
        <p:spPr bwMode="auto">
          <a:xfrm>
            <a:off x="7859565" y="2839338"/>
            <a:ext cx="863597" cy="324000"/>
          </a:xfrm>
          <a:prstGeom prst="wedgeRoundRectCallout">
            <a:avLst>
              <a:gd name="adj1" fmla="val -97559"/>
              <a:gd name="adj2" fmla="val 99291"/>
              <a:gd name="adj3" fmla="val 16667"/>
            </a:avLst>
          </a:prstGeom>
          <a:solidFill>
            <a:srgbClr val="FFF79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1 000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Ft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9" name="Picture 9" descr="AG00051_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025101" flipH="1">
            <a:off x="4293887" y="4829744"/>
            <a:ext cx="727673" cy="284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angle 1"/>
          <p:cNvSpPr/>
          <p:nvPr/>
        </p:nvSpPr>
        <p:spPr>
          <a:xfrm>
            <a:off x="3048000" y="2795140"/>
            <a:ext cx="1227305" cy="176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060701" y="2947540"/>
            <a:ext cx="698500" cy="176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799861" y="3801933"/>
            <a:ext cx="541653" cy="176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44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  <p:bldP spid="27" grpId="0" animBg="1"/>
      <p:bldP spid="32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713029"/>
              </p:ext>
            </p:extLst>
          </p:nvPr>
        </p:nvGraphicFramePr>
        <p:xfrm>
          <a:off x="1064752" y="1370012"/>
          <a:ext cx="6115050" cy="458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Clip" r:id="rId4" imgW="13584546" imgH="12180952" progId="">
                  <p:embed/>
                </p:oleObj>
              </mc:Choice>
              <mc:Fallback>
                <p:oleObj name="Clip" r:id="rId4" imgW="13584546" imgH="1218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590" t="6876" r="2908" b="26990"/>
                      <a:stretch>
                        <a:fillRect/>
                      </a:stretch>
                    </p:blipFill>
                    <p:spPr bwMode="auto">
                      <a:xfrm>
                        <a:off x="1064752" y="1370012"/>
                        <a:ext cx="6115050" cy="458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9" name="Grouper 138"/>
          <p:cNvGrpSpPr/>
          <p:nvPr/>
        </p:nvGrpSpPr>
        <p:grpSpPr>
          <a:xfrm>
            <a:off x="2019909" y="1951570"/>
            <a:ext cx="1546225" cy="1447800"/>
            <a:chOff x="3817092" y="2758482"/>
            <a:chExt cx="1546225" cy="1447800"/>
          </a:xfrm>
        </p:grpSpPr>
        <p:sp>
          <p:nvSpPr>
            <p:cNvPr id="140" name="AutoShape 33"/>
            <p:cNvSpPr>
              <a:spLocks noChangeAspect="1" noChangeArrowheads="1"/>
            </p:cNvSpPr>
            <p:nvPr/>
          </p:nvSpPr>
          <p:spPr bwMode="auto">
            <a:xfrm>
              <a:off x="3817092" y="2758482"/>
              <a:ext cx="1546225" cy="14478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41" name="Oval 19"/>
            <p:cNvSpPr>
              <a:spLocks noChangeArrowheads="1"/>
            </p:cNvSpPr>
            <p:nvPr/>
          </p:nvSpPr>
          <p:spPr bwMode="auto">
            <a:xfrm>
              <a:off x="3890117" y="2815632"/>
              <a:ext cx="1387475" cy="13160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42" name="AutoShape 30"/>
            <p:cNvSpPr>
              <a:spLocks noChangeArrowheads="1"/>
            </p:cNvSpPr>
            <p:nvPr/>
          </p:nvSpPr>
          <p:spPr bwMode="auto">
            <a:xfrm>
              <a:off x="4725142" y="3310932"/>
              <a:ext cx="503238" cy="273050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FFFFFF"/>
                  </a:solidFill>
                  <a:latin typeface="Candara"/>
                  <a:cs typeface="Candara"/>
                </a:rPr>
                <a:t>1013</a:t>
              </a:r>
            </a:p>
          </p:txBody>
        </p:sp>
        <p:sp>
          <p:nvSpPr>
            <p:cNvPr id="143" name="AutoShape 20"/>
            <p:cNvSpPr>
              <a:spLocks noChangeArrowheads="1"/>
            </p:cNvSpPr>
            <p:nvPr/>
          </p:nvSpPr>
          <p:spPr bwMode="auto">
            <a:xfrm rot="2571882">
              <a:off x="4456855" y="3674470"/>
              <a:ext cx="646113" cy="61913"/>
            </a:xfrm>
            <a:prstGeom prst="homePlate">
              <a:avLst>
                <a:gd name="adj" fmla="val 10713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44" name="Line 28"/>
            <p:cNvSpPr>
              <a:spLocks noChangeShapeType="1"/>
            </p:cNvSpPr>
            <p:nvPr/>
          </p:nvSpPr>
          <p:spPr bwMode="auto">
            <a:xfrm>
              <a:off x="4007591" y="3779245"/>
              <a:ext cx="431999" cy="713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45" name="Oval 29"/>
            <p:cNvSpPr>
              <a:spLocks noChangeArrowheads="1"/>
            </p:cNvSpPr>
            <p:nvPr/>
          </p:nvSpPr>
          <p:spPr bwMode="auto">
            <a:xfrm>
              <a:off x="3888530" y="3958632"/>
              <a:ext cx="179388" cy="1730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46" name="Oval 21"/>
            <p:cNvSpPr>
              <a:spLocks noChangeArrowheads="1"/>
            </p:cNvSpPr>
            <p:nvPr/>
          </p:nvSpPr>
          <p:spPr bwMode="auto">
            <a:xfrm>
              <a:off x="4560042" y="3499845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pic>
          <p:nvPicPr>
            <p:cNvPr id="147" name="Image 146" descr="Unknown.jpeg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59" b="75088"/>
            <a:stretch/>
          </p:blipFill>
          <p:spPr>
            <a:xfrm>
              <a:off x="4499463" y="3428226"/>
              <a:ext cx="180000" cy="182033"/>
            </a:xfrm>
            <a:prstGeom prst="rect">
              <a:avLst/>
            </a:prstGeom>
          </p:spPr>
        </p:pic>
        <p:sp>
          <p:nvSpPr>
            <p:cNvPr id="148" name="Oval 21"/>
            <p:cNvSpPr>
              <a:spLocks noChangeArrowheads="1"/>
            </p:cNvSpPr>
            <p:nvPr/>
          </p:nvSpPr>
          <p:spPr bwMode="auto">
            <a:xfrm>
              <a:off x="4561629" y="3488644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49" name="Line 28"/>
            <p:cNvSpPr>
              <a:spLocks noChangeShapeType="1"/>
            </p:cNvSpPr>
            <p:nvPr/>
          </p:nvSpPr>
          <p:spPr bwMode="auto">
            <a:xfrm rot="5400000">
              <a:off x="4072194" y="3723838"/>
              <a:ext cx="107999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50" name="Oval 21"/>
            <p:cNvSpPr>
              <a:spLocks noChangeArrowheads="1"/>
            </p:cNvSpPr>
            <p:nvPr/>
          </p:nvSpPr>
          <p:spPr bwMode="auto">
            <a:xfrm>
              <a:off x="4102842" y="3766545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51" name="Oval 21"/>
            <p:cNvSpPr>
              <a:spLocks noChangeArrowheads="1"/>
            </p:cNvSpPr>
            <p:nvPr/>
          </p:nvSpPr>
          <p:spPr bwMode="auto">
            <a:xfrm>
              <a:off x="3975842" y="3753845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grpSp>
          <p:nvGrpSpPr>
            <p:cNvPr id="152" name="Grouper 151"/>
            <p:cNvGrpSpPr/>
            <p:nvPr/>
          </p:nvGrpSpPr>
          <p:grpSpPr>
            <a:xfrm>
              <a:off x="4407642" y="3437707"/>
              <a:ext cx="110193" cy="428370"/>
              <a:chOff x="4299692" y="3298007"/>
              <a:chExt cx="110193" cy="428370"/>
            </a:xfrm>
          </p:grpSpPr>
          <p:grpSp>
            <p:nvGrpSpPr>
              <p:cNvPr id="158" name="Grouper 157"/>
              <p:cNvGrpSpPr/>
              <p:nvPr/>
            </p:nvGrpSpPr>
            <p:grpSpPr>
              <a:xfrm>
                <a:off x="4299692" y="3319108"/>
                <a:ext cx="47625" cy="407269"/>
                <a:chOff x="2888790" y="3839568"/>
                <a:chExt cx="47625" cy="407269"/>
              </a:xfrm>
            </p:grpSpPr>
            <p:sp>
              <p:nvSpPr>
                <p:cNvPr id="160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2713351" y="4036773"/>
                  <a:ext cx="395997" cy="15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>
                    <a:latin typeface="Candara"/>
                    <a:cs typeface="Candara"/>
                  </a:endParaRPr>
                </a:p>
              </p:txBody>
            </p:sp>
            <p:sp>
              <p:nvSpPr>
                <p:cNvPr id="161" name="Oval 21"/>
                <p:cNvSpPr>
                  <a:spLocks noChangeArrowheads="1"/>
                </p:cNvSpPr>
                <p:nvPr/>
              </p:nvSpPr>
              <p:spPr bwMode="auto">
                <a:xfrm>
                  <a:off x="2888790" y="4196037"/>
                  <a:ext cx="47625" cy="508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>
                    <a:latin typeface="Candara"/>
                    <a:cs typeface="Candara"/>
                  </a:endParaRPr>
                </a:p>
              </p:txBody>
            </p:sp>
          </p:grpSp>
          <p:pic>
            <p:nvPicPr>
              <p:cNvPr id="159" name="Image 158" descr="Unknown.jpeg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0391" b="75088"/>
              <a:stretch/>
            </p:blipFill>
            <p:spPr>
              <a:xfrm flipH="1">
                <a:off x="4316498" y="3298007"/>
                <a:ext cx="93387" cy="252000"/>
              </a:xfrm>
              <a:prstGeom prst="rect">
                <a:avLst/>
              </a:prstGeom>
            </p:spPr>
          </p:pic>
        </p:grpSp>
        <p:grpSp>
          <p:nvGrpSpPr>
            <p:cNvPr id="153" name="Grouper 152"/>
            <p:cNvGrpSpPr/>
            <p:nvPr/>
          </p:nvGrpSpPr>
          <p:grpSpPr>
            <a:xfrm>
              <a:off x="3953617" y="3337606"/>
              <a:ext cx="357112" cy="365575"/>
              <a:chOff x="2135030" y="3625243"/>
              <a:chExt cx="357112" cy="365575"/>
            </a:xfrm>
          </p:grpSpPr>
          <p:sp>
            <p:nvSpPr>
              <p:cNvPr id="154" name="Freeform 27"/>
              <p:cNvSpPr>
                <a:spLocks/>
              </p:cNvSpPr>
              <p:nvPr/>
            </p:nvSpPr>
            <p:spPr bwMode="auto">
              <a:xfrm>
                <a:off x="2141380" y="3891943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  <p:sp>
            <p:nvSpPr>
              <p:cNvPr id="155" name="Freeform 27"/>
              <p:cNvSpPr>
                <a:spLocks/>
              </p:cNvSpPr>
              <p:nvPr/>
            </p:nvSpPr>
            <p:spPr bwMode="auto">
              <a:xfrm>
                <a:off x="2138961" y="3803043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  <p:sp>
            <p:nvSpPr>
              <p:cNvPr id="156" name="Freeform 27"/>
              <p:cNvSpPr>
                <a:spLocks/>
              </p:cNvSpPr>
              <p:nvPr/>
            </p:nvSpPr>
            <p:spPr bwMode="auto">
              <a:xfrm>
                <a:off x="2138961" y="3625243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  <p:sp>
            <p:nvSpPr>
              <p:cNvPr id="157" name="Freeform 27"/>
              <p:cNvSpPr>
                <a:spLocks/>
              </p:cNvSpPr>
              <p:nvPr/>
            </p:nvSpPr>
            <p:spPr bwMode="auto">
              <a:xfrm>
                <a:off x="2135030" y="3715731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</p:grpSp>
      </p:grpSp>
      <p:grpSp>
        <p:nvGrpSpPr>
          <p:cNvPr id="116" name="Grouper 115"/>
          <p:cNvGrpSpPr/>
          <p:nvPr/>
        </p:nvGrpSpPr>
        <p:grpSpPr>
          <a:xfrm>
            <a:off x="1217150" y="4412177"/>
            <a:ext cx="1546225" cy="1447800"/>
            <a:chOff x="5741142" y="2418277"/>
            <a:chExt cx="1546225" cy="1447800"/>
          </a:xfrm>
        </p:grpSpPr>
        <p:sp>
          <p:nvSpPr>
            <p:cNvPr id="117" name="AutoShape 33"/>
            <p:cNvSpPr>
              <a:spLocks noChangeAspect="1" noChangeArrowheads="1"/>
            </p:cNvSpPr>
            <p:nvPr/>
          </p:nvSpPr>
          <p:spPr bwMode="auto">
            <a:xfrm>
              <a:off x="5741142" y="2418277"/>
              <a:ext cx="1546225" cy="14478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18" name="Oval 19"/>
            <p:cNvSpPr>
              <a:spLocks noChangeArrowheads="1"/>
            </p:cNvSpPr>
            <p:nvPr/>
          </p:nvSpPr>
          <p:spPr bwMode="auto">
            <a:xfrm>
              <a:off x="5814167" y="2475427"/>
              <a:ext cx="1387475" cy="13160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19" name="AutoShape 30"/>
            <p:cNvSpPr>
              <a:spLocks noChangeArrowheads="1"/>
            </p:cNvSpPr>
            <p:nvPr/>
          </p:nvSpPr>
          <p:spPr bwMode="auto">
            <a:xfrm>
              <a:off x="6649192" y="2970727"/>
              <a:ext cx="503238" cy="273050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FFFFFF"/>
                  </a:solidFill>
                  <a:latin typeface="Candara"/>
                  <a:cs typeface="Candara"/>
                </a:rPr>
                <a:t>1013</a:t>
              </a:r>
            </a:p>
          </p:txBody>
        </p:sp>
        <p:sp>
          <p:nvSpPr>
            <p:cNvPr id="120" name="AutoShape 20"/>
            <p:cNvSpPr>
              <a:spLocks noChangeArrowheads="1"/>
            </p:cNvSpPr>
            <p:nvPr/>
          </p:nvSpPr>
          <p:spPr bwMode="auto">
            <a:xfrm rot="16200000">
              <a:off x="6185676" y="2851150"/>
              <a:ext cx="646113" cy="61913"/>
            </a:xfrm>
            <a:prstGeom prst="homePlate">
              <a:avLst>
                <a:gd name="adj" fmla="val 10713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21" name="Line 28"/>
            <p:cNvSpPr>
              <a:spLocks noChangeShapeType="1"/>
            </p:cNvSpPr>
            <p:nvPr/>
          </p:nvSpPr>
          <p:spPr bwMode="auto">
            <a:xfrm flipV="1">
              <a:off x="5931641" y="3405737"/>
              <a:ext cx="423405" cy="333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22" name="Oval 29"/>
            <p:cNvSpPr>
              <a:spLocks noChangeArrowheads="1"/>
            </p:cNvSpPr>
            <p:nvPr/>
          </p:nvSpPr>
          <p:spPr bwMode="auto">
            <a:xfrm>
              <a:off x="5812580" y="3618427"/>
              <a:ext cx="179388" cy="1730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23" name="Oval 21"/>
            <p:cNvSpPr>
              <a:spLocks noChangeArrowheads="1"/>
            </p:cNvSpPr>
            <p:nvPr/>
          </p:nvSpPr>
          <p:spPr bwMode="auto">
            <a:xfrm>
              <a:off x="6484092" y="3159640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pic>
          <p:nvPicPr>
            <p:cNvPr id="124" name="Image 123" descr="Unknown.jpeg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59" b="75088"/>
            <a:stretch/>
          </p:blipFill>
          <p:spPr>
            <a:xfrm>
              <a:off x="6423513" y="3088021"/>
              <a:ext cx="180000" cy="182033"/>
            </a:xfrm>
            <a:prstGeom prst="rect">
              <a:avLst/>
            </a:prstGeom>
          </p:spPr>
        </p:pic>
        <p:sp>
          <p:nvSpPr>
            <p:cNvPr id="125" name="Oval 21"/>
            <p:cNvSpPr>
              <a:spLocks noChangeArrowheads="1"/>
            </p:cNvSpPr>
            <p:nvPr/>
          </p:nvSpPr>
          <p:spPr bwMode="auto">
            <a:xfrm>
              <a:off x="6485679" y="3148439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26" name="Line 28"/>
            <p:cNvSpPr>
              <a:spLocks noChangeShapeType="1"/>
            </p:cNvSpPr>
            <p:nvPr/>
          </p:nvSpPr>
          <p:spPr bwMode="auto">
            <a:xfrm rot="5400000">
              <a:off x="5996244" y="3351883"/>
              <a:ext cx="107999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27" name="Oval 21"/>
            <p:cNvSpPr>
              <a:spLocks noChangeArrowheads="1"/>
            </p:cNvSpPr>
            <p:nvPr/>
          </p:nvSpPr>
          <p:spPr bwMode="auto">
            <a:xfrm>
              <a:off x="6026892" y="3400940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28" name="Oval 21"/>
            <p:cNvSpPr>
              <a:spLocks noChangeArrowheads="1"/>
            </p:cNvSpPr>
            <p:nvPr/>
          </p:nvSpPr>
          <p:spPr bwMode="auto">
            <a:xfrm>
              <a:off x="5899892" y="3413640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grpSp>
          <p:nvGrpSpPr>
            <p:cNvPr id="129" name="Grouper 128"/>
            <p:cNvGrpSpPr/>
            <p:nvPr/>
          </p:nvGrpSpPr>
          <p:grpSpPr>
            <a:xfrm>
              <a:off x="6331692" y="3002252"/>
              <a:ext cx="110193" cy="428370"/>
              <a:chOff x="4299692" y="3298007"/>
              <a:chExt cx="110193" cy="428370"/>
            </a:xfrm>
          </p:grpSpPr>
          <p:grpSp>
            <p:nvGrpSpPr>
              <p:cNvPr id="135" name="Grouper 134"/>
              <p:cNvGrpSpPr/>
              <p:nvPr/>
            </p:nvGrpSpPr>
            <p:grpSpPr>
              <a:xfrm>
                <a:off x="4299692" y="3319108"/>
                <a:ext cx="47625" cy="407269"/>
                <a:chOff x="2888790" y="3839568"/>
                <a:chExt cx="47625" cy="407269"/>
              </a:xfrm>
            </p:grpSpPr>
            <p:sp>
              <p:nvSpPr>
                <p:cNvPr id="137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2713351" y="4036773"/>
                  <a:ext cx="395997" cy="15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>
                    <a:latin typeface="Candara"/>
                    <a:cs typeface="Candara"/>
                  </a:endParaRPr>
                </a:p>
              </p:txBody>
            </p:sp>
            <p:sp>
              <p:nvSpPr>
                <p:cNvPr id="138" name="Oval 21"/>
                <p:cNvSpPr>
                  <a:spLocks noChangeArrowheads="1"/>
                </p:cNvSpPr>
                <p:nvPr/>
              </p:nvSpPr>
              <p:spPr bwMode="auto">
                <a:xfrm>
                  <a:off x="2888790" y="4196037"/>
                  <a:ext cx="47625" cy="508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>
                    <a:latin typeface="Candara"/>
                    <a:cs typeface="Candara"/>
                  </a:endParaRPr>
                </a:p>
              </p:txBody>
            </p:sp>
          </p:grpSp>
          <p:pic>
            <p:nvPicPr>
              <p:cNvPr id="136" name="Image 135" descr="Unknown.jpeg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0391" b="75088"/>
              <a:stretch/>
            </p:blipFill>
            <p:spPr>
              <a:xfrm flipH="1">
                <a:off x="4316498" y="3298007"/>
                <a:ext cx="93387" cy="252000"/>
              </a:xfrm>
              <a:prstGeom prst="rect">
                <a:avLst/>
              </a:prstGeom>
            </p:spPr>
          </p:pic>
        </p:grpSp>
        <p:grpSp>
          <p:nvGrpSpPr>
            <p:cNvPr id="130" name="Grouper 129"/>
            <p:cNvGrpSpPr/>
            <p:nvPr/>
          </p:nvGrpSpPr>
          <p:grpSpPr>
            <a:xfrm>
              <a:off x="5873736" y="3116552"/>
              <a:ext cx="357112" cy="187775"/>
              <a:chOff x="2135030" y="3625243"/>
              <a:chExt cx="357112" cy="365575"/>
            </a:xfrm>
          </p:grpSpPr>
          <p:sp>
            <p:nvSpPr>
              <p:cNvPr id="131" name="Freeform 27"/>
              <p:cNvSpPr>
                <a:spLocks/>
              </p:cNvSpPr>
              <p:nvPr/>
            </p:nvSpPr>
            <p:spPr bwMode="auto">
              <a:xfrm>
                <a:off x="2141380" y="3891943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  <p:sp>
            <p:nvSpPr>
              <p:cNvPr id="132" name="Freeform 27"/>
              <p:cNvSpPr>
                <a:spLocks/>
              </p:cNvSpPr>
              <p:nvPr/>
            </p:nvSpPr>
            <p:spPr bwMode="auto">
              <a:xfrm>
                <a:off x="2138961" y="3803043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  <p:sp>
            <p:nvSpPr>
              <p:cNvPr id="133" name="Freeform 27"/>
              <p:cNvSpPr>
                <a:spLocks/>
              </p:cNvSpPr>
              <p:nvPr/>
            </p:nvSpPr>
            <p:spPr bwMode="auto">
              <a:xfrm>
                <a:off x="2138961" y="3625243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  <p:sp>
            <p:nvSpPr>
              <p:cNvPr id="134" name="Freeform 27"/>
              <p:cNvSpPr>
                <a:spLocks/>
              </p:cNvSpPr>
              <p:nvPr/>
            </p:nvSpPr>
            <p:spPr bwMode="auto">
              <a:xfrm>
                <a:off x="2135030" y="3715731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</p:grpSp>
      </p:grpSp>
      <p:sp>
        <p:nvSpPr>
          <p:cNvPr id="47" name="Signalisation droite 46"/>
          <p:cNvSpPr/>
          <p:nvPr/>
        </p:nvSpPr>
        <p:spPr bwMode="auto">
          <a:xfrm rot="5400000">
            <a:off x="-420613" y="2964103"/>
            <a:ext cx="3924000" cy="612000"/>
          </a:xfrm>
          <a:prstGeom prst="homePlate">
            <a:avLst/>
          </a:prstGeom>
          <a:solidFill>
            <a:schemeClr val="accent6"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  <a:cs typeface="Candara"/>
            </a:endParaRPr>
          </a:p>
        </p:txBody>
      </p:sp>
      <p:sp>
        <p:nvSpPr>
          <p:cNvPr id="68" name="Oval 44"/>
          <p:cNvSpPr>
            <a:spLocks noChangeAspect="1" noChangeArrowheads="1"/>
          </p:cNvSpPr>
          <p:nvPr/>
        </p:nvSpPr>
        <p:spPr bwMode="auto">
          <a:xfrm>
            <a:off x="1251613" y="4991103"/>
            <a:ext cx="540000" cy="519233"/>
          </a:xfrm>
          <a:prstGeom prst="ellipse">
            <a:avLst/>
          </a:prstGeom>
          <a:noFill/>
          <a:ln w="28575">
            <a:solidFill>
              <a:srgbClr val="FFF793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Candara"/>
              <a:cs typeface="Candara"/>
            </a:endParaRPr>
          </a:p>
        </p:txBody>
      </p:sp>
      <p:sp>
        <p:nvSpPr>
          <p:cNvPr id="87" name="Signalisation droite 86"/>
          <p:cNvSpPr/>
          <p:nvPr/>
        </p:nvSpPr>
        <p:spPr bwMode="auto">
          <a:xfrm rot="5400000">
            <a:off x="1701521" y="1676296"/>
            <a:ext cx="1335548" cy="612000"/>
          </a:xfrm>
          <a:prstGeom prst="homePlate">
            <a:avLst/>
          </a:prstGeom>
          <a:solidFill>
            <a:schemeClr val="accent6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  <a:cs typeface="Candara"/>
            </a:endParaRPr>
          </a:p>
        </p:txBody>
      </p:sp>
      <p:sp>
        <p:nvSpPr>
          <p:cNvPr id="86" name="Oval 44"/>
          <p:cNvSpPr>
            <a:spLocks noChangeAspect="1" noChangeArrowheads="1"/>
          </p:cNvSpPr>
          <p:nvPr/>
        </p:nvSpPr>
        <p:spPr bwMode="auto">
          <a:xfrm>
            <a:off x="2065526" y="2450246"/>
            <a:ext cx="540000" cy="519233"/>
          </a:xfrm>
          <a:prstGeom prst="ellipse">
            <a:avLst/>
          </a:prstGeom>
          <a:noFill/>
          <a:ln w="28575">
            <a:solidFill>
              <a:srgbClr val="FFF793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Candara"/>
              <a:cs typeface="Candara"/>
            </a:endParaRPr>
          </a:p>
        </p:txBody>
      </p:sp>
      <p:sp>
        <p:nvSpPr>
          <p:cNvPr id="88" name="Bulle rectangulaire à coins arrondis 87"/>
          <p:cNvSpPr/>
          <p:nvPr/>
        </p:nvSpPr>
        <p:spPr>
          <a:xfrm>
            <a:off x="1914088" y="3928739"/>
            <a:ext cx="1527124" cy="323997"/>
          </a:xfrm>
          <a:prstGeom prst="wedgeRoundRectCallout">
            <a:avLst>
              <a:gd name="adj1" fmla="val -67241"/>
              <a:gd name="adj2" fmla="val 1018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Candara"/>
                <a:cs typeface="Candara"/>
              </a:rPr>
              <a:t>Forte pression</a:t>
            </a:r>
            <a:endParaRPr lang="fr-FR" sz="1400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sp>
        <p:nvSpPr>
          <p:cNvPr id="89" name="Bulle rectangulaire à coins arrondis 88"/>
          <p:cNvSpPr/>
          <p:nvPr/>
        </p:nvSpPr>
        <p:spPr>
          <a:xfrm>
            <a:off x="2927959" y="1476520"/>
            <a:ext cx="1527124" cy="323997"/>
          </a:xfrm>
          <a:prstGeom prst="wedgeRoundRectCallout">
            <a:avLst>
              <a:gd name="adj1" fmla="val -82210"/>
              <a:gd name="adj2" fmla="val 1370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Candara"/>
                <a:cs typeface="Candara"/>
              </a:rPr>
              <a:t>Faible pression</a:t>
            </a:r>
            <a:endParaRPr lang="fr-FR" sz="1400" dirty="0">
              <a:solidFill>
                <a:schemeClr val="tx1"/>
              </a:solidFill>
              <a:latin typeface="Candara"/>
              <a:cs typeface="Candara"/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5875866" y="1302482"/>
            <a:ext cx="2295241" cy="4658203"/>
            <a:chOff x="6307666" y="2204182"/>
            <a:chExt cx="2295241" cy="4658203"/>
          </a:xfrm>
        </p:grpSpPr>
        <p:grpSp>
          <p:nvGrpSpPr>
            <p:cNvPr id="162" name="Grouper 161"/>
            <p:cNvGrpSpPr/>
            <p:nvPr/>
          </p:nvGrpSpPr>
          <p:grpSpPr>
            <a:xfrm rot="16200000">
              <a:off x="5088699" y="4410212"/>
              <a:ext cx="4610654" cy="293692"/>
              <a:chOff x="1144588" y="6349653"/>
              <a:chExt cx="7030368" cy="190847"/>
            </a:xfrm>
          </p:grpSpPr>
          <p:sp>
            <p:nvSpPr>
              <p:cNvPr id="163" name="Line 16"/>
              <p:cNvSpPr>
                <a:spLocks noChangeShapeType="1"/>
              </p:cNvSpPr>
              <p:nvPr/>
            </p:nvSpPr>
            <p:spPr bwMode="auto">
              <a:xfrm>
                <a:off x="1144588" y="6540500"/>
                <a:ext cx="7030368" cy="0"/>
              </a:xfrm>
              <a:prstGeom prst="line">
                <a:avLst/>
              </a:prstGeom>
              <a:ln>
                <a:solidFill>
                  <a:srgbClr val="FFFFFF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>
                  <a:latin typeface="Candara"/>
                  <a:cs typeface="Candara"/>
                </a:endParaRPr>
              </a:p>
            </p:txBody>
          </p:sp>
          <p:sp>
            <p:nvSpPr>
              <p:cNvPr id="164" name="Line 17"/>
              <p:cNvSpPr>
                <a:spLocks noChangeShapeType="1"/>
              </p:cNvSpPr>
              <p:nvPr/>
            </p:nvSpPr>
            <p:spPr bwMode="auto">
              <a:xfrm>
                <a:off x="2579739" y="6361113"/>
                <a:ext cx="0" cy="179387"/>
              </a:xfrm>
              <a:prstGeom prst="line">
                <a:avLst/>
              </a:prstGeom>
              <a:ln>
                <a:solidFill>
                  <a:srgbClr val="FFFF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  <p:sp>
            <p:nvSpPr>
              <p:cNvPr id="166" name="Line 19"/>
              <p:cNvSpPr>
                <a:spLocks noChangeShapeType="1"/>
              </p:cNvSpPr>
              <p:nvPr/>
            </p:nvSpPr>
            <p:spPr bwMode="auto">
              <a:xfrm>
                <a:off x="5970491" y="6361113"/>
                <a:ext cx="0" cy="179387"/>
              </a:xfrm>
              <a:prstGeom prst="line">
                <a:avLst/>
              </a:prstGeom>
              <a:ln>
                <a:solidFill>
                  <a:srgbClr val="FFFF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  <p:sp>
            <p:nvSpPr>
              <p:cNvPr id="167" name="Line 20"/>
              <p:cNvSpPr>
                <a:spLocks noChangeShapeType="1"/>
              </p:cNvSpPr>
              <p:nvPr/>
            </p:nvSpPr>
            <p:spPr bwMode="auto">
              <a:xfrm>
                <a:off x="7028960" y="6349653"/>
                <a:ext cx="0" cy="179387"/>
              </a:xfrm>
              <a:prstGeom prst="line">
                <a:avLst/>
              </a:prstGeom>
              <a:ln>
                <a:solidFill>
                  <a:srgbClr val="FFFF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  <p:sp>
            <p:nvSpPr>
              <p:cNvPr id="168" name="Line 22"/>
              <p:cNvSpPr>
                <a:spLocks noChangeShapeType="1"/>
              </p:cNvSpPr>
              <p:nvPr/>
            </p:nvSpPr>
            <p:spPr bwMode="auto">
              <a:xfrm flipV="1">
                <a:off x="4859107" y="6361113"/>
                <a:ext cx="0" cy="179387"/>
              </a:xfrm>
              <a:prstGeom prst="line">
                <a:avLst/>
              </a:prstGeom>
              <a:ln>
                <a:solidFill>
                  <a:srgbClr val="FFFF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  <p:sp>
            <p:nvSpPr>
              <p:cNvPr id="169" name="Line 23"/>
              <p:cNvSpPr>
                <a:spLocks noChangeShapeType="1"/>
              </p:cNvSpPr>
              <p:nvPr/>
            </p:nvSpPr>
            <p:spPr bwMode="auto">
              <a:xfrm flipV="1">
                <a:off x="3761248" y="6361113"/>
                <a:ext cx="0" cy="179387"/>
              </a:xfrm>
              <a:prstGeom prst="line">
                <a:avLst/>
              </a:prstGeom>
              <a:ln>
                <a:solidFill>
                  <a:srgbClr val="FFFF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  <p:sp>
            <p:nvSpPr>
              <p:cNvPr id="172" name="Line 24"/>
              <p:cNvSpPr>
                <a:spLocks noChangeShapeType="1"/>
              </p:cNvSpPr>
              <p:nvPr/>
            </p:nvSpPr>
            <p:spPr bwMode="auto">
              <a:xfrm flipV="1">
                <a:off x="1553667" y="6349653"/>
                <a:ext cx="0" cy="179387"/>
              </a:xfrm>
              <a:prstGeom prst="line">
                <a:avLst/>
              </a:prstGeom>
              <a:ln>
                <a:solidFill>
                  <a:srgbClr val="FFFF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</p:grpSp>
        <p:sp>
          <p:nvSpPr>
            <p:cNvPr id="174" name="Text Box 28"/>
            <p:cNvSpPr txBox="1">
              <a:spLocks noChangeArrowheads="1"/>
            </p:cNvSpPr>
            <p:nvPr/>
          </p:nvSpPr>
          <p:spPr bwMode="auto">
            <a:xfrm>
              <a:off x="6461721" y="6412249"/>
              <a:ext cx="782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fr-FR" sz="1400" b="1" dirty="0">
                  <a:solidFill>
                    <a:schemeClr val="bg1"/>
                  </a:solidFill>
                  <a:latin typeface="Candara"/>
                  <a:ea typeface="Cambria" charset="0"/>
                  <a:cs typeface="Candara"/>
                </a:rPr>
                <a:t>0 m</a:t>
              </a:r>
            </a:p>
          </p:txBody>
        </p:sp>
        <p:sp>
          <p:nvSpPr>
            <p:cNvPr id="175" name="Text Box 28"/>
            <p:cNvSpPr txBox="1">
              <a:spLocks noChangeArrowheads="1"/>
            </p:cNvSpPr>
            <p:nvPr/>
          </p:nvSpPr>
          <p:spPr bwMode="auto">
            <a:xfrm>
              <a:off x="6333065" y="5768855"/>
              <a:ext cx="9310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fr-FR" sz="1400" b="1" dirty="0">
                  <a:solidFill>
                    <a:schemeClr val="bg1"/>
                  </a:solidFill>
                  <a:latin typeface="Candara"/>
                  <a:ea typeface="Cambria" charset="0"/>
                  <a:cs typeface="Candara"/>
                </a:rPr>
                <a:t>5</a:t>
              </a:r>
              <a:r>
                <a:rPr lang="fr-FR" sz="1400" b="1" dirty="0" smtClean="0">
                  <a:solidFill>
                    <a:schemeClr val="bg1"/>
                  </a:solidFill>
                  <a:latin typeface="Candara"/>
                  <a:ea typeface="Cambria" charset="0"/>
                  <a:cs typeface="Candara"/>
                </a:rPr>
                <a:t>00 </a:t>
              </a:r>
              <a:r>
                <a:rPr lang="fr-FR" sz="1400" b="1" dirty="0">
                  <a:solidFill>
                    <a:schemeClr val="bg1"/>
                  </a:solidFill>
                  <a:latin typeface="Candara"/>
                  <a:ea typeface="Cambria" charset="0"/>
                  <a:cs typeface="Candara"/>
                </a:rPr>
                <a:t>m</a:t>
              </a:r>
            </a:p>
          </p:txBody>
        </p:sp>
        <p:sp>
          <p:nvSpPr>
            <p:cNvPr id="176" name="Text Box 28"/>
            <p:cNvSpPr txBox="1">
              <a:spLocks noChangeArrowheads="1"/>
            </p:cNvSpPr>
            <p:nvPr/>
          </p:nvSpPr>
          <p:spPr bwMode="auto">
            <a:xfrm>
              <a:off x="6316137" y="4992438"/>
              <a:ext cx="9310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fr-FR" sz="1400" b="1" dirty="0" smtClean="0">
                  <a:solidFill>
                    <a:schemeClr val="bg1"/>
                  </a:solidFill>
                  <a:latin typeface="Candara"/>
                  <a:ea typeface="Cambria" charset="0"/>
                  <a:cs typeface="Candara"/>
                </a:rPr>
                <a:t>1000 </a:t>
              </a:r>
              <a:r>
                <a:rPr lang="fr-FR" sz="1400" b="1" dirty="0">
                  <a:solidFill>
                    <a:schemeClr val="bg1"/>
                  </a:solidFill>
                  <a:latin typeface="Candara"/>
                  <a:ea typeface="Cambria" charset="0"/>
                  <a:cs typeface="Candara"/>
                </a:rPr>
                <a:t>m</a:t>
              </a:r>
            </a:p>
          </p:txBody>
        </p:sp>
        <p:sp>
          <p:nvSpPr>
            <p:cNvPr id="177" name="Text Box 28"/>
            <p:cNvSpPr txBox="1">
              <a:spLocks noChangeArrowheads="1"/>
            </p:cNvSpPr>
            <p:nvPr/>
          </p:nvSpPr>
          <p:spPr bwMode="auto">
            <a:xfrm>
              <a:off x="6316137" y="2849409"/>
              <a:ext cx="9310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fr-FR" sz="1400" b="1" dirty="0">
                  <a:solidFill>
                    <a:schemeClr val="bg1"/>
                  </a:solidFill>
                  <a:latin typeface="Candara"/>
                  <a:ea typeface="Cambria" charset="0"/>
                  <a:cs typeface="Candara"/>
                </a:rPr>
                <a:t>2</a:t>
              </a:r>
              <a:r>
                <a:rPr lang="fr-FR" sz="1400" b="1" dirty="0" smtClean="0">
                  <a:solidFill>
                    <a:schemeClr val="bg1"/>
                  </a:solidFill>
                  <a:latin typeface="Candara"/>
                  <a:ea typeface="Cambria" charset="0"/>
                  <a:cs typeface="Candara"/>
                </a:rPr>
                <a:t>500 </a:t>
              </a:r>
              <a:r>
                <a:rPr lang="fr-FR" sz="1400" b="1" dirty="0">
                  <a:solidFill>
                    <a:schemeClr val="bg1"/>
                  </a:solidFill>
                  <a:latin typeface="Candara"/>
                  <a:ea typeface="Cambria" charset="0"/>
                  <a:cs typeface="Candara"/>
                </a:rPr>
                <a:t>m</a:t>
              </a:r>
            </a:p>
          </p:txBody>
        </p:sp>
        <p:sp>
          <p:nvSpPr>
            <p:cNvPr id="178" name="Text Box 28"/>
            <p:cNvSpPr txBox="1">
              <a:spLocks noChangeArrowheads="1"/>
            </p:cNvSpPr>
            <p:nvPr/>
          </p:nvSpPr>
          <p:spPr bwMode="auto">
            <a:xfrm>
              <a:off x="6341538" y="3546668"/>
              <a:ext cx="9310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fr-FR" sz="1400" b="1" dirty="0">
                  <a:solidFill>
                    <a:schemeClr val="bg1"/>
                  </a:solidFill>
                  <a:latin typeface="Candara"/>
                  <a:ea typeface="Cambria" charset="0"/>
                  <a:cs typeface="Candara"/>
                </a:rPr>
                <a:t>2</a:t>
              </a:r>
              <a:r>
                <a:rPr lang="fr-FR" sz="1400" b="1" dirty="0" smtClean="0">
                  <a:solidFill>
                    <a:schemeClr val="bg1"/>
                  </a:solidFill>
                  <a:latin typeface="Candara"/>
                  <a:ea typeface="Cambria" charset="0"/>
                  <a:cs typeface="Candara"/>
                </a:rPr>
                <a:t>000 </a:t>
              </a:r>
              <a:r>
                <a:rPr lang="fr-FR" sz="1400" b="1" dirty="0">
                  <a:solidFill>
                    <a:schemeClr val="bg1"/>
                  </a:solidFill>
                  <a:latin typeface="Candara"/>
                  <a:ea typeface="Cambria" charset="0"/>
                  <a:cs typeface="Candara"/>
                </a:rPr>
                <a:t>m</a:t>
              </a:r>
            </a:p>
          </p:txBody>
        </p:sp>
        <p:sp>
          <p:nvSpPr>
            <p:cNvPr id="179" name="Text Box 28"/>
            <p:cNvSpPr txBox="1">
              <a:spLocks noChangeArrowheads="1"/>
            </p:cNvSpPr>
            <p:nvPr/>
          </p:nvSpPr>
          <p:spPr bwMode="auto">
            <a:xfrm>
              <a:off x="6333065" y="4273932"/>
              <a:ext cx="9310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fr-FR" sz="1400" b="1" dirty="0" smtClean="0">
                  <a:solidFill>
                    <a:schemeClr val="bg1"/>
                  </a:solidFill>
                  <a:latin typeface="Candara"/>
                  <a:ea typeface="Cambria" charset="0"/>
                  <a:cs typeface="Candara"/>
                </a:rPr>
                <a:t>1500 </a:t>
              </a:r>
              <a:r>
                <a:rPr lang="fr-FR" sz="1400" b="1" dirty="0">
                  <a:solidFill>
                    <a:schemeClr val="bg1"/>
                  </a:solidFill>
                  <a:latin typeface="Candara"/>
                  <a:ea typeface="Cambria" charset="0"/>
                  <a:cs typeface="Candara"/>
                </a:rPr>
                <a:t>m</a:t>
              </a:r>
            </a:p>
          </p:txBody>
        </p:sp>
        <p:sp>
          <p:nvSpPr>
            <p:cNvPr id="180" name="Text Box 28"/>
            <p:cNvSpPr txBox="1">
              <a:spLocks noChangeArrowheads="1"/>
            </p:cNvSpPr>
            <p:nvPr/>
          </p:nvSpPr>
          <p:spPr bwMode="auto">
            <a:xfrm>
              <a:off x="6307666" y="2219995"/>
              <a:ext cx="9310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fr-FR" sz="1400" b="1" dirty="0" smtClean="0">
                  <a:solidFill>
                    <a:schemeClr val="bg1"/>
                  </a:solidFill>
                  <a:latin typeface="Candara"/>
                  <a:ea typeface="Cambria" charset="0"/>
                  <a:cs typeface="Candara"/>
                </a:rPr>
                <a:t>3000 </a:t>
              </a:r>
              <a:r>
                <a:rPr lang="fr-FR" sz="1400" b="1" dirty="0">
                  <a:solidFill>
                    <a:schemeClr val="bg1"/>
                  </a:solidFill>
                  <a:latin typeface="Candara"/>
                  <a:ea typeface="Cambria" charset="0"/>
                  <a:cs typeface="Candara"/>
                </a:rPr>
                <a:t>m</a:t>
              </a:r>
            </a:p>
          </p:txBody>
        </p:sp>
        <p:sp>
          <p:nvSpPr>
            <p:cNvPr id="181" name="Line 20"/>
            <p:cNvSpPr>
              <a:spLocks noChangeShapeType="1"/>
            </p:cNvSpPr>
            <p:nvPr/>
          </p:nvSpPr>
          <p:spPr bwMode="auto">
            <a:xfrm rot="16200000">
              <a:off x="7385204" y="2237823"/>
              <a:ext cx="0" cy="276056"/>
            </a:xfrm>
            <a:prstGeom prst="line">
              <a:avLst/>
            </a:prstGeom>
            <a:ln>
              <a:solidFill>
                <a:srgbClr val="FFFFFF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fr-FR" dirty="0">
                <a:latin typeface="Candara"/>
                <a:cs typeface="Candara"/>
              </a:endParaRPr>
            </a:p>
          </p:txBody>
        </p:sp>
        <p:sp>
          <p:nvSpPr>
            <p:cNvPr id="182" name="Text Box 28"/>
            <p:cNvSpPr txBox="1">
              <a:spLocks noChangeArrowheads="1"/>
            </p:cNvSpPr>
            <p:nvPr/>
          </p:nvSpPr>
          <p:spPr bwMode="auto">
            <a:xfrm>
              <a:off x="7556982" y="6423460"/>
              <a:ext cx="1045924" cy="30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sz="1400" b="1" dirty="0" smtClean="0">
                  <a:latin typeface="Candara"/>
                  <a:ea typeface="Cambria" charset="0"/>
                  <a:cs typeface="Candara"/>
                </a:rPr>
                <a:t>1013 </a:t>
              </a:r>
              <a:r>
                <a:rPr lang="fr-FR" sz="1400" b="1" dirty="0" err="1" smtClean="0">
                  <a:latin typeface="Candara"/>
                  <a:ea typeface="Cambria" charset="0"/>
                  <a:cs typeface="Candara"/>
                </a:rPr>
                <a:t>hPa</a:t>
              </a:r>
              <a:endParaRPr lang="fr-FR" sz="1400" b="1" dirty="0">
                <a:latin typeface="Candara"/>
                <a:ea typeface="Cambria" charset="0"/>
                <a:cs typeface="Candara"/>
              </a:endParaRPr>
            </a:p>
          </p:txBody>
        </p:sp>
        <p:sp>
          <p:nvSpPr>
            <p:cNvPr id="183" name="Text Box 28"/>
            <p:cNvSpPr txBox="1">
              <a:spLocks noChangeArrowheads="1"/>
            </p:cNvSpPr>
            <p:nvPr/>
          </p:nvSpPr>
          <p:spPr bwMode="auto">
            <a:xfrm>
              <a:off x="7556982" y="5744290"/>
              <a:ext cx="1045924" cy="30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sz="1400" b="1" dirty="0" smtClean="0">
                  <a:latin typeface="Candara"/>
                  <a:ea typeface="Cambria" charset="0"/>
                  <a:cs typeface="Candara"/>
                </a:rPr>
                <a:t>955 </a:t>
              </a:r>
              <a:r>
                <a:rPr lang="fr-FR" sz="1400" b="1" dirty="0" err="1" smtClean="0">
                  <a:latin typeface="Candara"/>
                  <a:ea typeface="Cambria" charset="0"/>
                  <a:cs typeface="Candara"/>
                </a:rPr>
                <a:t>hPa</a:t>
              </a:r>
              <a:endParaRPr lang="fr-FR" sz="1400" b="1" dirty="0">
                <a:latin typeface="Candara"/>
                <a:ea typeface="Cambria" charset="0"/>
                <a:cs typeface="Candara"/>
              </a:endParaRPr>
            </a:p>
          </p:txBody>
        </p:sp>
        <p:sp>
          <p:nvSpPr>
            <p:cNvPr id="184" name="Text Box 28"/>
            <p:cNvSpPr txBox="1">
              <a:spLocks noChangeArrowheads="1"/>
            </p:cNvSpPr>
            <p:nvPr/>
          </p:nvSpPr>
          <p:spPr bwMode="auto">
            <a:xfrm>
              <a:off x="7556983" y="4988355"/>
              <a:ext cx="1045924" cy="30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sz="1400" b="1" dirty="0" smtClean="0">
                  <a:latin typeface="Candara"/>
                  <a:ea typeface="Cambria" charset="0"/>
                  <a:cs typeface="Candara"/>
                </a:rPr>
                <a:t>900 </a:t>
              </a:r>
              <a:r>
                <a:rPr lang="fr-FR" sz="1400" b="1" dirty="0" err="1" smtClean="0">
                  <a:latin typeface="Candara"/>
                  <a:ea typeface="Cambria" charset="0"/>
                  <a:cs typeface="Candara"/>
                </a:rPr>
                <a:t>hPa</a:t>
              </a:r>
              <a:endParaRPr lang="fr-FR" sz="1400" b="1" dirty="0">
                <a:latin typeface="Candara"/>
                <a:ea typeface="Cambria" charset="0"/>
                <a:cs typeface="Candara"/>
              </a:endParaRPr>
            </a:p>
          </p:txBody>
        </p:sp>
        <p:sp>
          <p:nvSpPr>
            <p:cNvPr id="185" name="Text Box 28"/>
            <p:cNvSpPr txBox="1">
              <a:spLocks noChangeArrowheads="1"/>
            </p:cNvSpPr>
            <p:nvPr/>
          </p:nvSpPr>
          <p:spPr bwMode="auto">
            <a:xfrm>
              <a:off x="7540872" y="4271696"/>
              <a:ext cx="1045924" cy="30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sz="1400" b="1" dirty="0" smtClean="0">
                  <a:latin typeface="Candara"/>
                  <a:ea typeface="Cambria" charset="0"/>
                  <a:cs typeface="Candara"/>
                </a:rPr>
                <a:t>845 </a:t>
              </a:r>
              <a:r>
                <a:rPr lang="fr-FR" sz="1400" b="1" dirty="0" err="1" smtClean="0">
                  <a:latin typeface="Candara"/>
                  <a:ea typeface="Cambria" charset="0"/>
                  <a:cs typeface="Candara"/>
                </a:rPr>
                <a:t>hPa</a:t>
              </a:r>
              <a:endParaRPr lang="fr-FR" sz="1400" b="1" dirty="0">
                <a:latin typeface="Candara"/>
                <a:ea typeface="Cambria" charset="0"/>
                <a:cs typeface="Candara"/>
              </a:endParaRPr>
            </a:p>
          </p:txBody>
        </p:sp>
        <p:sp>
          <p:nvSpPr>
            <p:cNvPr id="186" name="Text Box 28"/>
            <p:cNvSpPr txBox="1">
              <a:spLocks noChangeArrowheads="1"/>
            </p:cNvSpPr>
            <p:nvPr/>
          </p:nvSpPr>
          <p:spPr bwMode="auto">
            <a:xfrm>
              <a:off x="7556983" y="3524147"/>
              <a:ext cx="1045924" cy="30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sz="1400" b="1" dirty="0" smtClean="0">
                  <a:latin typeface="Candara"/>
                  <a:ea typeface="Cambria" charset="0"/>
                  <a:cs typeface="Candara"/>
                </a:rPr>
                <a:t>794 </a:t>
              </a:r>
              <a:r>
                <a:rPr lang="fr-FR" sz="1400" b="1" dirty="0" err="1" smtClean="0">
                  <a:latin typeface="Candara"/>
                  <a:ea typeface="Cambria" charset="0"/>
                  <a:cs typeface="Candara"/>
                </a:rPr>
                <a:t>hPa</a:t>
              </a:r>
              <a:endParaRPr lang="fr-FR" sz="1400" b="1" dirty="0">
                <a:latin typeface="Candara"/>
                <a:ea typeface="Cambria" charset="0"/>
                <a:cs typeface="Candara"/>
              </a:endParaRPr>
            </a:p>
          </p:txBody>
        </p:sp>
        <p:sp>
          <p:nvSpPr>
            <p:cNvPr id="187" name="Text Box 28"/>
            <p:cNvSpPr txBox="1">
              <a:spLocks noChangeArrowheads="1"/>
            </p:cNvSpPr>
            <p:nvPr/>
          </p:nvSpPr>
          <p:spPr bwMode="auto">
            <a:xfrm>
              <a:off x="7556982" y="2838693"/>
              <a:ext cx="1045924" cy="30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sz="1400" b="1" dirty="0" smtClean="0">
                  <a:latin typeface="Candara"/>
                  <a:ea typeface="Cambria" charset="0"/>
                  <a:cs typeface="Candara"/>
                </a:rPr>
                <a:t>746 </a:t>
              </a:r>
              <a:r>
                <a:rPr lang="fr-FR" sz="1400" b="1" dirty="0" err="1" smtClean="0">
                  <a:latin typeface="Candara"/>
                  <a:ea typeface="Cambria" charset="0"/>
                  <a:cs typeface="Candara"/>
                </a:rPr>
                <a:t>hPa</a:t>
              </a:r>
              <a:endParaRPr lang="fr-FR" sz="1400" b="1" dirty="0">
                <a:latin typeface="Candara"/>
                <a:ea typeface="Cambria" charset="0"/>
                <a:cs typeface="Candara"/>
              </a:endParaRPr>
            </a:p>
          </p:txBody>
        </p:sp>
        <p:sp>
          <p:nvSpPr>
            <p:cNvPr id="188" name="Text Box 28"/>
            <p:cNvSpPr txBox="1">
              <a:spLocks noChangeArrowheads="1"/>
            </p:cNvSpPr>
            <p:nvPr/>
          </p:nvSpPr>
          <p:spPr bwMode="auto">
            <a:xfrm>
              <a:off x="7556983" y="2204182"/>
              <a:ext cx="1045924" cy="30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sz="1400" b="1" dirty="0" smtClean="0">
                  <a:latin typeface="Candara"/>
                  <a:ea typeface="Cambria" charset="0"/>
                  <a:cs typeface="Candara"/>
                </a:rPr>
                <a:t>700 </a:t>
              </a:r>
              <a:r>
                <a:rPr lang="fr-FR" sz="1400" b="1" dirty="0" err="1" smtClean="0">
                  <a:latin typeface="Candara"/>
                  <a:ea typeface="Cambria" charset="0"/>
                  <a:cs typeface="Candara"/>
                </a:rPr>
                <a:t>hPa</a:t>
              </a:r>
              <a:endParaRPr lang="fr-FR" sz="1400" b="1" dirty="0">
                <a:latin typeface="Candara"/>
                <a:ea typeface="Cambria" charset="0"/>
                <a:cs typeface="Candara"/>
              </a:endParaRPr>
            </a:p>
          </p:txBody>
        </p:sp>
      </p:grpSp>
      <p:sp>
        <p:nvSpPr>
          <p:cNvPr id="189" name="Text Box 33"/>
          <p:cNvSpPr txBox="1">
            <a:spLocks noChangeArrowheads="1"/>
          </p:cNvSpPr>
          <p:nvPr/>
        </p:nvSpPr>
        <p:spPr bwMode="auto">
          <a:xfrm>
            <a:off x="2885064" y="711200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1 hPa = 8,5 m. (28 </a:t>
            </a:r>
            <a:r>
              <a:rPr lang="fr-FR" sz="1800" b="1" i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Ft</a:t>
            </a:r>
            <a:r>
              <a:rPr lang="fr-FR" sz="1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)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 smtClean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3/ Fonctionnement </a:t>
            </a:r>
            <a:r>
              <a:rPr lang="fr-FR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de l’altimètre</a:t>
            </a: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222" b="90000" l="1000" r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2600" y="4711700"/>
            <a:ext cx="2247900" cy="1514475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0" y="1431926"/>
            <a:ext cx="2933699" cy="23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8" grpId="0" animBg="1"/>
      <p:bldP spid="87" grpId="0" animBg="1"/>
      <p:bldP spid="86" grpId="0" animBg="1"/>
      <p:bldP spid="88" grpId="0" animBg="1"/>
      <p:bldP spid="89" grpId="0" animBg="1"/>
      <p:bldP spid="1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 descr="Marbre blanc"/>
          <p:cNvSpPr>
            <a:spLocks noChangeArrowheads="1"/>
          </p:cNvSpPr>
          <p:nvPr/>
        </p:nvSpPr>
        <p:spPr bwMode="auto">
          <a:xfrm>
            <a:off x="893762" y="352425"/>
            <a:ext cx="7356475" cy="5788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ALTIMETRIE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093788" y="1382712"/>
            <a:ext cx="7148512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Notion de pression atmosphérique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Atmosphère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standard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Fonctionnement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de l’altimètre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différents calages altimétriques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Détermination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du calage à adopter</a:t>
            </a:r>
          </a:p>
          <a:p>
            <a:pPr marL="1371600" lvl="2" indent="-4572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	</a:t>
            </a:r>
            <a:r>
              <a:rPr lang="fr-FR" sz="2000" b="1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Altimétrie </a:t>
            </a: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et réglementation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1733550" y="3492500"/>
            <a:ext cx="5372100" cy="546100"/>
          </a:xfrm>
          <a:prstGeom prst="roundRect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.Méca.vo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nfusion">
      <a:majorFont>
        <a:latin typeface="Mistral"/>
        <a:ea typeface=""/>
        <a:cs typeface=""/>
        <a:font script="Jpan" typeface="ＤＦＰ行書体"/>
      </a:majorFont>
      <a:minorFont>
        <a:latin typeface="Candara"/>
        <a:ea typeface=""/>
        <a:cs typeface=""/>
        <a:font script="Jpan" typeface="メイリオ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Révolution">
  <a:themeElements>
    <a:clrScheme name="Ré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Infusion">
      <a:majorFont>
        <a:latin typeface="Mistral"/>
        <a:ea typeface=""/>
        <a:cs typeface=""/>
        <a:font script="Jpan" typeface="ＤＦＰ行書体"/>
      </a:majorFont>
      <a:minorFont>
        <a:latin typeface="Candara"/>
        <a:ea typeface=""/>
        <a:cs typeface=""/>
        <a:font script="Jpan" typeface="メイリオ"/>
      </a:minorFont>
    </a:fontScheme>
    <a:fmtScheme name="Ré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bite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Office\Modèles\Nouvelle présentation.pot</Template>
  <TotalTime>2531</TotalTime>
  <Words>786</Words>
  <Application>Microsoft Macintosh PowerPoint</Application>
  <PresentationFormat>Présentation à l'écran (4:3)</PresentationFormat>
  <Paragraphs>204</Paragraphs>
  <Slides>19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1.Méca.vol</vt:lpstr>
      <vt:lpstr>2_Révolution</vt:lpstr>
      <vt:lpstr>1_Aspect</vt:lpstr>
      <vt:lpstr>HORNULM15</vt:lpstr>
      <vt:lpstr>Conception personnalisée</vt:lpstr>
      <vt:lpstr>Clip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HORN ULM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subject/>
  <dc:creator>DIDIER HORN</dc:creator>
  <cp:keywords/>
  <dc:description/>
  <cp:lastModifiedBy>HORN ULM EURL</cp:lastModifiedBy>
  <cp:revision>191</cp:revision>
  <dcterms:created xsi:type="dcterms:W3CDTF">2012-11-27T15:45:02Z</dcterms:created>
  <dcterms:modified xsi:type="dcterms:W3CDTF">2015-08-28T09:37:14Z</dcterms:modified>
  <cp:category/>
</cp:coreProperties>
</file>