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  <p:sldMasterId id="2147483746" r:id="rId2"/>
    <p:sldMasterId id="2147483760" r:id="rId3"/>
    <p:sldMasterId id="2147483763" r:id="rId4"/>
    <p:sldMasterId id="2147483801" r:id="rId5"/>
    <p:sldMasterId id="2147483814" r:id="rId6"/>
  </p:sldMasterIdLst>
  <p:sldIdLst>
    <p:sldId id="276" r:id="rId7"/>
    <p:sldId id="263" r:id="rId8"/>
    <p:sldId id="261" r:id="rId9"/>
    <p:sldId id="273" r:id="rId10"/>
    <p:sldId id="266" r:id="rId11"/>
    <p:sldId id="267" r:id="rId12"/>
    <p:sldId id="268" r:id="rId13"/>
    <p:sldId id="274" r:id="rId14"/>
    <p:sldId id="271" r:id="rId15"/>
    <p:sldId id="275" r:id="rId16"/>
    <p:sldId id="272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ULB4XsbtISIpbsGV4Yqng==" hashData="aGpJi5MWsHQ941k0Y3tUvTkKct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6A6A6"/>
    <a:srgbClr val="FFFF66"/>
    <a:srgbClr val="FF593D"/>
    <a:srgbClr val="CC66FF"/>
    <a:srgbClr val="339933"/>
    <a:srgbClr val="FFFF00"/>
    <a:srgbClr val="FF0000"/>
    <a:srgbClr val="0099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7" autoAdjust="0"/>
    <p:restoredTop sz="98980" autoAdjust="0"/>
  </p:normalViewPr>
  <p:slideViewPr>
    <p:cSldViewPr snapToGrid="0" snapToObjects="1">
      <p:cViewPr>
        <p:scale>
          <a:sx n="75" d="100"/>
          <a:sy n="75" d="100"/>
        </p:scale>
        <p:origin x="-215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44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3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07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7056"/>
            <a:ext cx="9144000" cy="572088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844" y="2474976"/>
            <a:ext cx="7772400" cy="3400154"/>
          </a:xfrm>
        </p:spPr>
        <p:txBody>
          <a:bodyPr>
            <a:normAutofit/>
          </a:bodyPr>
          <a:lstStyle>
            <a:lvl1pPr marL="0" indent="0" algn="l">
              <a:spcBef>
                <a:spcPts val="1176"/>
              </a:spcBef>
              <a:buNone/>
              <a:defRPr sz="2400" b="0" i="0" baseline="0">
                <a:solidFill>
                  <a:schemeClr val="bg1"/>
                </a:solidFill>
                <a:latin typeface="Helvetica Neue UltraLight"/>
                <a:cs typeface="Helvetica Neue Ultra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844" y="827754"/>
            <a:ext cx="7772400" cy="1470025"/>
          </a:xfrm>
        </p:spPr>
        <p:txBody>
          <a:bodyPr>
            <a:noAutofit/>
          </a:bodyPr>
          <a:lstStyle>
            <a:lvl1pPr algn="l">
              <a:defRPr sz="9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6921" y="21708"/>
            <a:ext cx="662155" cy="685075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661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15F2-2FDF-774A-8208-B53597C79C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2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85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54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306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568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81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406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B15F2-2FDF-774A-8208-B53597C79CD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173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844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94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165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664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504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E6852-9D83-DF41-95CD-14FDE1F2514F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CB4D6C-9222-FB49-9C04-FA4F5FA582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286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D56AC91-F9E6-554F-8A73-BD386F4EFA8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80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2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65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870B-2885-3646-8B78-3850A355A427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A227-95DA-524D-968B-239E80D46B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39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5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ransition xmlns:p14="http://schemas.microsoft.com/office/powerpoint/2010/main"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0458-2687-364B-99E8-D05126BB5D95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CF009-2B5D-2142-B224-75BB00827B7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3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0" Type="http://schemas.openxmlformats.org/officeDocument/2006/relationships/image" Target="../media/image6.png"/><Relationship Id="rId11" Type="http://schemas.openxmlformats.org/officeDocument/2006/relationships/image" Target="../media/image15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57199"/>
            <a:ext cx="9143999" cy="51029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sz="2400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 sz="2400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sz="2400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840617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38175" y="433388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DECOLLAGE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39365" y="1612702"/>
            <a:ext cx="5808662" cy="25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Facteurs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influant sur le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différents phases du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pentes de montée.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</a:t>
            </a:r>
            <a:r>
              <a:rPr lang="fr-FR" sz="2000" b="1" cap="small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Gestion de panne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au décollage.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1" y="3782931"/>
            <a:ext cx="48133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213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Gestion de la panne au décollage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grpSp>
        <p:nvGrpSpPr>
          <p:cNvPr id="60" name="Group 99"/>
          <p:cNvGrpSpPr>
            <a:grpSpLocks/>
          </p:cNvGrpSpPr>
          <p:nvPr/>
        </p:nvGrpSpPr>
        <p:grpSpPr bwMode="auto">
          <a:xfrm rot="-5400000">
            <a:off x="3656807" y="2285823"/>
            <a:ext cx="944563" cy="946150"/>
            <a:chOff x="1592" y="1904"/>
            <a:chExt cx="1776" cy="14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5" name="AutoShape 100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AutoShape 101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AutoShape 102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AutoShape 103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AutoShape 104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AutoShape 105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5" name="Group 106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88" name="AutoShape 107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AutoShape 108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109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94" name="Group 99"/>
          <p:cNvGrpSpPr>
            <a:grpSpLocks/>
          </p:cNvGrpSpPr>
          <p:nvPr/>
        </p:nvGrpSpPr>
        <p:grpSpPr bwMode="auto">
          <a:xfrm rot="-5400000">
            <a:off x="4658519" y="2294463"/>
            <a:ext cx="944563" cy="946150"/>
            <a:chOff x="1592" y="1904"/>
            <a:chExt cx="1776" cy="1416"/>
          </a:xfrm>
          <a:solidFill>
            <a:schemeClr val="accent3"/>
          </a:solidFill>
        </p:grpSpPr>
        <p:sp>
          <p:nvSpPr>
            <p:cNvPr id="95" name="AutoShape 100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AutoShape 101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AutoShape 102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AutoShape 103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AutoShape 104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AutoShape 105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01" name="Group 106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102" name="AutoShape 107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AutoShape 108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109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05" name="Rectangle 8"/>
          <p:cNvSpPr>
            <a:spLocks noChangeArrowheads="1"/>
          </p:cNvSpPr>
          <p:nvPr/>
        </p:nvSpPr>
        <p:spPr bwMode="auto">
          <a:xfrm>
            <a:off x="5781675" y="2109788"/>
            <a:ext cx="3355975" cy="1338262"/>
          </a:xfrm>
          <a:prstGeom prst="rect">
            <a:avLst/>
          </a:prstGeom>
          <a:solidFill>
            <a:srgbClr val="7F7F7F"/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9"/>
          <p:cNvSpPr>
            <a:spLocks noChangeShapeType="1"/>
          </p:cNvSpPr>
          <p:nvPr/>
        </p:nvSpPr>
        <p:spPr bwMode="auto">
          <a:xfrm>
            <a:off x="5788025" y="2778125"/>
            <a:ext cx="3355975" cy="3175"/>
          </a:xfrm>
          <a:prstGeom prst="line">
            <a:avLst/>
          </a:prstGeom>
          <a:noFill/>
          <a:ln w="25400">
            <a:solidFill>
              <a:srgbClr val="FFFFFF"/>
            </a:solidFill>
            <a:prstDash val="dash"/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Rectangle 79"/>
          <p:cNvSpPr>
            <a:spLocks noChangeArrowheads="1"/>
          </p:cNvSpPr>
          <p:nvPr/>
        </p:nvSpPr>
        <p:spPr bwMode="auto">
          <a:xfrm>
            <a:off x="5859098" y="3472448"/>
            <a:ext cx="1166512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h &lt; </a:t>
            </a:r>
            <a:r>
              <a:rPr lang="fr-FR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150 </a:t>
            </a:r>
            <a:r>
              <a:rPr lang="fr-FR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ft</a:t>
            </a:r>
            <a:endParaRPr lang="fr-FR" sz="1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108" name="Rectangle 83"/>
          <p:cNvSpPr>
            <a:spLocks noChangeArrowheads="1"/>
          </p:cNvSpPr>
          <p:nvPr/>
        </p:nvSpPr>
        <p:spPr bwMode="auto">
          <a:xfrm>
            <a:off x="3879197" y="3473450"/>
            <a:ext cx="2124082" cy="338554"/>
          </a:xfrm>
          <a:prstGeom prst="rect">
            <a:avLst/>
          </a:prstGeom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150 </a:t>
            </a:r>
            <a:r>
              <a:rPr lang="fr-FR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ft</a:t>
            </a:r>
            <a:r>
              <a:rPr lang="fr-FR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 </a:t>
            </a:r>
            <a:r>
              <a:rPr lang="fr-FR" sz="16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&lt; h &lt; </a:t>
            </a:r>
            <a:r>
              <a:rPr lang="fr-FR" sz="1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500 </a:t>
            </a:r>
            <a:r>
              <a:rPr lang="fr-FR" sz="1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ft</a:t>
            </a:r>
            <a:endParaRPr lang="fr-FR" sz="1600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109" name="Rectangle 84"/>
          <p:cNvSpPr>
            <a:spLocks noChangeArrowheads="1"/>
          </p:cNvSpPr>
          <p:nvPr/>
        </p:nvSpPr>
        <p:spPr bwMode="auto">
          <a:xfrm>
            <a:off x="3283687" y="3473450"/>
            <a:ext cx="1310513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h &gt; </a:t>
            </a:r>
            <a:r>
              <a:rPr lang="fr-FR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500 </a:t>
            </a:r>
            <a:r>
              <a:rPr lang="fr-FR" sz="16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cs typeface="Trebuchet MS"/>
              </a:rPr>
              <a:t>ft</a:t>
            </a:r>
            <a:endParaRPr lang="fr-FR" sz="1600" dirty="0" smtClean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110" name="Line 86"/>
          <p:cNvSpPr>
            <a:spLocks noChangeShapeType="1"/>
          </p:cNvSpPr>
          <p:nvPr/>
        </p:nvSpPr>
        <p:spPr bwMode="auto">
          <a:xfrm>
            <a:off x="7239000" y="2368550"/>
            <a:ext cx="4714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87"/>
          <p:cNvSpPr>
            <a:spLocks noChangeShapeType="1"/>
          </p:cNvSpPr>
          <p:nvPr/>
        </p:nvSpPr>
        <p:spPr bwMode="auto">
          <a:xfrm>
            <a:off x="7254875" y="2574925"/>
            <a:ext cx="4714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Line 88"/>
          <p:cNvSpPr>
            <a:spLocks noChangeShapeType="1"/>
          </p:cNvSpPr>
          <p:nvPr/>
        </p:nvSpPr>
        <p:spPr bwMode="auto">
          <a:xfrm>
            <a:off x="7245350" y="2781300"/>
            <a:ext cx="4714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3" name="Line 89"/>
          <p:cNvSpPr>
            <a:spLocks noChangeShapeType="1"/>
          </p:cNvSpPr>
          <p:nvPr/>
        </p:nvSpPr>
        <p:spPr bwMode="auto">
          <a:xfrm>
            <a:off x="7234238" y="2987675"/>
            <a:ext cx="47148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4" name="Line 90"/>
          <p:cNvSpPr>
            <a:spLocks noChangeShapeType="1"/>
          </p:cNvSpPr>
          <p:nvPr/>
        </p:nvSpPr>
        <p:spPr bwMode="auto">
          <a:xfrm>
            <a:off x="7242175" y="3175000"/>
            <a:ext cx="4714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Line 92"/>
          <p:cNvSpPr>
            <a:spLocks noChangeShapeType="1"/>
          </p:cNvSpPr>
          <p:nvPr/>
        </p:nvSpPr>
        <p:spPr bwMode="auto">
          <a:xfrm>
            <a:off x="7242175" y="2173288"/>
            <a:ext cx="4714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6" name="Line 93"/>
          <p:cNvSpPr>
            <a:spLocks noChangeShapeType="1"/>
          </p:cNvSpPr>
          <p:nvPr/>
        </p:nvSpPr>
        <p:spPr bwMode="auto">
          <a:xfrm>
            <a:off x="7242175" y="3371850"/>
            <a:ext cx="47148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Line 104"/>
          <p:cNvSpPr>
            <a:spLocks noChangeShapeType="1"/>
          </p:cNvSpPr>
          <p:nvPr/>
        </p:nvSpPr>
        <p:spPr bwMode="auto">
          <a:xfrm flipH="1">
            <a:off x="4284663" y="2798763"/>
            <a:ext cx="1925637" cy="842962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8" name="Line 105"/>
          <p:cNvSpPr>
            <a:spLocks noChangeShapeType="1"/>
          </p:cNvSpPr>
          <p:nvPr/>
        </p:nvSpPr>
        <p:spPr bwMode="auto">
          <a:xfrm flipH="1" flipV="1">
            <a:off x="4222750" y="2000250"/>
            <a:ext cx="1978025" cy="790575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19" name="Group 99"/>
          <p:cNvGrpSpPr>
            <a:grpSpLocks/>
          </p:cNvGrpSpPr>
          <p:nvPr/>
        </p:nvGrpSpPr>
        <p:grpSpPr bwMode="auto">
          <a:xfrm rot="-5400000">
            <a:off x="6136482" y="2303103"/>
            <a:ext cx="944563" cy="946150"/>
            <a:chOff x="1592" y="1904"/>
            <a:chExt cx="1776" cy="1416"/>
          </a:xfrm>
          <a:solidFill>
            <a:schemeClr val="accent1">
              <a:lumMod val="60000"/>
              <a:lumOff val="40000"/>
              <a:alpha val="98000"/>
            </a:schemeClr>
          </a:solidFill>
        </p:grpSpPr>
        <p:sp>
          <p:nvSpPr>
            <p:cNvPr id="120" name="AutoShape 100"/>
            <p:cNvSpPr>
              <a:spLocks noChangeArrowheads="1"/>
            </p:cNvSpPr>
            <p:nvPr/>
          </p:nvSpPr>
          <p:spPr bwMode="auto">
            <a:xfrm>
              <a:off x="1592" y="2200"/>
              <a:ext cx="1776" cy="2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AutoShape 101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T0" fmla="*/ 3 w 21600"/>
                <a:gd name="T1" fmla="*/ 10 h 21600"/>
                <a:gd name="T2" fmla="*/ 2 w 21600"/>
                <a:gd name="T3" fmla="*/ 20 h 21600"/>
                <a:gd name="T4" fmla="*/ 1 w 21600"/>
                <a:gd name="T5" fmla="*/ 10 h 21600"/>
                <a:gd name="T6" fmla="*/ 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433 h 21600"/>
                <a:gd name="T14" fmla="*/ 16200 w 21600"/>
                <a:gd name="T15" fmla="*/ 161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AutoShape 102"/>
            <p:cNvSpPr>
              <a:spLocks noChangeArrowheads="1"/>
            </p:cNvSpPr>
            <p:nvPr/>
          </p:nvSpPr>
          <p:spPr bwMode="auto">
            <a:xfrm>
              <a:off x="2240" y="3088"/>
              <a:ext cx="472" cy="11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AutoShape 103"/>
            <p:cNvSpPr>
              <a:spLocks noChangeArrowheads="1"/>
            </p:cNvSpPr>
            <p:nvPr/>
          </p:nvSpPr>
          <p:spPr bwMode="auto">
            <a:xfrm flipV="1">
              <a:off x="2448" y="3088"/>
              <a:ext cx="56" cy="232"/>
            </a:xfrm>
            <a:prstGeom prst="triangle">
              <a:avLst>
                <a:gd name="adj" fmla="val 46426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AutoShape 104"/>
            <p:cNvSpPr>
              <a:spLocks noChangeArrowheads="1"/>
            </p:cNvSpPr>
            <p:nvPr/>
          </p:nvSpPr>
          <p:spPr bwMode="auto">
            <a:xfrm>
              <a:off x="1632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AutoShape 105"/>
            <p:cNvSpPr>
              <a:spLocks noChangeArrowheads="1"/>
            </p:cNvSpPr>
            <p:nvPr/>
          </p:nvSpPr>
          <p:spPr bwMode="auto">
            <a:xfrm>
              <a:off x="2648" y="2440"/>
              <a:ext cx="680" cy="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6" name="Group 106"/>
            <p:cNvGrpSpPr>
              <a:grpSpLocks/>
            </p:cNvGrpSpPr>
            <p:nvPr/>
          </p:nvGrpSpPr>
          <p:grpSpPr bwMode="auto">
            <a:xfrm>
              <a:off x="2216" y="1904"/>
              <a:ext cx="560" cy="296"/>
              <a:chOff x="2224" y="1904"/>
              <a:chExt cx="560" cy="296"/>
            </a:xfrm>
            <a:grpFill/>
          </p:grpSpPr>
          <p:sp>
            <p:nvSpPr>
              <p:cNvPr id="127" name="AutoShape 107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T0" fmla="*/ 3 w 21600"/>
                  <a:gd name="T1" fmla="*/ 1 h 21600"/>
                  <a:gd name="T2" fmla="*/ 2 w 21600"/>
                  <a:gd name="T3" fmla="*/ 1 h 21600"/>
                  <a:gd name="T4" fmla="*/ 0 w 21600"/>
                  <a:gd name="T5" fmla="*/ 1 h 21600"/>
                  <a:gd name="T6" fmla="*/ 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74 w 21600"/>
                  <a:gd name="T13" fmla="*/ 4500 h 21600"/>
                  <a:gd name="T14" fmla="*/ 17126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AutoShape 108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109"/>
              <p:cNvSpPr>
                <a:spLocks noChangeShapeType="1"/>
              </p:cNvSpPr>
              <p:nvPr/>
            </p:nvSpPr>
            <p:spPr bwMode="auto">
              <a:xfrm>
                <a:off x="222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30" name="Freeform 106"/>
          <p:cNvSpPr>
            <a:spLocks/>
          </p:cNvSpPr>
          <p:nvPr/>
        </p:nvSpPr>
        <p:spPr bwMode="auto">
          <a:xfrm>
            <a:off x="2270125" y="990600"/>
            <a:ext cx="2408238" cy="1795463"/>
          </a:xfrm>
          <a:custGeom>
            <a:avLst/>
            <a:gdLst/>
            <a:ahLst/>
            <a:cxnLst>
              <a:cxn ang="0">
                <a:pos x="1459" y="1119"/>
              </a:cxn>
              <a:cxn ang="0">
                <a:pos x="493" y="1116"/>
              </a:cxn>
              <a:cxn ang="0">
                <a:pos x="76" y="1059"/>
              </a:cxn>
              <a:cxn ang="0">
                <a:pos x="34" y="684"/>
              </a:cxn>
              <a:cxn ang="0">
                <a:pos x="40" y="0"/>
              </a:cxn>
            </a:cxnLst>
            <a:rect l="0" t="0" r="r" b="b"/>
            <a:pathLst>
              <a:path w="1459" h="1131">
                <a:moveTo>
                  <a:pt x="1459" y="1119"/>
                </a:moveTo>
                <a:lnTo>
                  <a:pt x="493" y="1116"/>
                </a:lnTo>
                <a:cubicBezTo>
                  <a:pt x="263" y="1106"/>
                  <a:pt x="152" y="1131"/>
                  <a:pt x="76" y="1059"/>
                </a:cubicBezTo>
                <a:cubicBezTo>
                  <a:pt x="0" y="987"/>
                  <a:pt x="40" y="860"/>
                  <a:pt x="34" y="684"/>
                </a:cubicBezTo>
                <a:lnTo>
                  <a:pt x="40" y="0"/>
                </a:ln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31" name="Line 107"/>
          <p:cNvSpPr>
            <a:spLocks noChangeShapeType="1"/>
          </p:cNvSpPr>
          <p:nvPr/>
        </p:nvSpPr>
        <p:spPr bwMode="auto">
          <a:xfrm flipH="1">
            <a:off x="4094163" y="2773363"/>
            <a:ext cx="2078037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32" name="Freeform 109"/>
          <p:cNvSpPr>
            <a:spLocks/>
          </p:cNvSpPr>
          <p:nvPr/>
        </p:nvSpPr>
        <p:spPr bwMode="auto">
          <a:xfrm flipV="1">
            <a:off x="2260600" y="2784475"/>
            <a:ext cx="2398713" cy="1795463"/>
          </a:xfrm>
          <a:custGeom>
            <a:avLst/>
            <a:gdLst/>
            <a:ahLst/>
            <a:cxnLst>
              <a:cxn ang="0">
                <a:pos x="1459" y="1119"/>
              </a:cxn>
              <a:cxn ang="0">
                <a:pos x="493" y="1116"/>
              </a:cxn>
              <a:cxn ang="0">
                <a:pos x="76" y="1059"/>
              </a:cxn>
              <a:cxn ang="0">
                <a:pos x="34" y="684"/>
              </a:cxn>
              <a:cxn ang="0">
                <a:pos x="40" y="0"/>
              </a:cxn>
            </a:cxnLst>
            <a:rect l="0" t="0" r="r" b="b"/>
            <a:pathLst>
              <a:path w="1459" h="1131">
                <a:moveTo>
                  <a:pt x="1459" y="1119"/>
                </a:moveTo>
                <a:lnTo>
                  <a:pt x="493" y="1116"/>
                </a:lnTo>
                <a:cubicBezTo>
                  <a:pt x="263" y="1106"/>
                  <a:pt x="152" y="1131"/>
                  <a:pt x="76" y="1059"/>
                </a:cubicBezTo>
                <a:cubicBezTo>
                  <a:pt x="0" y="987"/>
                  <a:pt x="40" y="860"/>
                  <a:pt x="34" y="684"/>
                </a:cubicBezTo>
                <a:lnTo>
                  <a:pt x="40" y="0"/>
                </a:ln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33" name="ZoneTexte 132"/>
          <p:cNvSpPr txBox="1"/>
          <p:nvPr/>
        </p:nvSpPr>
        <p:spPr>
          <a:xfrm>
            <a:off x="985051" y="4495800"/>
            <a:ext cx="7234225" cy="1502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 smtClean="0">
                <a:latin typeface="Candara"/>
                <a:cs typeface="Candara"/>
              </a:rPr>
              <a:t>Hauteurs minimales à nuancer en fonction :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 smtClean="0">
                <a:latin typeface="Candara"/>
                <a:cs typeface="Candara"/>
              </a:rPr>
              <a:t>   De la force et la direction du vent,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 smtClean="0">
                <a:latin typeface="Candara"/>
                <a:cs typeface="Candara"/>
              </a:rPr>
              <a:t>   Des capacités de la machine (finesse, masse, vitesse de décrochage),</a:t>
            </a:r>
          </a:p>
          <a:p>
            <a:pPr lvl="1">
              <a:lnSpc>
                <a:spcPct val="150000"/>
              </a:lnSpc>
              <a:buFont typeface="Wingdings" charset="2"/>
              <a:buChar char=""/>
            </a:pPr>
            <a:r>
              <a:rPr lang="fr-FR" sz="1600" dirty="0" smtClean="0">
                <a:latin typeface="Candara"/>
                <a:cs typeface="Candara"/>
              </a:rPr>
              <a:t>   De l’expérience du pilote en général et sur type d’appareil en particulier.</a:t>
            </a:r>
            <a:endParaRPr lang="fr-FR" sz="1600" dirty="0">
              <a:latin typeface="Candara"/>
              <a:cs typeface="Candara"/>
            </a:endParaRPr>
          </a:p>
        </p:txBody>
      </p:sp>
      <p:grpSp>
        <p:nvGrpSpPr>
          <p:cNvPr id="134" name="Group 94"/>
          <p:cNvGrpSpPr>
            <a:grpSpLocks noChangeAspect="1"/>
          </p:cNvGrpSpPr>
          <p:nvPr/>
        </p:nvGrpSpPr>
        <p:grpSpPr bwMode="auto">
          <a:xfrm>
            <a:off x="4265059" y="4062048"/>
            <a:ext cx="590450" cy="433752"/>
            <a:chOff x="9285" y="4829"/>
            <a:chExt cx="475" cy="384"/>
          </a:xfrm>
        </p:grpSpPr>
        <p:sp>
          <p:nvSpPr>
            <p:cNvPr id="135" name="AutoShape 95"/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6" name="Text Box 96"/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3300"/>
                  </a:solidFill>
                </a:rPr>
                <a:t>!</a:t>
              </a:r>
              <a:endParaRPr lang="fr-FR" sz="3200" dirty="0"/>
            </a:p>
          </p:txBody>
        </p:sp>
      </p:grpSp>
      <p:sp>
        <p:nvSpPr>
          <p:cNvPr id="137" name="Line 108"/>
          <p:cNvSpPr>
            <a:spLocks noChangeShapeType="1"/>
          </p:cNvSpPr>
          <p:nvPr/>
        </p:nvSpPr>
        <p:spPr bwMode="auto">
          <a:xfrm flipH="1" flipV="1">
            <a:off x="766763" y="2781300"/>
            <a:ext cx="3916362" cy="7938"/>
          </a:xfrm>
          <a:prstGeom prst="lin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oval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38" name="Freeform 97"/>
          <p:cNvSpPr>
            <a:spLocks/>
          </p:cNvSpPr>
          <p:nvPr/>
        </p:nvSpPr>
        <p:spPr bwMode="auto">
          <a:xfrm>
            <a:off x="1249664" y="862643"/>
            <a:ext cx="5263297" cy="1922173"/>
          </a:xfrm>
          <a:custGeom>
            <a:avLst/>
            <a:gdLst>
              <a:gd name="connsiteX0" fmla="*/ 2014 w 4429"/>
              <a:gd name="connsiteY0" fmla="*/ 1527 h 2067"/>
              <a:gd name="connsiteX1" fmla="*/ 1469 w 4429"/>
              <a:gd name="connsiteY1" fmla="*/ 1887 h 2067"/>
              <a:gd name="connsiteX2" fmla="*/ 837 w 4429"/>
              <a:gd name="connsiteY2" fmla="*/ 2039 h 2067"/>
              <a:gd name="connsiteX3" fmla="*/ 205 w 4429"/>
              <a:gd name="connsiteY3" fmla="*/ 1719 h 2067"/>
              <a:gd name="connsiteX4" fmla="*/ 5 w 4429"/>
              <a:gd name="connsiteY4" fmla="*/ 1079 h 2067"/>
              <a:gd name="connsiteX5" fmla="*/ 173 w 4429"/>
              <a:gd name="connsiteY5" fmla="*/ 471 h 2067"/>
              <a:gd name="connsiteX6" fmla="*/ 639 w 4429"/>
              <a:gd name="connsiteY6" fmla="*/ 151 h 2067"/>
              <a:gd name="connsiteX7" fmla="*/ 1443 w 4429"/>
              <a:gd name="connsiteY7" fmla="*/ 133 h 2067"/>
              <a:gd name="connsiteX8" fmla="*/ 2355 w 4429"/>
              <a:gd name="connsiteY8" fmla="*/ 949 h 2067"/>
              <a:gd name="connsiteX9" fmla="*/ 3237 w 4429"/>
              <a:gd name="connsiteY9" fmla="*/ 1367 h 2067"/>
              <a:gd name="connsiteX10" fmla="*/ 4429 w 4429"/>
              <a:gd name="connsiteY10" fmla="*/ 1535 h 2067"/>
              <a:gd name="connsiteX0" fmla="*/ 2014 w 4429"/>
              <a:gd name="connsiteY0" fmla="*/ 1406 h 1946"/>
              <a:gd name="connsiteX1" fmla="*/ 1469 w 4429"/>
              <a:gd name="connsiteY1" fmla="*/ 1766 h 1946"/>
              <a:gd name="connsiteX2" fmla="*/ 837 w 4429"/>
              <a:gd name="connsiteY2" fmla="*/ 1918 h 1946"/>
              <a:gd name="connsiteX3" fmla="*/ 205 w 4429"/>
              <a:gd name="connsiteY3" fmla="*/ 1598 h 1946"/>
              <a:gd name="connsiteX4" fmla="*/ 5 w 4429"/>
              <a:gd name="connsiteY4" fmla="*/ 958 h 1946"/>
              <a:gd name="connsiteX5" fmla="*/ 173 w 4429"/>
              <a:gd name="connsiteY5" fmla="*/ 350 h 1946"/>
              <a:gd name="connsiteX6" fmla="*/ 639 w 4429"/>
              <a:gd name="connsiteY6" fmla="*/ 30 h 1946"/>
              <a:gd name="connsiteX7" fmla="*/ 1443 w 4429"/>
              <a:gd name="connsiteY7" fmla="*/ 167 h 1946"/>
              <a:gd name="connsiteX8" fmla="*/ 2355 w 4429"/>
              <a:gd name="connsiteY8" fmla="*/ 828 h 1946"/>
              <a:gd name="connsiteX9" fmla="*/ 3237 w 4429"/>
              <a:gd name="connsiteY9" fmla="*/ 1246 h 1946"/>
              <a:gd name="connsiteX10" fmla="*/ 4429 w 4429"/>
              <a:gd name="connsiteY10" fmla="*/ 1414 h 1946"/>
              <a:gd name="connsiteX0" fmla="*/ 2014 w 4429"/>
              <a:gd name="connsiteY0" fmla="*/ 1406 h 1924"/>
              <a:gd name="connsiteX1" fmla="*/ 1469 w 4429"/>
              <a:gd name="connsiteY1" fmla="*/ 1635 h 1924"/>
              <a:gd name="connsiteX2" fmla="*/ 837 w 4429"/>
              <a:gd name="connsiteY2" fmla="*/ 1918 h 1924"/>
              <a:gd name="connsiteX3" fmla="*/ 205 w 4429"/>
              <a:gd name="connsiteY3" fmla="*/ 1598 h 1924"/>
              <a:gd name="connsiteX4" fmla="*/ 5 w 4429"/>
              <a:gd name="connsiteY4" fmla="*/ 958 h 1924"/>
              <a:gd name="connsiteX5" fmla="*/ 173 w 4429"/>
              <a:gd name="connsiteY5" fmla="*/ 350 h 1924"/>
              <a:gd name="connsiteX6" fmla="*/ 639 w 4429"/>
              <a:gd name="connsiteY6" fmla="*/ 30 h 1924"/>
              <a:gd name="connsiteX7" fmla="*/ 1443 w 4429"/>
              <a:gd name="connsiteY7" fmla="*/ 167 h 1924"/>
              <a:gd name="connsiteX8" fmla="*/ 2355 w 4429"/>
              <a:gd name="connsiteY8" fmla="*/ 828 h 1924"/>
              <a:gd name="connsiteX9" fmla="*/ 3237 w 4429"/>
              <a:gd name="connsiteY9" fmla="*/ 1246 h 1924"/>
              <a:gd name="connsiteX10" fmla="*/ 4429 w 4429"/>
              <a:gd name="connsiteY10" fmla="*/ 1414 h 1924"/>
              <a:gd name="connsiteX0" fmla="*/ 2014 w 4429"/>
              <a:gd name="connsiteY0" fmla="*/ 1406 h 1681"/>
              <a:gd name="connsiteX1" fmla="*/ 1469 w 4429"/>
              <a:gd name="connsiteY1" fmla="*/ 1635 h 1681"/>
              <a:gd name="connsiteX2" fmla="*/ 591 w 4429"/>
              <a:gd name="connsiteY2" fmla="*/ 1456 h 1681"/>
              <a:gd name="connsiteX3" fmla="*/ 205 w 4429"/>
              <a:gd name="connsiteY3" fmla="*/ 1598 h 1681"/>
              <a:gd name="connsiteX4" fmla="*/ 5 w 4429"/>
              <a:gd name="connsiteY4" fmla="*/ 958 h 1681"/>
              <a:gd name="connsiteX5" fmla="*/ 173 w 4429"/>
              <a:gd name="connsiteY5" fmla="*/ 350 h 1681"/>
              <a:gd name="connsiteX6" fmla="*/ 639 w 4429"/>
              <a:gd name="connsiteY6" fmla="*/ 30 h 1681"/>
              <a:gd name="connsiteX7" fmla="*/ 1443 w 4429"/>
              <a:gd name="connsiteY7" fmla="*/ 167 h 1681"/>
              <a:gd name="connsiteX8" fmla="*/ 2355 w 4429"/>
              <a:gd name="connsiteY8" fmla="*/ 828 h 1681"/>
              <a:gd name="connsiteX9" fmla="*/ 3237 w 4429"/>
              <a:gd name="connsiteY9" fmla="*/ 1246 h 1681"/>
              <a:gd name="connsiteX10" fmla="*/ 4429 w 4429"/>
              <a:gd name="connsiteY10" fmla="*/ 1414 h 1681"/>
              <a:gd name="connsiteX0" fmla="*/ 2014 w 4429"/>
              <a:gd name="connsiteY0" fmla="*/ 1406 h 1681"/>
              <a:gd name="connsiteX1" fmla="*/ 1469 w 4429"/>
              <a:gd name="connsiteY1" fmla="*/ 1635 h 1681"/>
              <a:gd name="connsiteX2" fmla="*/ 1162 w 4429"/>
              <a:gd name="connsiteY2" fmla="*/ 1391 h 1681"/>
              <a:gd name="connsiteX3" fmla="*/ 591 w 4429"/>
              <a:gd name="connsiteY3" fmla="*/ 1456 h 1681"/>
              <a:gd name="connsiteX4" fmla="*/ 205 w 4429"/>
              <a:gd name="connsiteY4" fmla="*/ 1598 h 1681"/>
              <a:gd name="connsiteX5" fmla="*/ 5 w 4429"/>
              <a:gd name="connsiteY5" fmla="*/ 958 h 1681"/>
              <a:gd name="connsiteX6" fmla="*/ 173 w 4429"/>
              <a:gd name="connsiteY6" fmla="*/ 350 h 1681"/>
              <a:gd name="connsiteX7" fmla="*/ 639 w 4429"/>
              <a:gd name="connsiteY7" fmla="*/ 30 h 1681"/>
              <a:gd name="connsiteX8" fmla="*/ 1443 w 4429"/>
              <a:gd name="connsiteY8" fmla="*/ 167 h 1681"/>
              <a:gd name="connsiteX9" fmla="*/ 2355 w 4429"/>
              <a:gd name="connsiteY9" fmla="*/ 828 h 1681"/>
              <a:gd name="connsiteX10" fmla="*/ 3237 w 4429"/>
              <a:gd name="connsiteY10" fmla="*/ 1246 h 1681"/>
              <a:gd name="connsiteX11" fmla="*/ 4429 w 4429"/>
              <a:gd name="connsiteY11" fmla="*/ 1414 h 1681"/>
              <a:gd name="connsiteX0" fmla="*/ 2014 w 4429"/>
              <a:gd name="connsiteY0" fmla="*/ 1406 h 1681"/>
              <a:gd name="connsiteX1" fmla="*/ 1162 w 4429"/>
              <a:gd name="connsiteY1" fmla="*/ 1391 h 1681"/>
              <a:gd name="connsiteX2" fmla="*/ 591 w 4429"/>
              <a:gd name="connsiteY2" fmla="*/ 1456 h 1681"/>
              <a:gd name="connsiteX3" fmla="*/ 205 w 4429"/>
              <a:gd name="connsiteY3" fmla="*/ 1598 h 1681"/>
              <a:gd name="connsiteX4" fmla="*/ 5 w 4429"/>
              <a:gd name="connsiteY4" fmla="*/ 958 h 1681"/>
              <a:gd name="connsiteX5" fmla="*/ 173 w 4429"/>
              <a:gd name="connsiteY5" fmla="*/ 350 h 1681"/>
              <a:gd name="connsiteX6" fmla="*/ 639 w 4429"/>
              <a:gd name="connsiteY6" fmla="*/ 30 h 1681"/>
              <a:gd name="connsiteX7" fmla="*/ 1443 w 4429"/>
              <a:gd name="connsiteY7" fmla="*/ 167 h 1681"/>
              <a:gd name="connsiteX8" fmla="*/ 2355 w 4429"/>
              <a:gd name="connsiteY8" fmla="*/ 828 h 1681"/>
              <a:gd name="connsiteX9" fmla="*/ 3237 w 4429"/>
              <a:gd name="connsiteY9" fmla="*/ 1246 h 1681"/>
              <a:gd name="connsiteX10" fmla="*/ 4429 w 4429"/>
              <a:gd name="connsiteY10" fmla="*/ 1414 h 1681"/>
              <a:gd name="connsiteX0" fmla="*/ 2079 w 4494"/>
              <a:gd name="connsiteY0" fmla="*/ 1406 h 1528"/>
              <a:gd name="connsiteX1" fmla="*/ 1227 w 4494"/>
              <a:gd name="connsiteY1" fmla="*/ 1391 h 1528"/>
              <a:gd name="connsiteX2" fmla="*/ 656 w 4494"/>
              <a:gd name="connsiteY2" fmla="*/ 1456 h 1528"/>
              <a:gd name="connsiteX3" fmla="*/ 70 w 4494"/>
              <a:gd name="connsiteY3" fmla="*/ 958 h 1528"/>
              <a:gd name="connsiteX4" fmla="*/ 238 w 4494"/>
              <a:gd name="connsiteY4" fmla="*/ 350 h 1528"/>
              <a:gd name="connsiteX5" fmla="*/ 704 w 4494"/>
              <a:gd name="connsiteY5" fmla="*/ 30 h 1528"/>
              <a:gd name="connsiteX6" fmla="*/ 1508 w 4494"/>
              <a:gd name="connsiteY6" fmla="*/ 167 h 1528"/>
              <a:gd name="connsiteX7" fmla="*/ 2420 w 4494"/>
              <a:gd name="connsiteY7" fmla="*/ 828 h 1528"/>
              <a:gd name="connsiteX8" fmla="*/ 3302 w 4494"/>
              <a:gd name="connsiteY8" fmla="*/ 1246 h 1528"/>
              <a:gd name="connsiteX9" fmla="*/ 4494 w 4494"/>
              <a:gd name="connsiteY9" fmla="*/ 1414 h 1528"/>
              <a:gd name="connsiteX0" fmla="*/ 2028 w 4443"/>
              <a:gd name="connsiteY0" fmla="*/ 1406 h 1414"/>
              <a:gd name="connsiteX1" fmla="*/ 1176 w 4443"/>
              <a:gd name="connsiteY1" fmla="*/ 1391 h 1414"/>
              <a:gd name="connsiteX2" fmla="*/ 304 w 4443"/>
              <a:gd name="connsiteY2" fmla="*/ 1342 h 1414"/>
              <a:gd name="connsiteX3" fmla="*/ 19 w 4443"/>
              <a:gd name="connsiteY3" fmla="*/ 958 h 1414"/>
              <a:gd name="connsiteX4" fmla="*/ 187 w 4443"/>
              <a:gd name="connsiteY4" fmla="*/ 350 h 1414"/>
              <a:gd name="connsiteX5" fmla="*/ 653 w 4443"/>
              <a:gd name="connsiteY5" fmla="*/ 30 h 1414"/>
              <a:gd name="connsiteX6" fmla="*/ 1457 w 4443"/>
              <a:gd name="connsiteY6" fmla="*/ 167 h 1414"/>
              <a:gd name="connsiteX7" fmla="*/ 2369 w 4443"/>
              <a:gd name="connsiteY7" fmla="*/ 828 h 1414"/>
              <a:gd name="connsiteX8" fmla="*/ 3251 w 4443"/>
              <a:gd name="connsiteY8" fmla="*/ 1246 h 1414"/>
              <a:gd name="connsiteX9" fmla="*/ 4443 w 4443"/>
              <a:gd name="connsiteY9" fmla="*/ 1414 h 1414"/>
              <a:gd name="connsiteX0" fmla="*/ 2157 w 4572"/>
              <a:gd name="connsiteY0" fmla="*/ 1432 h 1440"/>
              <a:gd name="connsiteX1" fmla="*/ 1305 w 4572"/>
              <a:gd name="connsiteY1" fmla="*/ 1417 h 1440"/>
              <a:gd name="connsiteX2" fmla="*/ 433 w 4572"/>
              <a:gd name="connsiteY2" fmla="*/ 1368 h 1440"/>
              <a:gd name="connsiteX3" fmla="*/ 148 w 4572"/>
              <a:gd name="connsiteY3" fmla="*/ 984 h 1440"/>
              <a:gd name="connsiteX4" fmla="*/ 106 w 4572"/>
              <a:gd name="connsiteY4" fmla="*/ 531 h 1440"/>
              <a:gd name="connsiteX5" fmla="*/ 782 w 4572"/>
              <a:gd name="connsiteY5" fmla="*/ 56 h 1440"/>
              <a:gd name="connsiteX6" fmla="*/ 1586 w 4572"/>
              <a:gd name="connsiteY6" fmla="*/ 193 h 1440"/>
              <a:gd name="connsiteX7" fmla="*/ 2498 w 4572"/>
              <a:gd name="connsiteY7" fmla="*/ 854 h 1440"/>
              <a:gd name="connsiteX8" fmla="*/ 3380 w 4572"/>
              <a:gd name="connsiteY8" fmla="*/ 1272 h 1440"/>
              <a:gd name="connsiteX9" fmla="*/ 4572 w 4572"/>
              <a:gd name="connsiteY9" fmla="*/ 1440 h 1440"/>
              <a:gd name="connsiteX0" fmla="*/ 2113 w 4528"/>
              <a:gd name="connsiteY0" fmla="*/ 1432 h 1440"/>
              <a:gd name="connsiteX1" fmla="*/ 1261 w 4528"/>
              <a:gd name="connsiteY1" fmla="*/ 1417 h 1440"/>
              <a:gd name="connsiteX2" fmla="*/ 389 w 4528"/>
              <a:gd name="connsiteY2" fmla="*/ 1368 h 1440"/>
              <a:gd name="connsiteX3" fmla="*/ 104 w 4528"/>
              <a:gd name="connsiteY3" fmla="*/ 984 h 1440"/>
              <a:gd name="connsiteX4" fmla="*/ 62 w 4528"/>
              <a:gd name="connsiteY4" fmla="*/ 531 h 1440"/>
              <a:gd name="connsiteX5" fmla="*/ 738 w 4528"/>
              <a:gd name="connsiteY5" fmla="*/ 56 h 1440"/>
              <a:gd name="connsiteX6" fmla="*/ 1542 w 4528"/>
              <a:gd name="connsiteY6" fmla="*/ 193 h 1440"/>
              <a:gd name="connsiteX7" fmla="*/ 2454 w 4528"/>
              <a:gd name="connsiteY7" fmla="*/ 854 h 1440"/>
              <a:gd name="connsiteX8" fmla="*/ 3336 w 4528"/>
              <a:gd name="connsiteY8" fmla="*/ 1272 h 1440"/>
              <a:gd name="connsiteX9" fmla="*/ 4528 w 4528"/>
              <a:gd name="connsiteY9" fmla="*/ 1440 h 1440"/>
              <a:gd name="connsiteX0" fmla="*/ 2113 w 4528"/>
              <a:gd name="connsiteY0" fmla="*/ 1432 h 1440"/>
              <a:gd name="connsiteX1" fmla="*/ 1261 w 4528"/>
              <a:gd name="connsiteY1" fmla="*/ 1417 h 1440"/>
              <a:gd name="connsiteX2" fmla="*/ 389 w 4528"/>
              <a:gd name="connsiteY2" fmla="*/ 1368 h 1440"/>
              <a:gd name="connsiteX3" fmla="*/ 104 w 4528"/>
              <a:gd name="connsiteY3" fmla="*/ 1139 h 1440"/>
              <a:gd name="connsiteX4" fmla="*/ 62 w 4528"/>
              <a:gd name="connsiteY4" fmla="*/ 531 h 1440"/>
              <a:gd name="connsiteX5" fmla="*/ 738 w 4528"/>
              <a:gd name="connsiteY5" fmla="*/ 56 h 1440"/>
              <a:gd name="connsiteX6" fmla="*/ 1542 w 4528"/>
              <a:gd name="connsiteY6" fmla="*/ 193 h 1440"/>
              <a:gd name="connsiteX7" fmla="*/ 2454 w 4528"/>
              <a:gd name="connsiteY7" fmla="*/ 854 h 1440"/>
              <a:gd name="connsiteX8" fmla="*/ 3336 w 4528"/>
              <a:gd name="connsiteY8" fmla="*/ 1272 h 1440"/>
              <a:gd name="connsiteX9" fmla="*/ 4528 w 4528"/>
              <a:gd name="connsiteY9" fmla="*/ 1440 h 1440"/>
              <a:gd name="connsiteX0" fmla="*/ 2095 w 4510"/>
              <a:gd name="connsiteY0" fmla="*/ 1432 h 1440"/>
              <a:gd name="connsiteX1" fmla="*/ 1243 w 4510"/>
              <a:gd name="connsiteY1" fmla="*/ 1417 h 1440"/>
              <a:gd name="connsiteX2" fmla="*/ 371 w 4510"/>
              <a:gd name="connsiteY2" fmla="*/ 1368 h 1440"/>
              <a:gd name="connsiteX3" fmla="*/ 86 w 4510"/>
              <a:gd name="connsiteY3" fmla="*/ 1139 h 1440"/>
              <a:gd name="connsiteX4" fmla="*/ 44 w 4510"/>
              <a:gd name="connsiteY4" fmla="*/ 531 h 1440"/>
              <a:gd name="connsiteX5" fmla="*/ 720 w 4510"/>
              <a:gd name="connsiteY5" fmla="*/ 56 h 1440"/>
              <a:gd name="connsiteX6" fmla="*/ 1524 w 4510"/>
              <a:gd name="connsiteY6" fmla="*/ 193 h 1440"/>
              <a:gd name="connsiteX7" fmla="*/ 2436 w 4510"/>
              <a:gd name="connsiteY7" fmla="*/ 854 h 1440"/>
              <a:gd name="connsiteX8" fmla="*/ 3318 w 4510"/>
              <a:gd name="connsiteY8" fmla="*/ 1272 h 1440"/>
              <a:gd name="connsiteX9" fmla="*/ 4510 w 4510"/>
              <a:gd name="connsiteY9" fmla="*/ 1440 h 1440"/>
              <a:gd name="connsiteX0" fmla="*/ 2095 w 4510"/>
              <a:gd name="connsiteY0" fmla="*/ 1411 h 1419"/>
              <a:gd name="connsiteX1" fmla="*/ 1243 w 4510"/>
              <a:gd name="connsiteY1" fmla="*/ 1396 h 1419"/>
              <a:gd name="connsiteX2" fmla="*/ 371 w 4510"/>
              <a:gd name="connsiteY2" fmla="*/ 1347 h 1419"/>
              <a:gd name="connsiteX3" fmla="*/ 86 w 4510"/>
              <a:gd name="connsiteY3" fmla="*/ 1118 h 1419"/>
              <a:gd name="connsiteX4" fmla="*/ 44 w 4510"/>
              <a:gd name="connsiteY4" fmla="*/ 383 h 1419"/>
              <a:gd name="connsiteX5" fmla="*/ 720 w 4510"/>
              <a:gd name="connsiteY5" fmla="*/ 35 h 1419"/>
              <a:gd name="connsiteX6" fmla="*/ 1524 w 4510"/>
              <a:gd name="connsiteY6" fmla="*/ 172 h 1419"/>
              <a:gd name="connsiteX7" fmla="*/ 2436 w 4510"/>
              <a:gd name="connsiteY7" fmla="*/ 833 h 1419"/>
              <a:gd name="connsiteX8" fmla="*/ 3318 w 4510"/>
              <a:gd name="connsiteY8" fmla="*/ 1251 h 1419"/>
              <a:gd name="connsiteX9" fmla="*/ 4510 w 4510"/>
              <a:gd name="connsiteY9" fmla="*/ 1419 h 1419"/>
              <a:gd name="connsiteX0" fmla="*/ 2159 w 4574"/>
              <a:gd name="connsiteY0" fmla="*/ 1411 h 1419"/>
              <a:gd name="connsiteX1" fmla="*/ 1307 w 4574"/>
              <a:gd name="connsiteY1" fmla="*/ 1396 h 1419"/>
              <a:gd name="connsiteX2" fmla="*/ 435 w 4574"/>
              <a:gd name="connsiteY2" fmla="*/ 1347 h 1419"/>
              <a:gd name="connsiteX3" fmla="*/ 150 w 4574"/>
              <a:gd name="connsiteY3" fmla="*/ 1118 h 1419"/>
              <a:gd name="connsiteX4" fmla="*/ 108 w 4574"/>
              <a:gd name="connsiteY4" fmla="*/ 383 h 1419"/>
              <a:gd name="connsiteX5" fmla="*/ 784 w 4574"/>
              <a:gd name="connsiteY5" fmla="*/ 35 h 1419"/>
              <a:gd name="connsiteX6" fmla="*/ 1588 w 4574"/>
              <a:gd name="connsiteY6" fmla="*/ 172 h 1419"/>
              <a:gd name="connsiteX7" fmla="*/ 2500 w 4574"/>
              <a:gd name="connsiteY7" fmla="*/ 833 h 1419"/>
              <a:gd name="connsiteX8" fmla="*/ 3382 w 4574"/>
              <a:gd name="connsiteY8" fmla="*/ 1251 h 1419"/>
              <a:gd name="connsiteX9" fmla="*/ 4574 w 4574"/>
              <a:gd name="connsiteY9" fmla="*/ 1419 h 1419"/>
              <a:gd name="connsiteX0" fmla="*/ 2159 w 4574"/>
              <a:gd name="connsiteY0" fmla="*/ 1411 h 1419"/>
              <a:gd name="connsiteX1" fmla="*/ 1307 w 4574"/>
              <a:gd name="connsiteY1" fmla="*/ 1396 h 1419"/>
              <a:gd name="connsiteX2" fmla="*/ 435 w 4574"/>
              <a:gd name="connsiteY2" fmla="*/ 1347 h 1419"/>
              <a:gd name="connsiteX3" fmla="*/ 150 w 4574"/>
              <a:gd name="connsiteY3" fmla="*/ 1118 h 1419"/>
              <a:gd name="connsiteX4" fmla="*/ 108 w 4574"/>
              <a:gd name="connsiteY4" fmla="*/ 383 h 1419"/>
              <a:gd name="connsiteX5" fmla="*/ 784 w 4574"/>
              <a:gd name="connsiteY5" fmla="*/ 35 h 1419"/>
              <a:gd name="connsiteX6" fmla="*/ 1588 w 4574"/>
              <a:gd name="connsiteY6" fmla="*/ 172 h 1419"/>
              <a:gd name="connsiteX7" fmla="*/ 2500 w 4574"/>
              <a:gd name="connsiteY7" fmla="*/ 833 h 1419"/>
              <a:gd name="connsiteX8" fmla="*/ 3382 w 4574"/>
              <a:gd name="connsiteY8" fmla="*/ 1251 h 1419"/>
              <a:gd name="connsiteX9" fmla="*/ 4574 w 4574"/>
              <a:gd name="connsiteY9" fmla="*/ 1419 h 1419"/>
              <a:gd name="connsiteX0" fmla="*/ 2159 w 4574"/>
              <a:gd name="connsiteY0" fmla="*/ 1411 h 1445"/>
              <a:gd name="connsiteX1" fmla="*/ 1307 w 4574"/>
              <a:gd name="connsiteY1" fmla="*/ 1396 h 1445"/>
              <a:gd name="connsiteX2" fmla="*/ 150 w 4574"/>
              <a:gd name="connsiteY2" fmla="*/ 1118 h 1445"/>
              <a:gd name="connsiteX3" fmla="*/ 108 w 4574"/>
              <a:gd name="connsiteY3" fmla="*/ 383 h 1445"/>
              <a:gd name="connsiteX4" fmla="*/ 784 w 4574"/>
              <a:gd name="connsiteY4" fmla="*/ 35 h 1445"/>
              <a:gd name="connsiteX5" fmla="*/ 1588 w 4574"/>
              <a:gd name="connsiteY5" fmla="*/ 172 h 1445"/>
              <a:gd name="connsiteX6" fmla="*/ 2500 w 4574"/>
              <a:gd name="connsiteY6" fmla="*/ 833 h 1445"/>
              <a:gd name="connsiteX7" fmla="*/ 3382 w 4574"/>
              <a:gd name="connsiteY7" fmla="*/ 1251 h 1445"/>
              <a:gd name="connsiteX8" fmla="*/ 4574 w 4574"/>
              <a:gd name="connsiteY8" fmla="*/ 1419 h 1445"/>
              <a:gd name="connsiteX0" fmla="*/ 2159 w 4574"/>
              <a:gd name="connsiteY0" fmla="*/ 1411 h 1445"/>
              <a:gd name="connsiteX1" fmla="*/ 1307 w 4574"/>
              <a:gd name="connsiteY1" fmla="*/ 1396 h 1445"/>
              <a:gd name="connsiteX2" fmla="*/ 150 w 4574"/>
              <a:gd name="connsiteY2" fmla="*/ 1118 h 1445"/>
              <a:gd name="connsiteX3" fmla="*/ 108 w 4574"/>
              <a:gd name="connsiteY3" fmla="*/ 383 h 1445"/>
              <a:gd name="connsiteX4" fmla="*/ 784 w 4574"/>
              <a:gd name="connsiteY4" fmla="*/ 35 h 1445"/>
              <a:gd name="connsiteX5" fmla="*/ 1588 w 4574"/>
              <a:gd name="connsiteY5" fmla="*/ 172 h 1445"/>
              <a:gd name="connsiteX6" fmla="*/ 2500 w 4574"/>
              <a:gd name="connsiteY6" fmla="*/ 833 h 1445"/>
              <a:gd name="connsiteX7" fmla="*/ 3382 w 4574"/>
              <a:gd name="connsiteY7" fmla="*/ 1251 h 1445"/>
              <a:gd name="connsiteX8" fmla="*/ 4574 w 4574"/>
              <a:gd name="connsiteY8" fmla="*/ 1419 h 1445"/>
              <a:gd name="connsiteX0" fmla="*/ 2159 w 4574"/>
              <a:gd name="connsiteY0" fmla="*/ 1411 h 1445"/>
              <a:gd name="connsiteX1" fmla="*/ 1307 w 4574"/>
              <a:gd name="connsiteY1" fmla="*/ 1396 h 1445"/>
              <a:gd name="connsiteX2" fmla="*/ 150 w 4574"/>
              <a:gd name="connsiteY2" fmla="*/ 1118 h 1445"/>
              <a:gd name="connsiteX3" fmla="*/ 108 w 4574"/>
              <a:gd name="connsiteY3" fmla="*/ 383 h 1445"/>
              <a:gd name="connsiteX4" fmla="*/ 784 w 4574"/>
              <a:gd name="connsiteY4" fmla="*/ 35 h 1445"/>
              <a:gd name="connsiteX5" fmla="*/ 1588 w 4574"/>
              <a:gd name="connsiteY5" fmla="*/ 172 h 1445"/>
              <a:gd name="connsiteX6" fmla="*/ 2500 w 4574"/>
              <a:gd name="connsiteY6" fmla="*/ 833 h 1445"/>
              <a:gd name="connsiteX7" fmla="*/ 3382 w 4574"/>
              <a:gd name="connsiteY7" fmla="*/ 1251 h 1445"/>
              <a:gd name="connsiteX8" fmla="*/ 4574 w 4574"/>
              <a:gd name="connsiteY8" fmla="*/ 1419 h 1445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150 w 4574"/>
              <a:gd name="connsiteY2" fmla="*/ 987 h 1467"/>
              <a:gd name="connsiteX3" fmla="*/ 108 w 4574"/>
              <a:gd name="connsiteY3" fmla="*/ 383 h 1467"/>
              <a:gd name="connsiteX4" fmla="*/ 784 w 4574"/>
              <a:gd name="connsiteY4" fmla="*/ 35 h 1467"/>
              <a:gd name="connsiteX5" fmla="*/ 1588 w 4574"/>
              <a:gd name="connsiteY5" fmla="*/ 172 h 1467"/>
              <a:gd name="connsiteX6" fmla="*/ 2500 w 4574"/>
              <a:gd name="connsiteY6" fmla="*/ 833 h 1467"/>
              <a:gd name="connsiteX7" fmla="*/ 3382 w 4574"/>
              <a:gd name="connsiteY7" fmla="*/ 1251 h 1467"/>
              <a:gd name="connsiteX8" fmla="*/ 4574 w 4574"/>
              <a:gd name="connsiteY8" fmla="*/ 1419 h 1467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635 w 4574"/>
              <a:gd name="connsiteY2" fmla="*/ 1221 h 1467"/>
              <a:gd name="connsiteX3" fmla="*/ 150 w 4574"/>
              <a:gd name="connsiteY3" fmla="*/ 987 h 1467"/>
              <a:gd name="connsiteX4" fmla="*/ 108 w 4574"/>
              <a:gd name="connsiteY4" fmla="*/ 383 h 1467"/>
              <a:gd name="connsiteX5" fmla="*/ 784 w 4574"/>
              <a:gd name="connsiteY5" fmla="*/ 35 h 1467"/>
              <a:gd name="connsiteX6" fmla="*/ 1588 w 4574"/>
              <a:gd name="connsiteY6" fmla="*/ 172 h 1467"/>
              <a:gd name="connsiteX7" fmla="*/ 2500 w 4574"/>
              <a:gd name="connsiteY7" fmla="*/ 833 h 1467"/>
              <a:gd name="connsiteX8" fmla="*/ 3382 w 4574"/>
              <a:gd name="connsiteY8" fmla="*/ 1251 h 1467"/>
              <a:gd name="connsiteX9" fmla="*/ 4574 w 4574"/>
              <a:gd name="connsiteY9" fmla="*/ 1419 h 1467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635 w 4574"/>
              <a:gd name="connsiteY2" fmla="*/ 1221 h 1467"/>
              <a:gd name="connsiteX3" fmla="*/ 150 w 4574"/>
              <a:gd name="connsiteY3" fmla="*/ 987 h 1467"/>
              <a:gd name="connsiteX4" fmla="*/ 108 w 4574"/>
              <a:gd name="connsiteY4" fmla="*/ 383 h 1467"/>
              <a:gd name="connsiteX5" fmla="*/ 784 w 4574"/>
              <a:gd name="connsiteY5" fmla="*/ 35 h 1467"/>
              <a:gd name="connsiteX6" fmla="*/ 1588 w 4574"/>
              <a:gd name="connsiteY6" fmla="*/ 172 h 1467"/>
              <a:gd name="connsiteX7" fmla="*/ 2500 w 4574"/>
              <a:gd name="connsiteY7" fmla="*/ 833 h 1467"/>
              <a:gd name="connsiteX8" fmla="*/ 3382 w 4574"/>
              <a:gd name="connsiteY8" fmla="*/ 1251 h 1467"/>
              <a:gd name="connsiteX9" fmla="*/ 4574 w 4574"/>
              <a:gd name="connsiteY9" fmla="*/ 1419 h 1467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635 w 4574"/>
              <a:gd name="connsiteY2" fmla="*/ 1221 h 1467"/>
              <a:gd name="connsiteX3" fmla="*/ 150 w 4574"/>
              <a:gd name="connsiteY3" fmla="*/ 987 h 1467"/>
              <a:gd name="connsiteX4" fmla="*/ 108 w 4574"/>
              <a:gd name="connsiteY4" fmla="*/ 383 h 1467"/>
              <a:gd name="connsiteX5" fmla="*/ 784 w 4574"/>
              <a:gd name="connsiteY5" fmla="*/ 35 h 1467"/>
              <a:gd name="connsiteX6" fmla="*/ 1588 w 4574"/>
              <a:gd name="connsiteY6" fmla="*/ 172 h 1467"/>
              <a:gd name="connsiteX7" fmla="*/ 2500 w 4574"/>
              <a:gd name="connsiteY7" fmla="*/ 833 h 1467"/>
              <a:gd name="connsiteX8" fmla="*/ 3382 w 4574"/>
              <a:gd name="connsiteY8" fmla="*/ 1251 h 1467"/>
              <a:gd name="connsiteX9" fmla="*/ 4574 w 4574"/>
              <a:gd name="connsiteY9" fmla="*/ 1419 h 1467"/>
              <a:gd name="connsiteX0" fmla="*/ 2159 w 4574"/>
              <a:gd name="connsiteY0" fmla="*/ 1411 h 1467"/>
              <a:gd name="connsiteX1" fmla="*/ 1307 w 4574"/>
              <a:gd name="connsiteY1" fmla="*/ 1396 h 1467"/>
              <a:gd name="connsiteX2" fmla="*/ 635 w 4574"/>
              <a:gd name="connsiteY2" fmla="*/ 1221 h 1467"/>
              <a:gd name="connsiteX3" fmla="*/ 150 w 4574"/>
              <a:gd name="connsiteY3" fmla="*/ 987 h 1467"/>
              <a:gd name="connsiteX4" fmla="*/ 134 w 4574"/>
              <a:gd name="connsiteY4" fmla="*/ 734 h 1467"/>
              <a:gd name="connsiteX5" fmla="*/ 108 w 4574"/>
              <a:gd name="connsiteY5" fmla="*/ 383 h 1467"/>
              <a:gd name="connsiteX6" fmla="*/ 784 w 4574"/>
              <a:gd name="connsiteY6" fmla="*/ 35 h 1467"/>
              <a:gd name="connsiteX7" fmla="*/ 1588 w 4574"/>
              <a:gd name="connsiteY7" fmla="*/ 172 h 1467"/>
              <a:gd name="connsiteX8" fmla="*/ 2500 w 4574"/>
              <a:gd name="connsiteY8" fmla="*/ 833 h 1467"/>
              <a:gd name="connsiteX9" fmla="*/ 3382 w 4574"/>
              <a:gd name="connsiteY9" fmla="*/ 1251 h 1467"/>
              <a:gd name="connsiteX10" fmla="*/ 4574 w 4574"/>
              <a:gd name="connsiteY10" fmla="*/ 1419 h 1467"/>
              <a:gd name="connsiteX0" fmla="*/ 2157 w 4572"/>
              <a:gd name="connsiteY0" fmla="*/ 1411 h 1467"/>
              <a:gd name="connsiteX1" fmla="*/ 1305 w 4572"/>
              <a:gd name="connsiteY1" fmla="*/ 1396 h 1467"/>
              <a:gd name="connsiteX2" fmla="*/ 633 w 4572"/>
              <a:gd name="connsiteY2" fmla="*/ 1221 h 1467"/>
              <a:gd name="connsiteX3" fmla="*/ 148 w 4572"/>
              <a:gd name="connsiteY3" fmla="*/ 987 h 1467"/>
              <a:gd name="connsiteX4" fmla="*/ 106 w 4572"/>
              <a:gd name="connsiteY4" fmla="*/ 383 h 1467"/>
              <a:gd name="connsiteX5" fmla="*/ 782 w 4572"/>
              <a:gd name="connsiteY5" fmla="*/ 35 h 1467"/>
              <a:gd name="connsiteX6" fmla="*/ 1586 w 4572"/>
              <a:gd name="connsiteY6" fmla="*/ 172 h 1467"/>
              <a:gd name="connsiteX7" fmla="*/ 2498 w 4572"/>
              <a:gd name="connsiteY7" fmla="*/ 833 h 1467"/>
              <a:gd name="connsiteX8" fmla="*/ 3380 w 4572"/>
              <a:gd name="connsiteY8" fmla="*/ 1251 h 1467"/>
              <a:gd name="connsiteX9" fmla="*/ 4572 w 4572"/>
              <a:gd name="connsiteY9" fmla="*/ 1419 h 1467"/>
              <a:gd name="connsiteX0" fmla="*/ 2157 w 4572"/>
              <a:gd name="connsiteY0" fmla="*/ 1411 h 1467"/>
              <a:gd name="connsiteX1" fmla="*/ 1305 w 4572"/>
              <a:gd name="connsiteY1" fmla="*/ 1396 h 1467"/>
              <a:gd name="connsiteX2" fmla="*/ 633 w 4572"/>
              <a:gd name="connsiteY2" fmla="*/ 1292 h 1467"/>
              <a:gd name="connsiteX3" fmla="*/ 148 w 4572"/>
              <a:gd name="connsiteY3" fmla="*/ 987 h 1467"/>
              <a:gd name="connsiteX4" fmla="*/ 106 w 4572"/>
              <a:gd name="connsiteY4" fmla="*/ 383 h 1467"/>
              <a:gd name="connsiteX5" fmla="*/ 782 w 4572"/>
              <a:gd name="connsiteY5" fmla="*/ 35 h 1467"/>
              <a:gd name="connsiteX6" fmla="*/ 1586 w 4572"/>
              <a:gd name="connsiteY6" fmla="*/ 172 h 1467"/>
              <a:gd name="connsiteX7" fmla="*/ 2498 w 4572"/>
              <a:gd name="connsiteY7" fmla="*/ 833 h 1467"/>
              <a:gd name="connsiteX8" fmla="*/ 3380 w 4572"/>
              <a:gd name="connsiteY8" fmla="*/ 1251 h 1467"/>
              <a:gd name="connsiteX9" fmla="*/ 4572 w 4572"/>
              <a:gd name="connsiteY9" fmla="*/ 1419 h 1467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498 w 4572"/>
              <a:gd name="connsiteY7" fmla="*/ 833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131 w 4546"/>
              <a:gd name="connsiteY0" fmla="*/ 1411 h 1419"/>
              <a:gd name="connsiteX1" fmla="*/ 1279 w 4546"/>
              <a:gd name="connsiteY1" fmla="*/ 1396 h 1419"/>
              <a:gd name="connsiteX2" fmla="*/ 607 w 4546"/>
              <a:gd name="connsiteY2" fmla="*/ 1292 h 1419"/>
              <a:gd name="connsiteX3" fmla="*/ 122 w 4546"/>
              <a:gd name="connsiteY3" fmla="*/ 987 h 1419"/>
              <a:gd name="connsiteX4" fmla="*/ 80 w 4546"/>
              <a:gd name="connsiteY4" fmla="*/ 383 h 1419"/>
              <a:gd name="connsiteX5" fmla="*/ 756 w 4546"/>
              <a:gd name="connsiteY5" fmla="*/ 35 h 1419"/>
              <a:gd name="connsiteX6" fmla="*/ 1560 w 4546"/>
              <a:gd name="connsiteY6" fmla="*/ 172 h 1419"/>
              <a:gd name="connsiteX7" fmla="*/ 2336 w 4546"/>
              <a:gd name="connsiteY7" fmla="*/ 909 h 1419"/>
              <a:gd name="connsiteX8" fmla="*/ 3354 w 4546"/>
              <a:gd name="connsiteY8" fmla="*/ 1251 h 1419"/>
              <a:gd name="connsiteX9" fmla="*/ 4546 w 4546"/>
              <a:gd name="connsiteY9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48 w 4572"/>
              <a:gd name="connsiteY4" fmla="*/ 843 h 1419"/>
              <a:gd name="connsiteX5" fmla="*/ 106 w 4572"/>
              <a:gd name="connsiteY5" fmla="*/ 383 h 1419"/>
              <a:gd name="connsiteX6" fmla="*/ 782 w 4572"/>
              <a:gd name="connsiteY6" fmla="*/ 35 h 1419"/>
              <a:gd name="connsiteX7" fmla="*/ 1586 w 4572"/>
              <a:gd name="connsiteY7" fmla="*/ 172 h 1419"/>
              <a:gd name="connsiteX8" fmla="*/ 2362 w 4572"/>
              <a:gd name="connsiteY8" fmla="*/ 909 h 1419"/>
              <a:gd name="connsiteX9" fmla="*/ 3380 w 4572"/>
              <a:gd name="connsiteY9" fmla="*/ 1251 h 1419"/>
              <a:gd name="connsiteX10" fmla="*/ 4572 w 4572"/>
              <a:gd name="connsiteY10" fmla="*/ 1419 h 1419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097 w 4512"/>
              <a:gd name="connsiteY0" fmla="*/ 1409 h 1417"/>
              <a:gd name="connsiteX1" fmla="*/ 1245 w 4512"/>
              <a:gd name="connsiteY1" fmla="*/ 1394 h 1417"/>
              <a:gd name="connsiteX2" fmla="*/ 573 w 4512"/>
              <a:gd name="connsiteY2" fmla="*/ 1290 h 1417"/>
              <a:gd name="connsiteX3" fmla="*/ 88 w 4512"/>
              <a:gd name="connsiteY3" fmla="*/ 985 h 1417"/>
              <a:gd name="connsiteX4" fmla="*/ 46 w 4512"/>
              <a:gd name="connsiteY4" fmla="*/ 381 h 1417"/>
              <a:gd name="connsiteX5" fmla="*/ 152 w 4512"/>
              <a:gd name="connsiteY5" fmla="*/ 368 h 1417"/>
              <a:gd name="connsiteX6" fmla="*/ 722 w 4512"/>
              <a:gd name="connsiteY6" fmla="*/ 33 h 1417"/>
              <a:gd name="connsiteX7" fmla="*/ 1526 w 4512"/>
              <a:gd name="connsiteY7" fmla="*/ 170 h 1417"/>
              <a:gd name="connsiteX8" fmla="*/ 2302 w 4512"/>
              <a:gd name="connsiteY8" fmla="*/ 907 h 1417"/>
              <a:gd name="connsiteX9" fmla="*/ 3320 w 4512"/>
              <a:gd name="connsiteY9" fmla="*/ 1249 h 1417"/>
              <a:gd name="connsiteX10" fmla="*/ 4512 w 4512"/>
              <a:gd name="connsiteY10" fmla="*/ 1417 h 1417"/>
              <a:gd name="connsiteX0" fmla="*/ 2157 w 4572"/>
              <a:gd name="connsiteY0" fmla="*/ 1411 h 1419"/>
              <a:gd name="connsiteX1" fmla="*/ 1305 w 4572"/>
              <a:gd name="connsiteY1" fmla="*/ 1396 h 1419"/>
              <a:gd name="connsiteX2" fmla="*/ 633 w 4572"/>
              <a:gd name="connsiteY2" fmla="*/ 1292 h 1419"/>
              <a:gd name="connsiteX3" fmla="*/ 148 w 4572"/>
              <a:gd name="connsiteY3" fmla="*/ 987 h 1419"/>
              <a:gd name="connsiteX4" fmla="*/ 106 w 4572"/>
              <a:gd name="connsiteY4" fmla="*/ 383 h 1419"/>
              <a:gd name="connsiteX5" fmla="*/ 782 w 4572"/>
              <a:gd name="connsiteY5" fmla="*/ 35 h 1419"/>
              <a:gd name="connsiteX6" fmla="*/ 1586 w 4572"/>
              <a:gd name="connsiteY6" fmla="*/ 172 h 1419"/>
              <a:gd name="connsiteX7" fmla="*/ 2362 w 4572"/>
              <a:gd name="connsiteY7" fmla="*/ 909 h 1419"/>
              <a:gd name="connsiteX8" fmla="*/ 3380 w 4572"/>
              <a:gd name="connsiteY8" fmla="*/ 1251 h 1419"/>
              <a:gd name="connsiteX9" fmla="*/ 4572 w 4572"/>
              <a:gd name="connsiteY9" fmla="*/ 1419 h 1419"/>
              <a:gd name="connsiteX0" fmla="*/ 2097 w 4512"/>
              <a:gd name="connsiteY0" fmla="*/ 1420 h 1428"/>
              <a:gd name="connsiteX1" fmla="*/ 1245 w 4512"/>
              <a:gd name="connsiteY1" fmla="*/ 1405 h 1428"/>
              <a:gd name="connsiteX2" fmla="*/ 573 w 4512"/>
              <a:gd name="connsiteY2" fmla="*/ 1301 h 1428"/>
              <a:gd name="connsiteX3" fmla="*/ 88 w 4512"/>
              <a:gd name="connsiteY3" fmla="*/ 996 h 1428"/>
              <a:gd name="connsiteX4" fmla="*/ 46 w 4512"/>
              <a:gd name="connsiteY4" fmla="*/ 392 h 1428"/>
              <a:gd name="connsiteX5" fmla="*/ 162 w 4512"/>
              <a:gd name="connsiteY5" fmla="*/ 447 h 1428"/>
              <a:gd name="connsiteX6" fmla="*/ 722 w 4512"/>
              <a:gd name="connsiteY6" fmla="*/ 44 h 1428"/>
              <a:gd name="connsiteX7" fmla="*/ 1526 w 4512"/>
              <a:gd name="connsiteY7" fmla="*/ 181 h 1428"/>
              <a:gd name="connsiteX8" fmla="*/ 2302 w 4512"/>
              <a:gd name="connsiteY8" fmla="*/ 918 h 1428"/>
              <a:gd name="connsiteX9" fmla="*/ 3320 w 4512"/>
              <a:gd name="connsiteY9" fmla="*/ 1260 h 1428"/>
              <a:gd name="connsiteX10" fmla="*/ 4512 w 4512"/>
              <a:gd name="connsiteY10" fmla="*/ 1428 h 1428"/>
              <a:gd name="connsiteX0" fmla="*/ 2077 w 4492"/>
              <a:gd name="connsiteY0" fmla="*/ 1420 h 1428"/>
              <a:gd name="connsiteX1" fmla="*/ 1225 w 4492"/>
              <a:gd name="connsiteY1" fmla="*/ 1405 h 1428"/>
              <a:gd name="connsiteX2" fmla="*/ 553 w 4492"/>
              <a:gd name="connsiteY2" fmla="*/ 1301 h 1428"/>
              <a:gd name="connsiteX3" fmla="*/ 68 w 4492"/>
              <a:gd name="connsiteY3" fmla="*/ 996 h 1428"/>
              <a:gd name="connsiteX4" fmla="*/ 142 w 4492"/>
              <a:gd name="connsiteY4" fmla="*/ 447 h 1428"/>
              <a:gd name="connsiteX5" fmla="*/ 702 w 4492"/>
              <a:gd name="connsiteY5" fmla="*/ 44 h 1428"/>
              <a:gd name="connsiteX6" fmla="*/ 1506 w 4492"/>
              <a:gd name="connsiteY6" fmla="*/ 181 h 1428"/>
              <a:gd name="connsiteX7" fmla="*/ 2282 w 4492"/>
              <a:gd name="connsiteY7" fmla="*/ 918 h 1428"/>
              <a:gd name="connsiteX8" fmla="*/ 3300 w 4492"/>
              <a:gd name="connsiteY8" fmla="*/ 1260 h 1428"/>
              <a:gd name="connsiteX9" fmla="*/ 4492 w 4492"/>
              <a:gd name="connsiteY9" fmla="*/ 1428 h 1428"/>
              <a:gd name="connsiteX0" fmla="*/ 2091 w 4506"/>
              <a:gd name="connsiteY0" fmla="*/ 1420 h 1428"/>
              <a:gd name="connsiteX1" fmla="*/ 1239 w 4506"/>
              <a:gd name="connsiteY1" fmla="*/ 1405 h 1428"/>
              <a:gd name="connsiteX2" fmla="*/ 567 w 4506"/>
              <a:gd name="connsiteY2" fmla="*/ 1301 h 1428"/>
              <a:gd name="connsiteX3" fmla="*/ 82 w 4506"/>
              <a:gd name="connsiteY3" fmla="*/ 996 h 1428"/>
              <a:gd name="connsiteX4" fmla="*/ 77 w 4506"/>
              <a:gd name="connsiteY4" fmla="*/ 740 h 1428"/>
              <a:gd name="connsiteX5" fmla="*/ 156 w 4506"/>
              <a:gd name="connsiteY5" fmla="*/ 447 h 1428"/>
              <a:gd name="connsiteX6" fmla="*/ 716 w 4506"/>
              <a:gd name="connsiteY6" fmla="*/ 44 h 1428"/>
              <a:gd name="connsiteX7" fmla="*/ 1520 w 4506"/>
              <a:gd name="connsiteY7" fmla="*/ 181 h 1428"/>
              <a:gd name="connsiteX8" fmla="*/ 2296 w 4506"/>
              <a:gd name="connsiteY8" fmla="*/ 918 h 1428"/>
              <a:gd name="connsiteX9" fmla="*/ 3314 w 4506"/>
              <a:gd name="connsiteY9" fmla="*/ 1260 h 1428"/>
              <a:gd name="connsiteX10" fmla="*/ 4506 w 4506"/>
              <a:gd name="connsiteY10" fmla="*/ 1428 h 1428"/>
              <a:gd name="connsiteX0" fmla="*/ 2077 w 4492"/>
              <a:gd name="connsiteY0" fmla="*/ 1420 h 1428"/>
              <a:gd name="connsiteX1" fmla="*/ 1225 w 4492"/>
              <a:gd name="connsiteY1" fmla="*/ 1405 h 1428"/>
              <a:gd name="connsiteX2" fmla="*/ 553 w 4492"/>
              <a:gd name="connsiteY2" fmla="*/ 1301 h 1428"/>
              <a:gd name="connsiteX3" fmla="*/ 68 w 4492"/>
              <a:gd name="connsiteY3" fmla="*/ 996 h 1428"/>
              <a:gd name="connsiteX4" fmla="*/ 142 w 4492"/>
              <a:gd name="connsiteY4" fmla="*/ 447 h 1428"/>
              <a:gd name="connsiteX5" fmla="*/ 702 w 4492"/>
              <a:gd name="connsiteY5" fmla="*/ 44 h 1428"/>
              <a:gd name="connsiteX6" fmla="*/ 1506 w 4492"/>
              <a:gd name="connsiteY6" fmla="*/ 181 h 1428"/>
              <a:gd name="connsiteX7" fmla="*/ 2282 w 4492"/>
              <a:gd name="connsiteY7" fmla="*/ 918 h 1428"/>
              <a:gd name="connsiteX8" fmla="*/ 3300 w 4492"/>
              <a:gd name="connsiteY8" fmla="*/ 1260 h 1428"/>
              <a:gd name="connsiteX9" fmla="*/ 4492 w 4492"/>
              <a:gd name="connsiteY9" fmla="*/ 1428 h 1428"/>
              <a:gd name="connsiteX0" fmla="*/ 2092 w 4507"/>
              <a:gd name="connsiteY0" fmla="*/ 1420 h 1428"/>
              <a:gd name="connsiteX1" fmla="*/ 1240 w 4507"/>
              <a:gd name="connsiteY1" fmla="*/ 1405 h 1428"/>
              <a:gd name="connsiteX2" fmla="*/ 568 w 4507"/>
              <a:gd name="connsiteY2" fmla="*/ 1301 h 1428"/>
              <a:gd name="connsiteX3" fmla="*/ 83 w 4507"/>
              <a:gd name="connsiteY3" fmla="*/ 996 h 1428"/>
              <a:gd name="connsiteX4" fmla="*/ 67 w 4507"/>
              <a:gd name="connsiteY4" fmla="*/ 984 h 1428"/>
              <a:gd name="connsiteX5" fmla="*/ 157 w 4507"/>
              <a:gd name="connsiteY5" fmla="*/ 447 h 1428"/>
              <a:gd name="connsiteX6" fmla="*/ 717 w 4507"/>
              <a:gd name="connsiteY6" fmla="*/ 44 h 1428"/>
              <a:gd name="connsiteX7" fmla="*/ 1521 w 4507"/>
              <a:gd name="connsiteY7" fmla="*/ 181 h 1428"/>
              <a:gd name="connsiteX8" fmla="*/ 2297 w 4507"/>
              <a:gd name="connsiteY8" fmla="*/ 918 h 1428"/>
              <a:gd name="connsiteX9" fmla="*/ 3315 w 4507"/>
              <a:gd name="connsiteY9" fmla="*/ 1260 h 1428"/>
              <a:gd name="connsiteX10" fmla="*/ 4507 w 4507"/>
              <a:gd name="connsiteY10" fmla="*/ 1428 h 1428"/>
              <a:gd name="connsiteX0" fmla="*/ 2077 w 4492"/>
              <a:gd name="connsiteY0" fmla="*/ 1420 h 1428"/>
              <a:gd name="connsiteX1" fmla="*/ 1225 w 4492"/>
              <a:gd name="connsiteY1" fmla="*/ 1405 h 1428"/>
              <a:gd name="connsiteX2" fmla="*/ 553 w 4492"/>
              <a:gd name="connsiteY2" fmla="*/ 1301 h 1428"/>
              <a:gd name="connsiteX3" fmla="*/ 68 w 4492"/>
              <a:gd name="connsiteY3" fmla="*/ 996 h 1428"/>
              <a:gd name="connsiteX4" fmla="*/ 142 w 4492"/>
              <a:gd name="connsiteY4" fmla="*/ 447 h 1428"/>
              <a:gd name="connsiteX5" fmla="*/ 702 w 4492"/>
              <a:gd name="connsiteY5" fmla="*/ 44 h 1428"/>
              <a:gd name="connsiteX6" fmla="*/ 1506 w 4492"/>
              <a:gd name="connsiteY6" fmla="*/ 181 h 1428"/>
              <a:gd name="connsiteX7" fmla="*/ 2282 w 4492"/>
              <a:gd name="connsiteY7" fmla="*/ 918 h 1428"/>
              <a:gd name="connsiteX8" fmla="*/ 3300 w 4492"/>
              <a:gd name="connsiteY8" fmla="*/ 1260 h 1428"/>
              <a:gd name="connsiteX9" fmla="*/ 4492 w 4492"/>
              <a:gd name="connsiteY9" fmla="*/ 1428 h 1428"/>
              <a:gd name="connsiteX0" fmla="*/ 2059 w 4474"/>
              <a:gd name="connsiteY0" fmla="*/ 1420 h 1428"/>
              <a:gd name="connsiteX1" fmla="*/ 1207 w 4474"/>
              <a:gd name="connsiteY1" fmla="*/ 1405 h 1428"/>
              <a:gd name="connsiteX2" fmla="*/ 535 w 4474"/>
              <a:gd name="connsiteY2" fmla="*/ 1301 h 1428"/>
              <a:gd name="connsiteX3" fmla="*/ 50 w 4474"/>
              <a:gd name="connsiteY3" fmla="*/ 996 h 1428"/>
              <a:gd name="connsiteX4" fmla="*/ 234 w 4474"/>
              <a:gd name="connsiteY4" fmla="*/ 666 h 1428"/>
              <a:gd name="connsiteX5" fmla="*/ 124 w 4474"/>
              <a:gd name="connsiteY5" fmla="*/ 447 h 1428"/>
              <a:gd name="connsiteX6" fmla="*/ 684 w 4474"/>
              <a:gd name="connsiteY6" fmla="*/ 44 h 1428"/>
              <a:gd name="connsiteX7" fmla="*/ 1488 w 4474"/>
              <a:gd name="connsiteY7" fmla="*/ 181 h 1428"/>
              <a:gd name="connsiteX8" fmla="*/ 2264 w 4474"/>
              <a:gd name="connsiteY8" fmla="*/ 918 h 1428"/>
              <a:gd name="connsiteX9" fmla="*/ 3282 w 4474"/>
              <a:gd name="connsiteY9" fmla="*/ 1260 h 1428"/>
              <a:gd name="connsiteX10" fmla="*/ 4474 w 4474"/>
              <a:gd name="connsiteY10" fmla="*/ 1428 h 1428"/>
              <a:gd name="connsiteX0" fmla="*/ 2010 w 4425"/>
              <a:gd name="connsiteY0" fmla="*/ 1420 h 1428"/>
              <a:gd name="connsiteX1" fmla="*/ 1158 w 4425"/>
              <a:gd name="connsiteY1" fmla="*/ 1405 h 1428"/>
              <a:gd name="connsiteX2" fmla="*/ 486 w 4425"/>
              <a:gd name="connsiteY2" fmla="*/ 1301 h 1428"/>
              <a:gd name="connsiteX3" fmla="*/ 185 w 4425"/>
              <a:gd name="connsiteY3" fmla="*/ 666 h 1428"/>
              <a:gd name="connsiteX4" fmla="*/ 75 w 4425"/>
              <a:gd name="connsiteY4" fmla="*/ 447 h 1428"/>
              <a:gd name="connsiteX5" fmla="*/ 635 w 4425"/>
              <a:gd name="connsiteY5" fmla="*/ 44 h 1428"/>
              <a:gd name="connsiteX6" fmla="*/ 1439 w 4425"/>
              <a:gd name="connsiteY6" fmla="*/ 181 h 1428"/>
              <a:gd name="connsiteX7" fmla="*/ 2215 w 4425"/>
              <a:gd name="connsiteY7" fmla="*/ 918 h 1428"/>
              <a:gd name="connsiteX8" fmla="*/ 3233 w 4425"/>
              <a:gd name="connsiteY8" fmla="*/ 1260 h 1428"/>
              <a:gd name="connsiteX9" fmla="*/ 4425 w 4425"/>
              <a:gd name="connsiteY9" fmla="*/ 1428 h 1428"/>
              <a:gd name="connsiteX0" fmla="*/ 2031 w 4446"/>
              <a:gd name="connsiteY0" fmla="*/ 1420 h 1428"/>
              <a:gd name="connsiteX1" fmla="*/ 1179 w 4446"/>
              <a:gd name="connsiteY1" fmla="*/ 1405 h 1428"/>
              <a:gd name="connsiteX2" fmla="*/ 507 w 4446"/>
              <a:gd name="connsiteY2" fmla="*/ 1301 h 1428"/>
              <a:gd name="connsiteX3" fmla="*/ 79 w 4446"/>
              <a:gd name="connsiteY3" fmla="*/ 926 h 1428"/>
              <a:gd name="connsiteX4" fmla="*/ 96 w 4446"/>
              <a:gd name="connsiteY4" fmla="*/ 447 h 1428"/>
              <a:gd name="connsiteX5" fmla="*/ 656 w 4446"/>
              <a:gd name="connsiteY5" fmla="*/ 44 h 1428"/>
              <a:gd name="connsiteX6" fmla="*/ 1460 w 4446"/>
              <a:gd name="connsiteY6" fmla="*/ 181 h 1428"/>
              <a:gd name="connsiteX7" fmla="*/ 2236 w 4446"/>
              <a:gd name="connsiteY7" fmla="*/ 918 h 1428"/>
              <a:gd name="connsiteX8" fmla="*/ 3254 w 4446"/>
              <a:gd name="connsiteY8" fmla="*/ 1260 h 1428"/>
              <a:gd name="connsiteX9" fmla="*/ 4446 w 4446"/>
              <a:gd name="connsiteY9" fmla="*/ 1428 h 1428"/>
              <a:gd name="connsiteX0" fmla="*/ 2031 w 4446"/>
              <a:gd name="connsiteY0" fmla="*/ 1369 h 1377"/>
              <a:gd name="connsiteX1" fmla="*/ 1179 w 4446"/>
              <a:gd name="connsiteY1" fmla="*/ 1354 h 1377"/>
              <a:gd name="connsiteX2" fmla="*/ 507 w 4446"/>
              <a:gd name="connsiteY2" fmla="*/ 1250 h 1377"/>
              <a:gd name="connsiteX3" fmla="*/ 79 w 4446"/>
              <a:gd name="connsiteY3" fmla="*/ 875 h 1377"/>
              <a:gd name="connsiteX4" fmla="*/ 96 w 4446"/>
              <a:gd name="connsiteY4" fmla="*/ 396 h 1377"/>
              <a:gd name="connsiteX5" fmla="*/ 656 w 4446"/>
              <a:gd name="connsiteY5" fmla="*/ 89 h 1377"/>
              <a:gd name="connsiteX6" fmla="*/ 1460 w 4446"/>
              <a:gd name="connsiteY6" fmla="*/ 130 h 1377"/>
              <a:gd name="connsiteX7" fmla="*/ 2236 w 4446"/>
              <a:gd name="connsiteY7" fmla="*/ 867 h 1377"/>
              <a:gd name="connsiteX8" fmla="*/ 3254 w 4446"/>
              <a:gd name="connsiteY8" fmla="*/ 1209 h 1377"/>
              <a:gd name="connsiteX9" fmla="*/ 4446 w 4446"/>
              <a:gd name="connsiteY9" fmla="*/ 1377 h 1377"/>
              <a:gd name="connsiteX0" fmla="*/ 2031 w 4446"/>
              <a:gd name="connsiteY0" fmla="*/ 1379 h 1387"/>
              <a:gd name="connsiteX1" fmla="*/ 1179 w 4446"/>
              <a:gd name="connsiteY1" fmla="*/ 1364 h 1387"/>
              <a:gd name="connsiteX2" fmla="*/ 507 w 4446"/>
              <a:gd name="connsiteY2" fmla="*/ 1260 h 1387"/>
              <a:gd name="connsiteX3" fmla="*/ 79 w 4446"/>
              <a:gd name="connsiteY3" fmla="*/ 885 h 1387"/>
              <a:gd name="connsiteX4" fmla="*/ 96 w 4446"/>
              <a:gd name="connsiteY4" fmla="*/ 406 h 1387"/>
              <a:gd name="connsiteX5" fmla="*/ 656 w 4446"/>
              <a:gd name="connsiteY5" fmla="*/ 44 h 1387"/>
              <a:gd name="connsiteX6" fmla="*/ 1460 w 4446"/>
              <a:gd name="connsiteY6" fmla="*/ 140 h 1387"/>
              <a:gd name="connsiteX7" fmla="*/ 2236 w 4446"/>
              <a:gd name="connsiteY7" fmla="*/ 877 h 1387"/>
              <a:gd name="connsiteX8" fmla="*/ 3254 w 4446"/>
              <a:gd name="connsiteY8" fmla="*/ 1219 h 1387"/>
              <a:gd name="connsiteX9" fmla="*/ 4446 w 4446"/>
              <a:gd name="connsiteY9" fmla="*/ 1387 h 1387"/>
              <a:gd name="connsiteX0" fmla="*/ 2008 w 4423"/>
              <a:gd name="connsiteY0" fmla="*/ 1379 h 1387"/>
              <a:gd name="connsiteX1" fmla="*/ 1156 w 4423"/>
              <a:gd name="connsiteY1" fmla="*/ 1364 h 1387"/>
              <a:gd name="connsiteX2" fmla="*/ 484 w 4423"/>
              <a:gd name="connsiteY2" fmla="*/ 1260 h 1387"/>
              <a:gd name="connsiteX3" fmla="*/ 56 w 4423"/>
              <a:gd name="connsiteY3" fmla="*/ 885 h 1387"/>
              <a:gd name="connsiteX4" fmla="*/ 146 w 4423"/>
              <a:gd name="connsiteY4" fmla="*/ 406 h 1387"/>
              <a:gd name="connsiteX5" fmla="*/ 633 w 4423"/>
              <a:gd name="connsiteY5" fmla="*/ 44 h 1387"/>
              <a:gd name="connsiteX6" fmla="*/ 1437 w 4423"/>
              <a:gd name="connsiteY6" fmla="*/ 140 h 1387"/>
              <a:gd name="connsiteX7" fmla="*/ 2213 w 4423"/>
              <a:gd name="connsiteY7" fmla="*/ 877 h 1387"/>
              <a:gd name="connsiteX8" fmla="*/ 3231 w 4423"/>
              <a:gd name="connsiteY8" fmla="*/ 1219 h 1387"/>
              <a:gd name="connsiteX9" fmla="*/ 4423 w 4423"/>
              <a:gd name="connsiteY9" fmla="*/ 1387 h 1387"/>
              <a:gd name="connsiteX0" fmla="*/ 2008 w 4423"/>
              <a:gd name="connsiteY0" fmla="*/ 1379 h 1387"/>
              <a:gd name="connsiteX1" fmla="*/ 1156 w 4423"/>
              <a:gd name="connsiteY1" fmla="*/ 1364 h 1387"/>
              <a:gd name="connsiteX2" fmla="*/ 484 w 4423"/>
              <a:gd name="connsiteY2" fmla="*/ 1260 h 1387"/>
              <a:gd name="connsiteX3" fmla="*/ 56 w 4423"/>
              <a:gd name="connsiteY3" fmla="*/ 885 h 1387"/>
              <a:gd name="connsiteX4" fmla="*/ 146 w 4423"/>
              <a:gd name="connsiteY4" fmla="*/ 406 h 1387"/>
              <a:gd name="connsiteX5" fmla="*/ 718 w 4423"/>
              <a:gd name="connsiteY5" fmla="*/ 44 h 1387"/>
              <a:gd name="connsiteX6" fmla="*/ 1437 w 4423"/>
              <a:gd name="connsiteY6" fmla="*/ 140 h 1387"/>
              <a:gd name="connsiteX7" fmla="*/ 2213 w 4423"/>
              <a:gd name="connsiteY7" fmla="*/ 877 h 1387"/>
              <a:gd name="connsiteX8" fmla="*/ 3231 w 4423"/>
              <a:gd name="connsiteY8" fmla="*/ 1219 h 1387"/>
              <a:gd name="connsiteX9" fmla="*/ 4423 w 4423"/>
              <a:gd name="connsiteY9" fmla="*/ 1387 h 1387"/>
              <a:gd name="connsiteX0" fmla="*/ 1956 w 4371"/>
              <a:gd name="connsiteY0" fmla="*/ 1379 h 1387"/>
              <a:gd name="connsiteX1" fmla="*/ 1104 w 4371"/>
              <a:gd name="connsiteY1" fmla="*/ 1364 h 1387"/>
              <a:gd name="connsiteX2" fmla="*/ 432 w 4371"/>
              <a:gd name="connsiteY2" fmla="*/ 1260 h 1387"/>
              <a:gd name="connsiteX3" fmla="*/ 103 w 4371"/>
              <a:gd name="connsiteY3" fmla="*/ 885 h 1387"/>
              <a:gd name="connsiteX4" fmla="*/ 94 w 4371"/>
              <a:gd name="connsiteY4" fmla="*/ 406 h 1387"/>
              <a:gd name="connsiteX5" fmla="*/ 666 w 4371"/>
              <a:gd name="connsiteY5" fmla="*/ 44 h 1387"/>
              <a:gd name="connsiteX6" fmla="*/ 1385 w 4371"/>
              <a:gd name="connsiteY6" fmla="*/ 140 h 1387"/>
              <a:gd name="connsiteX7" fmla="*/ 2161 w 4371"/>
              <a:gd name="connsiteY7" fmla="*/ 877 h 1387"/>
              <a:gd name="connsiteX8" fmla="*/ 3179 w 4371"/>
              <a:gd name="connsiteY8" fmla="*/ 1219 h 1387"/>
              <a:gd name="connsiteX9" fmla="*/ 4371 w 4371"/>
              <a:gd name="connsiteY9" fmla="*/ 1387 h 1387"/>
              <a:gd name="connsiteX0" fmla="*/ 1973 w 4388"/>
              <a:gd name="connsiteY0" fmla="*/ 1379 h 1387"/>
              <a:gd name="connsiteX1" fmla="*/ 1121 w 4388"/>
              <a:gd name="connsiteY1" fmla="*/ 1364 h 1387"/>
              <a:gd name="connsiteX2" fmla="*/ 449 w 4388"/>
              <a:gd name="connsiteY2" fmla="*/ 1260 h 1387"/>
              <a:gd name="connsiteX3" fmla="*/ 56 w 4388"/>
              <a:gd name="connsiteY3" fmla="*/ 885 h 1387"/>
              <a:gd name="connsiteX4" fmla="*/ 111 w 4388"/>
              <a:gd name="connsiteY4" fmla="*/ 406 h 1387"/>
              <a:gd name="connsiteX5" fmla="*/ 683 w 4388"/>
              <a:gd name="connsiteY5" fmla="*/ 44 h 1387"/>
              <a:gd name="connsiteX6" fmla="*/ 1402 w 4388"/>
              <a:gd name="connsiteY6" fmla="*/ 140 h 1387"/>
              <a:gd name="connsiteX7" fmla="*/ 2178 w 4388"/>
              <a:gd name="connsiteY7" fmla="*/ 877 h 1387"/>
              <a:gd name="connsiteX8" fmla="*/ 3196 w 4388"/>
              <a:gd name="connsiteY8" fmla="*/ 1219 h 1387"/>
              <a:gd name="connsiteX9" fmla="*/ 4388 w 4388"/>
              <a:gd name="connsiteY9" fmla="*/ 1387 h 1387"/>
              <a:gd name="connsiteX0" fmla="*/ 1973 w 4388"/>
              <a:gd name="connsiteY0" fmla="*/ 1364 h 1372"/>
              <a:gd name="connsiteX1" fmla="*/ 1121 w 4388"/>
              <a:gd name="connsiteY1" fmla="*/ 1349 h 1372"/>
              <a:gd name="connsiteX2" fmla="*/ 449 w 4388"/>
              <a:gd name="connsiteY2" fmla="*/ 1245 h 1372"/>
              <a:gd name="connsiteX3" fmla="*/ 56 w 4388"/>
              <a:gd name="connsiteY3" fmla="*/ 870 h 1372"/>
              <a:gd name="connsiteX4" fmla="*/ 111 w 4388"/>
              <a:gd name="connsiteY4" fmla="*/ 391 h 1372"/>
              <a:gd name="connsiteX5" fmla="*/ 545 w 4388"/>
              <a:gd name="connsiteY5" fmla="*/ 111 h 1372"/>
              <a:gd name="connsiteX6" fmla="*/ 1402 w 4388"/>
              <a:gd name="connsiteY6" fmla="*/ 125 h 1372"/>
              <a:gd name="connsiteX7" fmla="*/ 2178 w 4388"/>
              <a:gd name="connsiteY7" fmla="*/ 862 h 1372"/>
              <a:gd name="connsiteX8" fmla="*/ 3196 w 4388"/>
              <a:gd name="connsiteY8" fmla="*/ 1204 h 1372"/>
              <a:gd name="connsiteX9" fmla="*/ 4388 w 4388"/>
              <a:gd name="connsiteY9" fmla="*/ 1372 h 1372"/>
              <a:gd name="connsiteX0" fmla="*/ 1973 w 4388"/>
              <a:gd name="connsiteY0" fmla="*/ 1364 h 1372"/>
              <a:gd name="connsiteX1" fmla="*/ 1121 w 4388"/>
              <a:gd name="connsiteY1" fmla="*/ 1349 h 1372"/>
              <a:gd name="connsiteX2" fmla="*/ 449 w 4388"/>
              <a:gd name="connsiteY2" fmla="*/ 1245 h 1372"/>
              <a:gd name="connsiteX3" fmla="*/ 56 w 4388"/>
              <a:gd name="connsiteY3" fmla="*/ 870 h 1372"/>
              <a:gd name="connsiteX4" fmla="*/ 111 w 4388"/>
              <a:gd name="connsiteY4" fmla="*/ 391 h 1372"/>
              <a:gd name="connsiteX5" fmla="*/ 545 w 4388"/>
              <a:gd name="connsiteY5" fmla="*/ 111 h 1372"/>
              <a:gd name="connsiteX6" fmla="*/ 1402 w 4388"/>
              <a:gd name="connsiteY6" fmla="*/ 125 h 1372"/>
              <a:gd name="connsiteX7" fmla="*/ 2178 w 4388"/>
              <a:gd name="connsiteY7" fmla="*/ 862 h 1372"/>
              <a:gd name="connsiteX8" fmla="*/ 3196 w 4388"/>
              <a:gd name="connsiteY8" fmla="*/ 1204 h 1372"/>
              <a:gd name="connsiteX9" fmla="*/ 4388 w 4388"/>
              <a:gd name="connsiteY9" fmla="*/ 1372 h 1372"/>
              <a:gd name="connsiteX0" fmla="*/ 1973 w 4388"/>
              <a:gd name="connsiteY0" fmla="*/ 1364 h 1372"/>
              <a:gd name="connsiteX1" fmla="*/ 1121 w 4388"/>
              <a:gd name="connsiteY1" fmla="*/ 1349 h 1372"/>
              <a:gd name="connsiteX2" fmla="*/ 449 w 4388"/>
              <a:gd name="connsiteY2" fmla="*/ 1245 h 1372"/>
              <a:gd name="connsiteX3" fmla="*/ 56 w 4388"/>
              <a:gd name="connsiteY3" fmla="*/ 870 h 1372"/>
              <a:gd name="connsiteX4" fmla="*/ 111 w 4388"/>
              <a:gd name="connsiteY4" fmla="*/ 391 h 1372"/>
              <a:gd name="connsiteX5" fmla="*/ 545 w 4388"/>
              <a:gd name="connsiteY5" fmla="*/ 111 h 1372"/>
              <a:gd name="connsiteX6" fmla="*/ 1312 w 4388"/>
              <a:gd name="connsiteY6" fmla="*/ 125 h 1372"/>
              <a:gd name="connsiteX7" fmla="*/ 2178 w 4388"/>
              <a:gd name="connsiteY7" fmla="*/ 862 h 1372"/>
              <a:gd name="connsiteX8" fmla="*/ 3196 w 4388"/>
              <a:gd name="connsiteY8" fmla="*/ 1204 h 1372"/>
              <a:gd name="connsiteX9" fmla="*/ 4388 w 4388"/>
              <a:gd name="connsiteY9" fmla="*/ 1372 h 1372"/>
              <a:gd name="connsiteX0" fmla="*/ 1973 w 4388"/>
              <a:gd name="connsiteY0" fmla="*/ 1329 h 1337"/>
              <a:gd name="connsiteX1" fmla="*/ 1121 w 4388"/>
              <a:gd name="connsiteY1" fmla="*/ 1314 h 1337"/>
              <a:gd name="connsiteX2" fmla="*/ 449 w 4388"/>
              <a:gd name="connsiteY2" fmla="*/ 1210 h 1337"/>
              <a:gd name="connsiteX3" fmla="*/ 56 w 4388"/>
              <a:gd name="connsiteY3" fmla="*/ 835 h 1337"/>
              <a:gd name="connsiteX4" fmla="*/ 111 w 4388"/>
              <a:gd name="connsiteY4" fmla="*/ 356 h 1337"/>
              <a:gd name="connsiteX5" fmla="*/ 545 w 4388"/>
              <a:gd name="connsiteY5" fmla="*/ 76 h 1337"/>
              <a:gd name="connsiteX6" fmla="*/ 1312 w 4388"/>
              <a:gd name="connsiteY6" fmla="*/ 90 h 1337"/>
              <a:gd name="connsiteX7" fmla="*/ 2178 w 4388"/>
              <a:gd name="connsiteY7" fmla="*/ 827 h 1337"/>
              <a:gd name="connsiteX8" fmla="*/ 3196 w 4388"/>
              <a:gd name="connsiteY8" fmla="*/ 1169 h 1337"/>
              <a:gd name="connsiteX9" fmla="*/ 4388 w 4388"/>
              <a:gd name="connsiteY9" fmla="*/ 1337 h 1337"/>
              <a:gd name="connsiteX0" fmla="*/ 1973 w 4388"/>
              <a:gd name="connsiteY0" fmla="*/ 1374 h 1382"/>
              <a:gd name="connsiteX1" fmla="*/ 1121 w 4388"/>
              <a:gd name="connsiteY1" fmla="*/ 1359 h 1382"/>
              <a:gd name="connsiteX2" fmla="*/ 449 w 4388"/>
              <a:gd name="connsiteY2" fmla="*/ 1255 h 1382"/>
              <a:gd name="connsiteX3" fmla="*/ 56 w 4388"/>
              <a:gd name="connsiteY3" fmla="*/ 880 h 1382"/>
              <a:gd name="connsiteX4" fmla="*/ 111 w 4388"/>
              <a:gd name="connsiteY4" fmla="*/ 401 h 1382"/>
              <a:gd name="connsiteX5" fmla="*/ 545 w 4388"/>
              <a:gd name="connsiteY5" fmla="*/ 62 h 1382"/>
              <a:gd name="connsiteX6" fmla="*/ 1312 w 4388"/>
              <a:gd name="connsiteY6" fmla="*/ 135 h 1382"/>
              <a:gd name="connsiteX7" fmla="*/ 2178 w 4388"/>
              <a:gd name="connsiteY7" fmla="*/ 872 h 1382"/>
              <a:gd name="connsiteX8" fmla="*/ 3196 w 4388"/>
              <a:gd name="connsiteY8" fmla="*/ 1214 h 1382"/>
              <a:gd name="connsiteX9" fmla="*/ 4388 w 4388"/>
              <a:gd name="connsiteY9" fmla="*/ 1382 h 1382"/>
              <a:gd name="connsiteX0" fmla="*/ 1973 w 4388"/>
              <a:gd name="connsiteY0" fmla="*/ 1375 h 1383"/>
              <a:gd name="connsiteX1" fmla="*/ 1121 w 4388"/>
              <a:gd name="connsiteY1" fmla="*/ 1360 h 1383"/>
              <a:gd name="connsiteX2" fmla="*/ 449 w 4388"/>
              <a:gd name="connsiteY2" fmla="*/ 1256 h 1383"/>
              <a:gd name="connsiteX3" fmla="*/ 56 w 4388"/>
              <a:gd name="connsiteY3" fmla="*/ 881 h 1383"/>
              <a:gd name="connsiteX4" fmla="*/ 111 w 4388"/>
              <a:gd name="connsiteY4" fmla="*/ 402 h 1383"/>
              <a:gd name="connsiteX5" fmla="*/ 545 w 4388"/>
              <a:gd name="connsiteY5" fmla="*/ 63 h 1383"/>
              <a:gd name="connsiteX6" fmla="*/ 1312 w 4388"/>
              <a:gd name="connsiteY6" fmla="*/ 136 h 1383"/>
              <a:gd name="connsiteX7" fmla="*/ 2178 w 4388"/>
              <a:gd name="connsiteY7" fmla="*/ 873 h 1383"/>
              <a:gd name="connsiteX8" fmla="*/ 3196 w 4388"/>
              <a:gd name="connsiteY8" fmla="*/ 1215 h 1383"/>
              <a:gd name="connsiteX9" fmla="*/ 4388 w 4388"/>
              <a:gd name="connsiteY9" fmla="*/ 1383 h 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8" h="1383">
                <a:moveTo>
                  <a:pt x="1973" y="1375"/>
                </a:moveTo>
                <a:lnTo>
                  <a:pt x="1121" y="1360"/>
                </a:lnTo>
                <a:cubicBezTo>
                  <a:pt x="867" y="1328"/>
                  <a:pt x="627" y="1336"/>
                  <a:pt x="449" y="1256"/>
                </a:cubicBezTo>
                <a:cubicBezTo>
                  <a:pt x="272" y="1176"/>
                  <a:pt x="112" y="1023"/>
                  <a:pt x="56" y="881"/>
                </a:cubicBezTo>
                <a:cubicBezTo>
                  <a:pt x="0" y="739"/>
                  <a:pt x="30" y="538"/>
                  <a:pt x="111" y="402"/>
                </a:cubicBezTo>
                <a:cubicBezTo>
                  <a:pt x="193" y="266"/>
                  <a:pt x="330" y="107"/>
                  <a:pt x="545" y="63"/>
                </a:cubicBezTo>
                <a:cubicBezTo>
                  <a:pt x="792" y="1"/>
                  <a:pt x="987" y="0"/>
                  <a:pt x="1312" y="136"/>
                </a:cubicBezTo>
                <a:cubicBezTo>
                  <a:pt x="1584" y="261"/>
                  <a:pt x="1864" y="693"/>
                  <a:pt x="2178" y="873"/>
                </a:cubicBezTo>
                <a:cubicBezTo>
                  <a:pt x="2492" y="1053"/>
                  <a:pt x="2828" y="1130"/>
                  <a:pt x="3196" y="1215"/>
                </a:cubicBezTo>
                <a:cubicBezTo>
                  <a:pt x="3564" y="1300"/>
                  <a:pt x="4140" y="1348"/>
                  <a:pt x="4388" y="1383"/>
                </a:cubicBez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oval" w="med" len="med"/>
            <a:tailEnd type="stealth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7" grpId="0" animBg="1"/>
      <p:bldP spid="117" grpId="1" animBg="1"/>
      <p:bldP spid="118" grpId="0" animBg="1"/>
      <p:bldP spid="118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/>
      <p:bldP spid="137" grpId="0" animBg="1"/>
      <p:bldP spid="137" grpId="1" animBg="1"/>
      <p:bldP spid="13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38175" y="433388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DECOLLAGE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39365" y="1612702"/>
            <a:ext cx="5808662" cy="25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Facteurs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influant sur le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</a:t>
            </a:r>
            <a:r>
              <a:rPr lang="fr-FR" sz="2000" b="1" cap="small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</a:t>
            </a:r>
            <a:r>
              <a:rPr lang="fr-FR" sz="2000" b="1" cap="small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différentes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phases du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pentes de montée.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</a:t>
            </a:r>
            <a:r>
              <a:rPr lang="fr-FR" sz="2000" b="1" cap="small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Gestion de panne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au décollage.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0" y="1759430"/>
            <a:ext cx="5041899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 facteurs influant sur le décollage</a:t>
            </a:r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168400" y="870649"/>
            <a:ext cx="68072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b="1" dirty="0">
                <a:solidFill>
                  <a:schemeClr val="accent2"/>
                </a:solidFill>
                <a:latin typeface="Candara"/>
                <a:cs typeface="Candara"/>
              </a:rPr>
              <a:t>1 – L’environnement.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Densité 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de la masse d’air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La densité de l’air diminue quand l’altitude ou la température augmente.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Force et direction du vent.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Le vent de face diminue la distance de décollage.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>
              <a:spcBef>
                <a:spcPts val="600"/>
              </a:spcBef>
              <a:defRPr/>
            </a:pPr>
            <a:r>
              <a:rPr lang="fr-FR" b="1" dirty="0" smtClean="0">
                <a:solidFill>
                  <a:srgbClr val="C0504D"/>
                </a:solidFill>
                <a:latin typeface="Candara"/>
                <a:cs typeface="Candara"/>
              </a:rPr>
              <a:t>2 </a:t>
            </a:r>
            <a:r>
              <a:rPr lang="fr-FR" b="1" dirty="0">
                <a:solidFill>
                  <a:srgbClr val="C0504D"/>
                </a:solidFill>
                <a:latin typeface="Candara"/>
                <a:cs typeface="Candara"/>
              </a:rPr>
              <a:t>– Le terrain.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Longueur disponible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Utiliser toute la piste disponible</a:t>
            </a:r>
            <a:r>
              <a:rPr lang="fr-FR" sz="1600" i="1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Prendre en compte le passage aux 15 m.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Nature du sol et état de surface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piste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en herbe augmente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la distance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de décollage</a:t>
            </a:r>
            <a:r>
              <a:rPr lang="fr-FR" sz="1600" i="1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Pente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Une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piste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montante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augmente la distance de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décollage.</a:t>
            </a:r>
            <a:endParaRPr lang="fr-FR" sz="16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>
              <a:spcBef>
                <a:spcPts val="0"/>
              </a:spcBef>
              <a:defRPr/>
            </a:pPr>
            <a:r>
              <a:rPr lang="fr-FR" b="1" dirty="0" smtClean="0">
                <a:solidFill>
                  <a:srgbClr val="C0504D"/>
                </a:solidFill>
                <a:latin typeface="Candara"/>
                <a:cs typeface="Candara"/>
              </a:rPr>
              <a:t>3 – Machine.</a:t>
            </a:r>
          </a:p>
          <a:p>
            <a:pPr marL="742950" lvl="1" indent="-285750">
              <a:spcBef>
                <a:spcPts val="0"/>
              </a:spcBef>
              <a:buFont typeface="Wingdings" charset="2"/>
              <a:buChar char=""/>
              <a:defRPr/>
            </a:pP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Charge 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alaire (rapport masse/surface)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Une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faible charge alaire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diminue la distance de d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écollage.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ts val="6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Candara"/>
                <a:cs typeface="Candara"/>
              </a:rPr>
              <a:t>Centrage.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Un centrage trop avant augmente </a:t>
            </a:r>
            <a:r>
              <a:rPr lang="fr-FR" sz="1400" i="1" dirty="0">
                <a:solidFill>
                  <a:srgbClr val="000000"/>
                </a:solidFill>
                <a:latin typeface="Candara"/>
                <a:cs typeface="Candara"/>
              </a:rPr>
              <a:t>la distance de </a:t>
            </a: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décollage.</a:t>
            </a:r>
            <a:endParaRPr lang="fr-FR" sz="1600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742950" lvl="1" indent="-285750">
              <a:spcBef>
                <a:spcPct val="50000"/>
              </a:spcBef>
              <a:buFont typeface="Wingdings" charset="2"/>
              <a:buChar char=""/>
              <a:defRPr/>
            </a:pP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  Finesse. </a:t>
            </a:r>
            <a:endParaRPr lang="fr-FR" sz="1600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1200150" lvl="2" indent="-285750">
              <a:spcBef>
                <a:spcPts val="0"/>
              </a:spcBef>
              <a:buFont typeface="Wingdings" charset="2"/>
              <a:buChar char="§"/>
              <a:defRPr/>
            </a:pPr>
            <a:r>
              <a:rPr lang="fr-FR" sz="1400" i="1" dirty="0" smtClean="0">
                <a:solidFill>
                  <a:srgbClr val="000000"/>
                </a:solidFill>
                <a:latin typeface="Candara"/>
                <a:cs typeface="Candara"/>
              </a:rPr>
              <a:t>Les dispositifs hypersustentateurs diminuent la distance de décollage.</a:t>
            </a:r>
            <a:endParaRPr lang="fr-FR" sz="1400" i="1" dirty="0">
              <a:solidFill>
                <a:srgbClr val="000000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38175" y="433388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DECOLLAGE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39365" y="1612702"/>
            <a:ext cx="5808662" cy="25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Facteurs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influant sur le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différents phases du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pentes de montée.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</a:t>
            </a:r>
            <a:r>
              <a:rPr lang="fr-FR" sz="2000" b="1" cap="small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Gestion de panne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au décollage.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1" y="2419830"/>
            <a:ext cx="48133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053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</a:t>
            </a:r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 phases du décollage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87622" y="2752318"/>
            <a:ext cx="344755" cy="6688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21058" y="3319161"/>
            <a:ext cx="8407152" cy="445885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515044" y="3397428"/>
            <a:ext cx="2232044" cy="1560597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25181" y="2892250"/>
            <a:ext cx="343062" cy="489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416769" y="3155512"/>
            <a:ext cx="343062" cy="237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25181" y="1597287"/>
            <a:ext cx="8405008" cy="13376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29634" y="2266114"/>
            <a:ext cx="8405008" cy="2372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lgDash"/>
            <a:round/>
            <a:headEnd type="none" w="sm" len="sm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ext Box 161"/>
          <p:cNvSpPr txBox="1">
            <a:spLocks noChangeArrowheads="1"/>
          </p:cNvSpPr>
          <p:nvPr/>
        </p:nvSpPr>
        <p:spPr bwMode="auto">
          <a:xfrm rot="5400000">
            <a:off x="93980" y="2064072"/>
            <a:ext cx="1230927" cy="3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Arial Black" charset="0"/>
                <a:ea typeface="Arial Unicode MS" charset="0"/>
                <a:cs typeface="Arial Unicode MS" charset="0"/>
              </a:rPr>
              <a:t>1</a:t>
            </a:r>
            <a:r>
              <a:rPr lang="fr-FR" sz="2000" dirty="0" smtClean="0">
                <a:solidFill>
                  <a:srgbClr val="FFFFFF"/>
                </a:solidFill>
                <a:latin typeface="Arial Black" charset="0"/>
                <a:ea typeface="Arial Unicode MS" charset="0"/>
                <a:cs typeface="Arial Unicode MS" charset="0"/>
              </a:rPr>
              <a:t> 7</a:t>
            </a:r>
            <a:endParaRPr lang="fr-FR" dirty="0"/>
          </a:p>
        </p:txBody>
      </p:sp>
      <p:sp>
        <p:nvSpPr>
          <p:cNvPr id="14" name="Text Box 162"/>
          <p:cNvSpPr txBox="1">
            <a:spLocks noChangeArrowheads="1"/>
          </p:cNvSpPr>
          <p:nvPr/>
        </p:nvSpPr>
        <p:spPr bwMode="auto">
          <a:xfrm rot="5400000" flipV="1">
            <a:off x="7709947" y="2070498"/>
            <a:ext cx="1230927" cy="3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solidFill>
                  <a:srgbClr val="FFFFFF"/>
                </a:solidFill>
                <a:latin typeface="Arial Black" charset="0"/>
                <a:ea typeface="Arial Unicode MS" charset="0"/>
                <a:cs typeface="Arial Unicode MS" charset="0"/>
              </a:rPr>
              <a:t>3</a:t>
            </a:r>
            <a:r>
              <a:rPr lang="fr-FR" sz="2000" dirty="0" smtClean="0">
                <a:solidFill>
                  <a:srgbClr val="FFFFFF"/>
                </a:solidFill>
                <a:latin typeface="Arial Black" charset="0"/>
                <a:ea typeface="Arial Unicode MS" charset="0"/>
                <a:cs typeface="Arial Unicode MS" charset="0"/>
              </a:rPr>
              <a:t> 5</a:t>
            </a:r>
            <a:endParaRPr lang="fr-FR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8485643" y="3153140"/>
            <a:ext cx="343062" cy="237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8" name="Grouper 17"/>
          <p:cNvGrpSpPr>
            <a:grpSpLocks/>
          </p:cNvGrpSpPr>
          <p:nvPr/>
        </p:nvGrpSpPr>
        <p:grpSpPr>
          <a:xfrm flipH="1">
            <a:off x="6254813" y="4209663"/>
            <a:ext cx="573353" cy="576065"/>
            <a:chOff x="5053962" y="3824972"/>
            <a:chExt cx="2451155" cy="2547475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53962" y="3944747"/>
              <a:ext cx="60326" cy="242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52400" dist="12700" dir="8760000" sy="-23000" kx="800400" algn="br">
                <a:srgbClr val="000000">
                  <a:alpha val="1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5257797" y="3824972"/>
              <a:ext cx="2247320" cy="791642"/>
              <a:chOff x="3067048" y="1905649"/>
              <a:chExt cx="2859321" cy="1099548"/>
            </a:xfrm>
            <a:effectLst>
              <a:outerShdw blurRad="127000" dist="76200" dir="2700000" algn="br">
                <a:srgbClr val="000000">
                  <a:alpha val="43000"/>
                </a:srgbClr>
              </a:outerShdw>
            </a:effectLst>
          </p:grpSpPr>
          <p:sp>
            <p:nvSpPr>
              <p:cNvPr id="30" name="Trapèze 29"/>
              <p:cNvSpPr/>
              <p:nvPr/>
            </p:nvSpPr>
            <p:spPr>
              <a:xfrm rot="5400000" flipH="1">
                <a:off x="3597980" y="2147068"/>
                <a:ext cx="848464" cy="605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1" name="Trapèze 30"/>
              <p:cNvSpPr/>
              <p:nvPr/>
            </p:nvSpPr>
            <p:spPr>
              <a:xfrm rot="5400000" flipH="1">
                <a:off x="2856206" y="2116491"/>
                <a:ext cx="1099548" cy="677864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2" name="Trapèze 31"/>
              <p:cNvSpPr/>
              <p:nvPr/>
            </p:nvSpPr>
            <p:spPr>
              <a:xfrm rot="5400000" flipH="1">
                <a:off x="4282243" y="2163967"/>
                <a:ext cx="668464" cy="569863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3" name="Trapèze 32"/>
              <p:cNvSpPr/>
              <p:nvPr/>
            </p:nvSpPr>
            <p:spPr>
              <a:xfrm rot="5400000" flipH="1">
                <a:off x="4940006" y="2163599"/>
                <a:ext cx="488464" cy="569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34" name="Trapèze 33"/>
              <p:cNvSpPr/>
              <p:nvPr/>
            </p:nvSpPr>
            <p:spPr>
              <a:xfrm rot="5400000" flipH="1">
                <a:off x="5523207" y="2221799"/>
                <a:ext cx="344462" cy="461863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</p:grpSp>
      <p:grpSp>
        <p:nvGrpSpPr>
          <p:cNvPr id="35" name="Group 41"/>
          <p:cNvGrpSpPr>
            <a:grpSpLocks noChangeAspect="1"/>
          </p:cNvGrpSpPr>
          <p:nvPr/>
        </p:nvGrpSpPr>
        <p:grpSpPr bwMode="auto">
          <a:xfrm>
            <a:off x="4096480" y="3765046"/>
            <a:ext cx="959493" cy="696659"/>
            <a:chOff x="1518" y="1904"/>
            <a:chExt cx="1915" cy="1404"/>
          </a:xfrm>
          <a:solidFill>
            <a:srgbClr val="FFFF66"/>
          </a:solidFill>
          <a:effectLst>
            <a:outerShdw blurRad="50800" dist="12700" dir="2700000">
              <a:schemeClr val="tx1">
                <a:alpha val="43000"/>
              </a:schemeClr>
            </a:outerShdw>
          </a:effectLst>
        </p:grpSpPr>
        <p:sp>
          <p:nvSpPr>
            <p:cNvPr id="37" name="AutoShape 43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G0" fmla="+- 7251 0 0"/>
                <a:gd name="G1" fmla="+- 21600 0 7251"/>
                <a:gd name="G2" fmla="*/ 7251 1 2"/>
                <a:gd name="G3" fmla="+- 21600 0 G2"/>
                <a:gd name="G4" fmla="+/ 7251 21600 2"/>
                <a:gd name="G5" fmla="+/ G1 0 2"/>
                <a:gd name="G6" fmla="*/ 21600 21600 7251"/>
                <a:gd name="G7" fmla="*/ G6 1 2"/>
                <a:gd name="G8" fmla="+- 21600 0 G7"/>
                <a:gd name="G9" fmla="*/ 21600 1 2"/>
                <a:gd name="G10" fmla="+- 7251 0 G9"/>
                <a:gd name="G11" fmla="?: G10 G8 0"/>
                <a:gd name="G12" fmla="?: G10 G7 21600"/>
                <a:gd name="T0" fmla="*/ 17974 w 21600"/>
                <a:gd name="T1" fmla="*/ 10800 h 21600"/>
                <a:gd name="T2" fmla="*/ 10800 w 21600"/>
                <a:gd name="T3" fmla="*/ 21600 h 21600"/>
                <a:gd name="T4" fmla="*/ 3626 w 21600"/>
                <a:gd name="T5" fmla="*/ 10800 h 21600"/>
                <a:gd name="T6" fmla="*/ 10800 w 21600"/>
                <a:gd name="T7" fmla="*/ 0 h 21600"/>
                <a:gd name="T8" fmla="*/ 5426 w 21600"/>
                <a:gd name="T9" fmla="*/ 5426 h 21600"/>
                <a:gd name="T10" fmla="*/ 16174 w 21600"/>
                <a:gd name="T11" fmla="*/ 161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AutoShape 44"/>
            <p:cNvSpPr>
              <a:spLocks noChangeArrowheads="1"/>
            </p:cNvSpPr>
            <p:nvPr/>
          </p:nvSpPr>
          <p:spPr bwMode="auto">
            <a:xfrm>
              <a:off x="2240" y="3078"/>
              <a:ext cx="472" cy="11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 flipV="1">
              <a:off x="2438" y="3048"/>
              <a:ext cx="84" cy="260"/>
            </a:xfrm>
            <a:prstGeom prst="triangle">
              <a:avLst>
                <a:gd name="adj" fmla="val 46426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auto">
            <a:xfrm>
              <a:off x="1567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AutoShape 47"/>
            <p:cNvSpPr>
              <a:spLocks noChangeArrowheads="1"/>
            </p:cNvSpPr>
            <p:nvPr/>
          </p:nvSpPr>
          <p:spPr bwMode="auto">
            <a:xfrm>
              <a:off x="2722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2" name="Group 48"/>
            <p:cNvGrpSpPr>
              <a:grpSpLocks/>
            </p:cNvGrpSpPr>
            <p:nvPr/>
          </p:nvGrpSpPr>
          <p:grpSpPr bwMode="auto">
            <a:xfrm>
              <a:off x="2206" y="1904"/>
              <a:ext cx="560" cy="296"/>
              <a:chOff x="2214" y="1904"/>
              <a:chExt cx="560" cy="296"/>
            </a:xfrm>
            <a:grpFill/>
          </p:grpSpPr>
          <p:sp>
            <p:nvSpPr>
              <p:cNvPr id="43" name="AutoShape 49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AutoShape 50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51"/>
              <p:cNvSpPr>
                <a:spLocks noChangeShapeType="1"/>
              </p:cNvSpPr>
              <p:nvPr/>
            </p:nvSpPr>
            <p:spPr bwMode="auto">
              <a:xfrm>
                <a:off x="221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6" name="AutoShape 42"/>
            <p:cNvSpPr>
              <a:spLocks noChangeArrowheads="1"/>
            </p:cNvSpPr>
            <p:nvPr/>
          </p:nvSpPr>
          <p:spPr bwMode="auto">
            <a:xfrm>
              <a:off x="1518" y="2200"/>
              <a:ext cx="1915" cy="22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6" name="Group 41"/>
          <p:cNvGrpSpPr>
            <a:grpSpLocks noChangeAspect="1"/>
          </p:cNvGrpSpPr>
          <p:nvPr/>
        </p:nvGrpSpPr>
        <p:grpSpPr bwMode="auto">
          <a:xfrm rot="16200000">
            <a:off x="2307742" y="3203722"/>
            <a:ext cx="959493" cy="696659"/>
            <a:chOff x="1518" y="1904"/>
            <a:chExt cx="1915" cy="1404"/>
          </a:xfrm>
          <a:solidFill>
            <a:srgbClr val="FFFF66"/>
          </a:solidFill>
          <a:effectLst>
            <a:outerShdw blurRad="50800" dist="12700" dir="2700000">
              <a:schemeClr val="tx1">
                <a:alpha val="43000"/>
              </a:schemeClr>
            </a:outerShdw>
          </a:effectLst>
        </p:grpSpPr>
        <p:sp>
          <p:nvSpPr>
            <p:cNvPr id="47" name="AutoShape 43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G0" fmla="+- 7251 0 0"/>
                <a:gd name="G1" fmla="+- 21600 0 7251"/>
                <a:gd name="G2" fmla="*/ 7251 1 2"/>
                <a:gd name="G3" fmla="+- 21600 0 G2"/>
                <a:gd name="G4" fmla="+/ 7251 21600 2"/>
                <a:gd name="G5" fmla="+/ G1 0 2"/>
                <a:gd name="G6" fmla="*/ 21600 21600 7251"/>
                <a:gd name="G7" fmla="*/ G6 1 2"/>
                <a:gd name="G8" fmla="+- 21600 0 G7"/>
                <a:gd name="G9" fmla="*/ 21600 1 2"/>
                <a:gd name="G10" fmla="+- 7251 0 G9"/>
                <a:gd name="G11" fmla="?: G10 G8 0"/>
                <a:gd name="G12" fmla="?: G10 G7 21600"/>
                <a:gd name="T0" fmla="*/ 17974 w 21600"/>
                <a:gd name="T1" fmla="*/ 10800 h 21600"/>
                <a:gd name="T2" fmla="*/ 10800 w 21600"/>
                <a:gd name="T3" fmla="*/ 21600 h 21600"/>
                <a:gd name="T4" fmla="*/ 3626 w 21600"/>
                <a:gd name="T5" fmla="*/ 10800 h 21600"/>
                <a:gd name="T6" fmla="*/ 10800 w 21600"/>
                <a:gd name="T7" fmla="*/ 0 h 21600"/>
                <a:gd name="T8" fmla="*/ 5426 w 21600"/>
                <a:gd name="T9" fmla="*/ 5426 h 21600"/>
                <a:gd name="T10" fmla="*/ 16174 w 21600"/>
                <a:gd name="T11" fmla="*/ 161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AutoShape 44"/>
            <p:cNvSpPr>
              <a:spLocks noChangeArrowheads="1"/>
            </p:cNvSpPr>
            <p:nvPr/>
          </p:nvSpPr>
          <p:spPr bwMode="auto">
            <a:xfrm>
              <a:off x="2240" y="3078"/>
              <a:ext cx="472" cy="11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AutoShape 45"/>
            <p:cNvSpPr>
              <a:spLocks noChangeArrowheads="1"/>
            </p:cNvSpPr>
            <p:nvPr/>
          </p:nvSpPr>
          <p:spPr bwMode="auto">
            <a:xfrm flipV="1">
              <a:off x="2438" y="3048"/>
              <a:ext cx="84" cy="260"/>
            </a:xfrm>
            <a:prstGeom prst="triangle">
              <a:avLst>
                <a:gd name="adj" fmla="val 46426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AutoShape 46"/>
            <p:cNvSpPr>
              <a:spLocks noChangeArrowheads="1"/>
            </p:cNvSpPr>
            <p:nvPr/>
          </p:nvSpPr>
          <p:spPr bwMode="auto">
            <a:xfrm>
              <a:off x="1567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AutoShape 47"/>
            <p:cNvSpPr>
              <a:spLocks noChangeArrowheads="1"/>
            </p:cNvSpPr>
            <p:nvPr/>
          </p:nvSpPr>
          <p:spPr bwMode="auto">
            <a:xfrm>
              <a:off x="2722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52" name="Group 48"/>
            <p:cNvGrpSpPr>
              <a:grpSpLocks/>
            </p:cNvGrpSpPr>
            <p:nvPr/>
          </p:nvGrpSpPr>
          <p:grpSpPr bwMode="auto">
            <a:xfrm>
              <a:off x="2206" y="1904"/>
              <a:ext cx="560" cy="296"/>
              <a:chOff x="2214" y="1904"/>
              <a:chExt cx="560" cy="296"/>
            </a:xfrm>
            <a:grpFill/>
          </p:grpSpPr>
          <p:sp>
            <p:nvSpPr>
              <p:cNvPr id="54" name="AutoShape 49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AutoShape 50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>
                <a:off x="221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3" name="AutoShape 42"/>
            <p:cNvSpPr>
              <a:spLocks noChangeArrowheads="1"/>
            </p:cNvSpPr>
            <p:nvPr/>
          </p:nvSpPr>
          <p:spPr bwMode="auto">
            <a:xfrm>
              <a:off x="1518" y="2200"/>
              <a:ext cx="1915" cy="22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7" name="Oval 9"/>
          <p:cNvSpPr>
            <a:spLocks noChangeAspect="1" noChangeArrowheads="1"/>
          </p:cNvSpPr>
          <p:nvPr/>
        </p:nvSpPr>
        <p:spPr bwMode="auto">
          <a:xfrm>
            <a:off x="4393431" y="4512825"/>
            <a:ext cx="357137" cy="344950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>
                <a:latin typeface="Candara"/>
                <a:cs typeface="Candara"/>
              </a:rPr>
              <a:t>1</a:t>
            </a:r>
            <a:endParaRPr lang="fr-FR" sz="2800" dirty="0">
              <a:latin typeface="Candara"/>
              <a:cs typeface="Candara"/>
            </a:endParaRPr>
          </a:p>
        </p:txBody>
      </p:sp>
      <p:sp>
        <p:nvSpPr>
          <p:cNvPr id="58" name="AutoShape 166"/>
          <p:cNvSpPr>
            <a:spLocks noChangeArrowheads="1"/>
          </p:cNvSpPr>
          <p:nvPr/>
        </p:nvSpPr>
        <p:spPr bwMode="auto">
          <a:xfrm>
            <a:off x="3781206" y="5079862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atin typeface="Candara"/>
                <a:cs typeface="Candara"/>
              </a:rPr>
              <a:t>Démarrage</a:t>
            </a:r>
          </a:p>
        </p:txBody>
      </p:sp>
      <p:sp>
        <p:nvSpPr>
          <p:cNvPr id="59" name="Oval 163"/>
          <p:cNvSpPr>
            <a:spLocks noChangeAspect="1" noChangeArrowheads="1"/>
          </p:cNvSpPr>
          <p:nvPr/>
        </p:nvSpPr>
        <p:spPr bwMode="auto">
          <a:xfrm>
            <a:off x="7044066" y="4512826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>
                <a:solidFill>
                  <a:schemeClr val="lt1"/>
                </a:solidFill>
                <a:latin typeface="Candara"/>
                <a:cs typeface="Candara"/>
              </a:rPr>
              <a:t>2</a:t>
            </a:r>
          </a:p>
        </p:txBody>
      </p:sp>
      <p:sp>
        <p:nvSpPr>
          <p:cNvPr id="60" name="AutoShape 169"/>
          <p:cNvSpPr>
            <a:spLocks noChangeArrowheads="1"/>
          </p:cNvSpPr>
          <p:nvPr/>
        </p:nvSpPr>
        <p:spPr bwMode="auto">
          <a:xfrm>
            <a:off x="6425149" y="5077913"/>
            <a:ext cx="1598606" cy="37262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>
                <a:latin typeface="Candara"/>
                <a:cs typeface="Candara"/>
              </a:rPr>
              <a:t>Choix du seuil</a:t>
            </a:r>
          </a:p>
        </p:txBody>
      </p:sp>
      <p:sp>
        <p:nvSpPr>
          <p:cNvPr id="61" name="Oval 163"/>
          <p:cNvSpPr>
            <a:spLocks noChangeAspect="1" noChangeArrowheads="1"/>
          </p:cNvSpPr>
          <p:nvPr/>
        </p:nvSpPr>
        <p:spPr bwMode="auto">
          <a:xfrm>
            <a:off x="2540884" y="4512825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solidFill>
                  <a:schemeClr val="lt1"/>
                </a:solidFill>
                <a:latin typeface="Candara"/>
                <a:cs typeface="Candara"/>
              </a:rPr>
              <a:t>3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62" name="Oval 168"/>
          <p:cNvSpPr>
            <a:spLocks noChangeArrowheads="1"/>
          </p:cNvSpPr>
          <p:nvPr/>
        </p:nvSpPr>
        <p:spPr bwMode="auto">
          <a:xfrm>
            <a:off x="8023755" y="1981200"/>
            <a:ext cx="612775" cy="612775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3" name="AutoShape 166"/>
          <p:cNvSpPr>
            <a:spLocks noChangeArrowheads="1"/>
          </p:cNvSpPr>
          <p:nvPr/>
        </p:nvSpPr>
        <p:spPr bwMode="auto">
          <a:xfrm>
            <a:off x="1923161" y="5079862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Roulage</a:t>
            </a:r>
            <a:endParaRPr lang="fr-FR" sz="1600" dirty="0">
              <a:latin typeface="Candara"/>
              <a:cs typeface="Candara"/>
            </a:endParaRPr>
          </a:p>
        </p:txBody>
      </p:sp>
      <p:grpSp>
        <p:nvGrpSpPr>
          <p:cNvPr id="64" name="Group 41"/>
          <p:cNvGrpSpPr>
            <a:grpSpLocks noChangeAspect="1"/>
          </p:cNvGrpSpPr>
          <p:nvPr/>
        </p:nvGrpSpPr>
        <p:grpSpPr bwMode="auto">
          <a:xfrm rot="18627108">
            <a:off x="288495" y="3273617"/>
            <a:ext cx="959493" cy="696659"/>
            <a:chOff x="1518" y="1904"/>
            <a:chExt cx="1915" cy="1404"/>
          </a:xfrm>
          <a:solidFill>
            <a:srgbClr val="FFFF66"/>
          </a:solidFill>
          <a:effectLst>
            <a:outerShdw blurRad="50800" dist="12700" dir="2700000">
              <a:schemeClr val="tx1">
                <a:alpha val="43000"/>
              </a:schemeClr>
            </a:outerShdw>
          </a:effectLst>
        </p:grpSpPr>
        <p:sp>
          <p:nvSpPr>
            <p:cNvPr id="65" name="AutoShape 43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G0" fmla="+- 7251 0 0"/>
                <a:gd name="G1" fmla="+- 21600 0 7251"/>
                <a:gd name="G2" fmla="*/ 7251 1 2"/>
                <a:gd name="G3" fmla="+- 21600 0 G2"/>
                <a:gd name="G4" fmla="+/ 7251 21600 2"/>
                <a:gd name="G5" fmla="+/ G1 0 2"/>
                <a:gd name="G6" fmla="*/ 21600 21600 7251"/>
                <a:gd name="G7" fmla="*/ G6 1 2"/>
                <a:gd name="G8" fmla="+- 21600 0 G7"/>
                <a:gd name="G9" fmla="*/ 21600 1 2"/>
                <a:gd name="G10" fmla="+- 7251 0 G9"/>
                <a:gd name="G11" fmla="?: G10 G8 0"/>
                <a:gd name="G12" fmla="?: G10 G7 21600"/>
                <a:gd name="T0" fmla="*/ 17974 w 21600"/>
                <a:gd name="T1" fmla="*/ 10800 h 21600"/>
                <a:gd name="T2" fmla="*/ 10800 w 21600"/>
                <a:gd name="T3" fmla="*/ 21600 h 21600"/>
                <a:gd name="T4" fmla="*/ 3626 w 21600"/>
                <a:gd name="T5" fmla="*/ 10800 h 21600"/>
                <a:gd name="T6" fmla="*/ 10800 w 21600"/>
                <a:gd name="T7" fmla="*/ 0 h 21600"/>
                <a:gd name="T8" fmla="*/ 5426 w 21600"/>
                <a:gd name="T9" fmla="*/ 5426 h 21600"/>
                <a:gd name="T10" fmla="*/ 16174 w 21600"/>
                <a:gd name="T11" fmla="*/ 161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AutoShape 44"/>
            <p:cNvSpPr>
              <a:spLocks noChangeArrowheads="1"/>
            </p:cNvSpPr>
            <p:nvPr/>
          </p:nvSpPr>
          <p:spPr bwMode="auto">
            <a:xfrm>
              <a:off x="2240" y="3078"/>
              <a:ext cx="472" cy="11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7" name="AutoShape 45"/>
            <p:cNvSpPr>
              <a:spLocks noChangeArrowheads="1"/>
            </p:cNvSpPr>
            <p:nvPr/>
          </p:nvSpPr>
          <p:spPr bwMode="auto">
            <a:xfrm flipV="1">
              <a:off x="2438" y="3048"/>
              <a:ext cx="84" cy="260"/>
            </a:xfrm>
            <a:prstGeom prst="triangle">
              <a:avLst>
                <a:gd name="adj" fmla="val 46426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AutoShape 46"/>
            <p:cNvSpPr>
              <a:spLocks noChangeArrowheads="1"/>
            </p:cNvSpPr>
            <p:nvPr/>
          </p:nvSpPr>
          <p:spPr bwMode="auto">
            <a:xfrm>
              <a:off x="1567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AutoShape 47"/>
            <p:cNvSpPr>
              <a:spLocks noChangeArrowheads="1"/>
            </p:cNvSpPr>
            <p:nvPr/>
          </p:nvSpPr>
          <p:spPr bwMode="auto">
            <a:xfrm>
              <a:off x="2722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0" name="Group 48"/>
            <p:cNvGrpSpPr>
              <a:grpSpLocks/>
            </p:cNvGrpSpPr>
            <p:nvPr/>
          </p:nvGrpSpPr>
          <p:grpSpPr bwMode="auto">
            <a:xfrm>
              <a:off x="2206" y="1904"/>
              <a:ext cx="560" cy="296"/>
              <a:chOff x="2214" y="1904"/>
              <a:chExt cx="560" cy="296"/>
            </a:xfrm>
            <a:grpFill/>
          </p:grpSpPr>
          <p:sp>
            <p:nvSpPr>
              <p:cNvPr id="72" name="AutoShape 49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AutoShape 50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51"/>
              <p:cNvSpPr>
                <a:spLocks noChangeShapeType="1"/>
              </p:cNvSpPr>
              <p:nvPr/>
            </p:nvSpPr>
            <p:spPr bwMode="auto">
              <a:xfrm>
                <a:off x="221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1" name="AutoShape 42"/>
            <p:cNvSpPr>
              <a:spLocks noChangeArrowheads="1"/>
            </p:cNvSpPr>
            <p:nvPr/>
          </p:nvSpPr>
          <p:spPr bwMode="auto">
            <a:xfrm>
              <a:off x="1518" y="2200"/>
              <a:ext cx="1915" cy="22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5" name="Oval 163"/>
          <p:cNvSpPr>
            <a:spLocks noChangeAspect="1" noChangeArrowheads="1"/>
          </p:cNvSpPr>
          <p:nvPr/>
        </p:nvSpPr>
        <p:spPr bwMode="auto">
          <a:xfrm>
            <a:off x="684213" y="4512825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solidFill>
                  <a:schemeClr val="lt1"/>
                </a:solidFill>
                <a:latin typeface="Candara"/>
                <a:cs typeface="Candara"/>
              </a:rPr>
              <a:t>4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76" name="AutoShape 166"/>
          <p:cNvSpPr>
            <a:spLocks noChangeArrowheads="1"/>
          </p:cNvSpPr>
          <p:nvPr/>
        </p:nvSpPr>
        <p:spPr bwMode="auto">
          <a:xfrm>
            <a:off x="72281" y="5079862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Point d’arrêt</a:t>
            </a:r>
            <a:endParaRPr lang="fr-FR" sz="1600" dirty="0">
              <a:latin typeface="Candara"/>
              <a:cs typeface="Candara"/>
            </a:endParaRPr>
          </a:p>
        </p:txBody>
      </p:sp>
      <p:grpSp>
        <p:nvGrpSpPr>
          <p:cNvPr id="77" name="Group 41"/>
          <p:cNvGrpSpPr>
            <a:grpSpLocks noChangeAspect="1"/>
          </p:cNvGrpSpPr>
          <p:nvPr/>
        </p:nvGrpSpPr>
        <p:grpSpPr bwMode="auto">
          <a:xfrm rot="5400000" flipH="1">
            <a:off x="321944" y="1917784"/>
            <a:ext cx="959493" cy="696659"/>
            <a:chOff x="1518" y="1904"/>
            <a:chExt cx="1915" cy="1404"/>
          </a:xfrm>
          <a:solidFill>
            <a:srgbClr val="FFFF66"/>
          </a:solidFill>
          <a:effectLst>
            <a:outerShdw blurRad="50800" dist="12700" dir="2700000">
              <a:schemeClr val="tx1">
                <a:alpha val="43000"/>
              </a:schemeClr>
            </a:outerShdw>
          </a:effectLst>
        </p:grpSpPr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>
              <a:off x="2336" y="2416"/>
              <a:ext cx="280" cy="664"/>
            </a:xfrm>
            <a:custGeom>
              <a:avLst/>
              <a:gdLst>
                <a:gd name="G0" fmla="+- 7251 0 0"/>
                <a:gd name="G1" fmla="+- 21600 0 7251"/>
                <a:gd name="G2" fmla="*/ 7251 1 2"/>
                <a:gd name="G3" fmla="+- 21600 0 G2"/>
                <a:gd name="G4" fmla="+/ 7251 21600 2"/>
                <a:gd name="G5" fmla="+/ G1 0 2"/>
                <a:gd name="G6" fmla="*/ 21600 21600 7251"/>
                <a:gd name="G7" fmla="*/ G6 1 2"/>
                <a:gd name="G8" fmla="+- 21600 0 G7"/>
                <a:gd name="G9" fmla="*/ 21600 1 2"/>
                <a:gd name="G10" fmla="+- 7251 0 G9"/>
                <a:gd name="G11" fmla="?: G10 G8 0"/>
                <a:gd name="G12" fmla="?: G10 G7 21600"/>
                <a:gd name="T0" fmla="*/ 17974 w 21600"/>
                <a:gd name="T1" fmla="*/ 10800 h 21600"/>
                <a:gd name="T2" fmla="*/ 10800 w 21600"/>
                <a:gd name="T3" fmla="*/ 21600 h 21600"/>
                <a:gd name="T4" fmla="*/ 3626 w 21600"/>
                <a:gd name="T5" fmla="*/ 10800 h 21600"/>
                <a:gd name="T6" fmla="*/ 10800 w 21600"/>
                <a:gd name="T7" fmla="*/ 0 h 21600"/>
                <a:gd name="T8" fmla="*/ 5426 w 21600"/>
                <a:gd name="T9" fmla="*/ 5426 h 21600"/>
                <a:gd name="T10" fmla="*/ 16174 w 21600"/>
                <a:gd name="T11" fmla="*/ 161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7251" y="21600"/>
                  </a:lnTo>
                  <a:lnTo>
                    <a:pt x="14349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AutoShape 44"/>
            <p:cNvSpPr>
              <a:spLocks noChangeArrowheads="1"/>
            </p:cNvSpPr>
            <p:nvPr/>
          </p:nvSpPr>
          <p:spPr bwMode="auto">
            <a:xfrm>
              <a:off x="2240" y="3078"/>
              <a:ext cx="472" cy="112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AutoShape 45"/>
            <p:cNvSpPr>
              <a:spLocks noChangeArrowheads="1"/>
            </p:cNvSpPr>
            <p:nvPr/>
          </p:nvSpPr>
          <p:spPr bwMode="auto">
            <a:xfrm flipV="1">
              <a:off x="2438" y="3048"/>
              <a:ext cx="84" cy="260"/>
            </a:xfrm>
            <a:prstGeom prst="triangle">
              <a:avLst>
                <a:gd name="adj" fmla="val 46426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AutoShape 46"/>
            <p:cNvSpPr>
              <a:spLocks noChangeArrowheads="1"/>
            </p:cNvSpPr>
            <p:nvPr/>
          </p:nvSpPr>
          <p:spPr bwMode="auto">
            <a:xfrm>
              <a:off x="1567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AutoShape 47"/>
            <p:cNvSpPr>
              <a:spLocks noChangeArrowheads="1"/>
            </p:cNvSpPr>
            <p:nvPr/>
          </p:nvSpPr>
          <p:spPr bwMode="auto">
            <a:xfrm>
              <a:off x="2722" y="2450"/>
              <a:ext cx="680" cy="5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3" name="Group 48"/>
            <p:cNvGrpSpPr>
              <a:grpSpLocks/>
            </p:cNvGrpSpPr>
            <p:nvPr/>
          </p:nvGrpSpPr>
          <p:grpSpPr bwMode="auto">
            <a:xfrm>
              <a:off x="2206" y="1904"/>
              <a:ext cx="560" cy="296"/>
              <a:chOff x="2214" y="1904"/>
              <a:chExt cx="560" cy="296"/>
            </a:xfrm>
            <a:grpFill/>
          </p:grpSpPr>
          <p:sp>
            <p:nvSpPr>
              <p:cNvPr id="85" name="AutoShape 49"/>
              <p:cNvSpPr>
                <a:spLocks noChangeArrowheads="1"/>
              </p:cNvSpPr>
              <p:nvPr/>
            </p:nvSpPr>
            <p:spPr bwMode="auto">
              <a:xfrm flipV="1">
                <a:off x="2344" y="2032"/>
                <a:ext cx="280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AutoShape 50"/>
              <p:cNvSpPr>
                <a:spLocks noChangeArrowheads="1"/>
              </p:cNvSpPr>
              <p:nvPr/>
            </p:nvSpPr>
            <p:spPr bwMode="auto">
              <a:xfrm>
                <a:off x="2424" y="1904"/>
                <a:ext cx="128" cy="96"/>
              </a:xfrm>
              <a:prstGeom prst="triangle">
                <a:avLst>
                  <a:gd name="adj" fmla="val 50000"/>
                </a:avLst>
              </a:prstGeom>
              <a:grpFill/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51"/>
              <p:cNvSpPr>
                <a:spLocks noChangeShapeType="1"/>
              </p:cNvSpPr>
              <p:nvPr/>
            </p:nvSpPr>
            <p:spPr bwMode="auto">
              <a:xfrm>
                <a:off x="2214" y="2016"/>
                <a:ext cx="560" cy="0"/>
              </a:xfrm>
              <a:prstGeom prst="line">
                <a:avLst/>
              </a:prstGeom>
              <a:grp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84" name="AutoShape 42"/>
            <p:cNvSpPr>
              <a:spLocks noChangeArrowheads="1"/>
            </p:cNvSpPr>
            <p:nvPr/>
          </p:nvSpPr>
          <p:spPr bwMode="auto">
            <a:xfrm>
              <a:off x="1518" y="2200"/>
              <a:ext cx="1915" cy="224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8" name="Oval 163"/>
          <p:cNvSpPr>
            <a:spLocks noChangeAspect="1" noChangeArrowheads="1"/>
          </p:cNvSpPr>
          <p:nvPr/>
        </p:nvSpPr>
        <p:spPr bwMode="auto">
          <a:xfrm>
            <a:off x="745248" y="1085997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5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89" name="AutoShape 166"/>
          <p:cNvSpPr>
            <a:spLocks noChangeArrowheads="1"/>
          </p:cNvSpPr>
          <p:nvPr/>
        </p:nvSpPr>
        <p:spPr bwMode="auto">
          <a:xfrm>
            <a:off x="1302777" y="1060597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Alignement</a:t>
            </a:r>
            <a:endParaRPr lang="fr-FR" sz="1600" dirty="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75" grpId="0" animBg="1"/>
      <p:bldP spid="76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r 34"/>
          <p:cNvGrpSpPr/>
          <p:nvPr/>
        </p:nvGrpSpPr>
        <p:grpSpPr>
          <a:xfrm>
            <a:off x="50800" y="5588000"/>
            <a:ext cx="9000000" cy="430213"/>
            <a:chOff x="50800" y="5588000"/>
            <a:chExt cx="9000000" cy="430213"/>
          </a:xfrm>
        </p:grpSpPr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50800" y="5588000"/>
              <a:ext cx="9000000" cy="430213"/>
            </a:xfrm>
            <a:prstGeom prst="parallelogram">
              <a:avLst>
                <a:gd name="adj" fmla="val 54854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18599993" lon="0" rev="0"/>
              </a:camera>
              <a:lightRig rig="freezing" dir="t"/>
            </a:scene3d>
            <a:sp3d extrusionH="31750" contourW="12700" prstMaterial="dkEdge">
              <a:contourClr>
                <a:schemeClr val="bg1">
                  <a:lumMod val="65000"/>
                </a:schemeClr>
              </a:contourClr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173038" y="5778500"/>
              <a:ext cx="8755362" cy="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lgDash"/>
              <a:bevel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</a:t>
            </a:r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 phases du décollage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grpSp>
        <p:nvGrpSpPr>
          <p:cNvPr id="92" name="Group 48"/>
          <p:cNvGrpSpPr>
            <a:grpSpLocks/>
          </p:cNvGrpSpPr>
          <p:nvPr/>
        </p:nvGrpSpPr>
        <p:grpSpPr bwMode="auto">
          <a:xfrm>
            <a:off x="242888" y="5049838"/>
            <a:ext cx="415925" cy="684212"/>
            <a:chOff x="93" y="3183"/>
            <a:chExt cx="380" cy="586"/>
          </a:xfrm>
        </p:grpSpPr>
        <p:sp>
          <p:nvSpPr>
            <p:cNvPr id="93" name="Oval 45"/>
            <p:cNvSpPr>
              <a:spLocks noChangeArrowheads="1"/>
            </p:cNvSpPr>
            <p:nvPr/>
          </p:nvSpPr>
          <p:spPr bwMode="auto">
            <a:xfrm>
              <a:off x="219" y="3338"/>
              <a:ext cx="131" cy="29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46"/>
            <p:cNvSpPr>
              <a:spLocks noChangeShapeType="1"/>
            </p:cNvSpPr>
            <p:nvPr/>
          </p:nvSpPr>
          <p:spPr bwMode="auto">
            <a:xfrm>
              <a:off x="291" y="3183"/>
              <a:ext cx="0" cy="586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5" name="Line 47"/>
            <p:cNvSpPr>
              <a:spLocks noChangeShapeType="1"/>
            </p:cNvSpPr>
            <p:nvPr/>
          </p:nvSpPr>
          <p:spPr bwMode="auto">
            <a:xfrm flipV="1">
              <a:off x="93" y="3383"/>
              <a:ext cx="380" cy="20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96" name="Oval 163"/>
          <p:cNvSpPr>
            <a:spLocks noChangeAspect="1" noChangeArrowheads="1"/>
          </p:cNvSpPr>
          <p:nvPr/>
        </p:nvSpPr>
        <p:spPr bwMode="auto">
          <a:xfrm>
            <a:off x="8036928" y="4545114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5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97" name="AutoShape 166"/>
          <p:cNvSpPr>
            <a:spLocks noChangeArrowheads="1"/>
          </p:cNvSpPr>
          <p:nvPr/>
        </p:nvSpPr>
        <p:spPr bwMode="auto">
          <a:xfrm>
            <a:off x="7455556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Alignement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98" name="AutoShape 166"/>
          <p:cNvSpPr>
            <a:spLocks noChangeArrowheads="1"/>
          </p:cNvSpPr>
          <p:nvPr/>
        </p:nvSpPr>
        <p:spPr bwMode="auto">
          <a:xfrm>
            <a:off x="5770008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Mise des gaz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99" name="Oval 163"/>
          <p:cNvSpPr>
            <a:spLocks noChangeAspect="1" noChangeArrowheads="1"/>
          </p:cNvSpPr>
          <p:nvPr/>
        </p:nvSpPr>
        <p:spPr bwMode="auto">
          <a:xfrm>
            <a:off x="6402337" y="4545114"/>
            <a:ext cx="357137" cy="344949"/>
          </a:xfrm>
          <a:prstGeom prst="ellipse">
            <a:avLst/>
          </a:prstGeom>
          <a:solidFill>
            <a:srgbClr val="C0504D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6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100" name="Freeform 38"/>
          <p:cNvSpPr>
            <a:spLocks/>
          </p:cNvSpPr>
          <p:nvPr/>
        </p:nvSpPr>
        <p:spPr bwMode="auto">
          <a:xfrm>
            <a:off x="5610225" y="5800725"/>
            <a:ext cx="2619375" cy="0"/>
          </a:xfrm>
          <a:custGeom>
            <a:avLst/>
            <a:gdLst/>
            <a:ahLst/>
            <a:cxnLst>
              <a:cxn ang="0">
                <a:pos x="1650" y="10"/>
              </a:cxn>
              <a:cxn ang="0">
                <a:pos x="0" y="0"/>
              </a:cxn>
            </a:cxnLst>
            <a:rect l="0" t="0" r="r" b="b"/>
            <a:pathLst>
              <a:path w="1650" h="10">
                <a:moveTo>
                  <a:pt x="1650" y="10"/>
                </a:moveTo>
                <a:cubicBezTo>
                  <a:pt x="1375" y="8"/>
                  <a:pt x="275" y="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lg" len="lg"/>
          </a:ln>
          <a:effectLst/>
          <a:scene3d>
            <a:camera prst="obliqueTopLeft"/>
            <a:lightRig rig="balanced" dir="r">
              <a:rot lat="0" lon="0" rev="0"/>
            </a:lightRig>
          </a:scene3d>
          <a:sp3d extrusionH="284480" contourW="12700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pic>
        <p:nvPicPr>
          <p:cNvPr id="90" name="Picture 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lum bright="-11000" contrast="-8000"/>
          </a:blip>
          <a:srcRect/>
          <a:stretch>
            <a:fillRect/>
          </a:stretch>
        </p:blipFill>
        <p:spPr bwMode="auto">
          <a:xfrm>
            <a:off x="7656975" y="5245100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" name="Line 49"/>
          <p:cNvSpPr>
            <a:spLocks noChangeShapeType="1"/>
          </p:cNvSpPr>
          <p:nvPr/>
        </p:nvSpPr>
        <p:spPr bwMode="auto">
          <a:xfrm>
            <a:off x="549586" y="5397500"/>
            <a:ext cx="737161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stealth" w="lg" len="lg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2" name="Freeform 39"/>
          <p:cNvSpPr>
            <a:spLocks/>
          </p:cNvSpPr>
          <p:nvPr/>
        </p:nvSpPr>
        <p:spPr bwMode="auto">
          <a:xfrm>
            <a:off x="4659313" y="5459413"/>
            <a:ext cx="887412" cy="401637"/>
          </a:xfrm>
          <a:custGeom>
            <a:avLst/>
            <a:gdLst/>
            <a:ahLst/>
            <a:cxnLst>
              <a:cxn ang="0">
                <a:pos x="559" y="253"/>
              </a:cxn>
              <a:cxn ang="0">
                <a:pos x="381" y="197"/>
              </a:cxn>
              <a:cxn ang="0">
                <a:pos x="229" y="133"/>
              </a:cxn>
              <a:cxn ang="0">
                <a:pos x="0" y="0"/>
              </a:cxn>
            </a:cxnLst>
            <a:rect l="0" t="0" r="r" b="b"/>
            <a:pathLst>
              <a:path w="559" h="253">
                <a:moveTo>
                  <a:pt x="559" y="253"/>
                </a:moveTo>
                <a:lnTo>
                  <a:pt x="381" y="197"/>
                </a:lnTo>
                <a:cubicBezTo>
                  <a:pt x="326" y="177"/>
                  <a:pt x="292" y="166"/>
                  <a:pt x="229" y="133"/>
                </a:cubicBezTo>
                <a:cubicBezTo>
                  <a:pt x="166" y="100"/>
                  <a:pt x="48" y="2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scene3d>
            <a:camera prst="legacyObliqueTopRight">
              <a:rot lat="21107993" lon="19759294" rev="239580"/>
            </a:camera>
            <a:lightRig rig="balanced" dir="r">
              <a:rot lat="0" lon="0" rev="1260000"/>
            </a:lightRig>
          </a:scene3d>
          <a:sp3d extrusionH="398780" contourW="12700" prstMaterial="matte">
            <a:bevelT w="13500" h="13500" prst="angle"/>
            <a:bevelB w="13500" h="13500" prst="angle"/>
            <a:extrusionClr>
              <a:schemeClr val="accent6"/>
            </a:extrusionClr>
            <a:contourClr>
              <a:schemeClr val="accent6"/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103" name="AutoShape 166"/>
          <p:cNvSpPr>
            <a:spLocks noChangeArrowheads="1"/>
          </p:cNvSpPr>
          <p:nvPr/>
        </p:nvSpPr>
        <p:spPr bwMode="auto">
          <a:xfrm>
            <a:off x="4065781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Rotation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104" name="Oval 163"/>
          <p:cNvSpPr>
            <a:spLocks noChangeAspect="1" noChangeArrowheads="1"/>
          </p:cNvSpPr>
          <p:nvPr/>
        </p:nvSpPr>
        <p:spPr bwMode="auto">
          <a:xfrm>
            <a:off x="4659912" y="4545114"/>
            <a:ext cx="357137" cy="344949"/>
          </a:xfrm>
          <a:prstGeom prst="ellipse">
            <a:avLst/>
          </a:prstGeom>
          <a:solidFill>
            <a:srgbClr val="E46C0A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7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pic>
        <p:nvPicPr>
          <p:cNvPr id="101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034079">
            <a:off x="5065712" y="5335589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5" name="Group 62"/>
          <p:cNvGrpSpPr>
            <a:grpSpLocks/>
          </p:cNvGrpSpPr>
          <p:nvPr/>
        </p:nvGrpSpPr>
        <p:grpSpPr bwMode="auto">
          <a:xfrm>
            <a:off x="3200130" y="4432497"/>
            <a:ext cx="1498777" cy="521200"/>
            <a:chOff x="2868" y="3090"/>
            <a:chExt cx="988" cy="350"/>
          </a:xfrm>
        </p:grpSpPr>
        <p:grpSp>
          <p:nvGrpSpPr>
            <p:cNvPr id="106" name="Group 53"/>
            <p:cNvGrpSpPr>
              <a:grpSpLocks/>
            </p:cNvGrpSpPr>
            <p:nvPr/>
          </p:nvGrpSpPr>
          <p:grpSpPr bwMode="auto">
            <a:xfrm>
              <a:off x="3382" y="3180"/>
              <a:ext cx="474" cy="260"/>
              <a:chOff x="1072" y="1562"/>
              <a:chExt cx="1511" cy="260"/>
            </a:xfrm>
          </p:grpSpPr>
          <p:sp>
            <p:nvSpPr>
              <p:cNvPr id="108" name="AutoShape 54"/>
              <p:cNvSpPr>
                <a:spLocks noChangeArrowheads="1"/>
              </p:cNvSpPr>
              <p:nvPr/>
            </p:nvSpPr>
            <p:spPr bwMode="auto">
              <a:xfrm>
                <a:off x="1072" y="1562"/>
                <a:ext cx="1511" cy="260"/>
              </a:xfrm>
              <a:prstGeom prst="rtTriangle">
                <a:avLst/>
              </a:pr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55"/>
              <p:cNvSpPr>
                <a:spLocks noChangeShapeType="1"/>
              </p:cNvSpPr>
              <p:nvPr/>
            </p:nvSpPr>
            <p:spPr bwMode="auto">
              <a:xfrm>
                <a:off x="1072" y="1562"/>
                <a:ext cx="1402" cy="2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07" name="AutoShape 59"/>
            <p:cNvSpPr>
              <a:spLocks noChangeArrowheads="1"/>
            </p:cNvSpPr>
            <p:nvPr/>
          </p:nvSpPr>
          <p:spPr bwMode="auto">
            <a:xfrm>
              <a:off x="2868" y="3090"/>
              <a:ext cx="450" cy="20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>
                  <a:latin typeface="Symbol" charset="2"/>
                </a:rPr>
                <a:t>a</a:t>
              </a:r>
              <a:r>
                <a:rPr lang="fr-FR" sz="1200" dirty="0">
                  <a:latin typeface="Comic Sans MS" charset="0"/>
                </a:rPr>
                <a:t> </a:t>
              </a:r>
              <a:r>
                <a:rPr lang="fr-FR" sz="1200" dirty="0">
                  <a:latin typeface="Trebuchet MS"/>
                  <a:cs typeface="Trebuchet MS"/>
                </a:rPr>
                <a:t>Maxi</a:t>
              </a:r>
            </a:p>
          </p:txBody>
        </p:sp>
      </p:grpSp>
      <p:grpSp>
        <p:nvGrpSpPr>
          <p:cNvPr id="110" name="Group 61"/>
          <p:cNvGrpSpPr>
            <a:grpSpLocks/>
          </p:cNvGrpSpPr>
          <p:nvPr/>
        </p:nvGrpSpPr>
        <p:grpSpPr bwMode="auto">
          <a:xfrm>
            <a:off x="3174346" y="4799707"/>
            <a:ext cx="1485394" cy="306388"/>
            <a:chOff x="2877" y="3334"/>
            <a:chExt cx="979" cy="193"/>
          </a:xfrm>
        </p:grpSpPr>
        <p:sp>
          <p:nvSpPr>
            <p:cNvPr id="111" name="Line 56"/>
            <p:cNvSpPr>
              <a:spLocks noChangeShapeType="1"/>
            </p:cNvSpPr>
            <p:nvPr/>
          </p:nvSpPr>
          <p:spPr bwMode="auto">
            <a:xfrm>
              <a:off x="3382" y="3437"/>
              <a:ext cx="474" cy="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AutoShape 57"/>
            <p:cNvSpPr>
              <a:spLocks noChangeArrowheads="1"/>
            </p:cNvSpPr>
            <p:nvPr/>
          </p:nvSpPr>
          <p:spPr bwMode="auto">
            <a:xfrm>
              <a:off x="2877" y="3334"/>
              <a:ext cx="474" cy="19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err="1">
                  <a:solidFill>
                    <a:srgbClr val="000000"/>
                  </a:solidFill>
                  <a:latin typeface="Trebuchet MS"/>
                  <a:cs typeface="Trebuchet MS"/>
                </a:rPr>
                <a:t>Vr</a:t>
              </a:r>
              <a:r>
                <a:rPr lang="fr-FR" sz="1200" dirty="0">
                  <a:solidFill>
                    <a:srgbClr val="000000"/>
                  </a:solidFill>
                  <a:latin typeface="Trebuchet MS"/>
                  <a:cs typeface="Trebuchet MS"/>
                </a:rPr>
                <a:t> Mini</a:t>
              </a:r>
            </a:p>
          </p:txBody>
        </p:sp>
      </p:grpSp>
      <p:sp>
        <p:nvSpPr>
          <p:cNvPr id="113" name="Text Box 71"/>
          <p:cNvSpPr txBox="1">
            <a:spLocks noChangeArrowheads="1"/>
          </p:cNvSpPr>
          <p:nvPr/>
        </p:nvSpPr>
        <p:spPr bwMode="auto">
          <a:xfrm>
            <a:off x="2187207" y="1978104"/>
            <a:ext cx="242173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latin typeface="Candara"/>
                <a:cs typeface="Candara"/>
              </a:rPr>
              <a:t>- </a:t>
            </a:r>
            <a:r>
              <a:rPr lang="fr-FR" sz="1600" dirty="0" smtClean="0">
                <a:latin typeface="Candara"/>
                <a:cs typeface="Candara"/>
              </a:rPr>
              <a:t>Panne moteur 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Candara"/>
                <a:cs typeface="Candara"/>
              </a:rPr>
              <a:t> Rafale arrière ?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Candara"/>
                <a:cs typeface="Candara"/>
              </a:rPr>
              <a:t> Rafale ascendante ?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115" name="Text Box 73"/>
          <p:cNvSpPr txBox="1">
            <a:spLocks noChangeArrowheads="1"/>
          </p:cNvSpPr>
          <p:nvPr/>
        </p:nvSpPr>
        <p:spPr bwMode="auto">
          <a:xfrm>
            <a:off x="2578100" y="3139718"/>
            <a:ext cx="185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Décrochage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!!!</a:t>
            </a:r>
          </a:p>
        </p:txBody>
      </p:sp>
      <p:grpSp>
        <p:nvGrpSpPr>
          <p:cNvPr id="116" name="Group 68"/>
          <p:cNvGrpSpPr>
            <a:grpSpLocks/>
          </p:cNvGrpSpPr>
          <p:nvPr/>
        </p:nvGrpSpPr>
        <p:grpSpPr bwMode="auto">
          <a:xfrm>
            <a:off x="2002256" y="3086100"/>
            <a:ext cx="575844" cy="410514"/>
            <a:chOff x="9285" y="4829"/>
            <a:chExt cx="475" cy="405"/>
          </a:xfrm>
        </p:grpSpPr>
        <p:sp>
          <p:nvSpPr>
            <p:cNvPr id="117" name="AutoShape 69"/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Text Box 70"/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3300"/>
                  </a:solidFill>
                </a:rPr>
                <a:t>!</a:t>
              </a:r>
              <a:endParaRPr lang="fr-FR" sz="2000" dirty="0"/>
            </a:p>
          </p:txBody>
        </p:sp>
      </p:grpSp>
      <p:pic>
        <p:nvPicPr>
          <p:cNvPr id="33" name="Picture 6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831063">
            <a:off x="2041037" y="3178608"/>
            <a:ext cx="5334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67" descr="AG00566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3515" y="4967983"/>
            <a:ext cx="2599195" cy="881944"/>
          </a:xfrm>
          <a:prstGeom prst="rect">
            <a:avLst/>
          </a:prstGeom>
          <a:noFill/>
        </p:spPr>
      </p:pic>
      <p:sp>
        <p:nvSpPr>
          <p:cNvPr id="39" name="Text Box 71"/>
          <p:cNvSpPr txBox="1">
            <a:spLocks noChangeArrowheads="1"/>
          </p:cNvSpPr>
          <p:nvPr/>
        </p:nvSpPr>
        <p:spPr bwMode="auto">
          <a:xfrm>
            <a:off x="1968693" y="918051"/>
            <a:ext cx="52066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latin typeface="Candara"/>
                <a:cs typeface="Candara"/>
              </a:rPr>
              <a:t>- </a:t>
            </a:r>
            <a:r>
              <a:rPr lang="fr-FR" sz="1600" dirty="0" smtClean="0">
                <a:latin typeface="Candara"/>
                <a:cs typeface="Candara"/>
              </a:rPr>
              <a:t>Alignement soigné sur l’axe de piste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Candara"/>
                <a:cs typeface="Candara"/>
              </a:rPr>
              <a:t> Commandes de tangage et de lacet au neutre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Candara"/>
                <a:cs typeface="Candara"/>
              </a:rPr>
              <a:t> le cas échéant, commande de roulis du côté du vent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Candara"/>
                <a:cs typeface="Candara"/>
              </a:rPr>
              <a:t> Préparation mentale des actions à venir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40" name="Text Box 71"/>
          <p:cNvSpPr txBox="1">
            <a:spLocks noChangeArrowheads="1"/>
          </p:cNvSpPr>
          <p:nvPr/>
        </p:nvSpPr>
        <p:spPr bwMode="auto">
          <a:xfrm>
            <a:off x="-123515" y="1026160"/>
            <a:ext cx="94459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latin typeface="Candara"/>
                <a:cs typeface="Candara"/>
              </a:rPr>
              <a:t>- </a:t>
            </a:r>
            <a:r>
              <a:rPr lang="fr-FR" sz="1600" dirty="0" smtClean="0">
                <a:latin typeface="Candara"/>
                <a:cs typeface="Candara"/>
              </a:rPr>
              <a:t>Mise en puissance progressive pour contrer efficacement le souffle hélicoïdal de l’hélice sur la dérive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Candara"/>
                <a:cs typeface="Candara"/>
              </a:rPr>
              <a:t> Contrôle visuel de la pleine puissance (Compte-tours moteur)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Candara"/>
                <a:cs typeface="Candara"/>
              </a:rPr>
              <a:t> Contrôle bref et régulier de la vitesse (Badin)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latin typeface="Candara"/>
                <a:cs typeface="Candara"/>
              </a:rPr>
              <a:t> Fixation du point de repère et tenue de l’axe au roulage (Palonniers)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6.93642E-7 L -0.22934 -6.93642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4509E-6 L -0.07118 -0.04162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" y="-2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0.04167 L -0.37987 -0.22222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9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0941 0.18032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90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91" grpId="0" animBg="1"/>
      <p:bldP spid="91" grpId="1" animBg="1"/>
      <p:bldP spid="102" grpId="0" animBg="1"/>
      <p:bldP spid="103" grpId="0" animBg="1"/>
      <p:bldP spid="104" grpId="0" animBg="1"/>
      <p:bldP spid="113" grpId="0" build="allAtOnce"/>
      <p:bldP spid="115" grpId="0"/>
      <p:bldP spid="39" grpId="0" build="allAtOnce"/>
      <p:bldP spid="4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</a:t>
            </a:r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 phases du décollage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grpSp>
        <p:nvGrpSpPr>
          <p:cNvPr id="46" name="Grouper 45"/>
          <p:cNvGrpSpPr/>
          <p:nvPr/>
        </p:nvGrpSpPr>
        <p:grpSpPr>
          <a:xfrm>
            <a:off x="50800" y="5588000"/>
            <a:ext cx="9000000" cy="430213"/>
            <a:chOff x="50800" y="5588000"/>
            <a:chExt cx="9000000" cy="430213"/>
          </a:xfrm>
        </p:grpSpPr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50800" y="5588000"/>
              <a:ext cx="9000000" cy="430213"/>
            </a:xfrm>
            <a:prstGeom prst="parallelogram">
              <a:avLst>
                <a:gd name="adj" fmla="val 54854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18599993" lon="0" rev="0"/>
              </a:camera>
              <a:lightRig rig="freezing" dir="t"/>
            </a:scene3d>
            <a:sp3d extrusionH="31750" contourW="12700" prstMaterial="dkEdge">
              <a:contourClr>
                <a:schemeClr val="bg1">
                  <a:lumMod val="65000"/>
                </a:schemeClr>
              </a:contourClr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173038" y="5778500"/>
              <a:ext cx="8755362" cy="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lgDash"/>
              <a:bevel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96" name="Oval 163"/>
          <p:cNvSpPr>
            <a:spLocks noChangeAspect="1" noChangeArrowheads="1"/>
          </p:cNvSpPr>
          <p:nvPr/>
        </p:nvSpPr>
        <p:spPr bwMode="auto">
          <a:xfrm>
            <a:off x="8036928" y="4545114"/>
            <a:ext cx="357137" cy="344949"/>
          </a:xfrm>
          <a:prstGeom prst="ellipse">
            <a:avLst/>
          </a:prstGeom>
          <a:solidFill>
            <a:srgbClr val="37609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5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97" name="AutoShape 166"/>
          <p:cNvSpPr>
            <a:spLocks noChangeArrowheads="1"/>
          </p:cNvSpPr>
          <p:nvPr/>
        </p:nvSpPr>
        <p:spPr bwMode="auto">
          <a:xfrm>
            <a:off x="7455556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Alignement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98" name="AutoShape 166"/>
          <p:cNvSpPr>
            <a:spLocks noChangeArrowheads="1"/>
          </p:cNvSpPr>
          <p:nvPr/>
        </p:nvSpPr>
        <p:spPr bwMode="auto">
          <a:xfrm>
            <a:off x="5770008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Mise des gaz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99" name="Oval 163"/>
          <p:cNvSpPr>
            <a:spLocks noChangeAspect="1" noChangeArrowheads="1"/>
          </p:cNvSpPr>
          <p:nvPr/>
        </p:nvSpPr>
        <p:spPr bwMode="auto">
          <a:xfrm>
            <a:off x="6402337" y="4545114"/>
            <a:ext cx="357137" cy="344949"/>
          </a:xfrm>
          <a:prstGeom prst="ellipse">
            <a:avLst/>
          </a:prstGeom>
          <a:solidFill>
            <a:srgbClr val="C0504D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6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100" name="Freeform 38"/>
          <p:cNvSpPr>
            <a:spLocks/>
          </p:cNvSpPr>
          <p:nvPr/>
        </p:nvSpPr>
        <p:spPr bwMode="auto">
          <a:xfrm>
            <a:off x="5610225" y="5800725"/>
            <a:ext cx="2619375" cy="0"/>
          </a:xfrm>
          <a:custGeom>
            <a:avLst/>
            <a:gdLst/>
            <a:ahLst/>
            <a:cxnLst>
              <a:cxn ang="0">
                <a:pos x="1650" y="10"/>
              </a:cxn>
              <a:cxn ang="0">
                <a:pos x="0" y="0"/>
              </a:cxn>
            </a:cxnLst>
            <a:rect l="0" t="0" r="r" b="b"/>
            <a:pathLst>
              <a:path w="1650" h="10">
                <a:moveTo>
                  <a:pt x="1650" y="10"/>
                </a:moveTo>
                <a:cubicBezTo>
                  <a:pt x="1375" y="8"/>
                  <a:pt x="275" y="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lg" len="lg"/>
          </a:ln>
          <a:effectLst/>
          <a:scene3d>
            <a:camera prst="obliqueTopLeft"/>
            <a:lightRig rig="balanced" dir="r">
              <a:rot lat="0" lon="0" rev="0"/>
            </a:lightRig>
          </a:scene3d>
          <a:sp3d extrusionH="284480" contourW="12700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102" name="Freeform 39"/>
          <p:cNvSpPr>
            <a:spLocks/>
          </p:cNvSpPr>
          <p:nvPr/>
        </p:nvSpPr>
        <p:spPr bwMode="auto">
          <a:xfrm>
            <a:off x="4659313" y="5459413"/>
            <a:ext cx="887412" cy="401637"/>
          </a:xfrm>
          <a:custGeom>
            <a:avLst/>
            <a:gdLst/>
            <a:ahLst/>
            <a:cxnLst>
              <a:cxn ang="0">
                <a:pos x="559" y="253"/>
              </a:cxn>
              <a:cxn ang="0">
                <a:pos x="381" y="197"/>
              </a:cxn>
              <a:cxn ang="0">
                <a:pos x="229" y="133"/>
              </a:cxn>
              <a:cxn ang="0">
                <a:pos x="0" y="0"/>
              </a:cxn>
            </a:cxnLst>
            <a:rect l="0" t="0" r="r" b="b"/>
            <a:pathLst>
              <a:path w="559" h="253">
                <a:moveTo>
                  <a:pt x="559" y="253"/>
                </a:moveTo>
                <a:lnTo>
                  <a:pt x="381" y="197"/>
                </a:lnTo>
                <a:cubicBezTo>
                  <a:pt x="326" y="177"/>
                  <a:pt x="292" y="166"/>
                  <a:pt x="229" y="133"/>
                </a:cubicBezTo>
                <a:cubicBezTo>
                  <a:pt x="166" y="100"/>
                  <a:pt x="48" y="2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scene3d>
            <a:camera prst="legacyObliqueTopRight">
              <a:rot lat="21107993" lon="19759294" rev="239580"/>
            </a:camera>
            <a:lightRig rig="balanced" dir="r">
              <a:rot lat="0" lon="0" rev="1260000"/>
            </a:lightRig>
          </a:scene3d>
          <a:sp3d extrusionH="398780" contourW="12700" prstMaterial="matte">
            <a:bevelT w="13500" h="13500" prst="angle"/>
            <a:bevelB w="13500" h="13500" prst="angle"/>
            <a:extrusionClr>
              <a:schemeClr val="accent6"/>
            </a:extrusionClr>
            <a:contourClr>
              <a:schemeClr val="accent6"/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103" name="AutoShape 166"/>
          <p:cNvSpPr>
            <a:spLocks noChangeArrowheads="1"/>
          </p:cNvSpPr>
          <p:nvPr/>
        </p:nvSpPr>
        <p:spPr bwMode="auto">
          <a:xfrm>
            <a:off x="4065781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Rotation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104" name="Oval 163"/>
          <p:cNvSpPr>
            <a:spLocks noChangeAspect="1" noChangeArrowheads="1"/>
          </p:cNvSpPr>
          <p:nvPr/>
        </p:nvSpPr>
        <p:spPr bwMode="auto">
          <a:xfrm>
            <a:off x="4659912" y="4545114"/>
            <a:ext cx="357137" cy="344949"/>
          </a:xfrm>
          <a:prstGeom prst="ellipse">
            <a:avLst/>
          </a:prstGeom>
          <a:solidFill>
            <a:srgbClr val="E46C0A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7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2737237" y="5510213"/>
            <a:ext cx="1827375" cy="0"/>
          </a:xfrm>
          <a:custGeom>
            <a:avLst/>
            <a:gdLst/>
            <a:ahLst/>
            <a:cxnLst>
              <a:cxn ang="0">
                <a:pos x="1650" y="10"/>
              </a:cxn>
              <a:cxn ang="0">
                <a:pos x="0" y="0"/>
              </a:cxn>
            </a:cxnLst>
            <a:rect l="0" t="0" r="r" b="b"/>
            <a:pathLst>
              <a:path w="1650" h="10">
                <a:moveTo>
                  <a:pt x="1650" y="10"/>
                </a:moveTo>
                <a:cubicBezTo>
                  <a:pt x="1375" y="8"/>
                  <a:pt x="275" y="2"/>
                  <a:pt x="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lg" len="lg"/>
          </a:ln>
          <a:effectLst/>
          <a:scene3d>
            <a:camera prst="obliqueTopLeft"/>
            <a:lightRig rig="balanced" dir="r">
              <a:rot lat="0" lon="0" rev="0"/>
            </a:lightRig>
          </a:scene3d>
          <a:sp3d extrusionH="284480" contourW="12700">
            <a:bevelT w="13500" h="13500" prst="angle"/>
            <a:bevelB w="13500" h="13500" prst="angle"/>
            <a:extrusionClr>
              <a:schemeClr val="accent3">
                <a:lumMod val="50000"/>
              </a:schemeClr>
            </a:extrusionClr>
            <a:contourClr>
              <a:schemeClr val="accent3">
                <a:lumMod val="50000"/>
              </a:schemeClr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AutoShape 166"/>
          <p:cNvSpPr>
            <a:spLocks noChangeArrowheads="1"/>
          </p:cNvSpPr>
          <p:nvPr/>
        </p:nvSpPr>
        <p:spPr bwMode="auto">
          <a:xfrm>
            <a:off x="2356237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rgbClr val="4F6228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Palier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41" name="Oval 163"/>
          <p:cNvSpPr>
            <a:spLocks noChangeAspect="1" noChangeArrowheads="1"/>
          </p:cNvSpPr>
          <p:nvPr/>
        </p:nvSpPr>
        <p:spPr bwMode="auto">
          <a:xfrm>
            <a:off x="2950368" y="4545114"/>
            <a:ext cx="357137" cy="344949"/>
          </a:xfrm>
          <a:prstGeom prst="ellipse">
            <a:avLst/>
          </a:prstGeom>
          <a:solidFill>
            <a:srgbClr val="4F6228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8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pic>
        <p:nvPicPr>
          <p:cNvPr id="36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034079">
            <a:off x="4396337" y="5063290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>
            <a:off x="4358236" y="4965700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AutoShape 44"/>
          <p:cNvSpPr>
            <a:spLocks noChangeArrowheads="1"/>
          </p:cNvSpPr>
          <p:nvPr/>
        </p:nvSpPr>
        <p:spPr bwMode="auto">
          <a:xfrm>
            <a:off x="1593893" y="2616200"/>
            <a:ext cx="5956213" cy="105560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solidFill>
                  <a:srgbClr val="000000"/>
                </a:solidFill>
                <a:latin typeface="Candara"/>
                <a:cs typeface="Candara"/>
              </a:rPr>
              <a:t>But du palier d’accélération :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solidFill>
                  <a:srgbClr val="000000"/>
                </a:solidFill>
                <a:latin typeface="Candara"/>
                <a:cs typeface="Candara"/>
              </a:rPr>
              <a:t> Accumuler de l’énergie cinétique (</a:t>
            </a:r>
            <a:r>
              <a:rPr lang="fr-FR" sz="1400" dirty="0" err="1" smtClean="0">
                <a:solidFill>
                  <a:srgbClr val="000000"/>
                </a:solidFill>
                <a:latin typeface="Candara"/>
                <a:cs typeface="Candara"/>
              </a:rPr>
              <a:t>E</a:t>
            </a:r>
            <a:r>
              <a:rPr lang="fr-FR" sz="1400" baseline="-25000" dirty="0" err="1" smtClean="0">
                <a:solidFill>
                  <a:srgbClr val="000000"/>
                </a:solidFill>
                <a:latin typeface="Candara"/>
                <a:cs typeface="Candara"/>
              </a:rPr>
              <a:t>c</a:t>
            </a:r>
            <a:r>
              <a:rPr lang="fr-FR" sz="14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fr-FR" sz="1400" dirty="0">
                <a:solidFill>
                  <a:srgbClr val="000000"/>
                </a:solidFill>
                <a:latin typeface="Candara"/>
                <a:cs typeface="Candara"/>
              </a:rPr>
              <a:t>= ½ M.V</a:t>
            </a:r>
            <a:r>
              <a:rPr lang="fr-FR" sz="1400" dirty="0" smtClean="0">
                <a:solidFill>
                  <a:srgbClr val="000000"/>
                </a:solidFill>
                <a:latin typeface="Candara"/>
                <a:cs typeface="Candara"/>
              </a:rPr>
              <a:t>²)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solidFill>
                  <a:srgbClr val="FF0000"/>
                </a:solidFill>
                <a:latin typeface="Candara"/>
                <a:cs typeface="Candara"/>
              </a:rPr>
              <a:t>Prévention de la panne au décollage !</a:t>
            </a:r>
            <a:endParaRPr lang="fr-FR" sz="1400" dirty="0">
              <a:solidFill>
                <a:srgbClr val="FF0000"/>
              </a:solidFill>
              <a:latin typeface="Candara"/>
              <a:cs typeface="Candara"/>
            </a:endParaRPr>
          </a:p>
        </p:txBody>
      </p:sp>
      <p:sp>
        <p:nvSpPr>
          <p:cNvPr id="43" name="AutoShape 166"/>
          <p:cNvSpPr>
            <a:spLocks noChangeArrowheads="1"/>
          </p:cNvSpPr>
          <p:nvPr/>
        </p:nvSpPr>
        <p:spPr bwMode="auto">
          <a:xfrm>
            <a:off x="620713" y="4036226"/>
            <a:ext cx="1595244" cy="370674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t">
            <a:prstTxWarp prst="textNoShape">
              <a:avLst/>
            </a:prstTxWarp>
          </a:bodyPr>
          <a:lstStyle/>
          <a:p>
            <a:pPr algn="ctr"/>
            <a:r>
              <a:rPr lang="fr-FR" sz="1600" dirty="0" smtClean="0">
                <a:latin typeface="Candara"/>
                <a:cs typeface="Candara"/>
              </a:rPr>
              <a:t>Montée initiale</a:t>
            </a:r>
            <a:endParaRPr lang="fr-FR" sz="1600" dirty="0">
              <a:latin typeface="Candara"/>
              <a:cs typeface="Candara"/>
            </a:endParaRPr>
          </a:p>
        </p:txBody>
      </p:sp>
      <p:sp>
        <p:nvSpPr>
          <p:cNvPr id="44" name="Oval 163"/>
          <p:cNvSpPr>
            <a:spLocks noChangeAspect="1" noChangeArrowheads="1"/>
          </p:cNvSpPr>
          <p:nvPr/>
        </p:nvSpPr>
        <p:spPr bwMode="auto">
          <a:xfrm>
            <a:off x="1214844" y="4545114"/>
            <a:ext cx="357137" cy="344949"/>
          </a:xfrm>
          <a:prstGeom prst="ellipse">
            <a:avLst/>
          </a:prstGeom>
          <a:solidFill>
            <a:srgbClr val="604A7B"/>
          </a:solidFill>
          <a:ln w="28575" cap="flat" cmpd="sng" algn="ctr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700" tIns="12700" rIns="12700" bIns="12700" anchor="b">
            <a:prstTxWarp prst="textNoShape">
              <a:avLst/>
            </a:prstTxWarp>
          </a:bodyPr>
          <a:lstStyle/>
          <a:p>
            <a:pPr algn="ctr"/>
            <a:r>
              <a:rPr lang="fr-FR" sz="2000" dirty="0" smtClean="0">
                <a:latin typeface="Candara"/>
                <a:cs typeface="Candara"/>
              </a:rPr>
              <a:t>9</a:t>
            </a:r>
            <a:endParaRPr lang="fr-FR" sz="2000" dirty="0">
              <a:solidFill>
                <a:schemeClr val="lt1"/>
              </a:solidFill>
              <a:latin typeface="Candara"/>
              <a:cs typeface="Candara"/>
            </a:endParaRPr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>
            <a:off x="430375" y="4605253"/>
            <a:ext cx="2181612" cy="1056941"/>
          </a:xfrm>
          <a:custGeom>
            <a:avLst/>
            <a:gdLst/>
            <a:ahLst/>
            <a:cxnLst>
              <a:cxn ang="0">
                <a:pos x="1770" y="950"/>
              </a:cxn>
              <a:cxn ang="0">
                <a:pos x="1766" y="955"/>
              </a:cxn>
              <a:cxn ang="0">
                <a:pos x="0" y="0"/>
              </a:cxn>
            </a:cxnLst>
            <a:rect l="0" t="0" r="r" b="b"/>
            <a:pathLst>
              <a:path w="1770" h="955">
                <a:moveTo>
                  <a:pt x="1770" y="950"/>
                </a:moveTo>
                <a:lnTo>
                  <a:pt x="1766" y="95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none" w="med" len="med"/>
            <a:tailEnd type="triangle" w="lg" len="lg"/>
          </a:ln>
          <a:effectLst/>
          <a:scene3d>
            <a:camera prst="legacyObliqueTopRight">
              <a:rot lat="21056699" lon="20079733" rev="255705"/>
            </a:camera>
            <a:lightRig rig="legacyFlat3" dir="r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4">
                <a:lumMod val="75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pic>
        <p:nvPicPr>
          <p:cNvPr id="47" name="Picture 4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761063">
            <a:off x="2556365" y="5041066"/>
            <a:ext cx="1393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1532846" y="1117650"/>
            <a:ext cx="606598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 smtClean="0">
                <a:latin typeface="Candara"/>
                <a:cs typeface="Candara"/>
              </a:rPr>
              <a:t>- </a:t>
            </a:r>
            <a:r>
              <a:rPr lang="fr-FR" sz="1400" dirty="0" smtClean="0">
                <a:latin typeface="Candara"/>
                <a:cs typeface="Candara"/>
              </a:rPr>
              <a:t>Conserver l’axe de piste jusqu’à 300 </a:t>
            </a:r>
            <a:r>
              <a:rPr lang="fr-FR" sz="1400" dirty="0" err="1" smtClean="0">
                <a:latin typeface="Candara"/>
                <a:cs typeface="Candara"/>
              </a:rPr>
              <a:t>Ft</a:t>
            </a:r>
            <a:r>
              <a:rPr lang="fr-FR" sz="1400" dirty="0" smtClean="0">
                <a:latin typeface="Candara"/>
                <a:cs typeface="Candara"/>
              </a:rPr>
              <a:t> mini, si possible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r-FR" sz="1400" dirty="0" smtClean="0">
                <a:latin typeface="Candara"/>
                <a:cs typeface="Candara"/>
              </a:rPr>
              <a:t> Appliquer une correction de dérive par vent traversier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r-FR" sz="1400" dirty="0" smtClean="0">
                <a:latin typeface="Candara"/>
                <a:cs typeface="Candara"/>
              </a:rPr>
              <a:t> Contrôle de l’assiette de montée régulière (gradient de vent)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7 L -0.20104 -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4062 -0.10463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-5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2" grpId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38175" y="433388"/>
            <a:ext cx="7794625" cy="543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 DECOLLAGE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39365" y="1612702"/>
            <a:ext cx="5808662" cy="258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056" tIns="152352" bIns="38088" anchor="ctr">
            <a:prstTxWarp prst="textNoShape">
              <a:avLst/>
            </a:prstTxWarp>
            <a:spAutoFit/>
          </a:bodyPr>
          <a:lstStyle/>
          <a:p>
            <a:pPr marL="457200" lvl="2" indent="-4572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Facteurs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influant sur le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différents phases du décollage.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Les différentes pentes de montée.</a:t>
            </a:r>
          </a:p>
          <a:p>
            <a:pPr marL="342900" lvl="2" indent="-342900">
              <a:lnSpc>
                <a:spcPct val="12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+mj-lt"/>
              <a:buAutoNum type="arabicPeriod"/>
              <a:defRPr/>
            </a:pP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  </a:t>
            </a:r>
            <a:r>
              <a:rPr lang="fr-FR" sz="2000" b="1" cap="small" dirty="0" smtClean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Gestion de panne </a:t>
            </a:r>
            <a:r>
              <a:rPr lang="fr-FR" sz="2000" b="1" cap="small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au décollage.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1854201" y="3118330"/>
            <a:ext cx="4813300" cy="431999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fr-F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213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4" name="Text Box 60"/>
          <p:cNvSpPr txBox="1">
            <a:spLocks noChangeArrowheads="1"/>
          </p:cNvSpPr>
          <p:nvPr/>
        </p:nvSpPr>
        <p:spPr bwMode="auto">
          <a:xfrm>
            <a:off x="620713" y="247650"/>
            <a:ext cx="7993062" cy="430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363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Les</a:t>
            </a:r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 différentes pentes de montées</a:t>
            </a:r>
            <a:endParaRPr lang="fr-F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grpSp>
        <p:nvGrpSpPr>
          <p:cNvPr id="2" name="Grouper 45"/>
          <p:cNvGrpSpPr/>
          <p:nvPr/>
        </p:nvGrpSpPr>
        <p:grpSpPr>
          <a:xfrm>
            <a:off x="5537200" y="5563393"/>
            <a:ext cx="9000000" cy="430213"/>
            <a:chOff x="50800" y="5588000"/>
            <a:chExt cx="9000000" cy="430213"/>
          </a:xfrm>
        </p:grpSpPr>
        <p:sp>
          <p:nvSpPr>
            <p:cNvPr id="77" name="AutoShape 5"/>
            <p:cNvSpPr>
              <a:spLocks noChangeArrowheads="1"/>
            </p:cNvSpPr>
            <p:nvPr/>
          </p:nvSpPr>
          <p:spPr bwMode="auto">
            <a:xfrm>
              <a:off x="50800" y="5588000"/>
              <a:ext cx="9000000" cy="430213"/>
            </a:xfrm>
            <a:prstGeom prst="parallelogram">
              <a:avLst>
                <a:gd name="adj" fmla="val 54854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>
                <a:rot lat="18599993" lon="0" rev="0"/>
              </a:camera>
              <a:lightRig rig="freezing" dir="t"/>
            </a:scene3d>
            <a:sp3d extrusionH="31750" contourW="12700" prstMaterial="dkEdge">
              <a:contourClr>
                <a:schemeClr val="bg1">
                  <a:lumMod val="65000"/>
                </a:schemeClr>
              </a:contourClr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173038" y="5778500"/>
              <a:ext cx="8755362" cy="0"/>
            </a:xfrm>
            <a:prstGeom prst="line">
              <a:avLst/>
            </a:prstGeom>
            <a:noFill/>
            <a:ln w="22225" cap="flat" cmpd="sng" algn="ctr">
              <a:solidFill>
                <a:srgbClr val="FFFFFF"/>
              </a:solidFill>
              <a:prstDash val="lgDash"/>
              <a:bevel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8212138" y="2203251"/>
            <a:ext cx="1587" cy="289897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0" y="3032125"/>
            <a:ext cx="9144000" cy="396875"/>
            <a:chOff x="0" y="2190"/>
            <a:chExt cx="5760" cy="250"/>
          </a:xfrm>
        </p:grpSpPr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0" y="2428"/>
              <a:ext cx="5760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56" y="2190"/>
              <a:ext cx="10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400" dirty="0">
                  <a:solidFill>
                    <a:srgbClr val="000000"/>
                  </a:solidFill>
                  <a:latin typeface="Candara"/>
                  <a:cs typeface="Candara"/>
                </a:rPr>
                <a:t>Altitude « Z</a:t>
              </a:r>
              <a:r>
                <a:rPr lang="fr-FR" sz="2000" dirty="0">
                  <a:solidFill>
                    <a:srgbClr val="000000"/>
                  </a:solidFill>
                  <a:latin typeface="Candara"/>
                  <a:cs typeface="Candara"/>
                </a:rPr>
                <a:t> </a:t>
              </a:r>
              <a:r>
                <a:rPr lang="fr-FR" sz="1400" dirty="0">
                  <a:solidFill>
                    <a:srgbClr val="000000"/>
                  </a:solidFill>
                  <a:latin typeface="Candara"/>
                  <a:cs typeface="Candara"/>
                </a:rPr>
                <a:t>»</a:t>
              </a:r>
              <a:endParaRPr lang="fr-FR" sz="2000" dirty="0">
                <a:latin typeface="Candara"/>
                <a:cs typeface="Candara"/>
              </a:endParaRPr>
            </a:p>
          </p:txBody>
        </p:sp>
      </p:grp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3925888" y="2203250"/>
            <a:ext cx="0" cy="1346399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3943899" y="1895473"/>
            <a:ext cx="4287837" cy="314325"/>
            <a:chOff x="2465" y="940"/>
            <a:chExt cx="2701" cy="198"/>
          </a:xfrm>
        </p:grpSpPr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2465" y="1138"/>
              <a:ext cx="2701" cy="0"/>
            </a:xfrm>
            <a:prstGeom prst="line">
              <a:avLst/>
            </a:prstGeom>
            <a:noFill/>
            <a:ln w="28575">
              <a:solidFill>
                <a:srgbClr val="FFA347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124" y="940"/>
              <a:ext cx="13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6"/>
                  </a:solidFill>
                  <a:latin typeface="Candara"/>
                  <a:cs typeface="Candara"/>
                </a:rPr>
                <a:t>Temps minimum</a:t>
              </a:r>
              <a:endParaRPr lang="fr-FR" sz="2000" dirty="0">
                <a:solidFill>
                  <a:schemeClr val="accent6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32" name="Group 124"/>
          <p:cNvGrpSpPr>
            <a:grpSpLocks/>
          </p:cNvGrpSpPr>
          <p:nvPr/>
        </p:nvGrpSpPr>
        <p:grpSpPr bwMode="auto">
          <a:xfrm>
            <a:off x="5259388" y="2881204"/>
            <a:ext cx="2941637" cy="307975"/>
            <a:chOff x="3313" y="1714"/>
            <a:chExt cx="1853" cy="194"/>
          </a:xfrm>
        </p:grpSpPr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3313" y="1903"/>
              <a:ext cx="1853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3556" y="1714"/>
              <a:ext cx="136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  <a:latin typeface="Candara"/>
                  <a:cs typeface="Candara"/>
                </a:rPr>
                <a:t>Distance minimum</a:t>
              </a:r>
              <a:endParaRPr lang="fr-FR" sz="2000" dirty="0">
                <a:solidFill>
                  <a:srgbClr val="FF0000"/>
                </a:solidFill>
                <a:latin typeface="Candara"/>
                <a:cs typeface="Candara"/>
              </a:endParaRPr>
            </a:p>
          </p:txBody>
        </p:sp>
      </p:grpSp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2403475" y="3549650"/>
            <a:ext cx="5608638" cy="1939925"/>
            <a:chOff x="1514" y="2428"/>
            <a:chExt cx="3533" cy="1222"/>
          </a:xfrm>
        </p:grpSpPr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514" y="2428"/>
              <a:ext cx="3533" cy="1222"/>
            </a:xfrm>
            <a:custGeom>
              <a:avLst/>
              <a:gdLst/>
              <a:ahLst/>
              <a:cxnLst>
                <a:cxn ang="0">
                  <a:pos x="4728" y="1248"/>
                </a:cxn>
                <a:cxn ang="0">
                  <a:pos x="0" y="0"/>
                </a:cxn>
              </a:cxnLst>
              <a:rect l="0" t="0" r="r" b="b"/>
              <a:pathLst>
                <a:path w="4728" h="1248">
                  <a:moveTo>
                    <a:pt x="4728" y="124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lg" len="lg"/>
            </a:ln>
            <a:effectLst/>
            <a:scene3d>
              <a:camera prst="legacyObliqueTopRight">
                <a:rot lat="20699999" lon="20399999" rev="0"/>
              </a:camera>
              <a:lightRig rig="legacyFlat4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00990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46" name="WordArt 18"/>
            <p:cNvSpPr>
              <a:spLocks noChangeAspect="1" noChangeArrowheads="1" noChangeShapeType="1" noTextEdit="1"/>
            </p:cNvSpPr>
            <p:nvPr/>
          </p:nvSpPr>
          <p:spPr bwMode="auto">
            <a:xfrm rot="1155632">
              <a:off x="1539" y="2457"/>
              <a:ext cx="1509" cy="208"/>
            </a:xfrm>
            <a:prstGeom prst="rect">
              <a:avLst/>
            </a:prstGeom>
            <a:scene3d>
              <a:camera prst="orthographicFront">
                <a:rot lat="21304564" lon="20997755" rev="52223"/>
              </a:camera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>
                  <a:rot lat="900000" lon="0" rev="0"/>
                </a:camera>
                <a:lightRig rig="legacyNormal4" dir="b"/>
              </a:scene3d>
              <a:sp3d extrusionH="303200" prstMaterial="legacyMatte">
                <a:extrusionClr>
                  <a:srgbClr val="FFFFFF"/>
                </a:extrusionClr>
              </a:sp3d>
            </a:bodyPr>
            <a:lstStyle/>
            <a:p>
              <a:pPr algn="dist"/>
              <a:r>
                <a:rPr lang="fr-FR" sz="2000" b="1" kern="10" dirty="0" smtClean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9900">
                          <a:gamma/>
                          <a:shade val="0"/>
                          <a:invGamma/>
                        </a:srgbClr>
                      </a:gs>
                      <a:gs pos="100000">
                        <a:srgbClr val="009900"/>
                      </a:gs>
                    </a:gsLst>
                    <a:lin ang="5400000" scaled="1"/>
                  </a:gradFill>
                  <a:latin typeface="Candara"/>
                  <a:ea typeface="Tahoma"/>
                  <a:cs typeface="Candara"/>
                </a:rPr>
                <a:t>Meilleur compromis</a:t>
              </a:r>
              <a:endParaRPr lang="fr-FR" sz="2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>
                        <a:gamma/>
                        <a:shade val="0"/>
                        <a:invGamma/>
                      </a:srgbClr>
                    </a:gs>
                    <a:gs pos="100000">
                      <a:srgbClr val="009900"/>
                    </a:gs>
                  </a:gsLst>
                  <a:lin ang="5400000" scaled="1"/>
                </a:gradFill>
                <a:latin typeface="Candara"/>
                <a:ea typeface="Tahoma"/>
                <a:cs typeface="Candara"/>
              </a:endParaRPr>
            </a:p>
          </p:txBody>
        </p:sp>
      </p:grpSp>
      <p:grpSp>
        <p:nvGrpSpPr>
          <p:cNvPr id="48" name="Group 36"/>
          <p:cNvGrpSpPr>
            <a:grpSpLocks/>
          </p:cNvGrpSpPr>
          <p:nvPr/>
        </p:nvGrpSpPr>
        <p:grpSpPr bwMode="auto">
          <a:xfrm>
            <a:off x="3875088" y="3430674"/>
            <a:ext cx="4286250" cy="1762035"/>
            <a:chOff x="2440" y="2392"/>
            <a:chExt cx="2701" cy="1051"/>
          </a:xfrm>
        </p:grpSpPr>
        <p:sp>
          <p:nvSpPr>
            <p:cNvPr id="49" name="Freeform 20"/>
            <p:cNvSpPr>
              <a:spLocks/>
            </p:cNvSpPr>
            <p:nvPr/>
          </p:nvSpPr>
          <p:spPr bwMode="auto">
            <a:xfrm rot="440690">
              <a:off x="2440" y="2622"/>
              <a:ext cx="2701" cy="821"/>
            </a:xfrm>
            <a:custGeom>
              <a:avLst/>
              <a:gdLst/>
              <a:ahLst/>
              <a:cxnLst>
                <a:cxn ang="0">
                  <a:pos x="4728" y="1248"/>
                </a:cxn>
                <a:cxn ang="0">
                  <a:pos x="0" y="0"/>
                </a:cxn>
              </a:cxnLst>
              <a:rect l="0" t="0" r="r" b="b"/>
              <a:pathLst>
                <a:path w="4728" h="1248">
                  <a:moveTo>
                    <a:pt x="4728" y="124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lg" len="lg"/>
            </a:ln>
            <a:effectLst/>
            <a:scene3d>
              <a:camera prst="legacyObliqueTopRight">
                <a:rot lat="20699999" lon="20399999" rev="0"/>
              </a:camera>
              <a:lightRig rig="legacyFlat4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50" name="WordArt 31"/>
            <p:cNvSpPr>
              <a:spLocks noChangeArrowheads="1" noChangeShapeType="1" noTextEdit="1"/>
            </p:cNvSpPr>
            <p:nvPr/>
          </p:nvSpPr>
          <p:spPr bwMode="auto">
            <a:xfrm rot="1500000">
              <a:off x="2616" y="2392"/>
              <a:ext cx="555" cy="168"/>
            </a:xfrm>
            <a:prstGeom prst="rect">
              <a:avLst/>
            </a:prstGeom>
            <a:scene3d>
              <a:camera prst="orthographicFront">
                <a:rot lat="21299997" lon="20999996" rev="119999"/>
              </a:camera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>
                  <a:rot lat="900000" lon="0" rev="0"/>
                </a:camera>
                <a:lightRig rig="legacyNormal4" dir="b"/>
              </a:scene3d>
              <a:sp3d extrusionH="303200" prstMaterial="legacyMatte">
                <a:extrusionClr>
                  <a:srgbClr val="FFFFFF"/>
                </a:extrusionClr>
              </a:sp3d>
            </a:bodyPr>
            <a:lstStyle/>
            <a:p>
              <a:pPr algn="dist"/>
              <a:r>
                <a:rPr lang="fr-FR" sz="3200" b="1" kern="10" dirty="0" err="1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00">
                          <a:gamma/>
                          <a:shade val="0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atin typeface="Candara"/>
                  <a:ea typeface="Tahoma"/>
                  <a:cs typeface="Candara"/>
                </a:rPr>
                <a:t>Vz</a:t>
              </a:r>
              <a:r>
                <a:rPr lang="fr-FR" sz="3200" b="1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9900">
                          <a:gamma/>
                          <a:shade val="0"/>
                          <a:invGamma/>
                        </a:srgbClr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atin typeface="Candara"/>
                  <a:ea typeface="Tahoma"/>
                  <a:cs typeface="Candara"/>
                </a:rPr>
                <a:t> maxi</a:t>
              </a:r>
            </a:p>
          </p:txBody>
        </p:sp>
      </p:grpSp>
      <p:grpSp>
        <p:nvGrpSpPr>
          <p:cNvPr id="51" name="Grouper 50"/>
          <p:cNvGrpSpPr>
            <a:grpSpLocks noChangeAspect="1"/>
          </p:cNvGrpSpPr>
          <p:nvPr/>
        </p:nvGrpSpPr>
        <p:grpSpPr>
          <a:xfrm>
            <a:off x="507098" y="3751762"/>
            <a:ext cx="2439022" cy="1324751"/>
            <a:chOff x="1012861" y="1965358"/>
            <a:chExt cx="3101822" cy="1684751"/>
          </a:xfrm>
        </p:grpSpPr>
        <p:grpSp>
          <p:nvGrpSpPr>
            <p:cNvPr id="52" name="Group 44"/>
            <p:cNvGrpSpPr>
              <a:grpSpLocks/>
            </p:cNvGrpSpPr>
            <p:nvPr/>
          </p:nvGrpSpPr>
          <p:grpSpPr bwMode="auto">
            <a:xfrm>
              <a:off x="2444783" y="1965358"/>
              <a:ext cx="1669900" cy="1660375"/>
              <a:chOff x="453" y="400"/>
              <a:chExt cx="2748" cy="2675"/>
            </a:xfrm>
          </p:grpSpPr>
          <p:pic>
            <p:nvPicPr>
              <p:cNvPr id="58" name="Picture 39"/>
              <p:cNvPicPr>
                <a:picLocks noChangeAspect="1" noChangeArrowheads="1"/>
              </p:cNvPicPr>
              <p:nvPr/>
            </p:nvPicPr>
            <p:blipFill>
              <a:blip r:embed="rId3"/>
              <a:srcRect l="13380" r="12923"/>
              <a:stretch>
                <a:fillRect/>
              </a:stretch>
            </p:blipFill>
            <p:spPr bwMode="auto">
              <a:xfrm>
                <a:off x="920" y="830"/>
                <a:ext cx="1768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AutoShape 42"/>
              <p:cNvSpPr>
                <a:spLocks noChangeArrowheads="1"/>
              </p:cNvSpPr>
              <p:nvPr/>
            </p:nvSpPr>
            <p:spPr bwMode="auto">
              <a:xfrm>
                <a:off x="453" y="400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" name="Group 43"/>
            <p:cNvGrpSpPr>
              <a:grpSpLocks noChangeAspect="1"/>
            </p:cNvGrpSpPr>
            <p:nvPr/>
          </p:nvGrpSpPr>
          <p:grpSpPr bwMode="auto">
            <a:xfrm>
              <a:off x="1012861" y="1982821"/>
              <a:ext cx="1712793" cy="1667288"/>
              <a:chOff x="344" y="237"/>
              <a:chExt cx="2748" cy="2675"/>
            </a:xfrm>
          </p:grpSpPr>
          <p:pic>
            <p:nvPicPr>
              <p:cNvPr id="56" name="Picture 3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2" y="710"/>
                <a:ext cx="1859" cy="1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57" name="AutoShape 40"/>
              <p:cNvSpPr>
                <a:spLocks noChangeArrowheads="1"/>
              </p:cNvSpPr>
              <p:nvPr/>
            </p:nvSpPr>
            <p:spPr bwMode="auto">
              <a:xfrm>
                <a:off x="344" y="237"/>
                <a:ext cx="2748" cy="2675"/>
              </a:xfrm>
              <a:custGeom>
                <a:avLst/>
                <a:gdLst>
                  <a:gd name="G0" fmla="+- 3962 0 0"/>
                  <a:gd name="G1" fmla="+- 21600 0 3962"/>
                  <a:gd name="G2" fmla="+- 21600 0 3962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3962" y="10800"/>
                    </a:moveTo>
                    <a:cubicBezTo>
                      <a:pt x="3962" y="14577"/>
                      <a:pt x="7023" y="17638"/>
                      <a:pt x="10800" y="17638"/>
                    </a:cubicBezTo>
                    <a:cubicBezTo>
                      <a:pt x="14577" y="17638"/>
                      <a:pt x="17638" y="14577"/>
                      <a:pt x="17638" y="10800"/>
                    </a:cubicBezTo>
                    <a:cubicBezTo>
                      <a:pt x="17638" y="7023"/>
                      <a:pt x="14577" y="3962"/>
                      <a:pt x="10800" y="3962"/>
                    </a:cubicBezTo>
                    <a:cubicBezTo>
                      <a:pt x="7023" y="3962"/>
                      <a:pt x="3962" y="7023"/>
                      <a:pt x="3962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4" name="WordArt 4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650551" y="2189199"/>
              <a:ext cx="447440" cy="17662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fr-FR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rebuchet MS"/>
                  <a:ea typeface="Arial Black"/>
                  <a:cs typeface="Trebuchet MS"/>
                </a:rPr>
                <a:t>BADIN</a:t>
              </a:r>
            </a:p>
          </p:txBody>
        </p:sp>
        <p:sp>
          <p:nvSpPr>
            <p:cNvPr id="55" name="WordArt 4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077713" y="2163798"/>
              <a:ext cx="447440" cy="17662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fr-FR" sz="2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rebuchet MS"/>
                  <a:ea typeface="Arial Black"/>
                  <a:cs typeface="Trebuchet MS"/>
                </a:rPr>
                <a:t>VARIO</a:t>
              </a:r>
            </a:p>
          </p:txBody>
        </p:sp>
      </p:grpSp>
      <p:grpSp>
        <p:nvGrpSpPr>
          <p:cNvPr id="60" name="Group 48"/>
          <p:cNvGrpSpPr>
            <a:grpSpLocks/>
          </p:cNvGrpSpPr>
          <p:nvPr/>
        </p:nvGrpSpPr>
        <p:grpSpPr bwMode="auto">
          <a:xfrm>
            <a:off x="3920694" y="3634992"/>
            <a:ext cx="1312862" cy="2143125"/>
            <a:chOff x="5320" y="940"/>
            <a:chExt cx="2100" cy="3240"/>
          </a:xfrm>
        </p:grpSpPr>
        <p:pic>
          <p:nvPicPr>
            <p:cNvPr id="61" name="Picture 49" descr="NA01528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80" y="1920"/>
              <a:ext cx="508" cy="2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50" descr="NA01527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20" y="940"/>
              <a:ext cx="210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51" descr="NA01586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69" y="2200"/>
              <a:ext cx="931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4" name="Object 52"/>
          <p:cNvGraphicFramePr>
            <a:graphicFrameLocks noChangeAspect="1"/>
          </p:cNvGraphicFramePr>
          <p:nvPr/>
        </p:nvGraphicFramePr>
        <p:xfrm>
          <a:off x="5145088" y="2408219"/>
          <a:ext cx="1109484" cy="624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3" name="Image" r:id="rId8" imgW="2946240" imgH="1308240" progId="Word.Picture.8">
                  <p:embed/>
                </p:oleObj>
              </mc:Choice>
              <mc:Fallback>
                <p:oleObj name="Image" r:id="rId8" imgW="2946240" imgH="130824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0241" r="21121"/>
                      <a:stretch>
                        <a:fillRect/>
                      </a:stretch>
                    </p:blipFill>
                    <p:spPr bwMode="auto">
                      <a:xfrm>
                        <a:off x="5145088" y="2408219"/>
                        <a:ext cx="1109484" cy="6244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37"/>
          <p:cNvGrpSpPr>
            <a:grpSpLocks/>
          </p:cNvGrpSpPr>
          <p:nvPr/>
        </p:nvGrpSpPr>
        <p:grpSpPr bwMode="auto">
          <a:xfrm>
            <a:off x="5081588" y="3709985"/>
            <a:ext cx="3181350" cy="1389061"/>
            <a:chOff x="3193" y="2493"/>
            <a:chExt cx="2004" cy="875"/>
          </a:xfrm>
        </p:grpSpPr>
        <p:sp>
          <p:nvSpPr>
            <p:cNvPr id="69" name="Freeform 23"/>
            <p:cNvSpPr>
              <a:spLocks/>
            </p:cNvSpPr>
            <p:nvPr/>
          </p:nvSpPr>
          <p:spPr bwMode="auto">
            <a:xfrm rot="767416">
              <a:off x="3193" y="2621"/>
              <a:ext cx="2004" cy="747"/>
            </a:xfrm>
            <a:custGeom>
              <a:avLst/>
              <a:gdLst/>
              <a:ahLst/>
              <a:cxnLst>
                <a:cxn ang="0">
                  <a:pos x="4728" y="1248"/>
                </a:cxn>
                <a:cxn ang="0">
                  <a:pos x="0" y="0"/>
                </a:cxn>
              </a:cxnLst>
              <a:rect l="0" t="0" r="r" b="b"/>
              <a:pathLst>
                <a:path w="4728" h="1248">
                  <a:moveTo>
                    <a:pt x="4728" y="124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lg" len="lg"/>
            </a:ln>
            <a:effectLst/>
            <a:scene3d>
              <a:camera prst="legacyObliqueTopRight">
                <a:rot lat="20699999" lon="20399999" rev="0"/>
              </a:camera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fr-FR"/>
            </a:p>
          </p:txBody>
        </p:sp>
        <p:sp>
          <p:nvSpPr>
            <p:cNvPr id="70" name="WordArt 32"/>
            <p:cNvSpPr>
              <a:spLocks noChangeArrowheads="1" noChangeShapeType="1" noTextEdit="1"/>
            </p:cNvSpPr>
            <p:nvPr/>
          </p:nvSpPr>
          <p:spPr bwMode="auto">
            <a:xfrm rot="1980000">
              <a:off x="3440" y="2493"/>
              <a:ext cx="779" cy="146"/>
            </a:xfrm>
            <a:prstGeom prst="rect">
              <a:avLst/>
            </a:prstGeom>
            <a:scene3d>
              <a:camera prst="orthographicFront">
                <a:rot lat="21298871" lon="21003428" rev="21573783"/>
              </a:camera>
              <a:lightRig rig="threePt" dir="t"/>
            </a:scene3d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>
                  <a:rot lat="600000" lon="600000" rev="0"/>
                </a:camera>
                <a:lightRig rig="legacyNormal4" dir="b"/>
              </a:scene3d>
              <a:sp3d extrusionH="303200" prstMaterial="legacyMatte">
                <a:extrusionClr>
                  <a:srgbClr val="FFFFFF"/>
                </a:extrusionClr>
              </a:sp3d>
            </a:bodyPr>
            <a:lstStyle/>
            <a:p>
              <a:pPr algn="dist"/>
              <a:r>
                <a:rPr lang="fr-FR" sz="2400" b="1" kern="10" dirty="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0000">
                          <a:gamma/>
                          <a:shade val="0"/>
                          <a:invGamma/>
                        </a:srgb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Candara"/>
                  <a:ea typeface="Tahoma"/>
                  <a:cs typeface="Candara"/>
                </a:rPr>
                <a:t>Pente maxi</a:t>
              </a:r>
            </a:p>
          </p:txBody>
        </p:sp>
      </p:grpSp>
      <p:pic>
        <p:nvPicPr>
          <p:cNvPr id="71" name="Picture 5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>
            <a:off x="7869238" y="5102225"/>
            <a:ext cx="16176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Line 123"/>
          <p:cNvSpPr>
            <a:spLocks noChangeShapeType="1"/>
          </p:cNvSpPr>
          <p:nvPr/>
        </p:nvSpPr>
        <p:spPr bwMode="auto">
          <a:xfrm flipV="1">
            <a:off x="5259388" y="2540000"/>
            <a:ext cx="0" cy="1012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3" name="Picture 125" descr="Temps"/>
          <p:cNvPicPr>
            <a:picLocks noChangeAspect="1" noChangeArrowheads="1" noCrop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19442" y="1624856"/>
            <a:ext cx="541238" cy="541237"/>
          </a:xfrm>
          <a:prstGeom prst="rect">
            <a:avLst/>
          </a:prstGeom>
          <a:noFill/>
        </p:spPr>
      </p:pic>
      <p:pic>
        <p:nvPicPr>
          <p:cNvPr id="74" name="Picture 5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862197">
            <a:off x="7869959" y="5152321"/>
            <a:ext cx="16176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5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1369522">
            <a:off x="7875990" y="5152323"/>
            <a:ext cx="16176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5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12000"/>
          </a:blip>
          <a:srcRect/>
          <a:stretch>
            <a:fillRect/>
          </a:stretch>
        </p:blipFill>
        <p:spPr bwMode="auto">
          <a:xfrm rot="2025445">
            <a:off x="7879484" y="5180012"/>
            <a:ext cx="16176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8" name="Grouper 77"/>
          <p:cNvGrpSpPr/>
          <p:nvPr/>
        </p:nvGrpSpPr>
        <p:grpSpPr>
          <a:xfrm>
            <a:off x="502601" y="4972779"/>
            <a:ext cx="2392388" cy="329413"/>
            <a:chOff x="566101" y="5442679"/>
            <a:chExt cx="2536388" cy="329413"/>
          </a:xfrm>
        </p:grpSpPr>
        <p:sp>
          <p:nvSpPr>
            <p:cNvPr id="79" name="ZoneTexte 78"/>
            <p:cNvSpPr txBox="1"/>
            <p:nvPr/>
          </p:nvSpPr>
          <p:spPr>
            <a:xfrm>
              <a:off x="566101" y="5464315"/>
              <a:ext cx="1127758" cy="307777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120 km/h</a:t>
              </a:r>
              <a:endParaRPr lang="fr-FR" sz="1400" b="1" dirty="0">
                <a:solidFill>
                  <a:srgbClr val="339933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1974731" y="5442679"/>
              <a:ext cx="1127758" cy="307777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4 m/s</a:t>
              </a:r>
              <a:endParaRPr lang="fr-FR" sz="14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1" name="Grouper 80"/>
          <p:cNvGrpSpPr/>
          <p:nvPr/>
        </p:nvGrpSpPr>
        <p:grpSpPr>
          <a:xfrm>
            <a:off x="490232" y="5352563"/>
            <a:ext cx="2392388" cy="329413"/>
            <a:chOff x="566101" y="5442679"/>
            <a:chExt cx="2536388" cy="329413"/>
          </a:xfrm>
        </p:grpSpPr>
        <p:sp>
          <p:nvSpPr>
            <p:cNvPr id="82" name="ZoneTexte 81"/>
            <p:cNvSpPr txBox="1"/>
            <p:nvPr/>
          </p:nvSpPr>
          <p:spPr>
            <a:xfrm>
              <a:off x="566101" y="5464315"/>
              <a:ext cx="1127758" cy="30777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100 km/h</a:t>
              </a:r>
              <a:endParaRPr lang="fr-FR" sz="14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1974731" y="5442679"/>
              <a:ext cx="1127758" cy="30777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6 m/s</a:t>
              </a:r>
              <a:endParaRPr lang="fr-FR" sz="14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5" name="Grouper 84"/>
          <p:cNvGrpSpPr/>
          <p:nvPr/>
        </p:nvGrpSpPr>
        <p:grpSpPr>
          <a:xfrm>
            <a:off x="490232" y="5731165"/>
            <a:ext cx="2392388" cy="344802"/>
            <a:chOff x="566101" y="5442679"/>
            <a:chExt cx="2536388" cy="344802"/>
          </a:xfrm>
        </p:grpSpPr>
        <p:sp>
          <p:nvSpPr>
            <p:cNvPr id="86" name="ZoneTexte 85"/>
            <p:cNvSpPr txBox="1"/>
            <p:nvPr/>
          </p:nvSpPr>
          <p:spPr>
            <a:xfrm>
              <a:off x="566101" y="5448927"/>
              <a:ext cx="1127758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90 km/h</a:t>
              </a:r>
              <a:endParaRPr lang="fr-FR" sz="16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1974731" y="5442679"/>
              <a:ext cx="1127758" cy="3077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3 m/s</a:t>
              </a:r>
              <a:endParaRPr lang="fr-FR" sz="1400" b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8" name="Group 48"/>
          <p:cNvGrpSpPr>
            <a:grpSpLocks/>
          </p:cNvGrpSpPr>
          <p:nvPr/>
        </p:nvGrpSpPr>
        <p:grpSpPr bwMode="auto">
          <a:xfrm flipH="1">
            <a:off x="4488657" y="3995682"/>
            <a:ext cx="1312862" cy="1845066"/>
            <a:chOff x="5320" y="940"/>
            <a:chExt cx="2100" cy="3240"/>
          </a:xfrm>
        </p:grpSpPr>
        <p:pic>
          <p:nvPicPr>
            <p:cNvPr id="89" name="Picture 49" descr="NA01528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80" y="1920"/>
              <a:ext cx="508" cy="2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50" descr="NA01527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20" y="940"/>
              <a:ext cx="2100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51" descr="NA01586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69" y="2200"/>
              <a:ext cx="931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8" grpId="1" animBg="1"/>
      <p:bldP spid="72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RN1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ssemble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STAGE IULM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1466</TotalTime>
  <Words>654</Words>
  <Application>Microsoft Macintosh PowerPoint</Application>
  <PresentationFormat>Présentation à l'écran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Conception personnalisée</vt:lpstr>
      <vt:lpstr>HORN1</vt:lpstr>
      <vt:lpstr>White with Courier font for code slides</vt:lpstr>
      <vt:lpstr>STAGE IULM</vt:lpstr>
      <vt:lpstr>HORNULM15</vt:lpstr>
      <vt:lpstr>1_Conception personnalisée</vt:lpstr>
      <vt:lpstr>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DIDIER HORN</dc:creator>
  <cp:keywords/>
  <dc:description/>
  <cp:lastModifiedBy>HORN ULM EURL</cp:lastModifiedBy>
  <cp:revision>92</cp:revision>
  <dcterms:created xsi:type="dcterms:W3CDTF">2014-08-03T12:02:15Z</dcterms:created>
  <dcterms:modified xsi:type="dcterms:W3CDTF">2015-08-28T09:36:28Z</dcterms:modified>
  <cp:category/>
</cp:coreProperties>
</file>