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4" r:id="rId2"/>
  </p:sldMasterIdLst>
  <p:notesMasterIdLst>
    <p:notesMasterId r:id="rId28"/>
  </p:notesMasterIdLst>
  <p:sldIdLst>
    <p:sldId id="304" r:id="rId3"/>
    <p:sldId id="257" r:id="rId4"/>
    <p:sldId id="256" r:id="rId5"/>
    <p:sldId id="299" r:id="rId6"/>
    <p:sldId id="258" r:id="rId7"/>
    <p:sldId id="295" r:id="rId8"/>
    <p:sldId id="300" r:id="rId9"/>
    <p:sldId id="260" r:id="rId10"/>
    <p:sldId id="261" r:id="rId11"/>
    <p:sldId id="263" r:id="rId12"/>
    <p:sldId id="283" r:id="rId13"/>
    <p:sldId id="301" r:id="rId14"/>
    <p:sldId id="286" r:id="rId15"/>
    <p:sldId id="302" r:id="rId16"/>
    <p:sldId id="296" r:id="rId17"/>
    <p:sldId id="297" r:id="rId18"/>
    <p:sldId id="298" r:id="rId19"/>
    <p:sldId id="303" r:id="rId20"/>
    <p:sldId id="288" r:id="rId21"/>
    <p:sldId id="289" r:id="rId22"/>
    <p:sldId id="290" r:id="rId23"/>
    <p:sldId id="291" r:id="rId24"/>
    <p:sldId id="292" r:id="rId25"/>
    <p:sldId id="293" r:id="rId26"/>
    <p:sldId id="294" r:id="rId2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2EZMRBpw7fSAi3NeloqhZg==" hashData="Py6hnFoTuIdFzno+UaBtkkmSXxs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825"/>
    <a:srgbClr val="C02C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585" autoAdjust="0"/>
  </p:normalViewPr>
  <p:slideViewPr>
    <p:cSldViewPr snapToGrid="0" snapToObjects="1" showGuides="1">
      <p:cViewPr>
        <p:scale>
          <a:sx n="75" d="100"/>
          <a:sy n="75" d="100"/>
        </p:scale>
        <p:origin x="-2032" y="-376"/>
      </p:cViewPr>
      <p:guideLst>
        <p:guide orient="horz" pos="2168"/>
        <p:guide pos="28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A180A-9F8D-B242-98DA-D4F85E656311}" type="datetimeFigureOut">
              <a:rPr lang="fr-FR" smtClean="0"/>
              <a:pPr/>
              <a:t>28/08/15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FA9B6-1485-9A40-A072-4D1C32D4F93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9592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sz="1200" kern="1200" dirty="0" smtClean="0">
              <a:solidFill>
                <a:schemeClr val="tx1"/>
              </a:solidFill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263970-27ED-E044-A6C8-59425BDE2519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sz="1200" i="1" kern="1200" dirty="0" smtClean="0">
              <a:solidFill>
                <a:schemeClr val="tx1"/>
              </a:solidFill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263970-27ED-E044-A6C8-59425BDE2519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rPr>
              <a:t>On appelle racine carrée d'un nombre « </a:t>
            </a:r>
            <a:r>
              <a:rPr lang="fr-FR" sz="1200" i="1" kern="1200" dirty="0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rPr>
              <a:t>x », un nombre « a » qui multiplié par lui-même donne  « x ». Ainsi on a </a:t>
            </a:r>
            <a:r>
              <a:rPr lang="fr-FR" sz="1200" i="1" kern="1200" dirty="0" err="1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rPr>
              <a:t>a×a</a:t>
            </a:r>
            <a:r>
              <a:rPr lang="fr-FR" sz="1200" i="1" kern="1200" dirty="0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rPr>
              <a:t> = x (ce que l'on peut noter a² = x).</a:t>
            </a:r>
            <a:r>
              <a:rPr lang="fr-FR" sz="1200" i="1" kern="1200" baseline="0" dirty="0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rPr>
              <a:t> </a:t>
            </a:r>
            <a:r>
              <a:rPr lang="fr-FR" sz="1200" i="1" kern="1200" dirty="0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rPr>
              <a:t>La racine carrée de 49 est 7 car 7² = 49</a:t>
            </a:r>
            <a:endParaRPr lang="fr-FR" sz="1200" kern="1200" dirty="0" smtClean="0">
              <a:solidFill>
                <a:schemeClr val="tx1"/>
              </a:solidFill>
              <a:latin typeface="Times New Roman" charset="0"/>
              <a:ea typeface="ＭＳ Ｐゴシック" charset="-128"/>
              <a:cs typeface="ＭＳ Ｐゴシック" charset="-128"/>
            </a:endParaRPr>
          </a:p>
          <a:p>
            <a:endParaRPr lang="fr-FR" sz="1200" kern="1200" dirty="0" smtClean="0">
              <a:solidFill>
                <a:schemeClr val="tx1"/>
              </a:solidFill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263970-27ED-E044-A6C8-59425BDE2519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sz="1200" kern="1200" dirty="0" smtClean="0">
              <a:solidFill>
                <a:schemeClr val="tx1"/>
              </a:solidFill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263970-27ED-E044-A6C8-59425BDE2519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sz="1200" kern="1200" dirty="0" smtClean="0">
              <a:solidFill>
                <a:schemeClr val="tx1"/>
              </a:solidFill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263970-27ED-E044-A6C8-59425BDE2519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sz="1200" kern="1200" dirty="0" smtClean="0">
              <a:solidFill>
                <a:schemeClr val="tx1"/>
              </a:solidFill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263970-27ED-E044-A6C8-59425BDE2519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sz="1200" kern="1200" dirty="0" smtClean="0">
              <a:solidFill>
                <a:schemeClr val="tx1"/>
              </a:solidFill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263970-27ED-E044-A6C8-59425BDE2519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sz="1200" kern="1200" dirty="0" smtClean="0">
              <a:solidFill>
                <a:schemeClr val="tx1"/>
              </a:solidFill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263970-27ED-E044-A6C8-59425BDE2519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sz="1200" kern="1200" dirty="0" smtClean="0">
              <a:solidFill>
                <a:schemeClr val="tx1"/>
              </a:solidFill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263970-27ED-E044-A6C8-59425BDE2519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sz="1200" kern="1200" dirty="0" smtClean="0">
              <a:solidFill>
                <a:schemeClr val="tx1"/>
              </a:solidFill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263970-27ED-E044-A6C8-59425BDE2519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kern="1200" dirty="0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rPr>
              <a:t>Le </a:t>
            </a:r>
            <a:r>
              <a:rPr lang="fr-FR" sz="1200" i="1" kern="1200" dirty="0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rPr>
              <a:t>cosinus d'un angle est le rapport de la longueur du côté adjacent par la longueur de l'hypoténuse</a:t>
            </a:r>
          </a:p>
          <a:p>
            <a:endParaRPr lang="fr-FR" sz="1200" i="1" kern="1200" dirty="0" smtClean="0">
              <a:solidFill>
                <a:schemeClr val="tx1"/>
              </a:solidFill>
              <a:latin typeface="Times New Roman" charset="0"/>
              <a:ea typeface="ＭＳ Ｐゴシック" charset="-128"/>
              <a:cs typeface="ＭＳ Ｐゴシック" charset="-128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rPr>
              <a:t>Le </a:t>
            </a:r>
            <a:r>
              <a:rPr lang="fr-FR" sz="1200" i="1" kern="1200" dirty="0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rPr>
              <a:t>sinus d'un angle est le rapport de la longueur du côté opposé par la longueur de l'hypoténuse :</a:t>
            </a:r>
            <a:endParaRPr lang="fr-FR" sz="1200" kern="1200" dirty="0" smtClean="0">
              <a:solidFill>
                <a:schemeClr val="tx1"/>
              </a:solidFill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263970-27ED-E044-A6C8-59425BDE2519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sz="1200" kern="1200" dirty="0" smtClean="0">
              <a:solidFill>
                <a:schemeClr val="tx1"/>
              </a:solidFill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263970-27ED-E044-A6C8-59425BDE2519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sz="1200" kern="1200" dirty="0" smtClean="0">
              <a:solidFill>
                <a:schemeClr val="tx1"/>
              </a:solidFill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263970-27ED-E044-A6C8-59425BDE2519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7FF5323-5988-C444-B966-FA60FBDC6BE3}" type="datetimeFigureOut">
              <a:rPr lang="fr-FR" smtClean="0"/>
              <a:pPr/>
              <a:t>28/08/15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4B445F-0C58-AE41-B4D8-FF1604DE238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7FF5323-5988-C444-B966-FA60FBDC6BE3}" type="datetimeFigureOut">
              <a:rPr lang="fr-FR" smtClean="0"/>
              <a:pPr/>
              <a:t>28/08/15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4B445F-0C58-AE41-B4D8-FF1604DE238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70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7FF5323-5988-C444-B966-FA60FBDC6BE3}" type="datetimeFigureOut">
              <a:rPr lang="fr-FR" smtClean="0"/>
              <a:pPr/>
              <a:t>28/08/15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4B445F-0C58-AE41-B4D8-FF1604DE238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991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EC1D-A567-BA49-B18D-C48F4A9BA9AD}" type="datetimeFigureOut">
              <a:rPr lang="fr-FR" smtClean="0"/>
              <a:t>28/08/15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B81B-962D-9D44-8590-BC29365B2BD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416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7FF5323-5988-C444-B966-FA60FBDC6BE3}" type="datetimeFigureOut">
              <a:rPr lang="fr-FR" smtClean="0"/>
              <a:pPr/>
              <a:t>28/08/15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4B445F-0C58-AE41-B4D8-FF1604DE238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2004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7FF5323-5988-C444-B966-FA60FBDC6BE3}" type="datetimeFigureOut">
              <a:rPr lang="fr-FR" smtClean="0"/>
              <a:pPr/>
              <a:t>28/08/15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4B445F-0C58-AE41-B4D8-FF1604DE238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5461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7FF5323-5988-C444-B966-FA60FBDC6BE3}" type="datetimeFigureOut">
              <a:rPr lang="fr-FR" smtClean="0"/>
              <a:pPr/>
              <a:t>28/08/15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4B445F-0C58-AE41-B4D8-FF1604DE238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2463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7FF5323-5988-C444-B966-FA60FBDC6BE3}" type="datetimeFigureOut">
              <a:rPr lang="fr-FR" smtClean="0"/>
              <a:pPr/>
              <a:t>28/08/15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4B445F-0C58-AE41-B4D8-FF1604DE238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800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7FF5323-5988-C444-B966-FA60FBDC6BE3}" type="datetimeFigureOut">
              <a:rPr lang="fr-FR" smtClean="0"/>
              <a:pPr/>
              <a:t>28/08/15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4B445F-0C58-AE41-B4D8-FF1604DE238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7100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7FF5323-5988-C444-B966-FA60FBDC6BE3}" type="datetimeFigureOut">
              <a:rPr lang="fr-FR" smtClean="0"/>
              <a:pPr/>
              <a:t>28/08/15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4B445F-0C58-AE41-B4D8-FF1604DE238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861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7FF5323-5988-C444-B966-FA60FBDC6BE3}" type="datetimeFigureOut">
              <a:rPr lang="fr-FR" smtClean="0"/>
              <a:pPr/>
              <a:t>28/08/15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4B445F-0C58-AE41-B4D8-FF1604DE238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0189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7FF5323-5988-C444-B966-FA60FBDC6BE3}" type="datetimeFigureOut">
              <a:rPr lang="fr-FR" smtClean="0"/>
              <a:pPr/>
              <a:t>28/08/15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4B445F-0C58-AE41-B4D8-FF1604DE238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7248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2700" y="6627678"/>
            <a:ext cx="137333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b="0" dirty="0" smtClean="0">
                <a:latin typeface="Candara"/>
                <a:cs typeface="Haettenschweiler"/>
              </a:rPr>
              <a:t>Didier HORN – V1.13 </a:t>
            </a:r>
            <a:r>
              <a:rPr lang="fr-FR" sz="1000" b="0" dirty="0" smtClean="0">
                <a:latin typeface="Candara"/>
                <a:cs typeface="Haettenschweiler"/>
                <a:sym typeface="Symbol" charset="2"/>
              </a:rPr>
              <a:t></a:t>
            </a:r>
            <a:endParaRPr lang="fr-FR" sz="1000" dirty="0">
              <a:latin typeface="Candara"/>
              <a:cs typeface="Haettenschweiler"/>
            </a:endParaRPr>
          </a:p>
        </p:txBody>
      </p:sp>
      <p:pic>
        <p:nvPicPr>
          <p:cNvPr id="8" name="I 1"/>
          <p:cNvPicPr>
            <a:picLocks noChangeAspect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76165" y="6316443"/>
            <a:ext cx="1367835" cy="541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88254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DEC1D-A567-BA49-B18D-C48F4A9BA9AD}" type="datetimeFigureOut">
              <a:rPr lang="fr-FR" smtClean="0"/>
              <a:t>28/08/15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0B81B-962D-9D44-8590-BC29365B2BD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818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3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3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457199"/>
            <a:ext cx="9143999" cy="5121401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>
              <a:spcAft>
                <a:spcPts val="1800"/>
              </a:spcAft>
            </a:pPr>
            <a:r>
              <a:rPr lang="fr-FR" sz="2400" b="0" dirty="0" smtClean="0">
                <a:solidFill>
                  <a:schemeClr val="bg1"/>
                </a:solidFill>
                <a:latin typeface="Helvetica Neue Thin"/>
                <a:cs typeface="Helvetica Neue Thin"/>
              </a:rPr>
              <a:t>Avertissement </a:t>
            </a:r>
            <a:r>
              <a:rPr lang="fr-FR" sz="2400" dirty="0">
                <a:solidFill>
                  <a:schemeClr val="bg1"/>
                </a:solidFill>
                <a:latin typeface="Helvetica Neue Thin"/>
                <a:cs typeface="Helvetica Neue Thin"/>
              </a:rPr>
              <a:t>:</a:t>
            </a:r>
            <a:endParaRPr lang="fr-FR" sz="2400" b="0" dirty="0" smtClean="0">
              <a:solidFill>
                <a:schemeClr val="bg1"/>
              </a:solidFill>
              <a:latin typeface="Helvetica Neue Thin"/>
              <a:cs typeface="Helvetica Neue Thin"/>
            </a:endParaRPr>
          </a:p>
          <a:p>
            <a:pPr algn="ctr">
              <a:spcAft>
                <a:spcPts val="1800"/>
              </a:spcAft>
            </a:pPr>
            <a:r>
              <a:rPr lang="fr-FR" sz="2400" b="0" dirty="0" smtClean="0">
                <a:solidFill>
                  <a:srgbClr val="FFFFFF"/>
                </a:solidFill>
                <a:latin typeface="Helvetica Neue Thin"/>
                <a:cs typeface="Helvetica Neue Thin"/>
              </a:rPr>
              <a:t>Ce support pédagogique est la propriété intellectuelle </a:t>
            </a:r>
          </a:p>
          <a:p>
            <a:pPr algn="ctr">
              <a:spcAft>
                <a:spcPts val="1800"/>
              </a:spcAft>
            </a:pPr>
            <a:r>
              <a:rPr lang="fr-FR" sz="2400" b="0" dirty="0" smtClean="0">
                <a:solidFill>
                  <a:srgbClr val="FFFFFF"/>
                </a:solidFill>
                <a:latin typeface="Helvetica Neue Thin"/>
                <a:cs typeface="Helvetica Neue Thin"/>
              </a:rPr>
              <a:t>de Didier HORN, son concepteur.</a:t>
            </a:r>
          </a:p>
          <a:p>
            <a:pPr algn="ctr">
              <a:spcAft>
                <a:spcPts val="1800"/>
              </a:spcAft>
            </a:pPr>
            <a:r>
              <a:rPr lang="fr-FR" sz="2400" b="0" dirty="0" smtClean="0">
                <a:solidFill>
                  <a:srgbClr val="FFFFFF"/>
                </a:solidFill>
                <a:latin typeface="Helvetica Neue Thin"/>
                <a:cs typeface="Helvetica Neue Thin"/>
              </a:rPr>
              <a:t>Aucune duplication n’est autorisée.</a:t>
            </a:r>
          </a:p>
          <a:p>
            <a:pPr algn="ctr">
              <a:spcAft>
                <a:spcPts val="1800"/>
              </a:spcAft>
            </a:pPr>
            <a:r>
              <a:rPr lang="fr-FR" sz="2400" b="0" dirty="0" smtClean="0">
                <a:solidFill>
                  <a:srgbClr val="FFFFFF"/>
                </a:solidFill>
                <a:latin typeface="Helvetica Neue Thin"/>
                <a:cs typeface="Helvetica Neue Thin"/>
              </a:rPr>
              <a:t>Cet exemplaire a été concédé à </a:t>
            </a:r>
          </a:p>
          <a:p>
            <a:pPr algn="ctr">
              <a:lnSpc>
                <a:spcPct val="120000"/>
              </a:lnSpc>
              <a:spcAft>
                <a:spcPts val="1200"/>
              </a:spcAft>
            </a:pPr>
            <a:r>
              <a:rPr lang="fr-FR" sz="2400" dirty="0">
                <a:solidFill>
                  <a:srgbClr val="FFF793"/>
                </a:solidFill>
                <a:latin typeface="Helvetica Neue Thin"/>
                <a:cs typeface="Helvetica Neue Thin"/>
              </a:rPr>
              <a:t>L’</a:t>
            </a:r>
            <a:r>
              <a:rPr lang="fr-FR" sz="2400" dirty="0" err="1">
                <a:solidFill>
                  <a:srgbClr val="FFF793"/>
                </a:solidFill>
                <a:latin typeface="Helvetica Neue Thin"/>
                <a:cs typeface="Helvetica Neue Thin"/>
              </a:rPr>
              <a:t>Aéro</a:t>
            </a:r>
            <a:r>
              <a:rPr lang="fr-FR" sz="2400">
                <a:solidFill>
                  <a:srgbClr val="FFF793"/>
                </a:solidFill>
                <a:latin typeface="Helvetica Neue Thin"/>
                <a:cs typeface="Helvetica Neue Thin"/>
              </a:rPr>
              <a:t> Club de l’Est</a:t>
            </a:r>
            <a:endParaRPr lang="fr-FR" sz="2400" cap="all">
              <a:solidFill>
                <a:srgbClr val="FFF793"/>
              </a:solidFill>
              <a:latin typeface="Helvetica Neue Thin"/>
              <a:cs typeface="Helvetica Neue Thin"/>
            </a:endParaRPr>
          </a:p>
          <a:p>
            <a:pPr algn="ctr">
              <a:spcBef>
                <a:spcPts val="0"/>
              </a:spcBef>
              <a:spcAft>
                <a:spcPts val="1800"/>
              </a:spcAft>
            </a:pPr>
            <a:r>
              <a:rPr lang="fr-FR" sz="2400" smtClean="0">
                <a:solidFill>
                  <a:srgbClr val="FFFFFF"/>
                </a:solidFill>
                <a:latin typeface="Helvetica Neue Thin"/>
                <a:cs typeface="Helvetica Neue Thin"/>
              </a:rPr>
              <a:t>dans </a:t>
            </a:r>
            <a:r>
              <a:rPr lang="fr-FR" sz="2400" dirty="0" smtClean="0">
                <a:solidFill>
                  <a:srgbClr val="FFFFFF"/>
                </a:solidFill>
                <a:latin typeface="Helvetica Neue Thin"/>
                <a:cs typeface="Helvetica Neue Thin"/>
              </a:rPr>
              <a:t>le cadre exclusif de la formation de ses élèves pilote et BIA.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endParaRPr lang="fr-FR" sz="2400" dirty="0">
              <a:solidFill>
                <a:srgbClr val="FFFFFF"/>
              </a:solidFill>
              <a:latin typeface="Helvetica Neue Thin"/>
              <a:cs typeface="Helvetica Neue Thin"/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fr-FR" sz="2000" i="1" dirty="0" smtClean="0">
                <a:solidFill>
                  <a:srgbClr val="FFFFFF"/>
                </a:solidFill>
                <a:latin typeface="Helvetica Neue Thin"/>
                <a:cs typeface="Helvetica Neue Thin"/>
              </a:rPr>
              <a:t>Renseignements, contact : +33 (0) 610.133.137 – </a:t>
            </a:r>
            <a:r>
              <a:rPr lang="fr-FR" sz="2000" i="1" dirty="0" err="1" smtClean="0">
                <a:solidFill>
                  <a:srgbClr val="FFFFFF"/>
                </a:solidFill>
                <a:latin typeface="Helvetica Neue Thin"/>
                <a:cs typeface="Helvetica Neue Thin"/>
              </a:rPr>
              <a:t>horn.ulm@wanadoo.fr</a:t>
            </a:r>
            <a:endParaRPr lang="fr-FR" sz="2000" i="1" dirty="0">
              <a:solidFill>
                <a:srgbClr val="FFFFFF"/>
              </a:solidFill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2324848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er 26"/>
          <p:cNvGrpSpPr/>
          <p:nvPr/>
        </p:nvGrpSpPr>
        <p:grpSpPr>
          <a:xfrm rot="5400000">
            <a:off x="4030358" y="2960283"/>
            <a:ext cx="952500" cy="2036475"/>
            <a:chOff x="879476" y="2731167"/>
            <a:chExt cx="952500" cy="2036475"/>
          </a:xfrm>
        </p:grpSpPr>
        <p:sp>
          <p:nvSpPr>
            <p:cNvPr id="29" name="Line 125"/>
            <p:cNvSpPr>
              <a:spLocks noChangeShapeType="1"/>
            </p:cNvSpPr>
            <p:nvPr/>
          </p:nvSpPr>
          <p:spPr bwMode="auto">
            <a:xfrm>
              <a:off x="879476" y="3300042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Line 127"/>
            <p:cNvSpPr>
              <a:spLocks noChangeShapeType="1"/>
            </p:cNvSpPr>
            <p:nvPr/>
          </p:nvSpPr>
          <p:spPr bwMode="auto">
            <a:xfrm>
              <a:off x="879476" y="4767642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Line 128"/>
            <p:cNvSpPr>
              <a:spLocks noChangeShapeType="1"/>
            </p:cNvSpPr>
            <p:nvPr/>
          </p:nvSpPr>
          <p:spPr bwMode="auto">
            <a:xfrm>
              <a:off x="879476" y="4459128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" name="Line 129"/>
            <p:cNvSpPr>
              <a:spLocks noChangeShapeType="1"/>
            </p:cNvSpPr>
            <p:nvPr/>
          </p:nvSpPr>
          <p:spPr bwMode="auto">
            <a:xfrm>
              <a:off x="879476" y="4176015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" name="Line 131"/>
            <p:cNvSpPr>
              <a:spLocks noChangeShapeType="1"/>
            </p:cNvSpPr>
            <p:nvPr/>
          </p:nvSpPr>
          <p:spPr bwMode="auto">
            <a:xfrm>
              <a:off x="879476" y="3014282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" name="Line 133"/>
            <p:cNvSpPr>
              <a:spLocks noChangeShapeType="1"/>
            </p:cNvSpPr>
            <p:nvPr/>
          </p:nvSpPr>
          <p:spPr bwMode="auto">
            <a:xfrm>
              <a:off x="879476" y="2731167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3129" name="Text Box 57"/>
          <p:cNvSpPr txBox="1">
            <a:spLocks noChangeArrowheads="1"/>
          </p:cNvSpPr>
          <p:nvPr/>
        </p:nvSpPr>
        <p:spPr bwMode="auto">
          <a:xfrm>
            <a:off x="0" y="1160463"/>
            <a:ext cx="9144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fr-FR" dirty="0" smtClean="0">
                <a:latin typeface="Comic Sans MS" pitchFamily="-84" charset="0"/>
              </a:rPr>
              <a:t>.</a:t>
            </a:r>
            <a:endParaRPr lang="fr-FR" dirty="0"/>
          </a:p>
        </p:txBody>
      </p:sp>
      <p:grpSp>
        <p:nvGrpSpPr>
          <p:cNvPr id="3" name="Grouper 53"/>
          <p:cNvGrpSpPr/>
          <p:nvPr/>
        </p:nvGrpSpPr>
        <p:grpSpPr>
          <a:xfrm>
            <a:off x="2976499" y="3841750"/>
            <a:ext cx="3216402" cy="2400300"/>
            <a:chOff x="753999" y="2774950"/>
            <a:chExt cx="3216402" cy="2400300"/>
          </a:xfrm>
        </p:grpSpPr>
        <p:sp>
          <p:nvSpPr>
            <p:cNvPr id="55" name="AutoShape 7"/>
            <p:cNvSpPr>
              <a:spLocks noChangeArrowheads="1"/>
            </p:cNvSpPr>
            <p:nvPr/>
          </p:nvSpPr>
          <p:spPr bwMode="auto">
            <a:xfrm rot="-5400000" flipH="1" flipV="1">
              <a:off x="731838" y="4156076"/>
              <a:ext cx="879475" cy="434975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gradFill rotWithShape="1">
              <a:gsLst>
                <a:gs pos="0">
                  <a:srgbClr val="FFCC99">
                    <a:alpha val="39999"/>
                  </a:srgbClr>
                </a:gs>
                <a:gs pos="100000">
                  <a:srgbClr val="FFBC79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6" name="AutoShape 24"/>
            <p:cNvSpPr>
              <a:spLocks noChangeArrowheads="1"/>
            </p:cNvSpPr>
            <p:nvPr/>
          </p:nvSpPr>
          <p:spPr bwMode="auto">
            <a:xfrm rot="-5400000" flipH="1" flipV="1">
              <a:off x="3329784" y="3956846"/>
              <a:ext cx="463550" cy="436563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gradFill rotWithShape="1">
              <a:gsLst>
                <a:gs pos="0">
                  <a:srgbClr val="FFCC99">
                    <a:alpha val="39999"/>
                  </a:srgbClr>
                </a:gs>
                <a:gs pos="100000">
                  <a:srgbClr val="FFBC79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4" name="Grouper 66"/>
            <p:cNvGrpSpPr/>
            <p:nvPr/>
          </p:nvGrpSpPr>
          <p:grpSpPr>
            <a:xfrm>
              <a:off x="753999" y="2774950"/>
              <a:ext cx="3216402" cy="2400300"/>
              <a:chOff x="2989199" y="3892550"/>
              <a:chExt cx="3216402" cy="2400300"/>
            </a:xfrm>
          </p:grpSpPr>
          <p:grpSp>
            <p:nvGrpSpPr>
              <p:cNvPr id="5" name="Grouper 73"/>
              <p:cNvGrpSpPr/>
              <p:nvPr/>
            </p:nvGrpSpPr>
            <p:grpSpPr>
              <a:xfrm>
                <a:off x="2989199" y="3892550"/>
                <a:ext cx="3216402" cy="2400300"/>
                <a:chOff x="2963799" y="3956050"/>
                <a:chExt cx="3216402" cy="2400300"/>
              </a:xfrm>
            </p:grpSpPr>
            <p:pic>
              <p:nvPicPr>
                <p:cNvPr id="71" name="Image 70"/>
                <p:cNvPicPr>
                  <a:picLocks noChangeAspect="1"/>
                </p:cNvPicPr>
                <p:nvPr/>
              </p:nvPicPr>
              <p:blipFill>
                <a:blip r:embed="rId2">
                  <a:grayscl/>
                </a:blip>
                <a:stretch>
                  <a:fillRect/>
                </a:stretch>
              </p:blipFill>
              <p:spPr>
                <a:xfrm>
                  <a:off x="2963799" y="3956050"/>
                  <a:ext cx="3216402" cy="2400300"/>
                </a:xfrm>
                <a:prstGeom prst="rect">
                  <a:avLst/>
                </a:prstGeom>
              </p:spPr>
            </p:pic>
            <p:sp>
              <p:nvSpPr>
                <p:cNvPr id="72" name="Forme libre 71"/>
                <p:cNvSpPr/>
                <p:nvPr/>
              </p:nvSpPr>
              <p:spPr bwMode="auto">
                <a:xfrm>
                  <a:off x="3086100" y="4991100"/>
                  <a:ext cx="690050" cy="177800"/>
                </a:xfrm>
                <a:custGeom>
                  <a:avLst/>
                  <a:gdLst>
                    <a:gd name="connsiteX0" fmla="*/ 0 w 654050"/>
                    <a:gd name="connsiteY0" fmla="*/ 0 h 177800"/>
                    <a:gd name="connsiteX1" fmla="*/ 654050 w 654050"/>
                    <a:gd name="connsiteY1" fmla="*/ 57150 h 177800"/>
                    <a:gd name="connsiteX2" fmla="*/ 635000 w 654050"/>
                    <a:gd name="connsiteY2" fmla="*/ 177800 h 177800"/>
                    <a:gd name="connsiteX3" fmla="*/ 0 w 654050"/>
                    <a:gd name="connsiteY3" fmla="*/ 127000 h 177800"/>
                    <a:gd name="connsiteX4" fmla="*/ 0 w 654050"/>
                    <a:gd name="connsiteY4" fmla="*/ 0 h 177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54050" h="177800">
                      <a:moveTo>
                        <a:pt x="0" y="0"/>
                      </a:moveTo>
                      <a:lnTo>
                        <a:pt x="654050" y="57150"/>
                      </a:lnTo>
                      <a:lnTo>
                        <a:pt x="635000" y="177800"/>
                      </a:lnTo>
                      <a:lnTo>
                        <a:pt x="0" y="1270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28FAD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square" lIns="109728" tIns="54864" rIns="109728" bIns="54864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109696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fr-FR" sz="2800" b="0" i="0" u="none" strike="noStrike" cap="none" normalizeH="0" baseline="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egoe" pitchFamily="34" charset="0"/>
                  </a:endParaRPr>
                </a:p>
              </p:txBody>
            </p:sp>
            <p:sp>
              <p:nvSpPr>
                <p:cNvPr id="74" name="Forme libre 73"/>
                <p:cNvSpPr/>
                <p:nvPr/>
              </p:nvSpPr>
              <p:spPr bwMode="auto">
                <a:xfrm flipH="1">
                  <a:off x="5359400" y="4991100"/>
                  <a:ext cx="690050" cy="177800"/>
                </a:xfrm>
                <a:custGeom>
                  <a:avLst/>
                  <a:gdLst>
                    <a:gd name="connsiteX0" fmla="*/ 0 w 654050"/>
                    <a:gd name="connsiteY0" fmla="*/ 0 h 177800"/>
                    <a:gd name="connsiteX1" fmla="*/ 654050 w 654050"/>
                    <a:gd name="connsiteY1" fmla="*/ 57150 h 177800"/>
                    <a:gd name="connsiteX2" fmla="*/ 635000 w 654050"/>
                    <a:gd name="connsiteY2" fmla="*/ 177800 h 177800"/>
                    <a:gd name="connsiteX3" fmla="*/ 0 w 654050"/>
                    <a:gd name="connsiteY3" fmla="*/ 127000 h 177800"/>
                    <a:gd name="connsiteX4" fmla="*/ 0 w 654050"/>
                    <a:gd name="connsiteY4" fmla="*/ 0 h 177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54050" h="177800">
                      <a:moveTo>
                        <a:pt x="0" y="0"/>
                      </a:moveTo>
                      <a:lnTo>
                        <a:pt x="654050" y="57150"/>
                      </a:lnTo>
                      <a:lnTo>
                        <a:pt x="635000" y="177800"/>
                      </a:lnTo>
                      <a:lnTo>
                        <a:pt x="0" y="1270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28FAD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square" lIns="109728" tIns="54864" rIns="109728" bIns="54864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109696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fr-FR" sz="2800" b="0" i="0" u="none" strike="noStrike" cap="none" normalizeH="0" baseline="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egoe" pitchFamily="34" charset="0"/>
                  </a:endParaRPr>
                </a:p>
              </p:txBody>
            </p:sp>
          </p:grpSp>
          <p:grpSp>
            <p:nvGrpSpPr>
              <p:cNvPr id="6" name="Group 52"/>
              <p:cNvGrpSpPr>
                <a:grpSpLocks noChangeAspect="1"/>
              </p:cNvGrpSpPr>
              <p:nvPr/>
            </p:nvGrpSpPr>
            <p:grpSpPr bwMode="auto">
              <a:xfrm rot="3900000">
                <a:off x="4516195" y="4730474"/>
                <a:ext cx="137008" cy="113788"/>
                <a:chOff x="481" y="2600"/>
                <a:chExt cx="1350" cy="1112"/>
              </a:xfrm>
            </p:grpSpPr>
            <p:sp>
              <p:nvSpPr>
                <p:cNvPr id="66" name="AutoShape 53"/>
                <p:cNvSpPr>
                  <a:spLocks noChangeArrowheads="1"/>
                </p:cNvSpPr>
                <p:nvPr/>
              </p:nvSpPr>
              <p:spPr bwMode="auto">
                <a:xfrm>
                  <a:off x="602" y="2600"/>
                  <a:ext cx="1112" cy="1112"/>
                </a:xfrm>
                <a:prstGeom prst="flowChartSummingJunction">
                  <a:avLst/>
                </a:prstGeom>
                <a:noFill/>
                <a:ln w="9525">
                  <a:solidFill>
                    <a:srgbClr val="CC0000"/>
                  </a:solidFill>
                  <a:round/>
                  <a:headEnd/>
                  <a:tailEnd/>
                </a:ln>
                <a:effectLst/>
              </p:spPr>
              <p:txBody>
                <a:bodyPr rot="10800000"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fr-FR" sz="1600"/>
                </a:p>
              </p:txBody>
            </p:sp>
            <p:sp>
              <p:nvSpPr>
                <p:cNvPr id="67" name="Arc 54"/>
                <p:cNvSpPr>
                  <a:spLocks/>
                </p:cNvSpPr>
                <p:nvPr/>
              </p:nvSpPr>
              <p:spPr bwMode="auto">
                <a:xfrm rot="2700000">
                  <a:off x="1268" y="2875"/>
                  <a:ext cx="563" cy="563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0000"/>
                </a:solidFill>
                <a:ln w="9525">
                  <a:solidFill>
                    <a:srgbClr val="CC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70" name="Arc 55"/>
                <p:cNvSpPr>
                  <a:spLocks/>
                </p:cNvSpPr>
                <p:nvPr/>
              </p:nvSpPr>
              <p:spPr bwMode="auto">
                <a:xfrm rot="18900000" flipH="1">
                  <a:off x="481" y="2875"/>
                  <a:ext cx="563" cy="563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0000"/>
                </a:solidFill>
                <a:ln w="9525">
                  <a:solidFill>
                    <a:srgbClr val="CC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</p:grpSp>
      </p:grpSp>
      <p:sp>
        <p:nvSpPr>
          <p:cNvPr id="75" name="Freeform 26"/>
          <p:cNvSpPr>
            <a:spLocks noChangeAspect="1"/>
          </p:cNvSpPr>
          <p:nvPr/>
        </p:nvSpPr>
        <p:spPr bwMode="auto">
          <a:xfrm rot="5400000">
            <a:off x="4359531" y="5939878"/>
            <a:ext cx="444538" cy="93752"/>
          </a:xfrm>
          <a:custGeom>
            <a:avLst/>
            <a:gdLst>
              <a:gd name="T0" fmla="*/ 0 w 1044"/>
              <a:gd name="T1" fmla="*/ 95 h 198"/>
              <a:gd name="T2" fmla="*/ 151 w 1044"/>
              <a:gd name="T3" fmla="*/ 0 h 198"/>
              <a:gd name="T4" fmla="*/ 1044 w 1044"/>
              <a:gd name="T5" fmla="*/ 99 h 198"/>
              <a:gd name="T6" fmla="*/ 151 w 1044"/>
              <a:gd name="T7" fmla="*/ 197 h 198"/>
              <a:gd name="T8" fmla="*/ 0 w 1044"/>
              <a:gd name="T9" fmla="*/ 95 h 1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44"/>
              <a:gd name="T16" fmla="*/ 0 h 198"/>
              <a:gd name="T17" fmla="*/ 1044 w 1044"/>
              <a:gd name="T18" fmla="*/ 198 h 1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44" h="198">
                <a:moveTo>
                  <a:pt x="0" y="95"/>
                </a:moveTo>
                <a:cubicBezTo>
                  <a:pt x="0" y="23"/>
                  <a:pt x="70" y="1"/>
                  <a:pt x="151" y="0"/>
                </a:cubicBezTo>
                <a:cubicBezTo>
                  <a:pt x="460" y="16"/>
                  <a:pt x="1044" y="99"/>
                  <a:pt x="1044" y="99"/>
                </a:cubicBezTo>
                <a:cubicBezTo>
                  <a:pt x="1044" y="99"/>
                  <a:pt x="325" y="198"/>
                  <a:pt x="151" y="197"/>
                </a:cubicBezTo>
                <a:cubicBezTo>
                  <a:pt x="72" y="197"/>
                  <a:pt x="0" y="165"/>
                  <a:pt x="0" y="95"/>
                </a:cubicBezTo>
                <a:close/>
              </a:path>
            </a:pathLst>
          </a:custGeom>
          <a:solidFill>
            <a:srgbClr val="9F2936"/>
          </a:solidFill>
          <a:ln w="6350" cap="flat" cmpd="sng">
            <a:noFill/>
            <a:prstDash val="dash"/>
            <a:round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5845" y="3441700"/>
            <a:ext cx="1497709" cy="344796"/>
          </a:xfrm>
          <a:prstGeom prst="rect">
            <a:avLst/>
          </a:prstGeom>
        </p:spPr>
      </p:pic>
      <p:sp>
        <p:nvSpPr>
          <p:cNvPr id="26" name="Oval 58"/>
          <p:cNvSpPr>
            <a:spLocks noChangeArrowheads="1"/>
          </p:cNvSpPr>
          <p:nvPr/>
        </p:nvSpPr>
        <p:spPr bwMode="auto">
          <a:xfrm rot="2586291">
            <a:off x="4508500" y="3584575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ZoneTexte 27"/>
          <p:cNvSpPr txBox="1">
            <a:spLocks/>
          </p:cNvSpPr>
          <p:nvPr/>
        </p:nvSpPr>
        <p:spPr>
          <a:xfrm>
            <a:off x="2814615" y="290796"/>
            <a:ext cx="3540170" cy="356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4260000" algn="br">
              <a:schemeClr val="tx1">
                <a:alpha val="34000"/>
              </a:schemeClr>
            </a:outerShdw>
          </a:effectLst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2000" cap="all" dirty="0">
                <a:ln w="11430"/>
                <a:solidFill>
                  <a:srgbClr val="9F2936"/>
                </a:solidFill>
                <a:latin typeface="Trebuchet MS"/>
                <a:ea typeface="+mj-ea"/>
                <a:cs typeface="Trebuchet MS"/>
              </a:rPr>
              <a:t>Les effets secondaires</a:t>
            </a:r>
          </a:p>
        </p:txBody>
      </p:sp>
      <p:sp>
        <p:nvSpPr>
          <p:cNvPr id="35" name="Titre 24"/>
          <p:cNvSpPr txBox="1">
            <a:spLocks/>
          </p:cNvSpPr>
          <p:nvPr/>
        </p:nvSpPr>
        <p:spPr>
          <a:xfrm>
            <a:off x="2788210" y="904143"/>
            <a:ext cx="3567580" cy="30008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t">
            <a:spAutoFit/>
          </a:bodyPr>
          <a:lstStyle/>
          <a:p>
            <a:pPr marL="0" marR="0" lvl="0" indent="0" algn="ctr" defTabSz="914363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b="1" spc="5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ebuchet MS"/>
                <a:cs typeface="Trebuchet MS"/>
              </a:rPr>
              <a:t>1/ </a:t>
            </a:r>
            <a:r>
              <a:rPr lang="fr-FR" sz="1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ebuchet MS"/>
                <a:cs typeface="Trebuchet MS"/>
              </a:rPr>
              <a:t>Le lacet inverse</a:t>
            </a:r>
            <a:endParaRPr kumimoji="0" lang="fr-FR" sz="1800" b="1" i="0" u="none" strike="noStrike" kern="1200" spc="50" normalizeH="0" baseline="0" noProof="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Trebuchet MS"/>
              <a:cs typeface="Trebuchet MS"/>
            </a:endParaRPr>
          </a:p>
        </p:txBody>
      </p: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635000" y="2162175"/>
            <a:ext cx="64643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FR" sz="1400" b="1" dirty="0" smtClean="0">
                <a:solidFill>
                  <a:schemeClr val="accent2"/>
                </a:solidFill>
                <a:latin typeface="Trebuchet MS"/>
                <a:cs typeface="Trebuchet MS"/>
              </a:rPr>
              <a:t>Remède</a:t>
            </a:r>
            <a:r>
              <a:rPr lang="fr-FR" sz="1400" b="0" dirty="0" smtClean="0">
                <a:latin typeface="Trebuchet MS"/>
                <a:cs typeface="Trebuchet MS"/>
              </a:rPr>
              <a:t> </a:t>
            </a:r>
            <a:r>
              <a:rPr lang="fr-FR" sz="1400" b="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1400" dirty="0">
                <a:latin typeface="Trebuchet MS"/>
                <a:cs typeface="Trebuchet MS"/>
                <a:sym typeface="Wingdings"/>
              </a:rPr>
              <a:t> </a:t>
            </a:r>
            <a:r>
              <a:rPr lang="fr-FR" sz="1400" b="0" dirty="0" smtClean="0">
                <a:latin typeface="Trebuchet MS"/>
                <a:cs typeface="Trebuchet MS"/>
              </a:rPr>
              <a:t>Action sur la dérive du même côté que le manche (conjugaison)</a:t>
            </a:r>
            <a:endParaRPr lang="fr-FR" sz="1400" b="0" dirty="0">
              <a:latin typeface="Trebuchet MS"/>
              <a:cs typeface="Trebuchet MS"/>
            </a:endParaRPr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635000" y="1665386"/>
            <a:ext cx="64643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FR" sz="1400" b="1" dirty="0" smtClean="0">
                <a:solidFill>
                  <a:srgbClr val="C0504D"/>
                </a:solidFill>
                <a:latin typeface="Trebuchet MS"/>
                <a:cs typeface="Trebuchet MS"/>
              </a:rPr>
              <a:t>Effet</a:t>
            </a:r>
            <a:r>
              <a:rPr lang="fr-FR" sz="1400" dirty="0" smtClean="0">
                <a:latin typeface="Trebuchet MS"/>
                <a:cs typeface="Trebuchet MS"/>
              </a:rPr>
              <a:t> </a:t>
            </a:r>
            <a:r>
              <a:rPr lang="fr-FR" sz="14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1400" dirty="0">
                <a:latin typeface="Trebuchet MS"/>
                <a:cs typeface="Trebuchet MS"/>
                <a:sym typeface="Wingdings"/>
              </a:rPr>
              <a:t> </a:t>
            </a:r>
            <a:r>
              <a:rPr lang="fr-FR" sz="1400" dirty="0" smtClean="0">
                <a:latin typeface="Trebuchet MS"/>
                <a:cs typeface="Trebuchet MS"/>
              </a:rPr>
              <a:t>Rotation </a:t>
            </a:r>
            <a:r>
              <a:rPr lang="fr-FR" sz="1400" dirty="0">
                <a:latin typeface="Trebuchet MS"/>
                <a:cs typeface="Trebuchet MS"/>
              </a:rPr>
              <a:t>en </a:t>
            </a:r>
            <a:r>
              <a:rPr lang="fr-FR" sz="1400" dirty="0" smtClean="0">
                <a:latin typeface="Trebuchet MS"/>
                <a:cs typeface="Trebuchet MS"/>
              </a:rPr>
              <a:t>lacet du côté opposé à l’action sur le manche</a:t>
            </a:r>
            <a:endParaRPr lang="fr-FR" sz="1400" dirty="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rcRect l="14563" t="16263" r="15210" b="11229"/>
          <a:stretch>
            <a:fillRect/>
          </a:stretch>
        </p:blipFill>
        <p:spPr bwMode="auto">
          <a:xfrm rot="360000">
            <a:off x="5298835" y="2542826"/>
            <a:ext cx="2162083" cy="2082794"/>
          </a:xfrm>
          <a:prstGeom prst="rect">
            <a:avLst/>
          </a:prstGeom>
          <a:noFill/>
        </p:spPr>
      </p:pic>
      <p:sp>
        <p:nvSpPr>
          <p:cNvPr id="45" name="Arc 2"/>
          <p:cNvSpPr>
            <a:spLocks/>
          </p:cNvSpPr>
          <p:nvPr/>
        </p:nvSpPr>
        <p:spPr bwMode="auto">
          <a:xfrm rot="20700000" flipH="1">
            <a:off x="6088022" y="3952150"/>
            <a:ext cx="1382309" cy="1285506"/>
          </a:xfrm>
          <a:custGeom>
            <a:avLst/>
            <a:gdLst>
              <a:gd name="G0" fmla="+- 0 0 0"/>
              <a:gd name="G1" fmla="+- 19009 0 0"/>
              <a:gd name="G2" fmla="+- 21600 0 0"/>
              <a:gd name="T0" fmla="*/ 10256 w 21600"/>
              <a:gd name="T1" fmla="*/ 0 h 19009"/>
              <a:gd name="T2" fmla="*/ 21600 w 21600"/>
              <a:gd name="T3" fmla="*/ 19009 h 19009"/>
              <a:gd name="T4" fmla="*/ 0 w 21600"/>
              <a:gd name="T5" fmla="*/ 19009 h 19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9009" fill="none" extrusionOk="0">
                <a:moveTo>
                  <a:pt x="10256" y="-1"/>
                </a:moveTo>
                <a:cubicBezTo>
                  <a:pt x="17244" y="3769"/>
                  <a:pt x="21600" y="11069"/>
                  <a:pt x="21600" y="19009"/>
                </a:cubicBezTo>
              </a:path>
              <a:path w="21600" h="19009" stroke="0" extrusionOk="0">
                <a:moveTo>
                  <a:pt x="10256" y="-1"/>
                </a:moveTo>
                <a:cubicBezTo>
                  <a:pt x="17244" y="3769"/>
                  <a:pt x="21600" y="11069"/>
                  <a:pt x="21600" y="19009"/>
                </a:cubicBezTo>
                <a:lnTo>
                  <a:pt x="0" y="19009"/>
                </a:lnTo>
                <a:close/>
              </a:path>
            </a:pathLst>
          </a:custGeom>
          <a:noFill/>
          <a:ln w="76200" cmpd="sng">
            <a:solidFill>
              <a:srgbClr val="FF0000"/>
            </a:solidFill>
            <a:round/>
            <a:headEnd/>
            <a:tailEnd type="triangle" w="med" len="med"/>
          </a:ln>
          <a:effectLst>
            <a:outerShdw blurRad="63500" dist="25273" dir="7560000" algn="tl" rotWithShape="0">
              <a:srgbClr val="000000">
                <a:alpha val="35000"/>
              </a:srgbClr>
            </a:outerShdw>
          </a:effectLst>
          <a:scene3d>
            <a:camera prst="orthographicFront">
              <a:rot lat="17147584" lon="20479394" rev="1081084"/>
            </a:camera>
            <a:lightRig rig="threePt" dir="t"/>
          </a:scene3d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6" name="Arc 2"/>
          <p:cNvSpPr>
            <a:spLocks/>
          </p:cNvSpPr>
          <p:nvPr/>
        </p:nvSpPr>
        <p:spPr bwMode="auto">
          <a:xfrm rot="21243608" flipH="1">
            <a:off x="4823347" y="2810498"/>
            <a:ext cx="1661579" cy="2010228"/>
          </a:xfrm>
          <a:custGeom>
            <a:avLst/>
            <a:gdLst>
              <a:gd name="G0" fmla="+- 0 0 0"/>
              <a:gd name="G1" fmla="+- 19009 0 0"/>
              <a:gd name="G2" fmla="+- 21600 0 0"/>
              <a:gd name="T0" fmla="*/ 10256 w 21600"/>
              <a:gd name="T1" fmla="*/ 0 h 19009"/>
              <a:gd name="T2" fmla="*/ 21600 w 21600"/>
              <a:gd name="T3" fmla="*/ 19009 h 19009"/>
              <a:gd name="T4" fmla="*/ 0 w 21600"/>
              <a:gd name="T5" fmla="*/ 19009 h 19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9009" fill="none" extrusionOk="0">
                <a:moveTo>
                  <a:pt x="10256" y="-1"/>
                </a:moveTo>
                <a:cubicBezTo>
                  <a:pt x="17244" y="3769"/>
                  <a:pt x="21600" y="11069"/>
                  <a:pt x="21600" y="19009"/>
                </a:cubicBezTo>
              </a:path>
              <a:path w="21600" h="19009" stroke="0" extrusionOk="0">
                <a:moveTo>
                  <a:pt x="10256" y="-1"/>
                </a:moveTo>
                <a:cubicBezTo>
                  <a:pt x="17244" y="3769"/>
                  <a:pt x="21600" y="11069"/>
                  <a:pt x="21600" y="19009"/>
                </a:cubicBezTo>
                <a:lnTo>
                  <a:pt x="0" y="19009"/>
                </a:lnTo>
                <a:close/>
              </a:path>
            </a:pathLst>
          </a:custGeom>
          <a:noFill/>
          <a:ln w="76200" cmpd="sng">
            <a:solidFill>
              <a:schemeClr val="bg2">
                <a:lumMod val="75000"/>
              </a:schemeClr>
            </a:solidFill>
            <a:round/>
            <a:headEnd/>
            <a:tailEnd type="triangle" w="med" len="med"/>
          </a:ln>
          <a:effectLst>
            <a:outerShdw blurRad="63500" dist="25273" dir="7560000" algn="tl" rotWithShape="0">
              <a:srgbClr val="000000">
                <a:alpha val="35000"/>
              </a:srgbClr>
            </a:outerShdw>
          </a:effectLst>
          <a:scene3d>
            <a:camera prst="orthographicFront">
              <a:rot lat="17099729" lon="20400524" rev="1454852"/>
            </a:camera>
            <a:lightRig rig="threePt" dir="t"/>
          </a:scene3d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Arc 2"/>
          <p:cNvSpPr>
            <a:spLocks/>
          </p:cNvSpPr>
          <p:nvPr/>
        </p:nvSpPr>
        <p:spPr bwMode="auto">
          <a:xfrm rot="780000" flipH="1">
            <a:off x="3497084" y="1773526"/>
            <a:ext cx="4421971" cy="2963006"/>
          </a:xfrm>
          <a:custGeom>
            <a:avLst/>
            <a:gdLst>
              <a:gd name="G0" fmla="+- 0 0 0"/>
              <a:gd name="G1" fmla="+- 19009 0 0"/>
              <a:gd name="G2" fmla="+- 21600 0 0"/>
              <a:gd name="T0" fmla="*/ 10256 w 21600"/>
              <a:gd name="T1" fmla="*/ 0 h 19009"/>
              <a:gd name="T2" fmla="*/ 21600 w 21600"/>
              <a:gd name="T3" fmla="*/ 19009 h 19009"/>
              <a:gd name="T4" fmla="*/ 0 w 21600"/>
              <a:gd name="T5" fmla="*/ 19009 h 19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9009" fill="none" extrusionOk="0">
                <a:moveTo>
                  <a:pt x="10256" y="-1"/>
                </a:moveTo>
                <a:cubicBezTo>
                  <a:pt x="17244" y="3769"/>
                  <a:pt x="21600" y="11069"/>
                  <a:pt x="21600" y="19009"/>
                </a:cubicBezTo>
              </a:path>
              <a:path w="21600" h="19009" stroke="0" extrusionOk="0">
                <a:moveTo>
                  <a:pt x="10256" y="-1"/>
                </a:moveTo>
                <a:cubicBezTo>
                  <a:pt x="17244" y="3769"/>
                  <a:pt x="21600" y="11069"/>
                  <a:pt x="21600" y="19009"/>
                </a:cubicBezTo>
                <a:lnTo>
                  <a:pt x="0" y="19009"/>
                </a:lnTo>
                <a:close/>
              </a:path>
            </a:pathLst>
          </a:custGeom>
          <a:noFill/>
          <a:ln w="76200" cmpd="sng">
            <a:solidFill>
              <a:srgbClr val="008000"/>
            </a:solidFill>
            <a:round/>
            <a:headEnd/>
            <a:tailEnd type="triangle" w="med" len="med"/>
          </a:ln>
          <a:effectLst>
            <a:outerShdw blurRad="63500" dist="25273" dir="7560000" algn="tl" rotWithShape="0">
              <a:srgbClr val="000000">
                <a:alpha val="35000"/>
              </a:srgbClr>
            </a:outerShdw>
          </a:effectLst>
          <a:scene3d>
            <a:camera prst="orthographicFront">
              <a:rot lat="17252148" lon="20443524" rev="1842000"/>
            </a:camera>
            <a:lightRig rig="threePt" dir="t"/>
          </a:scene3d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 flipH="1" flipV="1">
            <a:off x="3352800" y="3352800"/>
            <a:ext cx="4044618" cy="238760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lgDashDot"/>
            <a:round/>
            <a:headEnd type="oval" w="lg" len="lg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 Box 49"/>
          <p:cNvSpPr txBox="1">
            <a:spLocks noChangeArrowheads="1"/>
          </p:cNvSpPr>
          <p:nvPr/>
        </p:nvSpPr>
        <p:spPr bwMode="auto">
          <a:xfrm>
            <a:off x="653538" y="1893542"/>
            <a:ext cx="6959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FR" sz="1400" b="1" dirty="0" smtClean="0">
                <a:solidFill>
                  <a:srgbClr val="C0504D"/>
                </a:solidFill>
                <a:latin typeface="Trebuchet MS"/>
                <a:cs typeface="Trebuchet MS"/>
              </a:rPr>
              <a:t>Raison</a:t>
            </a:r>
            <a:r>
              <a:rPr lang="fr-FR" sz="1400" b="0" dirty="0" smtClean="0">
                <a:latin typeface="Trebuchet MS"/>
                <a:cs typeface="Trebuchet MS"/>
              </a:rPr>
              <a:t> </a:t>
            </a:r>
            <a:r>
              <a:rPr lang="fr-FR" sz="1400" b="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1400" dirty="0">
                <a:latin typeface="Trebuchet MS"/>
                <a:cs typeface="Trebuchet MS"/>
                <a:sym typeface="Wingdings"/>
              </a:rPr>
              <a:t> </a:t>
            </a:r>
            <a:r>
              <a:rPr lang="fr-FR" sz="1400" b="0" dirty="0" smtClean="0">
                <a:latin typeface="Trebuchet MS"/>
                <a:cs typeface="Trebuchet MS"/>
              </a:rPr>
              <a:t>L’aile haute suit une trajectoire plus longue que l’aile basse.</a:t>
            </a:r>
            <a:endParaRPr lang="fr-FR" sz="1400" b="0" dirty="0">
              <a:latin typeface="Trebuchet MS"/>
              <a:cs typeface="Trebuchet MS"/>
            </a:endParaRPr>
          </a:p>
        </p:txBody>
      </p:sp>
      <p:sp>
        <p:nvSpPr>
          <p:cNvPr id="31" name="Text Box 50"/>
          <p:cNvSpPr txBox="1">
            <a:spLocks noChangeArrowheads="1"/>
          </p:cNvSpPr>
          <p:nvPr/>
        </p:nvSpPr>
        <p:spPr bwMode="auto">
          <a:xfrm>
            <a:off x="635000" y="1454812"/>
            <a:ext cx="711615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FR" sz="1400" b="1" dirty="0" smtClean="0">
                <a:solidFill>
                  <a:srgbClr val="C0504D"/>
                </a:solidFill>
                <a:latin typeface="Trebuchet MS"/>
                <a:cs typeface="Trebuchet MS"/>
              </a:rPr>
              <a:t>Cause</a:t>
            </a:r>
            <a:r>
              <a:rPr lang="fr-FR" sz="1400" b="0" dirty="0" smtClean="0">
                <a:latin typeface="Trebuchet MS"/>
                <a:cs typeface="Trebuchet MS"/>
              </a:rPr>
              <a:t> </a:t>
            </a:r>
            <a:r>
              <a:rPr lang="fr-FR" sz="1400" b="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1400" dirty="0">
                <a:latin typeface="Trebuchet MS"/>
                <a:cs typeface="Trebuchet MS"/>
                <a:sym typeface="Wingdings"/>
              </a:rPr>
              <a:t> </a:t>
            </a:r>
            <a:r>
              <a:rPr lang="fr-FR" sz="1400" b="0" dirty="0" smtClean="0">
                <a:latin typeface="Trebuchet MS"/>
                <a:cs typeface="Trebuchet MS"/>
              </a:rPr>
              <a:t>Différentiel de vitesse entre l’aile haute et l’aile basse lors d’un virage.</a:t>
            </a:r>
            <a:endParaRPr lang="fr-FR" sz="1400" b="0" dirty="0">
              <a:latin typeface="Trebuchet MS"/>
              <a:cs typeface="Trebuchet MS"/>
            </a:endParaRPr>
          </a:p>
        </p:txBody>
      </p:sp>
      <p:sp>
        <p:nvSpPr>
          <p:cNvPr id="35" name="ZoneTexte 34"/>
          <p:cNvSpPr txBox="1">
            <a:spLocks/>
          </p:cNvSpPr>
          <p:nvPr/>
        </p:nvSpPr>
        <p:spPr>
          <a:xfrm>
            <a:off x="2814615" y="290796"/>
            <a:ext cx="3540170" cy="356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4260000" algn="br">
              <a:schemeClr val="tx1">
                <a:alpha val="34000"/>
              </a:schemeClr>
            </a:outerShdw>
          </a:effectLst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2000" cap="all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rebuchet MS"/>
                <a:ea typeface="+mj-ea"/>
                <a:cs typeface="Trebuchet MS"/>
              </a:rPr>
              <a:t>Les effets secondaires</a:t>
            </a:r>
            <a:endParaRPr lang="fr-FR" sz="2000" cap="all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Trebuchet MS"/>
              <a:ea typeface="+mj-ea"/>
              <a:cs typeface="Trebuchet MS"/>
            </a:endParaRPr>
          </a:p>
        </p:txBody>
      </p:sp>
      <p:sp>
        <p:nvSpPr>
          <p:cNvPr id="36" name="Text Box 27"/>
          <p:cNvSpPr txBox="1">
            <a:spLocks noChangeArrowheads="1"/>
          </p:cNvSpPr>
          <p:nvPr/>
        </p:nvSpPr>
        <p:spPr bwMode="auto">
          <a:xfrm rot="1935136">
            <a:off x="5199593" y="5157161"/>
            <a:ext cx="23241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rebuchet MS"/>
                <a:cs typeface="Trebuchet MS"/>
              </a:rPr>
              <a:t>Trajectoire aile basse</a:t>
            </a:r>
            <a:endParaRPr lang="fr-FR" sz="1200" b="0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rebuchet MS"/>
              <a:cs typeface="Trebuchet MS"/>
            </a:endParaRPr>
          </a:p>
        </p:txBody>
      </p:sp>
      <p:sp>
        <p:nvSpPr>
          <p:cNvPr id="37" name="Text Box 28"/>
          <p:cNvSpPr txBox="1">
            <a:spLocks noChangeArrowheads="1"/>
          </p:cNvSpPr>
          <p:nvPr/>
        </p:nvSpPr>
        <p:spPr bwMode="auto">
          <a:xfrm rot="1900164">
            <a:off x="2977679" y="3618911"/>
            <a:ext cx="16862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1200" b="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rebuchet MS"/>
                <a:cs typeface="Trebuchet MS"/>
              </a:rPr>
              <a:t>Trajectoire aile haute</a:t>
            </a:r>
            <a:endParaRPr lang="fr-FR" sz="1200" b="0" dirty="0">
              <a:solidFill>
                <a:srgbClr val="008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rebuchet MS"/>
              <a:cs typeface="Trebuchet MS"/>
            </a:endParaRPr>
          </a:p>
        </p:txBody>
      </p:sp>
      <p:sp>
        <p:nvSpPr>
          <p:cNvPr id="38" name="Text Box 51"/>
          <p:cNvSpPr txBox="1">
            <a:spLocks noChangeArrowheads="1"/>
          </p:cNvSpPr>
          <p:nvPr/>
        </p:nvSpPr>
        <p:spPr bwMode="auto">
          <a:xfrm>
            <a:off x="635000" y="4762804"/>
            <a:ext cx="5537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fr-FR" sz="1400" b="1" dirty="0" smtClean="0">
                <a:solidFill>
                  <a:srgbClr val="C0504D"/>
                </a:solidFill>
                <a:latin typeface="Trebuchet MS"/>
                <a:cs typeface="Trebuchet MS"/>
              </a:rPr>
              <a:t>Effet </a:t>
            </a:r>
            <a:r>
              <a:rPr lang="fr-FR" sz="1400" b="0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fr-FR" sz="1400" dirty="0" smtClean="0">
                <a:latin typeface="Trebuchet MS"/>
                <a:cs typeface="Trebuchet MS"/>
              </a:rPr>
              <a:t> l’ULM s’incline de plus en plus !</a:t>
            </a:r>
            <a:endParaRPr lang="fr-FR" sz="1400" b="0" dirty="0">
              <a:latin typeface="Trebuchet MS"/>
              <a:cs typeface="Trebuchet MS"/>
            </a:endParaRPr>
          </a:p>
        </p:txBody>
      </p:sp>
      <p:grpSp>
        <p:nvGrpSpPr>
          <p:cNvPr id="40" name="Group 3"/>
          <p:cNvGrpSpPr>
            <a:grpSpLocks/>
          </p:cNvGrpSpPr>
          <p:nvPr/>
        </p:nvGrpSpPr>
        <p:grpSpPr bwMode="auto">
          <a:xfrm rot="2460000">
            <a:off x="7015085" y="1916246"/>
            <a:ext cx="144462" cy="2087563"/>
            <a:chOff x="4694" y="2523"/>
            <a:chExt cx="91" cy="1315"/>
          </a:xfrm>
        </p:grpSpPr>
        <p:grpSp>
          <p:nvGrpSpPr>
            <p:cNvPr id="41" name="Group 4"/>
            <p:cNvGrpSpPr>
              <a:grpSpLocks/>
            </p:cNvGrpSpPr>
            <p:nvPr/>
          </p:nvGrpSpPr>
          <p:grpSpPr bwMode="auto">
            <a:xfrm flipH="1">
              <a:off x="4694" y="2523"/>
              <a:ext cx="91" cy="680"/>
              <a:chOff x="3379" y="1480"/>
              <a:chExt cx="408" cy="2540"/>
            </a:xfrm>
          </p:grpSpPr>
          <p:sp>
            <p:nvSpPr>
              <p:cNvPr id="47" name="AutoShape 5"/>
              <p:cNvSpPr>
                <a:spLocks noChangeArrowheads="1"/>
              </p:cNvSpPr>
              <p:nvPr/>
            </p:nvSpPr>
            <p:spPr bwMode="auto">
              <a:xfrm>
                <a:off x="3424" y="1661"/>
                <a:ext cx="318" cy="2359"/>
              </a:xfrm>
              <a:prstGeom prst="can">
                <a:avLst>
                  <a:gd name="adj" fmla="val 72019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8" name="AutoShape 6"/>
              <p:cNvSpPr>
                <a:spLocks noChangeArrowheads="1"/>
              </p:cNvSpPr>
              <p:nvPr/>
            </p:nvSpPr>
            <p:spPr bwMode="auto">
              <a:xfrm>
                <a:off x="3379" y="1480"/>
                <a:ext cx="408" cy="635"/>
              </a:xfrm>
              <a:prstGeom prst="can">
                <a:avLst>
                  <a:gd name="adj" fmla="val 15110"/>
                </a:avLst>
              </a:prstGeom>
              <a:solidFill>
                <a:srgbClr val="404040"/>
              </a:solidFill>
              <a:ln>
                <a:solidFill>
                  <a:srgbClr val="000000"/>
                </a:solidFill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42" name="Group 7"/>
            <p:cNvGrpSpPr>
              <a:grpSpLocks/>
            </p:cNvGrpSpPr>
            <p:nvPr/>
          </p:nvGrpSpPr>
          <p:grpSpPr bwMode="auto">
            <a:xfrm flipH="1" flipV="1">
              <a:off x="4694" y="3158"/>
              <a:ext cx="91" cy="680"/>
              <a:chOff x="3379" y="1480"/>
              <a:chExt cx="408" cy="2540"/>
            </a:xfrm>
          </p:grpSpPr>
          <p:sp>
            <p:nvSpPr>
              <p:cNvPr id="43" name="AutoShape 8"/>
              <p:cNvSpPr>
                <a:spLocks noChangeArrowheads="1"/>
              </p:cNvSpPr>
              <p:nvPr/>
            </p:nvSpPr>
            <p:spPr bwMode="auto">
              <a:xfrm>
                <a:off x="3424" y="1661"/>
                <a:ext cx="318" cy="2359"/>
              </a:xfrm>
              <a:prstGeom prst="can">
                <a:avLst>
                  <a:gd name="adj" fmla="val 72019"/>
                </a:avLst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4" name="AutoShape 9"/>
              <p:cNvSpPr>
                <a:spLocks noChangeArrowheads="1"/>
              </p:cNvSpPr>
              <p:nvPr/>
            </p:nvSpPr>
            <p:spPr bwMode="auto">
              <a:xfrm>
                <a:off x="3379" y="1480"/>
                <a:ext cx="408" cy="635"/>
              </a:xfrm>
              <a:prstGeom prst="can">
                <a:avLst>
                  <a:gd name="adj" fmla="val 15110"/>
                </a:avLst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  <p:sp>
        <p:nvSpPr>
          <p:cNvPr id="50" name="Text Box 3"/>
          <p:cNvSpPr txBox="1">
            <a:spLocks noChangeArrowheads="1"/>
          </p:cNvSpPr>
          <p:nvPr/>
        </p:nvSpPr>
        <p:spPr bwMode="auto">
          <a:xfrm>
            <a:off x="653538" y="5168180"/>
            <a:ext cx="465144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FR" sz="1400" b="1" dirty="0" smtClean="0">
                <a:solidFill>
                  <a:srgbClr val="C0504D"/>
                </a:solidFill>
                <a:latin typeface="Trebuchet MS"/>
                <a:cs typeface="Trebuchet MS"/>
              </a:rPr>
              <a:t>Remède</a:t>
            </a:r>
            <a:r>
              <a:rPr lang="fr-FR" sz="1400" b="0" dirty="0" smtClean="0">
                <a:latin typeface="Trebuchet MS"/>
                <a:cs typeface="Trebuchet MS"/>
              </a:rPr>
              <a:t> </a:t>
            </a:r>
            <a:r>
              <a:rPr lang="fr-FR" sz="1400" b="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1400" dirty="0">
                <a:latin typeface="Trebuchet MS"/>
                <a:cs typeface="Trebuchet MS"/>
                <a:sym typeface="Wingdings"/>
              </a:rPr>
              <a:t> </a:t>
            </a:r>
            <a:r>
              <a:rPr lang="fr-FR" sz="1400" b="0" dirty="0" smtClean="0">
                <a:latin typeface="Trebuchet MS"/>
                <a:cs typeface="Trebuchet MS"/>
              </a:rPr>
              <a:t>Action sur le manche à l’opposé du virage.</a:t>
            </a:r>
            <a:endParaRPr lang="fr-FR" sz="1400" b="0" dirty="0">
              <a:latin typeface="Trebuchet MS"/>
              <a:cs typeface="Trebuchet MS"/>
            </a:endParaRPr>
          </a:p>
        </p:txBody>
      </p:sp>
      <p:sp>
        <p:nvSpPr>
          <p:cNvPr id="51" name="Titre 24"/>
          <p:cNvSpPr txBox="1">
            <a:spLocks/>
          </p:cNvSpPr>
          <p:nvPr/>
        </p:nvSpPr>
        <p:spPr>
          <a:xfrm>
            <a:off x="2788210" y="904143"/>
            <a:ext cx="3567580" cy="30008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t">
            <a:spAutoFit/>
          </a:bodyPr>
          <a:lstStyle/>
          <a:p>
            <a:pPr marL="0" marR="0" lvl="0" indent="0" algn="ctr" defTabSz="914363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ebuchet MS"/>
                <a:cs typeface="Trebuchet MS"/>
              </a:rPr>
              <a:t>2/ Le roulis induit</a:t>
            </a:r>
            <a:endParaRPr kumimoji="0" lang="fr-FR" sz="1800" b="1" i="0" u="none" strike="noStrike" kern="1200" spc="50" normalizeH="0" baseline="0" noProof="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Trebuchet MS"/>
              <a:cs typeface="Trebuchet MS"/>
            </a:endParaRPr>
          </a:p>
        </p:txBody>
      </p:sp>
      <p:sp>
        <p:nvSpPr>
          <p:cNvPr id="14" name="AutoShape 181"/>
          <p:cNvSpPr>
            <a:spLocks noChangeArrowheads="1"/>
          </p:cNvSpPr>
          <p:nvPr/>
        </p:nvSpPr>
        <p:spPr bwMode="auto">
          <a:xfrm flipH="1">
            <a:off x="5758966" y="2205307"/>
            <a:ext cx="251998" cy="600188"/>
          </a:xfrm>
          <a:prstGeom prst="upArrow">
            <a:avLst>
              <a:gd name="adj1" fmla="val 50000"/>
              <a:gd name="adj2" fmla="val 91834"/>
            </a:avLst>
          </a:prstGeom>
          <a:solidFill>
            <a:schemeClr val="accent6">
              <a:alpha val="73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2" name="Text Box 51"/>
          <p:cNvSpPr txBox="1">
            <a:spLocks noChangeArrowheads="1"/>
          </p:cNvSpPr>
          <p:nvPr/>
        </p:nvSpPr>
        <p:spPr bwMode="auto">
          <a:xfrm>
            <a:off x="584200" y="2332890"/>
            <a:ext cx="5537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fr-FR" sz="1400" b="1" dirty="0" smtClean="0">
                <a:solidFill>
                  <a:srgbClr val="C0504D"/>
                </a:solidFill>
                <a:latin typeface="Trebuchet MS"/>
                <a:cs typeface="Trebuchet MS"/>
                <a:sym typeface="Wingdings"/>
              </a:rPr>
              <a:t>Conséquence </a:t>
            </a:r>
            <a:r>
              <a:rPr lang="fr-FR" sz="1400" b="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1400" dirty="0" smtClean="0">
                <a:latin typeface="Trebuchet MS"/>
                <a:cs typeface="Trebuchet MS"/>
                <a:sym typeface="Wingdings"/>
              </a:rPr>
              <a:t> </a:t>
            </a:r>
            <a:r>
              <a:rPr lang="fr-FR" sz="1400" b="0" dirty="0" smtClean="0">
                <a:latin typeface="Trebuchet MS"/>
                <a:cs typeface="Trebuchet MS"/>
              </a:rPr>
              <a:t>Augmentation de la portance sur l’aile haute.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900000">
                                      <p:cBhvr>
                                        <p:cTn id="6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1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1026" grpId="0" animBg="1"/>
      <p:bldP spid="31" grpId="0"/>
      <p:bldP spid="36" grpId="0"/>
      <p:bldP spid="37" grpId="0"/>
      <p:bldP spid="50" grpId="0"/>
      <p:bldP spid="51" grpId="0" animBg="1"/>
      <p:bldP spid="14" grpId="2" animBg="1"/>
      <p:bldP spid="14" grpId="3" animBg="1"/>
      <p:bldP spid="14" grpId="4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à coins arrondis 9"/>
          <p:cNvSpPr/>
          <p:nvPr/>
        </p:nvSpPr>
        <p:spPr>
          <a:xfrm>
            <a:off x="1875667" y="3492854"/>
            <a:ext cx="5198233" cy="393700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943100" y="1423364"/>
            <a:ext cx="5816600" cy="386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  Définition du </a:t>
            </a: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virage</a:t>
            </a: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Comment incliner la portance ?</a:t>
            </a: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 Les effets </a:t>
            </a: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secondaires</a:t>
            </a: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 L’équilibre des forces en </a:t>
            </a: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virage</a:t>
            </a: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Le virage dissymétrique</a:t>
            </a:r>
            <a:endParaRPr lang="fr-FR" sz="2000" b="1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ebuchet MS"/>
              <a:ea typeface="ＭＳ Ｐゴシック" charset="-128"/>
              <a:cs typeface="Trebuchet MS"/>
            </a:endParaRP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Les limitations en </a:t>
            </a: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virage</a:t>
            </a:r>
            <a:endParaRPr lang="fr-FR" sz="2000" b="1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ebuchet MS"/>
              <a:ea typeface="ＭＳ Ｐゴシック" charset="-128"/>
              <a:cs typeface="Trebuchet M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885451" y="226368"/>
            <a:ext cx="33730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2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Trebuchet MS"/>
                <a:cs typeface="Trebuchet MS"/>
              </a:rPr>
              <a:t>LE VIRAGE</a:t>
            </a:r>
            <a:endParaRPr lang="fr-FR" sz="280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46578482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" name="Grouper 92"/>
          <p:cNvGrpSpPr>
            <a:grpSpLocks noChangeAspect="1"/>
          </p:cNvGrpSpPr>
          <p:nvPr/>
        </p:nvGrpSpPr>
        <p:grpSpPr>
          <a:xfrm rot="1800000">
            <a:off x="2766627" y="2639527"/>
            <a:ext cx="3599987" cy="811508"/>
            <a:chOff x="2122487" y="3019401"/>
            <a:chExt cx="4905224" cy="1105727"/>
          </a:xfrm>
        </p:grpSpPr>
        <p:sp>
          <p:nvSpPr>
            <p:cNvPr id="178" name="Ellipse 177"/>
            <p:cNvSpPr>
              <a:spLocks noChangeAspect="1"/>
            </p:cNvSpPr>
            <p:nvPr/>
          </p:nvSpPr>
          <p:spPr>
            <a:xfrm>
              <a:off x="4127502" y="3019401"/>
              <a:ext cx="931393" cy="914398"/>
            </a:xfrm>
            <a:prstGeom prst="ellipse">
              <a:avLst/>
            </a:prstGeom>
            <a:noFill/>
            <a:ln>
              <a:solidFill>
                <a:srgbClr val="5F5F5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179" name="Group 3"/>
            <p:cNvGrpSpPr>
              <a:grpSpLocks/>
            </p:cNvGrpSpPr>
            <p:nvPr/>
          </p:nvGrpSpPr>
          <p:grpSpPr bwMode="auto">
            <a:xfrm>
              <a:off x="2122487" y="3095652"/>
              <a:ext cx="4905224" cy="1029476"/>
              <a:chOff x="1174" y="3028"/>
              <a:chExt cx="2156" cy="483"/>
            </a:xfrm>
          </p:grpSpPr>
          <p:sp>
            <p:nvSpPr>
              <p:cNvPr id="180" name="Line 19"/>
              <p:cNvSpPr>
                <a:spLocks noChangeShapeType="1"/>
              </p:cNvSpPr>
              <p:nvPr/>
            </p:nvSpPr>
            <p:spPr bwMode="auto">
              <a:xfrm rot="120000" flipH="1" flipV="1">
                <a:off x="1707" y="3157"/>
                <a:ext cx="474" cy="193"/>
              </a:xfrm>
              <a:prstGeom prst="line">
                <a:avLst/>
              </a:prstGeom>
              <a:noFill/>
              <a:ln w="38100" cmpd="dbl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1" name="Line 18"/>
              <p:cNvSpPr>
                <a:spLocks noChangeShapeType="1"/>
              </p:cNvSpPr>
              <p:nvPr/>
            </p:nvSpPr>
            <p:spPr bwMode="auto">
              <a:xfrm rot="21480000" flipV="1">
                <a:off x="2339" y="3151"/>
                <a:ext cx="473" cy="193"/>
              </a:xfrm>
              <a:prstGeom prst="line">
                <a:avLst/>
              </a:prstGeom>
              <a:noFill/>
              <a:ln w="38100" cmpd="dbl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" name="AutoShape 4"/>
              <p:cNvSpPr>
                <a:spLocks noChangeArrowheads="1"/>
              </p:cNvSpPr>
              <p:nvPr/>
            </p:nvSpPr>
            <p:spPr bwMode="auto">
              <a:xfrm rot="21480000">
                <a:off x="2370" y="3123"/>
                <a:ext cx="960" cy="27"/>
              </a:xfrm>
              <a:prstGeom prst="roundRect">
                <a:avLst>
                  <a:gd name="adj" fmla="val 16667"/>
                </a:avLst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" name="Oval 5"/>
              <p:cNvSpPr>
                <a:spLocks noChangeArrowheads="1"/>
              </p:cNvSpPr>
              <p:nvPr/>
            </p:nvSpPr>
            <p:spPr bwMode="auto">
              <a:xfrm>
                <a:off x="2140" y="3118"/>
                <a:ext cx="231" cy="79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4" name="Oval 6"/>
              <p:cNvSpPr>
                <a:spLocks noChangeArrowheads="1"/>
              </p:cNvSpPr>
              <p:nvPr/>
            </p:nvSpPr>
            <p:spPr bwMode="auto">
              <a:xfrm>
                <a:off x="2134" y="3199"/>
                <a:ext cx="243" cy="177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" name="Rectangle 7"/>
              <p:cNvSpPr>
                <a:spLocks noChangeArrowheads="1"/>
              </p:cNvSpPr>
              <p:nvPr/>
            </p:nvSpPr>
            <p:spPr bwMode="auto">
              <a:xfrm>
                <a:off x="2134" y="3168"/>
                <a:ext cx="243" cy="88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6" name="AutoShape 9"/>
              <p:cNvSpPr>
                <a:spLocks noChangeArrowheads="1"/>
              </p:cNvSpPr>
              <p:nvPr/>
            </p:nvSpPr>
            <p:spPr bwMode="auto">
              <a:xfrm rot="16200000" flipV="1">
                <a:off x="2093" y="3188"/>
                <a:ext cx="334" cy="14"/>
              </a:xfrm>
              <a:prstGeom prst="roundRect">
                <a:avLst>
                  <a:gd name="adj" fmla="val 16667"/>
                </a:avLst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7" name="Line 10"/>
              <p:cNvSpPr>
                <a:spLocks noChangeShapeType="1"/>
              </p:cNvSpPr>
              <p:nvPr/>
            </p:nvSpPr>
            <p:spPr bwMode="auto">
              <a:xfrm flipH="1">
                <a:off x="2198" y="3288"/>
                <a:ext cx="55" cy="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8" name="Line 11"/>
              <p:cNvSpPr>
                <a:spLocks noChangeShapeType="1"/>
              </p:cNvSpPr>
              <p:nvPr/>
            </p:nvSpPr>
            <p:spPr bwMode="auto">
              <a:xfrm>
                <a:off x="2267" y="3284"/>
                <a:ext cx="53" cy="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9" name="Line 12"/>
              <p:cNvSpPr>
                <a:spLocks noChangeShapeType="1"/>
              </p:cNvSpPr>
              <p:nvPr/>
            </p:nvSpPr>
            <p:spPr bwMode="auto">
              <a:xfrm flipH="1">
                <a:off x="2090" y="3350"/>
                <a:ext cx="49" cy="113"/>
              </a:xfrm>
              <a:prstGeom prst="line">
                <a:avLst/>
              </a:prstGeom>
              <a:noFill/>
              <a:ln w="38100" cmpd="dbl">
                <a:solidFill>
                  <a:srgbClr val="5F5F5F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0" name="Line 13"/>
              <p:cNvSpPr>
                <a:spLocks noChangeShapeType="1"/>
              </p:cNvSpPr>
              <p:nvPr/>
            </p:nvSpPr>
            <p:spPr bwMode="auto">
              <a:xfrm>
                <a:off x="2365" y="3350"/>
                <a:ext cx="48" cy="113"/>
              </a:xfrm>
              <a:prstGeom prst="line">
                <a:avLst/>
              </a:prstGeom>
              <a:noFill/>
              <a:ln w="38100" cmpd="dbl">
                <a:solidFill>
                  <a:srgbClr val="5F5F5F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1" name="Oval 14"/>
              <p:cNvSpPr>
                <a:spLocks noChangeArrowheads="1"/>
              </p:cNvSpPr>
              <p:nvPr/>
            </p:nvSpPr>
            <p:spPr bwMode="auto">
              <a:xfrm>
                <a:off x="2411" y="3425"/>
                <a:ext cx="44" cy="86"/>
              </a:xfrm>
              <a:prstGeom prst="ellipse">
                <a:avLst/>
              </a:prstGeom>
              <a:solidFill>
                <a:srgbClr val="65656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" name="Line 15"/>
              <p:cNvSpPr>
                <a:spLocks noChangeShapeType="1"/>
              </p:cNvSpPr>
              <p:nvPr/>
            </p:nvSpPr>
            <p:spPr bwMode="auto">
              <a:xfrm flipH="1" flipV="1">
                <a:off x="2146" y="3174"/>
                <a:ext cx="91" cy="1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3" name="Line 16"/>
              <p:cNvSpPr>
                <a:spLocks noChangeShapeType="1"/>
              </p:cNvSpPr>
              <p:nvPr/>
            </p:nvSpPr>
            <p:spPr bwMode="auto">
              <a:xfrm flipV="1">
                <a:off x="2283" y="3174"/>
                <a:ext cx="89" cy="1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4" name="AutoShape 17"/>
              <p:cNvSpPr>
                <a:spLocks noChangeArrowheads="1"/>
              </p:cNvSpPr>
              <p:nvPr/>
            </p:nvSpPr>
            <p:spPr bwMode="auto">
              <a:xfrm rot="120000" flipH="1">
                <a:off x="1174" y="3131"/>
                <a:ext cx="960" cy="27"/>
              </a:xfrm>
              <a:prstGeom prst="roundRect">
                <a:avLst>
                  <a:gd name="adj" fmla="val 16667"/>
                </a:avLst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" name="Oval 20"/>
              <p:cNvSpPr>
                <a:spLocks noChangeArrowheads="1"/>
              </p:cNvSpPr>
              <p:nvPr/>
            </p:nvSpPr>
            <p:spPr bwMode="auto">
              <a:xfrm>
                <a:off x="2056" y="3420"/>
                <a:ext cx="44" cy="86"/>
              </a:xfrm>
              <a:prstGeom prst="ellipse">
                <a:avLst/>
              </a:prstGeom>
              <a:solidFill>
                <a:srgbClr val="65656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6" name="AutoShape 8"/>
              <p:cNvSpPr>
                <a:spLocks noChangeArrowheads="1"/>
              </p:cNvSpPr>
              <p:nvPr/>
            </p:nvSpPr>
            <p:spPr bwMode="auto">
              <a:xfrm flipV="1">
                <a:off x="2063" y="3256"/>
                <a:ext cx="391" cy="22"/>
              </a:xfrm>
              <a:prstGeom prst="roundRect">
                <a:avLst>
                  <a:gd name="adj" fmla="val 16667"/>
                </a:avLst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56" name="ZoneTexte 55"/>
          <p:cNvSpPr txBox="1">
            <a:spLocks/>
          </p:cNvSpPr>
          <p:nvPr/>
        </p:nvSpPr>
        <p:spPr>
          <a:xfrm>
            <a:off x="2082292" y="253359"/>
            <a:ext cx="5046685" cy="356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100" dir="4260000" algn="br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2000" cap="all" dirty="0" smtClean="0">
                <a:ln w="11430"/>
                <a:solidFill>
                  <a:srgbClr val="9F2936"/>
                </a:solidFill>
                <a:latin typeface="Trebuchet MS"/>
                <a:ea typeface="+mj-ea"/>
                <a:cs typeface="Trebuchet MS"/>
              </a:rPr>
              <a:t>Equilibre des forces en virage</a:t>
            </a:r>
            <a:endParaRPr lang="fr-FR" sz="2000" cap="all" dirty="0">
              <a:ln w="11430"/>
              <a:solidFill>
                <a:srgbClr val="9F2936"/>
              </a:solidFill>
              <a:latin typeface="Trebuchet MS"/>
              <a:ea typeface="+mj-ea"/>
              <a:cs typeface="Trebuchet MS"/>
            </a:endParaRPr>
          </a:p>
        </p:txBody>
      </p:sp>
      <p:sp>
        <p:nvSpPr>
          <p:cNvPr id="146" name="AutoShape 7"/>
          <p:cNvSpPr>
            <a:spLocks noChangeArrowheads="1"/>
          </p:cNvSpPr>
          <p:nvPr/>
        </p:nvSpPr>
        <p:spPr bwMode="auto">
          <a:xfrm rot="1800000">
            <a:off x="5099296" y="1768394"/>
            <a:ext cx="179999" cy="467285"/>
          </a:xfrm>
          <a:prstGeom prst="upArrow">
            <a:avLst>
              <a:gd name="adj1" fmla="val 50000"/>
              <a:gd name="adj2" fmla="val 96354"/>
            </a:avLst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grpSp>
        <p:nvGrpSpPr>
          <p:cNvPr id="147" name="Grouper 49"/>
          <p:cNvGrpSpPr/>
          <p:nvPr/>
        </p:nvGrpSpPr>
        <p:grpSpPr>
          <a:xfrm>
            <a:off x="4368800" y="1462616"/>
            <a:ext cx="584200" cy="1496484"/>
            <a:chOff x="4057650" y="1507066"/>
            <a:chExt cx="584200" cy="1496484"/>
          </a:xfrm>
          <a:solidFill>
            <a:schemeClr val="accent3">
              <a:lumMod val="60000"/>
              <a:lumOff val="40000"/>
            </a:schemeClr>
          </a:solidFill>
        </p:grpSpPr>
        <p:grpSp>
          <p:nvGrpSpPr>
            <p:cNvPr id="148" name="Grouper 47"/>
            <p:cNvGrpSpPr/>
            <p:nvPr/>
          </p:nvGrpSpPr>
          <p:grpSpPr>
            <a:xfrm>
              <a:off x="4057650" y="1507066"/>
              <a:ext cx="584200" cy="1496484"/>
              <a:chOff x="4057650" y="1507066"/>
              <a:chExt cx="584200" cy="1496484"/>
            </a:xfrm>
            <a:grpFill/>
          </p:grpSpPr>
          <p:sp>
            <p:nvSpPr>
              <p:cNvPr id="149" name="Text Box 14"/>
              <p:cNvSpPr txBox="1">
                <a:spLocks noChangeArrowheads="1"/>
              </p:cNvSpPr>
              <p:nvPr/>
            </p:nvSpPr>
            <p:spPr bwMode="auto">
              <a:xfrm flipH="1">
                <a:off x="4057650" y="1507066"/>
                <a:ext cx="584200" cy="315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fr-FR" sz="1400" dirty="0" err="1" smtClean="0">
                    <a:solidFill>
                      <a:srgbClr val="4F81BD"/>
                    </a:solidFill>
                    <a:latin typeface="Trebuchet MS"/>
                    <a:cs typeface="Trebuchet MS"/>
                  </a:rPr>
                  <a:t>Fz</a:t>
                </a:r>
                <a:endParaRPr lang="fr-FR" sz="1400" dirty="0">
                  <a:solidFill>
                    <a:srgbClr val="4F81BD"/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150" name="AutoShape 7"/>
              <p:cNvSpPr>
                <a:spLocks noChangeArrowheads="1"/>
              </p:cNvSpPr>
              <p:nvPr/>
            </p:nvSpPr>
            <p:spPr bwMode="auto">
              <a:xfrm>
                <a:off x="4220651" y="1828800"/>
                <a:ext cx="179999" cy="1174750"/>
              </a:xfrm>
              <a:prstGeom prst="upArrow">
                <a:avLst>
                  <a:gd name="adj1" fmla="val 50000"/>
                  <a:gd name="adj2" fmla="val 96354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</p:grpSp>
      </p:grpSp>
      <p:grpSp>
        <p:nvGrpSpPr>
          <p:cNvPr id="163" name="Grouper 48"/>
          <p:cNvGrpSpPr/>
          <p:nvPr/>
        </p:nvGrpSpPr>
        <p:grpSpPr>
          <a:xfrm>
            <a:off x="4624923" y="2819403"/>
            <a:ext cx="1154216" cy="307777"/>
            <a:chOff x="7550151" y="3316289"/>
            <a:chExt cx="1154216" cy="526268"/>
          </a:xfrm>
        </p:grpSpPr>
        <p:sp>
          <p:nvSpPr>
            <p:cNvPr id="164" name="Text Box 13"/>
            <p:cNvSpPr txBox="1">
              <a:spLocks noChangeArrowheads="1"/>
            </p:cNvSpPr>
            <p:nvPr/>
          </p:nvSpPr>
          <p:spPr bwMode="auto">
            <a:xfrm>
              <a:off x="8211173" y="3316289"/>
              <a:ext cx="493194" cy="526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fr-FR" sz="1400" dirty="0" err="1" smtClean="0">
                  <a:solidFill>
                    <a:schemeClr val="accent1"/>
                  </a:solidFill>
                  <a:latin typeface="Trebuchet MS"/>
                  <a:cs typeface="Trebuchet MS"/>
                </a:rPr>
                <a:t>Fd</a:t>
              </a:r>
              <a:endParaRPr lang="fr-FR" sz="1400" dirty="0">
                <a:solidFill>
                  <a:schemeClr val="accent1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165" name="AutoShape 10"/>
            <p:cNvSpPr>
              <a:spLocks noChangeArrowheads="1"/>
            </p:cNvSpPr>
            <p:nvPr/>
          </p:nvSpPr>
          <p:spPr bwMode="auto">
            <a:xfrm flipH="1">
              <a:off x="7550151" y="3476741"/>
              <a:ext cx="687750" cy="313406"/>
            </a:xfrm>
            <a:prstGeom prst="leftArrow">
              <a:avLst>
                <a:gd name="adj1" fmla="val 50000"/>
                <a:gd name="adj2" fmla="val 80882"/>
              </a:avLst>
            </a:prstGeom>
            <a:solidFill>
              <a:srgbClr val="558ED5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</p:grpSp>
      <p:sp>
        <p:nvSpPr>
          <p:cNvPr id="166" name="Freeform 8"/>
          <p:cNvSpPr>
            <a:spLocks/>
          </p:cNvSpPr>
          <p:nvPr/>
        </p:nvSpPr>
        <p:spPr bwMode="auto">
          <a:xfrm flipH="1">
            <a:off x="4524485" y="1795781"/>
            <a:ext cx="897473" cy="0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418" y="0"/>
              </a:cxn>
            </a:cxnLst>
            <a:rect l="0" t="0" r="r" b="b"/>
            <a:pathLst>
              <a:path w="5418" h="1">
                <a:moveTo>
                  <a:pt x="0" y="1"/>
                </a:moveTo>
                <a:lnTo>
                  <a:pt x="5418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67" name="Freeform 8"/>
          <p:cNvSpPr>
            <a:spLocks/>
          </p:cNvSpPr>
          <p:nvPr/>
        </p:nvSpPr>
        <p:spPr bwMode="auto">
          <a:xfrm rot="5400000" flipH="1">
            <a:off x="4557331" y="2427581"/>
            <a:ext cx="1509474" cy="0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418" y="0"/>
              </a:cxn>
            </a:cxnLst>
            <a:rect l="0" t="0" r="r" b="b"/>
            <a:pathLst>
              <a:path w="5418" h="1">
                <a:moveTo>
                  <a:pt x="0" y="1"/>
                </a:moveTo>
                <a:lnTo>
                  <a:pt x="5418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 dirty="0"/>
          </a:p>
        </p:txBody>
      </p:sp>
      <p:grpSp>
        <p:nvGrpSpPr>
          <p:cNvPr id="72" name="Grouper 49"/>
          <p:cNvGrpSpPr/>
          <p:nvPr/>
        </p:nvGrpSpPr>
        <p:grpSpPr>
          <a:xfrm rot="1800000">
            <a:off x="4718677" y="1400914"/>
            <a:ext cx="762000" cy="1690739"/>
            <a:chOff x="3021681" y="1300111"/>
            <a:chExt cx="762000" cy="1690739"/>
          </a:xfrm>
        </p:grpSpPr>
        <p:grpSp>
          <p:nvGrpSpPr>
            <p:cNvPr id="79" name="Grouper 47"/>
            <p:cNvGrpSpPr/>
            <p:nvPr/>
          </p:nvGrpSpPr>
          <p:grpSpPr>
            <a:xfrm>
              <a:off x="3021681" y="1300111"/>
              <a:ext cx="762000" cy="1690739"/>
              <a:chOff x="3021681" y="1300111"/>
              <a:chExt cx="762000" cy="1690739"/>
            </a:xfrm>
          </p:grpSpPr>
          <p:sp>
            <p:nvSpPr>
              <p:cNvPr id="80" name="Text Box 14"/>
              <p:cNvSpPr txBox="1">
                <a:spLocks noChangeArrowheads="1"/>
              </p:cNvSpPr>
              <p:nvPr/>
            </p:nvSpPr>
            <p:spPr bwMode="auto">
              <a:xfrm>
                <a:off x="3021681" y="1300111"/>
                <a:ext cx="7620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fr-FR" sz="1400" dirty="0" smtClean="0">
                    <a:solidFill>
                      <a:schemeClr val="tx2"/>
                    </a:solidFill>
                    <a:latin typeface="Trebuchet MS"/>
                    <a:cs typeface="Trebuchet MS"/>
                  </a:rPr>
                  <a:t>Rz</a:t>
                </a:r>
              </a:p>
            </p:txBody>
          </p:sp>
          <p:sp>
            <p:nvSpPr>
              <p:cNvPr id="81" name="AutoShape 7"/>
              <p:cNvSpPr>
                <a:spLocks noChangeArrowheads="1"/>
              </p:cNvSpPr>
              <p:nvPr/>
            </p:nvSpPr>
            <p:spPr bwMode="auto">
              <a:xfrm>
                <a:off x="3270254" y="1816100"/>
                <a:ext cx="179999" cy="1174750"/>
              </a:xfrm>
              <a:prstGeom prst="upArrow">
                <a:avLst>
                  <a:gd name="adj1" fmla="val 50000"/>
                  <a:gd name="adj2" fmla="val 96354"/>
                </a:avLst>
              </a:prstGeom>
              <a:solidFill>
                <a:schemeClr val="tx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</p:grpSp>
      </p:grpSp>
      <p:sp>
        <p:nvSpPr>
          <p:cNvPr id="170" name="ZoneTexte 169"/>
          <p:cNvSpPr txBox="1"/>
          <p:nvPr/>
        </p:nvSpPr>
        <p:spPr>
          <a:xfrm>
            <a:off x="1008450" y="5102654"/>
            <a:ext cx="7111999" cy="344999"/>
          </a:xfrm>
          <a:prstGeom prst="rect">
            <a:avLst/>
          </a:prstGeom>
          <a:solidFill>
            <a:srgbClr val="FFF793"/>
          </a:solidFill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1400" b="0" dirty="0">
                <a:solidFill>
                  <a:srgbClr val="D12A39"/>
                </a:solidFill>
                <a:latin typeface="Trebuchet MS"/>
                <a:ea typeface="+mj-ea"/>
                <a:cs typeface="Trebuchet MS"/>
              </a:rPr>
              <a:t>En </a:t>
            </a:r>
            <a:r>
              <a:rPr lang="fr-FR" sz="1400" b="0" dirty="0" smtClean="0">
                <a:solidFill>
                  <a:srgbClr val="D12A39"/>
                </a:solidFill>
                <a:latin typeface="Trebuchet MS"/>
                <a:ea typeface="+mj-ea"/>
                <a:cs typeface="Trebuchet MS"/>
              </a:rPr>
              <a:t>virage, </a:t>
            </a:r>
            <a:r>
              <a:rPr lang="fr-FR" sz="1400" b="0" dirty="0">
                <a:solidFill>
                  <a:srgbClr val="D12A39"/>
                </a:solidFill>
                <a:latin typeface="Trebuchet MS"/>
                <a:ea typeface="+mj-ea"/>
                <a:cs typeface="Trebuchet MS"/>
              </a:rPr>
              <a:t>la portance augmente proportionnellement à l’angle d’inclinaison.</a:t>
            </a:r>
          </a:p>
        </p:txBody>
      </p:sp>
      <p:grpSp>
        <p:nvGrpSpPr>
          <p:cNvPr id="115" name="Grouper 50"/>
          <p:cNvGrpSpPr/>
          <p:nvPr/>
        </p:nvGrpSpPr>
        <p:grpSpPr>
          <a:xfrm>
            <a:off x="4216400" y="2833863"/>
            <a:ext cx="812800" cy="1636199"/>
            <a:chOff x="2946400" y="3481563"/>
            <a:chExt cx="812800" cy="1636199"/>
          </a:xfrm>
        </p:grpSpPr>
        <p:sp>
          <p:nvSpPr>
            <p:cNvPr id="116" name="Text Box 11"/>
            <p:cNvSpPr txBox="1">
              <a:spLocks noChangeArrowheads="1"/>
            </p:cNvSpPr>
            <p:nvPr/>
          </p:nvSpPr>
          <p:spPr bwMode="auto">
            <a:xfrm>
              <a:off x="2946400" y="4809985"/>
              <a:ext cx="8128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C02C04"/>
                  </a:solidFill>
                  <a:latin typeface="Trebuchet MS"/>
                  <a:cs typeface="Trebuchet MS"/>
                </a:rPr>
                <a:t>Mg</a:t>
              </a:r>
              <a:endParaRPr lang="fr-FR" sz="1400" dirty="0">
                <a:solidFill>
                  <a:srgbClr val="C02C04"/>
                </a:solidFill>
                <a:latin typeface="Trebuchet MS"/>
                <a:cs typeface="Trebuchet MS"/>
              </a:endParaRPr>
            </a:p>
          </p:txBody>
        </p:sp>
        <p:grpSp>
          <p:nvGrpSpPr>
            <p:cNvPr id="117" name="Grouper 44"/>
            <p:cNvGrpSpPr/>
            <p:nvPr/>
          </p:nvGrpSpPr>
          <p:grpSpPr>
            <a:xfrm>
              <a:off x="3164786" y="3481563"/>
              <a:ext cx="402749" cy="1363487"/>
              <a:chOff x="2859986" y="3646663"/>
              <a:chExt cx="402749" cy="1363487"/>
            </a:xfrm>
          </p:grpSpPr>
          <p:sp>
            <p:nvSpPr>
              <p:cNvPr id="118" name="AutoShape 16"/>
              <p:cNvSpPr>
                <a:spLocks noChangeArrowheads="1"/>
              </p:cNvSpPr>
              <p:nvPr/>
            </p:nvSpPr>
            <p:spPr bwMode="auto">
              <a:xfrm flipV="1">
                <a:off x="2965451" y="3835400"/>
                <a:ext cx="179999" cy="1174750"/>
              </a:xfrm>
              <a:prstGeom prst="upArrow">
                <a:avLst>
                  <a:gd name="adj1" fmla="val 50000"/>
                  <a:gd name="adj2" fmla="val 96354"/>
                </a:avLst>
              </a:prstGeom>
              <a:solidFill>
                <a:srgbClr val="C02C04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  <p:grpSp>
            <p:nvGrpSpPr>
              <p:cNvPr id="119" name="Group 48"/>
              <p:cNvGrpSpPr>
                <a:grpSpLocks/>
              </p:cNvGrpSpPr>
              <p:nvPr/>
            </p:nvGrpSpPr>
            <p:grpSpPr bwMode="auto">
              <a:xfrm>
                <a:off x="2859986" y="3646663"/>
                <a:ext cx="402749" cy="378154"/>
                <a:chOff x="1093" y="2411"/>
                <a:chExt cx="177" cy="157"/>
              </a:xfrm>
            </p:grpSpPr>
            <p:sp>
              <p:nvSpPr>
                <p:cNvPr id="120" name="Oval 49"/>
                <p:cNvSpPr>
                  <a:spLocks noChangeArrowheads="1"/>
                </p:cNvSpPr>
                <p:nvPr/>
              </p:nvSpPr>
              <p:spPr bwMode="auto">
                <a:xfrm>
                  <a:off x="1140" y="2451"/>
                  <a:ext cx="77" cy="75"/>
                </a:xfrm>
                <a:prstGeom prst="ellipse">
                  <a:avLst/>
                </a:prstGeom>
                <a:solidFill>
                  <a:srgbClr val="FFFF00"/>
                </a:solidFill>
                <a:ln w="3175" cap="flat" cmpd="sng" algn="ctr">
                  <a:solidFill>
                    <a:srgbClr val="E3DED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fr-FR" dirty="0"/>
                </a:p>
              </p:txBody>
            </p:sp>
            <p:sp>
              <p:nvSpPr>
                <p:cNvPr id="121" name="Line 50"/>
                <p:cNvSpPr>
                  <a:spLocks noChangeShapeType="1"/>
                </p:cNvSpPr>
                <p:nvPr/>
              </p:nvSpPr>
              <p:spPr bwMode="auto">
                <a:xfrm>
                  <a:off x="1183" y="2411"/>
                  <a:ext cx="0" cy="157"/>
                </a:xfrm>
                <a:prstGeom prst="line">
                  <a:avLst/>
                </a:prstGeom>
                <a:noFill/>
                <a:ln w="3175" cap="flat" cmpd="sng" algn="ctr">
                  <a:solidFill>
                    <a:srgbClr val="E3DED1"/>
                  </a:solidFill>
                  <a:prstDash val="solid"/>
                  <a:round/>
                  <a:headEnd type="none" w="med" len="med"/>
                  <a:tailEnd type="none" w="med" len="med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22" name="Line 51"/>
                <p:cNvSpPr>
                  <a:spLocks noChangeShapeType="1"/>
                </p:cNvSpPr>
                <p:nvPr/>
              </p:nvSpPr>
              <p:spPr bwMode="auto">
                <a:xfrm rot="5400000">
                  <a:off x="1182" y="2403"/>
                  <a:ext cx="0" cy="177"/>
                </a:xfrm>
                <a:prstGeom prst="line">
                  <a:avLst/>
                </a:prstGeom>
                <a:noFill/>
                <a:ln w="317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</p:grpSp>
      </p:grpSp>
      <p:sp>
        <p:nvSpPr>
          <p:cNvPr id="176" name="ZoneTexte 175"/>
          <p:cNvSpPr txBox="1"/>
          <p:nvPr/>
        </p:nvSpPr>
        <p:spPr>
          <a:xfrm>
            <a:off x="718925" y="5763054"/>
            <a:ext cx="7691050" cy="344999"/>
          </a:xfrm>
          <a:prstGeom prst="rect">
            <a:avLst/>
          </a:prstGeom>
          <a:solidFill>
            <a:srgbClr val="FFF793"/>
          </a:solidFill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1400" b="0" dirty="0">
                <a:solidFill>
                  <a:srgbClr val="D12A39"/>
                </a:solidFill>
                <a:latin typeface="Trebuchet MS"/>
                <a:ea typeface="+mj-ea"/>
                <a:cs typeface="Trebuchet MS"/>
              </a:rPr>
              <a:t>En </a:t>
            </a:r>
            <a:r>
              <a:rPr lang="fr-FR" sz="1400" b="0" dirty="0" smtClean="0">
                <a:solidFill>
                  <a:srgbClr val="D12A39"/>
                </a:solidFill>
                <a:latin typeface="Trebuchet MS"/>
                <a:ea typeface="+mj-ea"/>
                <a:cs typeface="Trebuchet MS"/>
              </a:rPr>
              <a:t>virage, traînée et traction augmentent proportionnellement </a:t>
            </a:r>
            <a:r>
              <a:rPr lang="fr-FR" sz="1400" b="0" dirty="0">
                <a:solidFill>
                  <a:srgbClr val="D12A39"/>
                </a:solidFill>
                <a:latin typeface="Trebuchet MS"/>
                <a:ea typeface="+mj-ea"/>
                <a:cs typeface="Trebuchet MS"/>
              </a:rPr>
              <a:t>à l’angle d’inclinaison.</a:t>
            </a:r>
          </a:p>
        </p:txBody>
      </p:sp>
    </p:spTree>
    <p:extLst>
      <p:ext uri="{BB962C8B-B14F-4D97-AF65-F5344CB8AC3E}">
        <p14:creationId xmlns:p14="http://schemas.microsoft.com/office/powerpoint/2010/main" val="111144988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 animBg="1"/>
      <p:bldP spid="166" grpId="0" animBg="1"/>
      <p:bldP spid="167" grpId="0" animBg="1"/>
      <p:bldP spid="170" grpId="0" animBg="1"/>
      <p:bldP spid="17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à coins arrondis 9"/>
          <p:cNvSpPr/>
          <p:nvPr/>
        </p:nvSpPr>
        <p:spPr>
          <a:xfrm>
            <a:off x="1871222" y="4191354"/>
            <a:ext cx="5198233" cy="393700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943100" y="1423364"/>
            <a:ext cx="5816600" cy="386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  Définition du </a:t>
            </a: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virage</a:t>
            </a: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Comment incliner la portance ?</a:t>
            </a: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 Les effets </a:t>
            </a: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secondaires</a:t>
            </a: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 L’équilibre des forces en </a:t>
            </a: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virage</a:t>
            </a: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Le virage dissymétrique</a:t>
            </a:r>
            <a:endParaRPr lang="fr-FR" sz="2000" b="1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ebuchet MS"/>
              <a:ea typeface="ＭＳ Ｐゴシック" charset="-128"/>
              <a:cs typeface="Trebuchet MS"/>
            </a:endParaRP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Les limitations en </a:t>
            </a: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virage</a:t>
            </a:r>
            <a:endParaRPr lang="fr-FR" sz="2000" b="1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ebuchet MS"/>
              <a:ea typeface="ＭＳ Ｐゴシック" charset="-128"/>
              <a:cs typeface="Trebuchet M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885451" y="226368"/>
            <a:ext cx="33730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2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Trebuchet MS"/>
                <a:cs typeface="Trebuchet MS"/>
              </a:rPr>
              <a:t>LE VIRAGE</a:t>
            </a:r>
            <a:endParaRPr lang="fr-FR" sz="280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4739512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er 92"/>
          <p:cNvGrpSpPr>
            <a:grpSpLocks noChangeAspect="1"/>
          </p:cNvGrpSpPr>
          <p:nvPr/>
        </p:nvGrpSpPr>
        <p:grpSpPr>
          <a:xfrm rot="1800000">
            <a:off x="2766627" y="2639527"/>
            <a:ext cx="3599987" cy="811508"/>
            <a:chOff x="2122487" y="3019401"/>
            <a:chExt cx="4905224" cy="1105727"/>
          </a:xfrm>
        </p:grpSpPr>
        <p:sp>
          <p:nvSpPr>
            <p:cNvPr id="82" name="Ellipse 81"/>
            <p:cNvSpPr>
              <a:spLocks noChangeAspect="1"/>
            </p:cNvSpPr>
            <p:nvPr/>
          </p:nvSpPr>
          <p:spPr>
            <a:xfrm>
              <a:off x="4127502" y="3019401"/>
              <a:ext cx="931393" cy="914398"/>
            </a:xfrm>
            <a:prstGeom prst="ellipse">
              <a:avLst/>
            </a:prstGeom>
            <a:noFill/>
            <a:ln>
              <a:solidFill>
                <a:srgbClr val="5F5F5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83" name="Group 3"/>
            <p:cNvGrpSpPr>
              <a:grpSpLocks/>
            </p:cNvGrpSpPr>
            <p:nvPr/>
          </p:nvGrpSpPr>
          <p:grpSpPr bwMode="auto">
            <a:xfrm>
              <a:off x="2122487" y="3095652"/>
              <a:ext cx="4905224" cy="1029476"/>
              <a:chOff x="1174" y="3028"/>
              <a:chExt cx="2156" cy="483"/>
            </a:xfrm>
          </p:grpSpPr>
          <p:sp>
            <p:nvSpPr>
              <p:cNvPr id="84" name="Line 19"/>
              <p:cNvSpPr>
                <a:spLocks noChangeShapeType="1"/>
              </p:cNvSpPr>
              <p:nvPr/>
            </p:nvSpPr>
            <p:spPr bwMode="auto">
              <a:xfrm rot="120000" flipH="1" flipV="1">
                <a:off x="1707" y="3157"/>
                <a:ext cx="474" cy="193"/>
              </a:xfrm>
              <a:prstGeom prst="line">
                <a:avLst/>
              </a:prstGeom>
              <a:noFill/>
              <a:ln w="38100" cmpd="dbl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5" name="Line 18"/>
              <p:cNvSpPr>
                <a:spLocks noChangeShapeType="1"/>
              </p:cNvSpPr>
              <p:nvPr/>
            </p:nvSpPr>
            <p:spPr bwMode="auto">
              <a:xfrm rot="21480000" flipV="1">
                <a:off x="2339" y="3151"/>
                <a:ext cx="473" cy="193"/>
              </a:xfrm>
              <a:prstGeom prst="line">
                <a:avLst/>
              </a:prstGeom>
              <a:noFill/>
              <a:ln w="38100" cmpd="dbl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6" name="AutoShape 4"/>
              <p:cNvSpPr>
                <a:spLocks noChangeArrowheads="1"/>
              </p:cNvSpPr>
              <p:nvPr/>
            </p:nvSpPr>
            <p:spPr bwMode="auto">
              <a:xfrm rot="21480000">
                <a:off x="2370" y="3123"/>
                <a:ext cx="960" cy="27"/>
              </a:xfrm>
              <a:prstGeom prst="roundRect">
                <a:avLst>
                  <a:gd name="adj" fmla="val 16667"/>
                </a:avLst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Oval 5"/>
              <p:cNvSpPr>
                <a:spLocks noChangeArrowheads="1"/>
              </p:cNvSpPr>
              <p:nvPr/>
            </p:nvSpPr>
            <p:spPr bwMode="auto">
              <a:xfrm>
                <a:off x="2140" y="3118"/>
                <a:ext cx="231" cy="79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3" name="Oval 6"/>
              <p:cNvSpPr>
                <a:spLocks noChangeArrowheads="1"/>
              </p:cNvSpPr>
              <p:nvPr/>
            </p:nvSpPr>
            <p:spPr bwMode="auto">
              <a:xfrm>
                <a:off x="2134" y="3199"/>
                <a:ext cx="243" cy="177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Rectangle 7"/>
              <p:cNvSpPr>
                <a:spLocks noChangeArrowheads="1"/>
              </p:cNvSpPr>
              <p:nvPr/>
            </p:nvSpPr>
            <p:spPr bwMode="auto">
              <a:xfrm>
                <a:off x="2134" y="3168"/>
                <a:ext cx="243" cy="88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AutoShape 9"/>
              <p:cNvSpPr>
                <a:spLocks noChangeArrowheads="1"/>
              </p:cNvSpPr>
              <p:nvPr/>
            </p:nvSpPr>
            <p:spPr bwMode="auto">
              <a:xfrm rot="16200000" flipV="1">
                <a:off x="2093" y="3188"/>
                <a:ext cx="334" cy="14"/>
              </a:xfrm>
              <a:prstGeom prst="roundRect">
                <a:avLst>
                  <a:gd name="adj" fmla="val 16667"/>
                </a:avLst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Line 10"/>
              <p:cNvSpPr>
                <a:spLocks noChangeShapeType="1"/>
              </p:cNvSpPr>
              <p:nvPr/>
            </p:nvSpPr>
            <p:spPr bwMode="auto">
              <a:xfrm flipH="1">
                <a:off x="2198" y="3288"/>
                <a:ext cx="55" cy="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0" name="Line 11"/>
              <p:cNvSpPr>
                <a:spLocks noChangeShapeType="1"/>
              </p:cNvSpPr>
              <p:nvPr/>
            </p:nvSpPr>
            <p:spPr bwMode="auto">
              <a:xfrm>
                <a:off x="2267" y="3284"/>
                <a:ext cx="53" cy="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2" name="Line 12"/>
              <p:cNvSpPr>
                <a:spLocks noChangeShapeType="1"/>
              </p:cNvSpPr>
              <p:nvPr/>
            </p:nvSpPr>
            <p:spPr bwMode="auto">
              <a:xfrm flipH="1">
                <a:off x="2090" y="3350"/>
                <a:ext cx="49" cy="113"/>
              </a:xfrm>
              <a:prstGeom prst="line">
                <a:avLst/>
              </a:prstGeom>
              <a:noFill/>
              <a:ln w="38100" cmpd="dbl">
                <a:solidFill>
                  <a:srgbClr val="5F5F5F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6" name="Line 13"/>
              <p:cNvSpPr>
                <a:spLocks noChangeShapeType="1"/>
              </p:cNvSpPr>
              <p:nvPr/>
            </p:nvSpPr>
            <p:spPr bwMode="auto">
              <a:xfrm>
                <a:off x="2365" y="3350"/>
                <a:ext cx="48" cy="113"/>
              </a:xfrm>
              <a:prstGeom prst="line">
                <a:avLst/>
              </a:prstGeom>
              <a:noFill/>
              <a:ln w="38100" cmpd="dbl">
                <a:solidFill>
                  <a:srgbClr val="5F5F5F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9" name="Oval 14"/>
              <p:cNvSpPr>
                <a:spLocks noChangeArrowheads="1"/>
              </p:cNvSpPr>
              <p:nvPr/>
            </p:nvSpPr>
            <p:spPr bwMode="auto">
              <a:xfrm>
                <a:off x="2411" y="3425"/>
                <a:ext cx="44" cy="86"/>
              </a:xfrm>
              <a:prstGeom prst="ellipse">
                <a:avLst/>
              </a:prstGeom>
              <a:solidFill>
                <a:srgbClr val="65656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Line 15"/>
              <p:cNvSpPr>
                <a:spLocks noChangeShapeType="1"/>
              </p:cNvSpPr>
              <p:nvPr/>
            </p:nvSpPr>
            <p:spPr bwMode="auto">
              <a:xfrm flipH="1" flipV="1">
                <a:off x="2146" y="3174"/>
                <a:ext cx="91" cy="1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1" name="Line 16"/>
              <p:cNvSpPr>
                <a:spLocks noChangeShapeType="1"/>
              </p:cNvSpPr>
              <p:nvPr/>
            </p:nvSpPr>
            <p:spPr bwMode="auto">
              <a:xfrm flipV="1">
                <a:off x="2283" y="3174"/>
                <a:ext cx="89" cy="1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2" name="AutoShape 17"/>
              <p:cNvSpPr>
                <a:spLocks noChangeArrowheads="1"/>
              </p:cNvSpPr>
              <p:nvPr/>
            </p:nvSpPr>
            <p:spPr bwMode="auto">
              <a:xfrm rot="120000" flipH="1">
                <a:off x="1174" y="3131"/>
                <a:ext cx="960" cy="27"/>
              </a:xfrm>
              <a:prstGeom prst="roundRect">
                <a:avLst>
                  <a:gd name="adj" fmla="val 16667"/>
                </a:avLst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Oval 20"/>
              <p:cNvSpPr>
                <a:spLocks noChangeArrowheads="1"/>
              </p:cNvSpPr>
              <p:nvPr/>
            </p:nvSpPr>
            <p:spPr bwMode="auto">
              <a:xfrm>
                <a:off x="2056" y="3420"/>
                <a:ext cx="44" cy="86"/>
              </a:xfrm>
              <a:prstGeom prst="ellipse">
                <a:avLst/>
              </a:prstGeom>
              <a:solidFill>
                <a:srgbClr val="65656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AutoShape 8"/>
              <p:cNvSpPr>
                <a:spLocks noChangeArrowheads="1"/>
              </p:cNvSpPr>
              <p:nvPr/>
            </p:nvSpPr>
            <p:spPr bwMode="auto">
              <a:xfrm flipV="1">
                <a:off x="2063" y="3256"/>
                <a:ext cx="391" cy="22"/>
              </a:xfrm>
              <a:prstGeom prst="roundRect">
                <a:avLst>
                  <a:gd name="adj" fmla="val 16667"/>
                </a:avLst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0" name="Grouper 129"/>
          <p:cNvGrpSpPr/>
          <p:nvPr/>
        </p:nvGrpSpPr>
        <p:grpSpPr>
          <a:xfrm>
            <a:off x="4368800" y="1462616"/>
            <a:ext cx="1410339" cy="1719702"/>
            <a:chOff x="4470400" y="1615016"/>
            <a:chExt cx="1410339" cy="1719702"/>
          </a:xfrm>
        </p:grpSpPr>
        <p:grpSp>
          <p:nvGrpSpPr>
            <p:cNvPr id="131" name="Grouper 49"/>
            <p:cNvGrpSpPr/>
            <p:nvPr/>
          </p:nvGrpSpPr>
          <p:grpSpPr>
            <a:xfrm>
              <a:off x="4470400" y="1615016"/>
              <a:ext cx="584200" cy="1496484"/>
              <a:chOff x="4057650" y="1507066"/>
              <a:chExt cx="584200" cy="1496484"/>
            </a:xfrm>
            <a:solidFill>
              <a:schemeClr val="accent3">
                <a:lumMod val="60000"/>
                <a:lumOff val="40000"/>
              </a:schemeClr>
            </a:solidFill>
          </p:grpSpPr>
          <p:grpSp>
            <p:nvGrpSpPr>
              <p:cNvPr id="137" name="Grouper 47"/>
              <p:cNvGrpSpPr/>
              <p:nvPr/>
            </p:nvGrpSpPr>
            <p:grpSpPr>
              <a:xfrm>
                <a:off x="4057650" y="1507066"/>
                <a:ext cx="584200" cy="1496484"/>
                <a:chOff x="4057650" y="1507066"/>
                <a:chExt cx="584200" cy="1496484"/>
              </a:xfrm>
              <a:grpFill/>
            </p:grpSpPr>
            <p:sp>
              <p:nvSpPr>
                <p:cNvPr id="138" name="Text Box 14"/>
                <p:cNvSpPr txBox="1">
                  <a:spLocks noChangeArrowheads="1"/>
                </p:cNvSpPr>
                <p:nvPr/>
              </p:nvSpPr>
              <p:spPr bwMode="auto">
                <a:xfrm flipH="1">
                  <a:off x="4057650" y="1507066"/>
                  <a:ext cx="584200" cy="315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fr-FR" sz="1400" dirty="0" err="1" smtClean="0">
                      <a:solidFill>
                        <a:srgbClr val="4F81BD"/>
                      </a:solidFill>
                      <a:latin typeface="Trebuchet MS"/>
                      <a:cs typeface="Trebuchet MS"/>
                    </a:rPr>
                    <a:t>Fz</a:t>
                  </a:r>
                  <a:endParaRPr lang="fr-FR" sz="1400" dirty="0">
                    <a:solidFill>
                      <a:srgbClr val="4F81BD"/>
                    </a:solidFill>
                    <a:latin typeface="Trebuchet MS"/>
                    <a:cs typeface="Trebuchet MS"/>
                  </a:endParaRPr>
                </a:p>
              </p:txBody>
            </p:sp>
            <p:sp>
              <p:nvSpPr>
                <p:cNvPr id="139" name="AutoShape 7"/>
                <p:cNvSpPr>
                  <a:spLocks noChangeArrowheads="1"/>
                </p:cNvSpPr>
                <p:nvPr/>
              </p:nvSpPr>
              <p:spPr bwMode="auto">
                <a:xfrm>
                  <a:off x="4220651" y="1828800"/>
                  <a:ext cx="179999" cy="1174750"/>
                </a:xfrm>
                <a:prstGeom prst="upArrow">
                  <a:avLst>
                    <a:gd name="adj1" fmla="val 50000"/>
                    <a:gd name="adj2" fmla="val 96354"/>
                  </a:avLst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fr-FR" dirty="0"/>
                </a:p>
              </p:txBody>
            </p:sp>
          </p:grpSp>
        </p:grpSp>
        <p:grpSp>
          <p:nvGrpSpPr>
            <p:cNvPr id="132" name="Grouper 48"/>
            <p:cNvGrpSpPr/>
            <p:nvPr/>
          </p:nvGrpSpPr>
          <p:grpSpPr>
            <a:xfrm>
              <a:off x="4726523" y="2971803"/>
              <a:ext cx="1154216" cy="307777"/>
              <a:chOff x="7550151" y="3316289"/>
              <a:chExt cx="1154216" cy="526268"/>
            </a:xfrm>
          </p:grpSpPr>
          <p:sp>
            <p:nvSpPr>
              <p:cNvPr id="135" name="Text Box 13"/>
              <p:cNvSpPr txBox="1">
                <a:spLocks noChangeArrowheads="1"/>
              </p:cNvSpPr>
              <p:nvPr/>
            </p:nvSpPr>
            <p:spPr bwMode="auto">
              <a:xfrm>
                <a:off x="8211173" y="3316289"/>
                <a:ext cx="493194" cy="5262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r>
                  <a:rPr lang="fr-FR" sz="1400" dirty="0" err="1" smtClean="0">
                    <a:solidFill>
                      <a:schemeClr val="accent1"/>
                    </a:solidFill>
                    <a:latin typeface="Trebuchet MS"/>
                    <a:cs typeface="Trebuchet MS"/>
                  </a:rPr>
                  <a:t>Fd</a:t>
                </a:r>
                <a:endParaRPr lang="fr-FR" sz="1400" dirty="0">
                  <a:solidFill>
                    <a:schemeClr val="accent1"/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136" name="AutoShape 10"/>
              <p:cNvSpPr>
                <a:spLocks noChangeArrowheads="1"/>
              </p:cNvSpPr>
              <p:nvPr/>
            </p:nvSpPr>
            <p:spPr bwMode="auto">
              <a:xfrm flipH="1">
                <a:off x="7550151" y="3476741"/>
                <a:ext cx="687750" cy="313406"/>
              </a:xfrm>
              <a:prstGeom prst="leftArrow">
                <a:avLst>
                  <a:gd name="adj1" fmla="val 50000"/>
                  <a:gd name="adj2" fmla="val 80882"/>
                </a:avLst>
              </a:prstGeom>
              <a:solidFill>
                <a:srgbClr val="558ED5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</p:grpSp>
        <p:sp>
          <p:nvSpPr>
            <p:cNvPr id="133" name="Freeform 8"/>
            <p:cNvSpPr>
              <a:spLocks/>
            </p:cNvSpPr>
            <p:nvPr/>
          </p:nvSpPr>
          <p:spPr bwMode="auto">
            <a:xfrm flipH="1">
              <a:off x="4626085" y="1948181"/>
              <a:ext cx="897473" cy="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5418" y="0"/>
                </a:cxn>
              </a:cxnLst>
              <a:rect l="0" t="0" r="r" b="b"/>
              <a:pathLst>
                <a:path w="5418" h="1">
                  <a:moveTo>
                    <a:pt x="0" y="1"/>
                  </a:moveTo>
                  <a:lnTo>
                    <a:pt x="5418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134" name="Freeform 8"/>
            <p:cNvSpPr>
              <a:spLocks/>
            </p:cNvSpPr>
            <p:nvPr/>
          </p:nvSpPr>
          <p:spPr bwMode="auto">
            <a:xfrm rot="5400000" flipH="1">
              <a:off x="4658931" y="2579981"/>
              <a:ext cx="1509474" cy="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5418" y="0"/>
                </a:cxn>
              </a:cxnLst>
              <a:rect l="0" t="0" r="r" b="b"/>
              <a:pathLst>
                <a:path w="5418" h="1">
                  <a:moveTo>
                    <a:pt x="0" y="1"/>
                  </a:moveTo>
                  <a:lnTo>
                    <a:pt x="5418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</p:grpSp>
      <p:grpSp>
        <p:nvGrpSpPr>
          <p:cNvPr id="125" name="Grouper 48"/>
          <p:cNvGrpSpPr/>
          <p:nvPr/>
        </p:nvGrpSpPr>
        <p:grpSpPr>
          <a:xfrm>
            <a:off x="3555462" y="2822144"/>
            <a:ext cx="1051646" cy="307777"/>
            <a:chOff x="7186255" y="3259419"/>
            <a:chExt cx="1051646" cy="375903"/>
          </a:xfrm>
        </p:grpSpPr>
        <p:sp>
          <p:nvSpPr>
            <p:cNvPr id="126" name="Text Box 13"/>
            <p:cNvSpPr txBox="1">
              <a:spLocks noChangeArrowheads="1"/>
            </p:cNvSpPr>
            <p:nvPr/>
          </p:nvSpPr>
          <p:spPr bwMode="auto">
            <a:xfrm>
              <a:off x="7186255" y="3259419"/>
              <a:ext cx="493194" cy="375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fr-FR" sz="1400" dirty="0" err="1" smtClean="0">
                  <a:solidFill>
                    <a:schemeClr val="accent2"/>
                  </a:solidFill>
                  <a:latin typeface="Trebuchet MS"/>
                  <a:cs typeface="Trebuchet MS"/>
                </a:rPr>
                <a:t>Fc</a:t>
              </a:r>
              <a:endParaRPr lang="fr-FR" sz="1400" dirty="0">
                <a:solidFill>
                  <a:schemeClr val="accent2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127" name="AutoShape 10"/>
            <p:cNvSpPr>
              <a:spLocks noChangeArrowheads="1"/>
            </p:cNvSpPr>
            <p:nvPr/>
          </p:nvSpPr>
          <p:spPr bwMode="auto">
            <a:xfrm>
              <a:off x="7550151" y="3368163"/>
              <a:ext cx="687750" cy="219842"/>
            </a:xfrm>
            <a:prstGeom prst="leftArrow">
              <a:avLst>
                <a:gd name="adj1" fmla="val 50000"/>
                <a:gd name="adj2" fmla="val 80882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</p:grpSp>
      <p:sp>
        <p:nvSpPr>
          <p:cNvPr id="56" name="ZoneTexte 55"/>
          <p:cNvSpPr txBox="1">
            <a:spLocks/>
          </p:cNvSpPr>
          <p:nvPr/>
        </p:nvSpPr>
        <p:spPr>
          <a:xfrm>
            <a:off x="2061357" y="290796"/>
            <a:ext cx="5046685" cy="356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100" dir="4260000" algn="br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2000" cap="all" dirty="0" smtClean="0">
                <a:ln w="11430"/>
                <a:solidFill>
                  <a:srgbClr val="9F2936"/>
                </a:solidFill>
                <a:latin typeface="Trebuchet MS"/>
                <a:ea typeface="+mj-ea"/>
                <a:cs typeface="Trebuchet MS"/>
              </a:rPr>
              <a:t>Symétrie du vol en virage</a:t>
            </a:r>
            <a:endParaRPr lang="fr-FR" sz="2000" cap="all" dirty="0">
              <a:ln w="11430"/>
              <a:solidFill>
                <a:srgbClr val="9F2936"/>
              </a:solidFill>
              <a:latin typeface="Trebuchet MS"/>
              <a:ea typeface="+mj-ea"/>
              <a:cs typeface="Trebuchet MS"/>
            </a:endParaRPr>
          </a:p>
        </p:txBody>
      </p:sp>
      <p:grpSp>
        <p:nvGrpSpPr>
          <p:cNvPr id="151" name="Grouper 116"/>
          <p:cNvGrpSpPr/>
          <p:nvPr/>
        </p:nvGrpSpPr>
        <p:grpSpPr>
          <a:xfrm>
            <a:off x="3472279" y="2925966"/>
            <a:ext cx="875462" cy="1491479"/>
            <a:chOff x="3451994" y="3428069"/>
            <a:chExt cx="875462" cy="1491479"/>
          </a:xfrm>
        </p:grpSpPr>
        <p:sp>
          <p:nvSpPr>
            <p:cNvPr id="152" name="AutoShape 7"/>
            <p:cNvSpPr>
              <a:spLocks noChangeArrowheads="1"/>
            </p:cNvSpPr>
            <p:nvPr/>
          </p:nvSpPr>
          <p:spPr bwMode="auto">
            <a:xfrm rot="1800000" flipH="1" flipV="1">
              <a:off x="4147457" y="3428069"/>
              <a:ext cx="179999" cy="1317625"/>
            </a:xfrm>
            <a:prstGeom prst="upArrow">
              <a:avLst>
                <a:gd name="adj1" fmla="val 50000"/>
                <a:gd name="adj2" fmla="val 96354"/>
              </a:avLst>
            </a:prstGeom>
            <a:solidFill>
              <a:schemeClr val="accent4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153" name="Text Box 14"/>
            <p:cNvSpPr txBox="1">
              <a:spLocks noChangeArrowheads="1"/>
            </p:cNvSpPr>
            <p:nvPr/>
          </p:nvSpPr>
          <p:spPr bwMode="auto">
            <a:xfrm rot="1800000">
              <a:off x="3451994" y="4611248"/>
              <a:ext cx="756226" cy="30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sz="1400" dirty="0" smtClean="0">
                  <a:solidFill>
                    <a:schemeClr val="accent4"/>
                  </a:solidFill>
                  <a:latin typeface="Trebuchet MS"/>
                  <a:cs typeface="Trebuchet MS"/>
                </a:rPr>
                <a:t>Pa</a:t>
              </a:r>
              <a:endParaRPr lang="fr-FR" sz="1400" dirty="0">
                <a:solidFill>
                  <a:schemeClr val="accent4"/>
                </a:solidFill>
                <a:latin typeface="Trebuchet MS"/>
                <a:cs typeface="Trebuchet MS"/>
              </a:endParaRPr>
            </a:p>
          </p:txBody>
        </p:sp>
      </p:grpSp>
      <p:grpSp>
        <p:nvGrpSpPr>
          <p:cNvPr id="72" name="Grouper 49"/>
          <p:cNvGrpSpPr/>
          <p:nvPr/>
        </p:nvGrpSpPr>
        <p:grpSpPr>
          <a:xfrm rot="1800000">
            <a:off x="4666501" y="1460618"/>
            <a:ext cx="762000" cy="1613112"/>
            <a:chOff x="3007830" y="2912786"/>
            <a:chExt cx="762000" cy="1613112"/>
          </a:xfrm>
        </p:grpSpPr>
        <p:grpSp>
          <p:nvGrpSpPr>
            <p:cNvPr id="79" name="Grouper 47"/>
            <p:cNvGrpSpPr/>
            <p:nvPr/>
          </p:nvGrpSpPr>
          <p:grpSpPr>
            <a:xfrm>
              <a:off x="3007830" y="2912786"/>
              <a:ext cx="762000" cy="1613112"/>
              <a:chOff x="3007830" y="2912786"/>
              <a:chExt cx="762000" cy="1613112"/>
            </a:xfrm>
          </p:grpSpPr>
          <p:sp>
            <p:nvSpPr>
              <p:cNvPr id="80" name="Text Box 14"/>
              <p:cNvSpPr txBox="1">
                <a:spLocks noChangeArrowheads="1"/>
              </p:cNvSpPr>
              <p:nvPr/>
            </p:nvSpPr>
            <p:spPr bwMode="auto">
              <a:xfrm>
                <a:off x="3007830" y="2912786"/>
                <a:ext cx="7620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fr-FR" sz="1400" dirty="0" smtClean="0">
                    <a:solidFill>
                      <a:schemeClr val="tx2"/>
                    </a:solidFill>
                    <a:latin typeface="Trebuchet MS"/>
                    <a:cs typeface="Trebuchet MS"/>
                  </a:rPr>
                  <a:t>Rz</a:t>
                </a:r>
              </a:p>
            </p:txBody>
          </p:sp>
          <p:sp>
            <p:nvSpPr>
              <p:cNvPr id="81" name="AutoShape 7"/>
              <p:cNvSpPr>
                <a:spLocks noChangeArrowheads="1"/>
              </p:cNvSpPr>
              <p:nvPr/>
            </p:nvSpPr>
            <p:spPr bwMode="auto">
              <a:xfrm>
                <a:off x="3282775" y="3193899"/>
                <a:ext cx="179999" cy="1331999"/>
              </a:xfrm>
              <a:prstGeom prst="upArrow">
                <a:avLst>
                  <a:gd name="adj1" fmla="val 50000"/>
                  <a:gd name="adj2" fmla="val 96354"/>
                </a:avLst>
              </a:prstGeom>
              <a:solidFill>
                <a:schemeClr val="tx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</p:grpSp>
      </p:grpSp>
      <p:grpSp>
        <p:nvGrpSpPr>
          <p:cNvPr id="115" name="Grouper 50"/>
          <p:cNvGrpSpPr/>
          <p:nvPr/>
        </p:nvGrpSpPr>
        <p:grpSpPr>
          <a:xfrm>
            <a:off x="4198585" y="2814360"/>
            <a:ext cx="812800" cy="1636199"/>
            <a:chOff x="2946400" y="3481563"/>
            <a:chExt cx="812800" cy="1636199"/>
          </a:xfrm>
        </p:grpSpPr>
        <p:sp>
          <p:nvSpPr>
            <p:cNvPr id="116" name="Text Box 11"/>
            <p:cNvSpPr txBox="1">
              <a:spLocks noChangeArrowheads="1"/>
            </p:cNvSpPr>
            <p:nvPr/>
          </p:nvSpPr>
          <p:spPr bwMode="auto">
            <a:xfrm>
              <a:off x="2946400" y="4809985"/>
              <a:ext cx="8128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C02C04"/>
                  </a:solidFill>
                  <a:latin typeface="Trebuchet MS"/>
                  <a:cs typeface="Trebuchet MS"/>
                </a:rPr>
                <a:t>Mg</a:t>
              </a:r>
              <a:endParaRPr lang="fr-FR" sz="1400" dirty="0">
                <a:solidFill>
                  <a:srgbClr val="C02C04"/>
                </a:solidFill>
                <a:latin typeface="Trebuchet MS"/>
                <a:cs typeface="Trebuchet MS"/>
              </a:endParaRPr>
            </a:p>
          </p:txBody>
        </p:sp>
        <p:grpSp>
          <p:nvGrpSpPr>
            <p:cNvPr id="117" name="Grouper 44"/>
            <p:cNvGrpSpPr/>
            <p:nvPr/>
          </p:nvGrpSpPr>
          <p:grpSpPr>
            <a:xfrm>
              <a:off x="3164786" y="3481563"/>
              <a:ext cx="402749" cy="1363487"/>
              <a:chOff x="2859986" y="3646663"/>
              <a:chExt cx="402749" cy="1363487"/>
            </a:xfrm>
          </p:grpSpPr>
          <p:sp>
            <p:nvSpPr>
              <p:cNvPr id="118" name="AutoShape 16"/>
              <p:cNvSpPr>
                <a:spLocks noChangeArrowheads="1"/>
              </p:cNvSpPr>
              <p:nvPr/>
            </p:nvSpPr>
            <p:spPr bwMode="auto">
              <a:xfrm flipV="1">
                <a:off x="2965451" y="3835400"/>
                <a:ext cx="179999" cy="1174750"/>
              </a:xfrm>
              <a:prstGeom prst="upArrow">
                <a:avLst>
                  <a:gd name="adj1" fmla="val 50000"/>
                  <a:gd name="adj2" fmla="val 96354"/>
                </a:avLst>
              </a:prstGeom>
              <a:solidFill>
                <a:srgbClr val="C02C04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  <p:grpSp>
            <p:nvGrpSpPr>
              <p:cNvPr id="119" name="Group 48"/>
              <p:cNvGrpSpPr>
                <a:grpSpLocks/>
              </p:cNvGrpSpPr>
              <p:nvPr/>
            </p:nvGrpSpPr>
            <p:grpSpPr bwMode="auto">
              <a:xfrm>
                <a:off x="2859986" y="3646663"/>
                <a:ext cx="402749" cy="378154"/>
                <a:chOff x="1093" y="2411"/>
                <a:chExt cx="177" cy="157"/>
              </a:xfrm>
            </p:grpSpPr>
            <p:sp>
              <p:nvSpPr>
                <p:cNvPr id="120" name="Oval 49"/>
                <p:cNvSpPr>
                  <a:spLocks noChangeArrowheads="1"/>
                </p:cNvSpPr>
                <p:nvPr/>
              </p:nvSpPr>
              <p:spPr bwMode="auto">
                <a:xfrm>
                  <a:off x="1140" y="2451"/>
                  <a:ext cx="77" cy="75"/>
                </a:xfrm>
                <a:prstGeom prst="ellipse">
                  <a:avLst/>
                </a:prstGeom>
                <a:solidFill>
                  <a:srgbClr val="FFFF00"/>
                </a:solidFill>
                <a:ln w="3175" cap="flat" cmpd="sng" algn="ctr">
                  <a:solidFill>
                    <a:srgbClr val="E3DED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fr-FR" dirty="0"/>
                </a:p>
              </p:txBody>
            </p:sp>
            <p:sp>
              <p:nvSpPr>
                <p:cNvPr id="121" name="Line 50"/>
                <p:cNvSpPr>
                  <a:spLocks noChangeShapeType="1"/>
                </p:cNvSpPr>
                <p:nvPr/>
              </p:nvSpPr>
              <p:spPr bwMode="auto">
                <a:xfrm>
                  <a:off x="1183" y="2411"/>
                  <a:ext cx="0" cy="157"/>
                </a:xfrm>
                <a:prstGeom prst="line">
                  <a:avLst/>
                </a:prstGeom>
                <a:noFill/>
                <a:ln w="3175" cap="flat" cmpd="sng" algn="ctr">
                  <a:solidFill>
                    <a:srgbClr val="E3DED1"/>
                  </a:solidFill>
                  <a:prstDash val="solid"/>
                  <a:round/>
                  <a:headEnd type="none" w="med" len="med"/>
                  <a:tailEnd type="none" w="med" len="med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22" name="Line 51"/>
                <p:cNvSpPr>
                  <a:spLocks noChangeShapeType="1"/>
                </p:cNvSpPr>
                <p:nvPr/>
              </p:nvSpPr>
              <p:spPr bwMode="auto">
                <a:xfrm rot="5400000">
                  <a:off x="1182" y="2403"/>
                  <a:ext cx="0" cy="177"/>
                </a:xfrm>
                <a:prstGeom prst="line">
                  <a:avLst/>
                </a:prstGeom>
                <a:noFill/>
                <a:ln w="317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</p:grpSp>
      </p:grpSp>
      <p:grpSp>
        <p:nvGrpSpPr>
          <p:cNvPr id="87" name="Grouper 86"/>
          <p:cNvGrpSpPr/>
          <p:nvPr/>
        </p:nvGrpSpPr>
        <p:grpSpPr>
          <a:xfrm>
            <a:off x="3252977" y="5076627"/>
            <a:ext cx="2914999" cy="1781373"/>
            <a:chOff x="2121786" y="2095500"/>
            <a:chExt cx="5536314" cy="3505200"/>
          </a:xfrm>
        </p:grpSpPr>
        <p:grpSp>
          <p:nvGrpSpPr>
            <p:cNvPr id="89" name="Grouper 88"/>
            <p:cNvGrpSpPr/>
            <p:nvPr/>
          </p:nvGrpSpPr>
          <p:grpSpPr>
            <a:xfrm>
              <a:off x="2121786" y="2095500"/>
              <a:ext cx="5536314" cy="3505200"/>
              <a:chOff x="2045586" y="2044700"/>
              <a:chExt cx="5536314" cy="3505200"/>
            </a:xfrm>
          </p:grpSpPr>
          <p:grpSp>
            <p:nvGrpSpPr>
              <p:cNvPr id="91" name="Grouper 90"/>
              <p:cNvGrpSpPr/>
              <p:nvPr/>
            </p:nvGrpSpPr>
            <p:grpSpPr>
              <a:xfrm>
                <a:off x="2045586" y="2044700"/>
                <a:ext cx="5282314" cy="3505200"/>
                <a:chOff x="2045586" y="2044700"/>
                <a:chExt cx="5282314" cy="3505200"/>
              </a:xfrm>
              <a:solidFill>
                <a:srgbClr val="FFFFFF"/>
              </a:solidFill>
            </p:grpSpPr>
            <p:pic>
              <p:nvPicPr>
                <p:cNvPr id="96" name="Image 95"/>
                <p:cNvPicPr>
                  <a:picLocks noChangeAspect="1"/>
                </p:cNvPicPr>
                <p:nvPr/>
              </p:nvPicPr>
              <p:blipFill>
                <a:blip r:embed="rId3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lum/>
                </a:blip>
                <a:srcRect r="38014"/>
                <a:stretch>
                  <a:fillRect/>
                </a:stretch>
              </p:blipFill>
              <p:spPr>
                <a:xfrm>
                  <a:off x="2045586" y="2044700"/>
                  <a:ext cx="5052828" cy="3505200"/>
                </a:xfrm>
                <a:prstGeom prst="snip1Rect">
                  <a:avLst/>
                </a:prstGeom>
                <a:grpFill/>
              </p:spPr>
            </p:pic>
            <p:sp>
              <p:nvSpPr>
                <p:cNvPr id="97" name="Rectangle 96"/>
                <p:cNvSpPr/>
                <p:nvPr/>
              </p:nvSpPr>
              <p:spPr bwMode="auto">
                <a:xfrm>
                  <a:off x="6121400" y="3797300"/>
                  <a:ext cx="1206500" cy="12065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solidFill>
                    <a:srgbClr val="FFFF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square" lIns="109728" tIns="54864" rIns="109728" bIns="54864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109696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fr-FR" sz="2800" b="0" i="0" u="none" strike="noStrike" cap="none" normalizeH="0" baseline="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egoe" pitchFamily="34" charset="0"/>
                  </a:endParaRPr>
                </a:p>
              </p:txBody>
            </p:sp>
          </p:grpSp>
          <p:sp>
            <p:nvSpPr>
              <p:cNvPr id="92" name="Rectangle 91"/>
              <p:cNvSpPr/>
              <p:nvPr/>
            </p:nvSpPr>
            <p:spPr bwMode="auto">
              <a:xfrm>
                <a:off x="5308600" y="2311400"/>
                <a:ext cx="2273300" cy="5334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969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800" b="0" i="0" u="none" strike="noStrike" cap="none" normalizeH="0" baseline="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endParaRPr>
              </a:p>
            </p:txBody>
          </p:sp>
        </p:grpSp>
        <p:sp>
          <p:nvSpPr>
            <p:cNvPr id="90" name="Rectangle 89"/>
            <p:cNvSpPr/>
            <p:nvPr/>
          </p:nvSpPr>
          <p:spPr bwMode="auto">
            <a:xfrm>
              <a:off x="7086600" y="2819400"/>
              <a:ext cx="165100" cy="17780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</p:grpSp>
      <p:grpSp>
        <p:nvGrpSpPr>
          <p:cNvPr id="57" name="Grouper 56"/>
          <p:cNvGrpSpPr/>
          <p:nvPr/>
        </p:nvGrpSpPr>
        <p:grpSpPr>
          <a:xfrm rot="5400000">
            <a:off x="4259280" y="4155164"/>
            <a:ext cx="669403" cy="2036475"/>
            <a:chOff x="879476" y="2731167"/>
            <a:chExt cx="952500" cy="2036475"/>
          </a:xfrm>
        </p:grpSpPr>
        <p:sp>
          <p:nvSpPr>
            <p:cNvPr id="58" name="Line 125"/>
            <p:cNvSpPr>
              <a:spLocks noChangeShapeType="1"/>
            </p:cNvSpPr>
            <p:nvPr/>
          </p:nvSpPr>
          <p:spPr bwMode="auto">
            <a:xfrm>
              <a:off x="879476" y="3300042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9" name="Line 127"/>
            <p:cNvSpPr>
              <a:spLocks noChangeShapeType="1"/>
            </p:cNvSpPr>
            <p:nvPr/>
          </p:nvSpPr>
          <p:spPr bwMode="auto">
            <a:xfrm>
              <a:off x="879476" y="4767642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0" name="Line 128"/>
            <p:cNvSpPr>
              <a:spLocks noChangeShapeType="1"/>
            </p:cNvSpPr>
            <p:nvPr/>
          </p:nvSpPr>
          <p:spPr bwMode="auto">
            <a:xfrm>
              <a:off x="879476" y="4459128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1" name="Line 129"/>
            <p:cNvSpPr>
              <a:spLocks noChangeShapeType="1"/>
            </p:cNvSpPr>
            <p:nvPr/>
          </p:nvSpPr>
          <p:spPr bwMode="auto">
            <a:xfrm>
              <a:off x="879476" y="4176015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2" name="Line 131"/>
            <p:cNvSpPr>
              <a:spLocks noChangeShapeType="1"/>
            </p:cNvSpPr>
            <p:nvPr/>
          </p:nvSpPr>
          <p:spPr bwMode="auto">
            <a:xfrm>
              <a:off x="879476" y="3014282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3" name="Line 133"/>
            <p:cNvSpPr>
              <a:spLocks noChangeShapeType="1"/>
            </p:cNvSpPr>
            <p:nvPr/>
          </p:nvSpPr>
          <p:spPr bwMode="auto">
            <a:xfrm>
              <a:off x="879476" y="2731167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5" name="Grouper 4"/>
          <p:cNvGrpSpPr/>
          <p:nvPr/>
        </p:nvGrpSpPr>
        <p:grpSpPr>
          <a:xfrm>
            <a:off x="3844080" y="4508772"/>
            <a:ext cx="1497709" cy="344796"/>
            <a:chOff x="3844080" y="4508772"/>
            <a:chExt cx="1497709" cy="344796"/>
          </a:xfrm>
        </p:grpSpPr>
        <p:pic>
          <p:nvPicPr>
            <p:cNvPr id="78" name="Image 7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44080" y="4508772"/>
              <a:ext cx="1497709" cy="344796"/>
            </a:xfrm>
            <a:prstGeom prst="rect">
              <a:avLst/>
            </a:prstGeom>
          </p:spPr>
        </p:pic>
        <p:sp>
          <p:nvSpPr>
            <p:cNvPr id="99" name="Oval 58"/>
            <p:cNvSpPr>
              <a:spLocks noChangeArrowheads="1"/>
            </p:cNvSpPr>
            <p:nvPr/>
          </p:nvSpPr>
          <p:spPr bwMode="auto">
            <a:xfrm rot="2586291">
              <a:off x="4500784" y="4657030"/>
              <a:ext cx="152400" cy="1524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08" name="ZoneTexte 107"/>
          <p:cNvSpPr txBox="1"/>
          <p:nvPr/>
        </p:nvSpPr>
        <p:spPr>
          <a:xfrm>
            <a:off x="1016000" y="1019830"/>
            <a:ext cx="7111999" cy="344999"/>
          </a:xfrm>
          <a:prstGeom prst="rect">
            <a:avLst/>
          </a:prstGeom>
          <a:solidFill>
            <a:srgbClr val="FFF793"/>
          </a:solidFill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1400" dirty="0" smtClean="0">
                <a:solidFill>
                  <a:srgbClr val="D12A39"/>
                </a:solidFill>
                <a:latin typeface="Trebuchet MS"/>
                <a:ea typeface="+mj-ea"/>
                <a:cs typeface="Trebuchet MS"/>
              </a:rPr>
              <a:t>Le</a:t>
            </a:r>
            <a:r>
              <a:rPr lang="fr-FR" sz="1400" b="0" dirty="0" smtClean="0">
                <a:solidFill>
                  <a:srgbClr val="D12A39"/>
                </a:solidFill>
                <a:latin typeface="Trebuchet MS"/>
                <a:ea typeface="+mj-ea"/>
                <a:cs typeface="Trebuchet MS"/>
              </a:rPr>
              <a:t> vol est symétrique si l’inclinaison est compatible avec le rayon de virage.</a:t>
            </a:r>
            <a:endParaRPr lang="fr-FR" sz="1400" b="0" dirty="0">
              <a:solidFill>
                <a:srgbClr val="D12A39"/>
              </a:solidFill>
              <a:latin typeface="Trebuchet MS"/>
              <a:ea typeface="+mj-ea"/>
              <a:cs typeface="Trebuchet MS"/>
            </a:endParaRPr>
          </a:p>
        </p:txBody>
      </p:sp>
      <p:sp>
        <p:nvSpPr>
          <p:cNvPr id="128" name="Freeform 8"/>
          <p:cNvSpPr>
            <a:spLocks/>
          </p:cNvSpPr>
          <p:nvPr/>
        </p:nvSpPr>
        <p:spPr bwMode="auto">
          <a:xfrm flipH="1">
            <a:off x="3754027" y="4166445"/>
            <a:ext cx="897473" cy="0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418" y="0"/>
              </a:cxn>
            </a:cxnLst>
            <a:rect l="0" t="0" r="r" b="b"/>
            <a:pathLst>
              <a:path w="5418" h="1">
                <a:moveTo>
                  <a:pt x="0" y="1"/>
                </a:moveTo>
                <a:lnTo>
                  <a:pt x="5418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29" name="Freeform 8"/>
          <p:cNvSpPr>
            <a:spLocks/>
          </p:cNvSpPr>
          <p:nvPr/>
        </p:nvSpPr>
        <p:spPr bwMode="auto">
          <a:xfrm rot="5400000" flipH="1">
            <a:off x="3160323" y="3536037"/>
            <a:ext cx="1509474" cy="0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418" y="0"/>
              </a:cxn>
            </a:cxnLst>
            <a:rect l="0" t="0" r="r" b="b"/>
            <a:pathLst>
              <a:path w="5418" h="1">
                <a:moveTo>
                  <a:pt x="0" y="1"/>
                </a:moveTo>
                <a:lnTo>
                  <a:pt x="5418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171" name="Image 17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20000">
            <a:off x="3506069" y="3420128"/>
            <a:ext cx="1497709" cy="344796"/>
          </a:xfrm>
          <a:prstGeom prst="rect">
            <a:avLst/>
          </a:prstGeom>
        </p:spPr>
      </p:pic>
      <p:sp>
        <p:nvSpPr>
          <p:cNvPr id="172" name="Oval 58"/>
          <p:cNvSpPr>
            <a:spLocks noChangeArrowheads="1"/>
          </p:cNvSpPr>
          <p:nvPr/>
        </p:nvSpPr>
        <p:spPr bwMode="auto">
          <a:xfrm rot="2586291">
            <a:off x="4145184" y="356483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00986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28" grpId="0" animBg="1"/>
      <p:bldP spid="129" grpId="0" animBg="1"/>
      <p:bldP spid="17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ZoneTexte 163"/>
          <p:cNvSpPr txBox="1"/>
          <p:nvPr/>
        </p:nvSpPr>
        <p:spPr>
          <a:xfrm>
            <a:off x="2013342" y="922343"/>
            <a:ext cx="5216834" cy="618470"/>
          </a:xfrm>
          <a:prstGeom prst="rect">
            <a:avLst/>
          </a:prstGeom>
          <a:solidFill>
            <a:srgbClr val="FFF793"/>
          </a:solidFill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ct val="0"/>
              </a:spcBef>
              <a:spcAft>
                <a:spcPts val="600"/>
              </a:spcAft>
              <a:defRPr/>
            </a:pPr>
            <a:r>
              <a:rPr lang="fr-FR" sz="1400" dirty="0">
                <a:solidFill>
                  <a:srgbClr val="D12A39"/>
                </a:solidFill>
                <a:latin typeface="Trebuchet MS"/>
                <a:ea typeface="+mj-ea"/>
                <a:cs typeface="Trebuchet MS"/>
              </a:rPr>
              <a:t>S</a:t>
            </a:r>
            <a:r>
              <a:rPr lang="fr-FR" sz="1400" b="0" dirty="0" smtClean="0">
                <a:solidFill>
                  <a:srgbClr val="D12A39"/>
                </a:solidFill>
                <a:latin typeface="Trebuchet MS"/>
                <a:ea typeface="+mj-ea"/>
                <a:cs typeface="Trebuchet MS"/>
              </a:rPr>
              <a:t>i l’inclinaison est trop faible par rapport au rayon de virage,</a:t>
            </a:r>
          </a:p>
          <a:p>
            <a:pPr algn="ctr" fontAlgn="auto">
              <a:spcBef>
                <a:spcPct val="0"/>
              </a:spcBef>
              <a:spcAft>
                <a:spcPts val="600"/>
              </a:spcAft>
              <a:defRPr/>
            </a:pPr>
            <a:r>
              <a:rPr lang="fr-FR" sz="1400" b="0" dirty="0" smtClean="0">
                <a:solidFill>
                  <a:srgbClr val="D12A39"/>
                </a:solidFill>
                <a:latin typeface="Trebuchet MS"/>
                <a:ea typeface="+mj-ea"/>
                <a:cs typeface="Trebuchet MS"/>
              </a:rPr>
              <a:t>le virage est </a:t>
            </a:r>
            <a:r>
              <a:rPr lang="fr-FR" sz="1400" dirty="0" smtClean="0">
                <a:solidFill>
                  <a:srgbClr val="D12A39"/>
                </a:solidFill>
                <a:latin typeface="Trebuchet MS"/>
                <a:ea typeface="+mj-ea"/>
                <a:cs typeface="Trebuchet MS"/>
              </a:rPr>
              <a:t>dérapé</a:t>
            </a:r>
            <a:r>
              <a:rPr lang="fr-FR" sz="1400" b="0" dirty="0" smtClean="0">
                <a:solidFill>
                  <a:srgbClr val="D12A39"/>
                </a:solidFill>
                <a:latin typeface="Trebuchet MS"/>
                <a:ea typeface="+mj-ea"/>
                <a:cs typeface="Trebuchet MS"/>
              </a:rPr>
              <a:t> (bille à l’</a:t>
            </a:r>
            <a:r>
              <a:rPr lang="fr-FR" sz="1400" dirty="0" smtClean="0">
                <a:solidFill>
                  <a:srgbClr val="D12A39"/>
                </a:solidFill>
                <a:latin typeface="Trebuchet MS"/>
                <a:ea typeface="+mj-ea"/>
                <a:cs typeface="Trebuchet MS"/>
              </a:rPr>
              <a:t>ex</a:t>
            </a:r>
            <a:r>
              <a:rPr lang="fr-FR" sz="1400" b="0" dirty="0" smtClean="0">
                <a:solidFill>
                  <a:srgbClr val="D12A39"/>
                </a:solidFill>
                <a:latin typeface="Trebuchet MS"/>
                <a:ea typeface="+mj-ea"/>
                <a:cs typeface="Trebuchet MS"/>
              </a:rPr>
              <a:t>térieur du virage).</a:t>
            </a:r>
            <a:endParaRPr lang="fr-FR" sz="1400" b="0" dirty="0">
              <a:solidFill>
                <a:srgbClr val="D12A39"/>
              </a:solidFill>
              <a:latin typeface="Trebuchet MS"/>
              <a:ea typeface="+mj-ea"/>
              <a:cs typeface="Trebuchet MS"/>
            </a:endParaRPr>
          </a:p>
        </p:txBody>
      </p:sp>
      <p:pic>
        <p:nvPicPr>
          <p:cNvPr id="125" name="Image 124"/>
          <p:cNvPicPr>
            <a:picLocks noChangeAspect="1"/>
          </p:cNvPicPr>
          <p:nvPr/>
        </p:nvPicPr>
        <p:blipFill>
          <a:blip r:embed="rId3">
            <a:alphaModFix amt="26000"/>
          </a:blip>
          <a:stretch>
            <a:fillRect/>
          </a:stretch>
        </p:blipFill>
        <p:spPr>
          <a:xfrm>
            <a:off x="3112414" y="1960385"/>
            <a:ext cx="3103841" cy="1821949"/>
          </a:xfrm>
          <a:prstGeom prst="rect">
            <a:avLst/>
          </a:prstGeom>
        </p:spPr>
      </p:pic>
      <p:grpSp>
        <p:nvGrpSpPr>
          <p:cNvPr id="4" name="Grouper 3"/>
          <p:cNvGrpSpPr/>
          <p:nvPr/>
        </p:nvGrpSpPr>
        <p:grpSpPr>
          <a:xfrm rot="20520000">
            <a:off x="2830127" y="2639527"/>
            <a:ext cx="3599987" cy="1125397"/>
            <a:chOff x="2766627" y="2322027"/>
            <a:chExt cx="3599987" cy="1125397"/>
          </a:xfrm>
        </p:grpSpPr>
        <p:pic>
          <p:nvPicPr>
            <p:cNvPr id="171" name="Image 17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920000">
              <a:off x="3506069" y="3102628"/>
              <a:ext cx="1497709" cy="344796"/>
            </a:xfrm>
            <a:prstGeom prst="rect">
              <a:avLst/>
            </a:prstGeom>
          </p:spPr>
        </p:pic>
        <p:grpSp>
          <p:nvGrpSpPr>
            <p:cNvPr id="71" name="Grouper 92"/>
            <p:cNvGrpSpPr>
              <a:grpSpLocks noChangeAspect="1"/>
            </p:cNvGrpSpPr>
            <p:nvPr/>
          </p:nvGrpSpPr>
          <p:grpSpPr>
            <a:xfrm rot="1800000">
              <a:off x="2766627" y="2322027"/>
              <a:ext cx="3599987" cy="811508"/>
              <a:chOff x="2122487" y="3019401"/>
              <a:chExt cx="4905224" cy="1105727"/>
            </a:xfrm>
          </p:grpSpPr>
          <p:sp>
            <p:nvSpPr>
              <p:cNvPr id="82" name="Ellipse 81"/>
              <p:cNvSpPr>
                <a:spLocks noChangeAspect="1"/>
              </p:cNvSpPr>
              <p:nvPr/>
            </p:nvSpPr>
            <p:spPr>
              <a:xfrm>
                <a:off x="4127502" y="3019401"/>
                <a:ext cx="931393" cy="914398"/>
              </a:xfrm>
              <a:prstGeom prst="ellipse">
                <a:avLst/>
              </a:prstGeom>
              <a:noFill/>
              <a:ln>
                <a:solidFill>
                  <a:srgbClr val="5F5F5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83" name="Group 3"/>
              <p:cNvGrpSpPr>
                <a:grpSpLocks/>
              </p:cNvGrpSpPr>
              <p:nvPr/>
            </p:nvGrpSpPr>
            <p:grpSpPr bwMode="auto">
              <a:xfrm>
                <a:off x="2122487" y="3095652"/>
                <a:ext cx="4905224" cy="1029476"/>
                <a:chOff x="1174" y="3028"/>
                <a:chExt cx="2156" cy="483"/>
              </a:xfrm>
            </p:grpSpPr>
            <p:sp>
              <p:nvSpPr>
                <p:cNvPr id="84" name="Line 19"/>
                <p:cNvSpPr>
                  <a:spLocks noChangeShapeType="1"/>
                </p:cNvSpPr>
                <p:nvPr/>
              </p:nvSpPr>
              <p:spPr bwMode="auto">
                <a:xfrm rot="120000" flipH="1" flipV="1">
                  <a:off x="1707" y="3157"/>
                  <a:ext cx="474" cy="193"/>
                </a:xfrm>
                <a:prstGeom prst="line">
                  <a:avLst/>
                </a:prstGeom>
                <a:noFill/>
                <a:ln w="38100" cmpd="dbl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85" name="Line 18"/>
                <p:cNvSpPr>
                  <a:spLocks noChangeShapeType="1"/>
                </p:cNvSpPr>
                <p:nvPr/>
              </p:nvSpPr>
              <p:spPr bwMode="auto">
                <a:xfrm rot="21480000" flipV="1">
                  <a:off x="2339" y="3151"/>
                  <a:ext cx="473" cy="193"/>
                </a:xfrm>
                <a:prstGeom prst="line">
                  <a:avLst/>
                </a:prstGeom>
                <a:noFill/>
                <a:ln w="38100" cmpd="dbl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86" name="AutoShape 4"/>
                <p:cNvSpPr>
                  <a:spLocks noChangeArrowheads="1"/>
                </p:cNvSpPr>
                <p:nvPr/>
              </p:nvSpPr>
              <p:spPr bwMode="auto">
                <a:xfrm rot="21480000">
                  <a:off x="2370" y="3123"/>
                  <a:ext cx="960" cy="27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Oval 5"/>
                <p:cNvSpPr>
                  <a:spLocks noChangeArrowheads="1"/>
                </p:cNvSpPr>
                <p:nvPr/>
              </p:nvSpPr>
              <p:spPr bwMode="auto">
                <a:xfrm>
                  <a:off x="2140" y="3118"/>
                  <a:ext cx="231" cy="79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3" name="Oval 6"/>
                <p:cNvSpPr>
                  <a:spLocks noChangeArrowheads="1"/>
                </p:cNvSpPr>
                <p:nvPr/>
              </p:nvSpPr>
              <p:spPr bwMode="auto">
                <a:xfrm>
                  <a:off x="2134" y="3199"/>
                  <a:ext cx="243" cy="177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4" name="Rectangle 7"/>
                <p:cNvSpPr>
                  <a:spLocks noChangeArrowheads="1"/>
                </p:cNvSpPr>
                <p:nvPr/>
              </p:nvSpPr>
              <p:spPr bwMode="auto">
                <a:xfrm>
                  <a:off x="2134" y="3168"/>
                  <a:ext cx="243" cy="88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5" name="AutoShape 9"/>
                <p:cNvSpPr>
                  <a:spLocks noChangeArrowheads="1"/>
                </p:cNvSpPr>
                <p:nvPr/>
              </p:nvSpPr>
              <p:spPr bwMode="auto">
                <a:xfrm rot="16200000" flipV="1">
                  <a:off x="2093" y="3188"/>
                  <a:ext cx="334" cy="14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8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2198" y="3288"/>
                  <a:ext cx="55" cy="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00" name="Line 11"/>
                <p:cNvSpPr>
                  <a:spLocks noChangeShapeType="1"/>
                </p:cNvSpPr>
                <p:nvPr/>
              </p:nvSpPr>
              <p:spPr bwMode="auto">
                <a:xfrm>
                  <a:off x="2267" y="3284"/>
                  <a:ext cx="53" cy="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02" name="Line 12"/>
                <p:cNvSpPr>
                  <a:spLocks noChangeShapeType="1"/>
                </p:cNvSpPr>
                <p:nvPr/>
              </p:nvSpPr>
              <p:spPr bwMode="auto">
                <a:xfrm flipH="1">
                  <a:off x="2090" y="3350"/>
                  <a:ext cx="49" cy="113"/>
                </a:xfrm>
                <a:prstGeom prst="line">
                  <a:avLst/>
                </a:prstGeom>
                <a:noFill/>
                <a:ln w="38100" cmpd="dbl">
                  <a:solidFill>
                    <a:srgbClr val="5F5F5F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06" name="Line 13"/>
                <p:cNvSpPr>
                  <a:spLocks noChangeShapeType="1"/>
                </p:cNvSpPr>
                <p:nvPr/>
              </p:nvSpPr>
              <p:spPr bwMode="auto">
                <a:xfrm>
                  <a:off x="2365" y="3350"/>
                  <a:ext cx="48" cy="113"/>
                </a:xfrm>
                <a:prstGeom prst="line">
                  <a:avLst/>
                </a:prstGeom>
                <a:noFill/>
                <a:ln w="38100" cmpd="dbl">
                  <a:solidFill>
                    <a:srgbClr val="5F5F5F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09" name="Oval 14"/>
                <p:cNvSpPr>
                  <a:spLocks noChangeArrowheads="1"/>
                </p:cNvSpPr>
                <p:nvPr/>
              </p:nvSpPr>
              <p:spPr bwMode="auto">
                <a:xfrm>
                  <a:off x="2411" y="3425"/>
                  <a:ext cx="44" cy="86"/>
                </a:xfrm>
                <a:prstGeom prst="ellipse">
                  <a:avLst/>
                </a:prstGeom>
                <a:solidFill>
                  <a:srgbClr val="656565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0" name="Line 15"/>
                <p:cNvSpPr>
                  <a:spLocks noChangeShapeType="1"/>
                </p:cNvSpPr>
                <p:nvPr/>
              </p:nvSpPr>
              <p:spPr bwMode="auto">
                <a:xfrm flipH="1" flipV="1">
                  <a:off x="2146" y="3174"/>
                  <a:ext cx="91" cy="1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11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283" y="3174"/>
                  <a:ext cx="89" cy="1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12" name="AutoShape 17"/>
                <p:cNvSpPr>
                  <a:spLocks noChangeArrowheads="1"/>
                </p:cNvSpPr>
                <p:nvPr/>
              </p:nvSpPr>
              <p:spPr bwMode="auto">
                <a:xfrm rot="120000" flipH="1">
                  <a:off x="1174" y="3131"/>
                  <a:ext cx="960" cy="27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3" name="Oval 20"/>
                <p:cNvSpPr>
                  <a:spLocks noChangeArrowheads="1"/>
                </p:cNvSpPr>
                <p:nvPr/>
              </p:nvSpPr>
              <p:spPr bwMode="auto">
                <a:xfrm>
                  <a:off x="2056" y="3420"/>
                  <a:ext cx="44" cy="86"/>
                </a:xfrm>
                <a:prstGeom prst="ellipse">
                  <a:avLst/>
                </a:prstGeom>
                <a:solidFill>
                  <a:srgbClr val="656565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4" name="AutoShape 8"/>
                <p:cNvSpPr>
                  <a:spLocks noChangeArrowheads="1"/>
                </p:cNvSpPr>
                <p:nvPr/>
              </p:nvSpPr>
              <p:spPr bwMode="auto">
                <a:xfrm flipV="1">
                  <a:off x="2063" y="3256"/>
                  <a:ext cx="391" cy="22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51" name="Grouper 116"/>
          <p:cNvGrpSpPr/>
          <p:nvPr/>
        </p:nvGrpSpPr>
        <p:grpSpPr>
          <a:xfrm>
            <a:off x="3472279" y="2925966"/>
            <a:ext cx="875462" cy="1491479"/>
            <a:chOff x="3451994" y="3428069"/>
            <a:chExt cx="875462" cy="1491479"/>
          </a:xfrm>
        </p:grpSpPr>
        <p:sp>
          <p:nvSpPr>
            <p:cNvPr id="152" name="AutoShape 7"/>
            <p:cNvSpPr>
              <a:spLocks noChangeArrowheads="1"/>
            </p:cNvSpPr>
            <p:nvPr/>
          </p:nvSpPr>
          <p:spPr bwMode="auto">
            <a:xfrm rot="1800000" flipH="1" flipV="1">
              <a:off x="4147457" y="3428069"/>
              <a:ext cx="179999" cy="1317625"/>
            </a:xfrm>
            <a:prstGeom prst="upArrow">
              <a:avLst>
                <a:gd name="adj1" fmla="val 50000"/>
                <a:gd name="adj2" fmla="val 96354"/>
              </a:avLst>
            </a:prstGeom>
            <a:solidFill>
              <a:schemeClr val="accent4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153" name="Text Box 14"/>
            <p:cNvSpPr txBox="1">
              <a:spLocks noChangeArrowheads="1"/>
            </p:cNvSpPr>
            <p:nvPr/>
          </p:nvSpPr>
          <p:spPr bwMode="auto">
            <a:xfrm rot="1800000">
              <a:off x="3451994" y="4611248"/>
              <a:ext cx="756226" cy="30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sz="1400" dirty="0" smtClean="0">
                  <a:solidFill>
                    <a:schemeClr val="accent4"/>
                  </a:solidFill>
                  <a:latin typeface="Trebuchet MS"/>
                  <a:cs typeface="Trebuchet MS"/>
                </a:rPr>
                <a:t>Pa</a:t>
              </a:r>
              <a:endParaRPr lang="fr-FR" sz="1400" dirty="0">
                <a:solidFill>
                  <a:schemeClr val="accent4"/>
                </a:solidFill>
                <a:latin typeface="Trebuchet MS"/>
                <a:cs typeface="Trebuchet MS"/>
              </a:endParaRPr>
            </a:p>
          </p:txBody>
        </p:sp>
      </p:grpSp>
      <p:grpSp>
        <p:nvGrpSpPr>
          <p:cNvPr id="72" name="Grouper 49"/>
          <p:cNvGrpSpPr/>
          <p:nvPr/>
        </p:nvGrpSpPr>
        <p:grpSpPr>
          <a:xfrm rot="780000">
            <a:off x="4438434" y="1391547"/>
            <a:ext cx="762000" cy="1613112"/>
            <a:chOff x="3007830" y="2912786"/>
            <a:chExt cx="762000" cy="1613112"/>
          </a:xfrm>
        </p:grpSpPr>
        <p:grpSp>
          <p:nvGrpSpPr>
            <p:cNvPr id="79" name="Grouper 47"/>
            <p:cNvGrpSpPr/>
            <p:nvPr/>
          </p:nvGrpSpPr>
          <p:grpSpPr>
            <a:xfrm>
              <a:off x="3007830" y="2912786"/>
              <a:ext cx="762000" cy="1613112"/>
              <a:chOff x="3007830" y="2912786"/>
              <a:chExt cx="762000" cy="1613112"/>
            </a:xfrm>
          </p:grpSpPr>
          <p:sp>
            <p:nvSpPr>
              <p:cNvPr id="80" name="Text Box 14"/>
              <p:cNvSpPr txBox="1">
                <a:spLocks noChangeArrowheads="1"/>
              </p:cNvSpPr>
              <p:nvPr/>
            </p:nvSpPr>
            <p:spPr bwMode="auto">
              <a:xfrm>
                <a:off x="3007830" y="2912786"/>
                <a:ext cx="7620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fr-FR" sz="1400" dirty="0" smtClean="0">
                    <a:solidFill>
                      <a:schemeClr val="tx2"/>
                    </a:solidFill>
                    <a:latin typeface="Trebuchet MS"/>
                    <a:cs typeface="Trebuchet MS"/>
                  </a:rPr>
                  <a:t>Rz</a:t>
                </a:r>
              </a:p>
            </p:txBody>
          </p:sp>
          <p:sp>
            <p:nvSpPr>
              <p:cNvPr id="81" name="AutoShape 7"/>
              <p:cNvSpPr>
                <a:spLocks noChangeArrowheads="1"/>
              </p:cNvSpPr>
              <p:nvPr/>
            </p:nvSpPr>
            <p:spPr bwMode="auto">
              <a:xfrm>
                <a:off x="3282775" y="3193899"/>
                <a:ext cx="179999" cy="1331999"/>
              </a:xfrm>
              <a:prstGeom prst="upArrow">
                <a:avLst>
                  <a:gd name="adj1" fmla="val 50000"/>
                  <a:gd name="adj2" fmla="val 96354"/>
                </a:avLst>
              </a:prstGeom>
              <a:solidFill>
                <a:schemeClr val="tx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</p:grpSp>
      </p:grpSp>
      <p:grpSp>
        <p:nvGrpSpPr>
          <p:cNvPr id="115" name="Grouper 50"/>
          <p:cNvGrpSpPr/>
          <p:nvPr/>
        </p:nvGrpSpPr>
        <p:grpSpPr>
          <a:xfrm>
            <a:off x="4198585" y="2814360"/>
            <a:ext cx="812800" cy="1636199"/>
            <a:chOff x="2946400" y="3481563"/>
            <a:chExt cx="812800" cy="1636199"/>
          </a:xfrm>
        </p:grpSpPr>
        <p:sp>
          <p:nvSpPr>
            <p:cNvPr id="116" name="Text Box 11"/>
            <p:cNvSpPr txBox="1">
              <a:spLocks noChangeArrowheads="1"/>
            </p:cNvSpPr>
            <p:nvPr/>
          </p:nvSpPr>
          <p:spPr bwMode="auto">
            <a:xfrm>
              <a:off x="2946400" y="4809985"/>
              <a:ext cx="8128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C02C04"/>
                  </a:solidFill>
                  <a:latin typeface="Trebuchet MS"/>
                  <a:cs typeface="Trebuchet MS"/>
                </a:rPr>
                <a:t>Mg</a:t>
              </a:r>
              <a:endParaRPr lang="fr-FR" sz="1400" dirty="0">
                <a:solidFill>
                  <a:srgbClr val="C02C04"/>
                </a:solidFill>
                <a:latin typeface="Trebuchet MS"/>
                <a:cs typeface="Trebuchet MS"/>
              </a:endParaRPr>
            </a:p>
          </p:txBody>
        </p:sp>
        <p:grpSp>
          <p:nvGrpSpPr>
            <p:cNvPr id="117" name="Grouper 44"/>
            <p:cNvGrpSpPr/>
            <p:nvPr/>
          </p:nvGrpSpPr>
          <p:grpSpPr>
            <a:xfrm>
              <a:off x="3164786" y="3481563"/>
              <a:ext cx="402749" cy="1363487"/>
              <a:chOff x="2859986" y="3646663"/>
              <a:chExt cx="402749" cy="1363487"/>
            </a:xfrm>
          </p:grpSpPr>
          <p:sp>
            <p:nvSpPr>
              <p:cNvPr id="118" name="AutoShape 16"/>
              <p:cNvSpPr>
                <a:spLocks noChangeArrowheads="1"/>
              </p:cNvSpPr>
              <p:nvPr/>
            </p:nvSpPr>
            <p:spPr bwMode="auto">
              <a:xfrm flipV="1">
                <a:off x="2965451" y="3835400"/>
                <a:ext cx="179999" cy="1174750"/>
              </a:xfrm>
              <a:prstGeom prst="upArrow">
                <a:avLst>
                  <a:gd name="adj1" fmla="val 50000"/>
                  <a:gd name="adj2" fmla="val 96354"/>
                </a:avLst>
              </a:prstGeom>
              <a:solidFill>
                <a:srgbClr val="C02C04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  <p:grpSp>
            <p:nvGrpSpPr>
              <p:cNvPr id="119" name="Group 48"/>
              <p:cNvGrpSpPr>
                <a:grpSpLocks/>
              </p:cNvGrpSpPr>
              <p:nvPr/>
            </p:nvGrpSpPr>
            <p:grpSpPr bwMode="auto">
              <a:xfrm>
                <a:off x="2859986" y="3646663"/>
                <a:ext cx="402749" cy="378154"/>
                <a:chOff x="1093" y="2411"/>
                <a:chExt cx="177" cy="157"/>
              </a:xfrm>
            </p:grpSpPr>
            <p:sp>
              <p:nvSpPr>
                <p:cNvPr id="120" name="Oval 49"/>
                <p:cNvSpPr>
                  <a:spLocks noChangeArrowheads="1"/>
                </p:cNvSpPr>
                <p:nvPr/>
              </p:nvSpPr>
              <p:spPr bwMode="auto">
                <a:xfrm>
                  <a:off x="1140" y="2451"/>
                  <a:ext cx="77" cy="75"/>
                </a:xfrm>
                <a:prstGeom prst="ellipse">
                  <a:avLst/>
                </a:prstGeom>
                <a:solidFill>
                  <a:srgbClr val="FFFF00"/>
                </a:solidFill>
                <a:ln w="3175" cap="flat" cmpd="sng" algn="ctr">
                  <a:solidFill>
                    <a:srgbClr val="E3DED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fr-FR" dirty="0"/>
                </a:p>
              </p:txBody>
            </p:sp>
            <p:sp>
              <p:nvSpPr>
                <p:cNvPr id="121" name="Line 50"/>
                <p:cNvSpPr>
                  <a:spLocks noChangeShapeType="1"/>
                </p:cNvSpPr>
                <p:nvPr/>
              </p:nvSpPr>
              <p:spPr bwMode="auto">
                <a:xfrm>
                  <a:off x="1183" y="2411"/>
                  <a:ext cx="0" cy="157"/>
                </a:xfrm>
                <a:prstGeom prst="line">
                  <a:avLst/>
                </a:prstGeom>
                <a:noFill/>
                <a:ln w="3175" cap="flat" cmpd="sng" algn="ctr">
                  <a:solidFill>
                    <a:srgbClr val="E3DED1"/>
                  </a:solidFill>
                  <a:prstDash val="solid"/>
                  <a:round/>
                  <a:headEnd type="none" w="med" len="med"/>
                  <a:tailEnd type="none" w="med" len="med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22" name="Line 51"/>
                <p:cNvSpPr>
                  <a:spLocks noChangeShapeType="1"/>
                </p:cNvSpPr>
                <p:nvPr/>
              </p:nvSpPr>
              <p:spPr bwMode="auto">
                <a:xfrm rot="5400000">
                  <a:off x="1182" y="2403"/>
                  <a:ext cx="0" cy="177"/>
                </a:xfrm>
                <a:prstGeom prst="line">
                  <a:avLst/>
                </a:prstGeom>
                <a:noFill/>
                <a:ln w="317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</p:grpSp>
      </p:grpSp>
      <p:grpSp>
        <p:nvGrpSpPr>
          <p:cNvPr id="87" name="Grouper 86"/>
          <p:cNvGrpSpPr/>
          <p:nvPr/>
        </p:nvGrpSpPr>
        <p:grpSpPr>
          <a:xfrm>
            <a:off x="3252977" y="5076627"/>
            <a:ext cx="2914999" cy="1781373"/>
            <a:chOff x="2121787" y="2095501"/>
            <a:chExt cx="5536315" cy="3505200"/>
          </a:xfrm>
        </p:grpSpPr>
        <p:grpSp>
          <p:nvGrpSpPr>
            <p:cNvPr id="89" name="Grouper 88"/>
            <p:cNvGrpSpPr/>
            <p:nvPr/>
          </p:nvGrpSpPr>
          <p:grpSpPr>
            <a:xfrm>
              <a:off x="2121787" y="2095501"/>
              <a:ext cx="5536315" cy="3505200"/>
              <a:chOff x="2045586" y="2044700"/>
              <a:chExt cx="5536314" cy="3505200"/>
            </a:xfrm>
          </p:grpSpPr>
          <p:grpSp>
            <p:nvGrpSpPr>
              <p:cNvPr id="91" name="Grouper 90"/>
              <p:cNvGrpSpPr/>
              <p:nvPr/>
            </p:nvGrpSpPr>
            <p:grpSpPr>
              <a:xfrm>
                <a:off x="2045586" y="2044700"/>
                <a:ext cx="5282314" cy="3505200"/>
                <a:chOff x="2045586" y="2044700"/>
                <a:chExt cx="5282314" cy="3505200"/>
              </a:xfrm>
              <a:solidFill>
                <a:srgbClr val="FFFFFF"/>
              </a:solidFill>
            </p:grpSpPr>
            <p:pic>
              <p:nvPicPr>
                <p:cNvPr id="96" name="Image 95"/>
                <p:cNvPicPr>
                  <a:picLocks noChangeAspect="1"/>
                </p:cNvPicPr>
                <p:nvPr/>
              </p:nvPicPr>
              <p:blipFill>
                <a:blip r:embed="rId5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lum/>
                </a:blip>
                <a:srcRect r="38014"/>
                <a:stretch>
                  <a:fillRect/>
                </a:stretch>
              </p:blipFill>
              <p:spPr>
                <a:xfrm>
                  <a:off x="2045586" y="2044700"/>
                  <a:ext cx="5052828" cy="3505200"/>
                </a:xfrm>
                <a:prstGeom prst="snip1Rect">
                  <a:avLst/>
                </a:prstGeom>
                <a:grpFill/>
              </p:spPr>
            </p:pic>
            <p:sp>
              <p:nvSpPr>
                <p:cNvPr id="97" name="Rectangle 96"/>
                <p:cNvSpPr/>
                <p:nvPr/>
              </p:nvSpPr>
              <p:spPr bwMode="auto">
                <a:xfrm>
                  <a:off x="6121400" y="3797300"/>
                  <a:ext cx="1206500" cy="12065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solidFill>
                    <a:srgbClr val="FFFF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square" lIns="109728" tIns="54864" rIns="109728" bIns="54864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109696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fr-FR" sz="2800" b="0" i="0" u="none" strike="noStrike" cap="none" normalizeH="0" baseline="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egoe" pitchFamily="34" charset="0"/>
                  </a:endParaRPr>
                </a:p>
              </p:txBody>
            </p:sp>
          </p:grpSp>
          <p:sp>
            <p:nvSpPr>
              <p:cNvPr id="92" name="Rectangle 91"/>
              <p:cNvSpPr/>
              <p:nvPr/>
            </p:nvSpPr>
            <p:spPr bwMode="auto">
              <a:xfrm>
                <a:off x="5308600" y="2311400"/>
                <a:ext cx="2273300" cy="5334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969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800" b="0" i="0" u="none" strike="noStrike" cap="none" normalizeH="0" baseline="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endParaRPr>
              </a:p>
            </p:txBody>
          </p:sp>
        </p:grpSp>
        <p:sp>
          <p:nvSpPr>
            <p:cNvPr id="90" name="Rectangle 89"/>
            <p:cNvSpPr/>
            <p:nvPr/>
          </p:nvSpPr>
          <p:spPr bwMode="auto">
            <a:xfrm>
              <a:off x="7086600" y="2819400"/>
              <a:ext cx="165100" cy="17779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</p:grpSp>
      <p:grpSp>
        <p:nvGrpSpPr>
          <p:cNvPr id="10" name="Grouper 9"/>
          <p:cNvGrpSpPr/>
          <p:nvPr/>
        </p:nvGrpSpPr>
        <p:grpSpPr>
          <a:xfrm>
            <a:off x="3844080" y="4508772"/>
            <a:ext cx="1497709" cy="344796"/>
            <a:chOff x="3844080" y="4508772"/>
            <a:chExt cx="1497709" cy="344796"/>
          </a:xfrm>
        </p:grpSpPr>
        <p:pic>
          <p:nvPicPr>
            <p:cNvPr id="78" name="Image 7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44080" y="4508772"/>
              <a:ext cx="1497709" cy="344796"/>
            </a:xfrm>
            <a:prstGeom prst="rect">
              <a:avLst/>
            </a:prstGeom>
          </p:spPr>
        </p:pic>
        <p:sp>
          <p:nvSpPr>
            <p:cNvPr id="99" name="Oval 58"/>
            <p:cNvSpPr>
              <a:spLocks noChangeArrowheads="1"/>
            </p:cNvSpPr>
            <p:nvPr/>
          </p:nvSpPr>
          <p:spPr bwMode="auto">
            <a:xfrm rot="2586291">
              <a:off x="4284884" y="4644330"/>
              <a:ext cx="152400" cy="1524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35" name="Grouper 34"/>
          <p:cNvGrpSpPr/>
          <p:nvPr/>
        </p:nvGrpSpPr>
        <p:grpSpPr>
          <a:xfrm rot="16200000" flipH="1">
            <a:off x="4118522" y="4166373"/>
            <a:ext cx="700534" cy="2036475"/>
            <a:chOff x="879476" y="2731167"/>
            <a:chExt cx="952500" cy="2036475"/>
          </a:xfrm>
        </p:grpSpPr>
        <p:sp>
          <p:nvSpPr>
            <p:cNvPr id="136" name="Line 125"/>
            <p:cNvSpPr>
              <a:spLocks noChangeShapeType="1"/>
            </p:cNvSpPr>
            <p:nvPr/>
          </p:nvSpPr>
          <p:spPr bwMode="auto">
            <a:xfrm rot="1500000">
              <a:off x="879476" y="3300042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7" name="Line 127"/>
            <p:cNvSpPr>
              <a:spLocks noChangeShapeType="1"/>
            </p:cNvSpPr>
            <p:nvPr/>
          </p:nvSpPr>
          <p:spPr bwMode="auto">
            <a:xfrm rot="1500000">
              <a:off x="879476" y="4767642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8" name="Line 128"/>
            <p:cNvSpPr>
              <a:spLocks noChangeShapeType="1"/>
            </p:cNvSpPr>
            <p:nvPr/>
          </p:nvSpPr>
          <p:spPr bwMode="auto">
            <a:xfrm rot="1500000">
              <a:off x="879476" y="4459128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9" name="Line 129"/>
            <p:cNvSpPr>
              <a:spLocks noChangeShapeType="1"/>
            </p:cNvSpPr>
            <p:nvPr/>
          </p:nvSpPr>
          <p:spPr bwMode="auto">
            <a:xfrm rot="1500000">
              <a:off x="879476" y="4176015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0" name="Line 131"/>
            <p:cNvSpPr>
              <a:spLocks noChangeShapeType="1"/>
            </p:cNvSpPr>
            <p:nvPr/>
          </p:nvSpPr>
          <p:spPr bwMode="auto">
            <a:xfrm rot="1500000">
              <a:off x="879476" y="3014282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1" name="Line 133"/>
            <p:cNvSpPr>
              <a:spLocks noChangeShapeType="1"/>
            </p:cNvSpPr>
            <p:nvPr/>
          </p:nvSpPr>
          <p:spPr bwMode="auto">
            <a:xfrm rot="1500000">
              <a:off x="879476" y="2731167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146" name="ZoneTexte 145"/>
          <p:cNvSpPr txBox="1">
            <a:spLocks/>
          </p:cNvSpPr>
          <p:nvPr/>
        </p:nvSpPr>
        <p:spPr>
          <a:xfrm>
            <a:off x="2048657" y="290796"/>
            <a:ext cx="5046685" cy="356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100" dir="4260000" algn="br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2000" cap="all" dirty="0" smtClean="0">
                <a:ln w="11430"/>
                <a:solidFill>
                  <a:srgbClr val="9F2936"/>
                </a:solidFill>
                <a:latin typeface="Trebuchet MS"/>
                <a:ea typeface="+mj-ea"/>
                <a:cs typeface="Trebuchet MS"/>
              </a:rPr>
              <a:t>Symétrie du vol en virage</a:t>
            </a:r>
            <a:endParaRPr lang="fr-FR" sz="2000" cap="all" dirty="0">
              <a:ln w="11430"/>
              <a:solidFill>
                <a:srgbClr val="9F2936"/>
              </a:solidFill>
              <a:latin typeface="Trebuchet MS"/>
              <a:ea typeface="+mj-ea"/>
              <a:cs typeface="Trebuchet MS"/>
            </a:endParaRPr>
          </a:p>
        </p:txBody>
      </p:sp>
      <p:sp>
        <p:nvSpPr>
          <p:cNvPr id="147" name="AutoShape 7"/>
          <p:cNvSpPr>
            <a:spLocks noChangeArrowheads="1"/>
          </p:cNvSpPr>
          <p:nvPr/>
        </p:nvSpPr>
        <p:spPr bwMode="auto">
          <a:xfrm flipH="1">
            <a:off x="2074971" y="2732118"/>
            <a:ext cx="1331998" cy="47422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79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fr-FR" sz="1400" dirty="0" smtClean="0">
                <a:solidFill>
                  <a:srgbClr val="FF0000"/>
                </a:solidFill>
                <a:latin typeface="Trebuchet MS"/>
                <a:cs typeface="Trebuchet MS"/>
              </a:rPr>
              <a:t>Dérapage</a:t>
            </a:r>
          </a:p>
        </p:txBody>
      </p:sp>
      <p:sp>
        <p:nvSpPr>
          <p:cNvPr id="5" name="Forme libre 4"/>
          <p:cNvSpPr/>
          <p:nvPr/>
        </p:nvSpPr>
        <p:spPr>
          <a:xfrm>
            <a:off x="4705166" y="5499100"/>
            <a:ext cx="387533" cy="381000"/>
          </a:xfrm>
          <a:custGeom>
            <a:avLst/>
            <a:gdLst>
              <a:gd name="connsiteX0" fmla="*/ 0 w 387350"/>
              <a:gd name="connsiteY0" fmla="*/ 0 h 673100"/>
              <a:gd name="connsiteX1" fmla="*/ 387350 w 387350"/>
              <a:gd name="connsiteY1" fmla="*/ 673100 h 673100"/>
              <a:gd name="connsiteX2" fmla="*/ 12700 w 387350"/>
              <a:gd name="connsiteY2" fmla="*/ 660400 h 673100"/>
              <a:gd name="connsiteX3" fmla="*/ 6350 w 387350"/>
              <a:gd name="connsiteY3" fmla="*/ 241300 h 673100"/>
              <a:gd name="connsiteX4" fmla="*/ 0 w 387350"/>
              <a:gd name="connsiteY4" fmla="*/ 0 h 673100"/>
              <a:gd name="connsiteX0" fmla="*/ 0 w 381000"/>
              <a:gd name="connsiteY0" fmla="*/ 0 h 431800"/>
              <a:gd name="connsiteX1" fmla="*/ 381000 w 381000"/>
              <a:gd name="connsiteY1" fmla="*/ 431800 h 431800"/>
              <a:gd name="connsiteX2" fmla="*/ 6350 w 381000"/>
              <a:gd name="connsiteY2" fmla="*/ 419100 h 431800"/>
              <a:gd name="connsiteX3" fmla="*/ 0 w 381000"/>
              <a:gd name="connsiteY3" fmla="*/ 0 h 431800"/>
              <a:gd name="connsiteX0" fmla="*/ 0 w 419100"/>
              <a:gd name="connsiteY0" fmla="*/ 0 h 419100"/>
              <a:gd name="connsiteX1" fmla="*/ 419100 w 419100"/>
              <a:gd name="connsiteY1" fmla="*/ 419100 h 419100"/>
              <a:gd name="connsiteX2" fmla="*/ 6350 w 419100"/>
              <a:gd name="connsiteY2" fmla="*/ 419100 h 419100"/>
              <a:gd name="connsiteX3" fmla="*/ 0 w 419100"/>
              <a:gd name="connsiteY3" fmla="*/ 0 h 419100"/>
              <a:gd name="connsiteX0" fmla="*/ 612 w 413362"/>
              <a:gd name="connsiteY0" fmla="*/ 0 h 381000"/>
              <a:gd name="connsiteX1" fmla="*/ 413362 w 413362"/>
              <a:gd name="connsiteY1" fmla="*/ 381000 h 381000"/>
              <a:gd name="connsiteX2" fmla="*/ 612 w 413362"/>
              <a:gd name="connsiteY2" fmla="*/ 381000 h 381000"/>
              <a:gd name="connsiteX3" fmla="*/ 612 w 413362"/>
              <a:gd name="connsiteY3" fmla="*/ 0 h 381000"/>
              <a:gd name="connsiteX0" fmla="*/ 31840 w 412840"/>
              <a:gd name="connsiteY0" fmla="*/ 0 h 381000"/>
              <a:gd name="connsiteX1" fmla="*/ 412840 w 412840"/>
              <a:gd name="connsiteY1" fmla="*/ 381000 h 381000"/>
              <a:gd name="connsiteX2" fmla="*/ 90 w 412840"/>
              <a:gd name="connsiteY2" fmla="*/ 381000 h 381000"/>
              <a:gd name="connsiteX3" fmla="*/ 31840 w 412840"/>
              <a:gd name="connsiteY3" fmla="*/ 0 h 381000"/>
              <a:gd name="connsiteX0" fmla="*/ 12883 w 412933"/>
              <a:gd name="connsiteY0" fmla="*/ 0 h 381000"/>
              <a:gd name="connsiteX1" fmla="*/ 412933 w 412933"/>
              <a:gd name="connsiteY1" fmla="*/ 381000 h 381000"/>
              <a:gd name="connsiteX2" fmla="*/ 183 w 412933"/>
              <a:gd name="connsiteY2" fmla="*/ 381000 h 381000"/>
              <a:gd name="connsiteX3" fmla="*/ 12883 w 412933"/>
              <a:gd name="connsiteY3" fmla="*/ 0 h 381000"/>
              <a:gd name="connsiteX0" fmla="*/ 12883 w 387533"/>
              <a:gd name="connsiteY0" fmla="*/ 0 h 381000"/>
              <a:gd name="connsiteX1" fmla="*/ 387533 w 387533"/>
              <a:gd name="connsiteY1" fmla="*/ 381000 h 381000"/>
              <a:gd name="connsiteX2" fmla="*/ 183 w 387533"/>
              <a:gd name="connsiteY2" fmla="*/ 381000 h 381000"/>
              <a:gd name="connsiteX3" fmla="*/ 12883 w 387533"/>
              <a:gd name="connsiteY3" fmla="*/ 0 h 381000"/>
              <a:gd name="connsiteX0" fmla="*/ 12883 w 387533"/>
              <a:gd name="connsiteY0" fmla="*/ 0 h 381000"/>
              <a:gd name="connsiteX1" fmla="*/ 108134 w 387533"/>
              <a:gd name="connsiteY1" fmla="*/ 107950 h 381000"/>
              <a:gd name="connsiteX2" fmla="*/ 387533 w 387533"/>
              <a:gd name="connsiteY2" fmla="*/ 381000 h 381000"/>
              <a:gd name="connsiteX3" fmla="*/ 183 w 387533"/>
              <a:gd name="connsiteY3" fmla="*/ 381000 h 381000"/>
              <a:gd name="connsiteX4" fmla="*/ 12883 w 387533"/>
              <a:gd name="connsiteY4" fmla="*/ 0 h 381000"/>
              <a:gd name="connsiteX0" fmla="*/ 12883 w 387533"/>
              <a:gd name="connsiteY0" fmla="*/ 0 h 381000"/>
              <a:gd name="connsiteX1" fmla="*/ 146234 w 387533"/>
              <a:gd name="connsiteY1" fmla="*/ 25400 h 381000"/>
              <a:gd name="connsiteX2" fmla="*/ 387533 w 387533"/>
              <a:gd name="connsiteY2" fmla="*/ 381000 h 381000"/>
              <a:gd name="connsiteX3" fmla="*/ 183 w 387533"/>
              <a:gd name="connsiteY3" fmla="*/ 381000 h 381000"/>
              <a:gd name="connsiteX4" fmla="*/ 12883 w 387533"/>
              <a:gd name="connsiteY4" fmla="*/ 0 h 381000"/>
              <a:gd name="connsiteX0" fmla="*/ 12883 w 387533"/>
              <a:gd name="connsiteY0" fmla="*/ 0 h 381000"/>
              <a:gd name="connsiteX1" fmla="*/ 177984 w 387533"/>
              <a:gd name="connsiteY1" fmla="*/ 6350 h 381000"/>
              <a:gd name="connsiteX2" fmla="*/ 387533 w 387533"/>
              <a:gd name="connsiteY2" fmla="*/ 381000 h 381000"/>
              <a:gd name="connsiteX3" fmla="*/ 183 w 387533"/>
              <a:gd name="connsiteY3" fmla="*/ 381000 h 381000"/>
              <a:gd name="connsiteX4" fmla="*/ 12883 w 387533"/>
              <a:gd name="connsiteY4" fmla="*/ 0 h 381000"/>
              <a:gd name="connsiteX0" fmla="*/ 12883 w 387533"/>
              <a:gd name="connsiteY0" fmla="*/ 19050 h 400050"/>
              <a:gd name="connsiteX1" fmla="*/ 177984 w 387533"/>
              <a:gd name="connsiteY1" fmla="*/ 0 h 400050"/>
              <a:gd name="connsiteX2" fmla="*/ 387533 w 387533"/>
              <a:gd name="connsiteY2" fmla="*/ 400050 h 400050"/>
              <a:gd name="connsiteX3" fmla="*/ 183 w 387533"/>
              <a:gd name="connsiteY3" fmla="*/ 400050 h 400050"/>
              <a:gd name="connsiteX4" fmla="*/ 12883 w 387533"/>
              <a:gd name="connsiteY4" fmla="*/ 19050 h 400050"/>
              <a:gd name="connsiteX0" fmla="*/ 12883 w 387533"/>
              <a:gd name="connsiteY0" fmla="*/ 0 h 381000"/>
              <a:gd name="connsiteX1" fmla="*/ 177984 w 387533"/>
              <a:gd name="connsiteY1" fmla="*/ 0 h 381000"/>
              <a:gd name="connsiteX2" fmla="*/ 387533 w 387533"/>
              <a:gd name="connsiteY2" fmla="*/ 381000 h 381000"/>
              <a:gd name="connsiteX3" fmla="*/ 183 w 387533"/>
              <a:gd name="connsiteY3" fmla="*/ 381000 h 381000"/>
              <a:gd name="connsiteX4" fmla="*/ 12883 w 387533"/>
              <a:gd name="connsiteY4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533" h="381000">
                <a:moveTo>
                  <a:pt x="12883" y="0"/>
                </a:moveTo>
                <a:lnTo>
                  <a:pt x="177984" y="0"/>
                </a:lnTo>
                <a:lnTo>
                  <a:pt x="387533" y="381000"/>
                </a:lnTo>
                <a:lnTo>
                  <a:pt x="183" y="381000"/>
                </a:lnTo>
                <a:cubicBezTo>
                  <a:pt x="-1934" y="241300"/>
                  <a:pt x="15000" y="139700"/>
                  <a:pt x="12883" y="0"/>
                </a:cubicBezTo>
                <a:close/>
              </a:path>
            </a:pathLst>
          </a:custGeom>
          <a:pattFill prst="pct20">
            <a:fgClr>
              <a:srgbClr val="FF0000"/>
            </a:fgClr>
            <a:bgClr>
              <a:srgbClr val="F1F825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0" name="ZoneTexte 149"/>
          <p:cNvSpPr txBox="1"/>
          <p:nvPr/>
        </p:nvSpPr>
        <p:spPr>
          <a:xfrm>
            <a:off x="5092699" y="5975944"/>
            <a:ext cx="3350917" cy="349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1200" dirty="0" smtClean="0">
                <a:solidFill>
                  <a:srgbClr val="D12A39"/>
                </a:solidFill>
                <a:latin typeface="Trebuchet MS"/>
                <a:ea typeface="+mj-ea"/>
                <a:cs typeface="Trebuchet MS"/>
              </a:rPr>
              <a:t>Zone d’écoulement perturbé par le fuselage.</a:t>
            </a:r>
          </a:p>
        </p:txBody>
      </p:sp>
      <p:cxnSp>
        <p:nvCxnSpPr>
          <p:cNvPr id="7" name="Connecteur droit avec flèche 6"/>
          <p:cNvCxnSpPr>
            <a:stCxn id="150" idx="1"/>
          </p:cNvCxnSpPr>
          <p:nvPr/>
        </p:nvCxnSpPr>
        <p:spPr>
          <a:xfrm flipH="1" flipV="1">
            <a:off x="4856784" y="5689600"/>
            <a:ext cx="235915" cy="461192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2" name="Oval 58"/>
          <p:cNvSpPr>
            <a:spLocks noChangeArrowheads="1"/>
          </p:cNvSpPr>
          <p:nvPr/>
        </p:nvSpPr>
        <p:spPr bwMode="auto">
          <a:xfrm rot="2586291">
            <a:off x="4145184" y="356483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708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 animBg="1"/>
      <p:bldP spid="147" grpId="0" animBg="1"/>
      <p:bldP spid="5" grpId="0" animBg="1"/>
      <p:bldP spid="15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ZoneTexte 68"/>
          <p:cNvSpPr txBox="1"/>
          <p:nvPr/>
        </p:nvSpPr>
        <p:spPr>
          <a:xfrm>
            <a:off x="2098366" y="922343"/>
            <a:ext cx="5027610" cy="618470"/>
          </a:xfrm>
          <a:prstGeom prst="rect">
            <a:avLst/>
          </a:prstGeom>
          <a:solidFill>
            <a:srgbClr val="FFF793"/>
          </a:solidFill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ct val="0"/>
              </a:spcBef>
              <a:spcAft>
                <a:spcPts val="600"/>
              </a:spcAft>
              <a:defRPr/>
            </a:pPr>
            <a:r>
              <a:rPr lang="fr-FR" sz="1400" dirty="0">
                <a:solidFill>
                  <a:srgbClr val="D12A39"/>
                </a:solidFill>
                <a:latin typeface="Trebuchet MS"/>
                <a:ea typeface="+mj-ea"/>
                <a:cs typeface="Trebuchet MS"/>
              </a:rPr>
              <a:t>S</a:t>
            </a:r>
            <a:r>
              <a:rPr lang="fr-FR" sz="1400" b="0" dirty="0" smtClean="0">
                <a:solidFill>
                  <a:srgbClr val="D12A39"/>
                </a:solidFill>
                <a:latin typeface="Trebuchet MS"/>
                <a:ea typeface="+mj-ea"/>
                <a:cs typeface="Trebuchet MS"/>
              </a:rPr>
              <a:t>i l’inclinaison est trop forte par rapport au rayon de virage,</a:t>
            </a:r>
          </a:p>
          <a:p>
            <a:pPr algn="ctr" fontAlgn="auto">
              <a:spcBef>
                <a:spcPct val="0"/>
              </a:spcBef>
              <a:spcAft>
                <a:spcPts val="600"/>
              </a:spcAft>
              <a:defRPr/>
            </a:pPr>
            <a:r>
              <a:rPr lang="fr-FR" sz="1400" b="0" dirty="0" smtClean="0">
                <a:solidFill>
                  <a:srgbClr val="D12A39"/>
                </a:solidFill>
                <a:latin typeface="Trebuchet MS"/>
                <a:ea typeface="+mj-ea"/>
                <a:cs typeface="Trebuchet MS"/>
              </a:rPr>
              <a:t>le virage est glissé (bille à l’intérieur du virage).</a:t>
            </a:r>
            <a:endParaRPr lang="fr-FR" sz="1400" b="0" dirty="0">
              <a:solidFill>
                <a:srgbClr val="D12A39"/>
              </a:solidFill>
              <a:latin typeface="Trebuchet MS"/>
              <a:ea typeface="+mj-ea"/>
              <a:cs typeface="Trebuchet MS"/>
            </a:endParaRPr>
          </a:p>
        </p:txBody>
      </p:sp>
      <p:pic>
        <p:nvPicPr>
          <p:cNvPr id="125" name="Image 124"/>
          <p:cNvPicPr>
            <a:picLocks noChangeAspect="1"/>
          </p:cNvPicPr>
          <p:nvPr/>
        </p:nvPicPr>
        <p:blipFill>
          <a:blip r:embed="rId3">
            <a:alphaModFix amt="26000"/>
          </a:blip>
          <a:stretch>
            <a:fillRect/>
          </a:stretch>
        </p:blipFill>
        <p:spPr>
          <a:xfrm>
            <a:off x="3112414" y="1960385"/>
            <a:ext cx="3103841" cy="1821949"/>
          </a:xfrm>
          <a:prstGeom prst="rect">
            <a:avLst/>
          </a:prstGeom>
        </p:spPr>
      </p:pic>
      <p:grpSp>
        <p:nvGrpSpPr>
          <p:cNvPr id="4" name="Grouper 3"/>
          <p:cNvGrpSpPr/>
          <p:nvPr/>
        </p:nvGrpSpPr>
        <p:grpSpPr>
          <a:xfrm rot="1066830">
            <a:off x="2741227" y="2588727"/>
            <a:ext cx="3599987" cy="1125397"/>
            <a:chOff x="2766627" y="2322027"/>
            <a:chExt cx="3599987" cy="1125397"/>
          </a:xfrm>
        </p:grpSpPr>
        <p:grpSp>
          <p:nvGrpSpPr>
            <p:cNvPr id="71" name="Grouper 92"/>
            <p:cNvGrpSpPr>
              <a:grpSpLocks noChangeAspect="1"/>
            </p:cNvGrpSpPr>
            <p:nvPr/>
          </p:nvGrpSpPr>
          <p:grpSpPr>
            <a:xfrm rot="1800000">
              <a:off x="2766627" y="2322027"/>
              <a:ext cx="3599987" cy="811508"/>
              <a:chOff x="2122487" y="3019401"/>
              <a:chExt cx="4905224" cy="1105727"/>
            </a:xfrm>
          </p:grpSpPr>
          <p:sp>
            <p:nvSpPr>
              <p:cNvPr id="82" name="Ellipse 81"/>
              <p:cNvSpPr>
                <a:spLocks noChangeAspect="1"/>
              </p:cNvSpPr>
              <p:nvPr/>
            </p:nvSpPr>
            <p:spPr>
              <a:xfrm>
                <a:off x="4127502" y="3019401"/>
                <a:ext cx="931393" cy="914398"/>
              </a:xfrm>
              <a:prstGeom prst="ellipse">
                <a:avLst/>
              </a:prstGeom>
              <a:noFill/>
              <a:ln>
                <a:solidFill>
                  <a:srgbClr val="5F5F5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83" name="Group 3"/>
              <p:cNvGrpSpPr>
                <a:grpSpLocks/>
              </p:cNvGrpSpPr>
              <p:nvPr/>
            </p:nvGrpSpPr>
            <p:grpSpPr bwMode="auto">
              <a:xfrm>
                <a:off x="2122487" y="3095652"/>
                <a:ext cx="4905224" cy="1029476"/>
                <a:chOff x="1174" y="3028"/>
                <a:chExt cx="2156" cy="483"/>
              </a:xfrm>
            </p:grpSpPr>
            <p:sp>
              <p:nvSpPr>
                <p:cNvPr id="84" name="Line 19"/>
                <p:cNvSpPr>
                  <a:spLocks noChangeShapeType="1"/>
                </p:cNvSpPr>
                <p:nvPr/>
              </p:nvSpPr>
              <p:spPr bwMode="auto">
                <a:xfrm rot="120000" flipH="1" flipV="1">
                  <a:off x="1707" y="3157"/>
                  <a:ext cx="474" cy="193"/>
                </a:xfrm>
                <a:prstGeom prst="line">
                  <a:avLst/>
                </a:prstGeom>
                <a:noFill/>
                <a:ln w="38100" cmpd="dbl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85" name="Line 18"/>
                <p:cNvSpPr>
                  <a:spLocks noChangeShapeType="1"/>
                </p:cNvSpPr>
                <p:nvPr/>
              </p:nvSpPr>
              <p:spPr bwMode="auto">
                <a:xfrm rot="21480000" flipV="1">
                  <a:off x="2339" y="3151"/>
                  <a:ext cx="473" cy="193"/>
                </a:xfrm>
                <a:prstGeom prst="line">
                  <a:avLst/>
                </a:prstGeom>
                <a:noFill/>
                <a:ln w="38100" cmpd="dbl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86" name="AutoShape 4"/>
                <p:cNvSpPr>
                  <a:spLocks noChangeArrowheads="1"/>
                </p:cNvSpPr>
                <p:nvPr/>
              </p:nvSpPr>
              <p:spPr bwMode="auto">
                <a:xfrm rot="21480000">
                  <a:off x="2370" y="3123"/>
                  <a:ext cx="960" cy="27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Oval 5"/>
                <p:cNvSpPr>
                  <a:spLocks noChangeArrowheads="1"/>
                </p:cNvSpPr>
                <p:nvPr/>
              </p:nvSpPr>
              <p:spPr bwMode="auto">
                <a:xfrm>
                  <a:off x="2140" y="3118"/>
                  <a:ext cx="231" cy="79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3" name="Oval 6"/>
                <p:cNvSpPr>
                  <a:spLocks noChangeArrowheads="1"/>
                </p:cNvSpPr>
                <p:nvPr/>
              </p:nvSpPr>
              <p:spPr bwMode="auto">
                <a:xfrm>
                  <a:off x="2134" y="3199"/>
                  <a:ext cx="243" cy="177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4" name="Rectangle 7"/>
                <p:cNvSpPr>
                  <a:spLocks noChangeArrowheads="1"/>
                </p:cNvSpPr>
                <p:nvPr/>
              </p:nvSpPr>
              <p:spPr bwMode="auto">
                <a:xfrm>
                  <a:off x="2134" y="3168"/>
                  <a:ext cx="243" cy="88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5" name="AutoShape 9"/>
                <p:cNvSpPr>
                  <a:spLocks noChangeArrowheads="1"/>
                </p:cNvSpPr>
                <p:nvPr/>
              </p:nvSpPr>
              <p:spPr bwMode="auto">
                <a:xfrm rot="16200000" flipV="1">
                  <a:off x="2093" y="3188"/>
                  <a:ext cx="334" cy="14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8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2198" y="3288"/>
                  <a:ext cx="55" cy="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00" name="Line 11"/>
                <p:cNvSpPr>
                  <a:spLocks noChangeShapeType="1"/>
                </p:cNvSpPr>
                <p:nvPr/>
              </p:nvSpPr>
              <p:spPr bwMode="auto">
                <a:xfrm>
                  <a:off x="2267" y="3284"/>
                  <a:ext cx="53" cy="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02" name="Line 12"/>
                <p:cNvSpPr>
                  <a:spLocks noChangeShapeType="1"/>
                </p:cNvSpPr>
                <p:nvPr/>
              </p:nvSpPr>
              <p:spPr bwMode="auto">
                <a:xfrm flipH="1">
                  <a:off x="2090" y="3350"/>
                  <a:ext cx="49" cy="113"/>
                </a:xfrm>
                <a:prstGeom prst="line">
                  <a:avLst/>
                </a:prstGeom>
                <a:noFill/>
                <a:ln w="38100" cmpd="dbl">
                  <a:solidFill>
                    <a:srgbClr val="5F5F5F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06" name="Line 13"/>
                <p:cNvSpPr>
                  <a:spLocks noChangeShapeType="1"/>
                </p:cNvSpPr>
                <p:nvPr/>
              </p:nvSpPr>
              <p:spPr bwMode="auto">
                <a:xfrm>
                  <a:off x="2365" y="3350"/>
                  <a:ext cx="48" cy="113"/>
                </a:xfrm>
                <a:prstGeom prst="line">
                  <a:avLst/>
                </a:prstGeom>
                <a:noFill/>
                <a:ln w="38100" cmpd="dbl">
                  <a:solidFill>
                    <a:srgbClr val="5F5F5F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09" name="Oval 14"/>
                <p:cNvSpPr>
                  <a:spLocks noChangeArrowheads="1"/>
                </p:cNvSpPr>
                <p:nvPr/>
              </p:nvSpPr>
              <p:spPr bwMode="auto">
                <a:xfrm>
                  <a:off x="2411" y="3425"/>
                  <a:ext cx="44" cy="86"/>
                </a:xfrm>
                <a:prstGeom prst="ellipse">
                  <a:avLst/>
                </a:prstGeom>
                <a:solidFill>
                  <a:srgbClr val="656565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0" name="Line 15"/>
                <p:cNvSpPr>
                  <a:spLocks noChangeShapeType="1"/>
                </p:cNvSpPr>
                <p:nvPr/>
              </p:nvSpPr>
              <p:spPr bwMode="auto">
                <a:xfrm flipH="1" flipV="1">
                  <a:off x="2146" y="3174"/>
                  <a:ext cx="91" cy="1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11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283" y="3174"/>
                  <a:ext cx="89" cy="1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12" name="AutoShape 17"/>
                <p:cNvSpPr>
                  <a:spLocks noChangeArrowheads="1"/>
                </p:cNvSpPr>
                <p:nvPr/>
              </p:nvSpPr>
              <p:spPr bwMode="auto">
                <a:xfrm rot="120000" flipH="1">
                  <a:off x="1174" y="3131"/>
                  <a:ext cx="960" cy="27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3" name="Oval 20"/>
                <p:cNvSpPr>
                  <a:spLocks noChangeArrowheads="1"/>
                </p:cNvSpPr>
                <p:nvPr/>
              </p:nvSpPr>
              <p:spPr bwMode="auto">
                <a:xfrm>
                  <a:off x="2056" y="3420"/>
                  <a:ext cx="44" cy="86"/>
                </a:xfrm>
                <a:prstGeom prst="ellipse">
                  <a:avLst/>
                </a:prstGeom>
                <a:solidFill>
                  <a:srgbClr val="656565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4" name="AutoShape 8"/>
                <p:cNvSpPr>
                  <a:spLocks noChangeArrowheads="1"/>
                </p:cNvSpPr>
                <p:nvPr/>
              </p:nvSpPr>
              <p:spPr bwMode="auto">
                <a:xfrm flipV="1">
                  <a:off x="2063" y="3256"/>
                  <a:ext cx="391" cy="22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pic>
          <p:nvPicPr>
            <p:cNvPr id="171" name="Image 17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920000">
              <a:off x="3506069" y="3102628"/>
              <a:ext cx="1497709" cy="344796"/>
            </a:xfrm>
            <a:prstGeom prst="rect">
              <a:avLst/>
            </a:prstGeom>
          </p:spPr>
        </p:pic>
      </p:grpSp>
      <p:grpSp>
        <p:nvGrpSpPr>
          <p:cNvPr id="151" name="Grouper 116"/>
          <p:cNvGrpSpPr/>
          <p:nvPr/>
        </p:nvGrpSpPr>
        <p:grpSpPr>
          <a:xfrm>
            <a:off x="3472279" y="2925966"/>
            <a:ext cx="875462" cy="1491479"/>
            <a:chOff x="3451994" y="3428069"/>
            <a:chExt cx="875462" cy="1491479"/>
          </a:xfrm>
        </p:grpSpPr>
        <p:sp>
          <p:nvSpPr>
            <p:cNvPr id="152" name="AutoShape 7"/>
            <p:cNvSpPr>
              <a:spLocks noChangeArrowheads="1"/>
            </p:cNvSpPr>
            <p:nvPr/>
          </p:nvSpPr>
          <p:spPr bwMode="auto">
            <a:xfrm rot="1800000" flipH="1" flipV="1">
              <a:off x="4147457" y="3428069"/>
              <a:ext cx="179999" cy="1317625"/>
            </a:xfrm>
            <a:prstGeom prst="upArrow">
              <a:avLst>
                <a:gd name="adj1" fmla="val 50000"/>
                <a:gd name="adj2" fmla="val 96354"/>
              </a:avLst>
            </a:prstGeom>
            <a:solidFill>
              <a:schemeClr val="accent4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153" name="Text Box 14"/>
            <p:cNvSpPr txBox="1">
              <a:spLocks noChangeArrowheads="1"/>
            </p:cNvSpPr>
            <p:nvPr/>
          </p:nvSpPr>
          <p:spPr bwMode="auto">
            <a:xfrm rot="1800000">
              <a:off x="3451994" y="4611248"/>
              <a:ext cx="756226" cy="30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sz="1400" dirty="0" smtClean="0">
                  <a:solidFill>
                    <a:schemeClr val="accent4"/>
                  </a:solidFill>
                  <a:latin typeface="Trebuchet MS"/>
                  <a:cs typeface="Trebuchet MS"/>
                </a:rPr>
                <a:t>Pa</a:t>
              </a:r>
              <a:endParaRPr lang="fr-FR" sz="1400" dirty="0">
                <a:solidFill>
                  <a:schemeClr val="accent4"/>
                </a:solidFill>
                <a:latin typeface="Trebuchet MS"/>
                <a:cs typeface="Trebuchet MS"/>
              </a:endParaRPr>
            </a:p>
          </p:txBody>
        </p:sp>
      </p:grpSp>
      <p:grpSp>
        <p:nvGrpSpPr>
          <p:cNvPr id="72" name="Grouper 49"/>
          <p:cNvGrpSpPr/>
          <p:nvPr/>
        </p:nvGrpSpPr>
        <p:grpSpPr>
          <a:xfrm rot="2580000">
            <a:off x="4833894" y="1567446"/>
            <a:ext cx="762000" cy="1613112"/>
            <a:chOff x="3007830" y="2912786"/>
            <a:chExt cx="762000" cy="1613112"/>
          </a:xfrm>
        </p:grpSpPr>
        <p:grpSp>
          <p:nvGrpSpPr>
            <p:cNvPr id="79" name="Grouper 47"/>
            <p:cNvGrpSpPr/>
            <p:nvPr/>
          </p:nvGrpSpPr>
          <p:grpSpPr>
            <a:xfrm>
              <a:off x="3007830" y="2912786"/>
              <a:ext cx="762000" cy="1613112"/>
              <a:chOff x="3007830" y="2912786"/>
              <a:chExt cx="762000" cy="1613112"/>
            </a:xfrm>
          </p:grpSpPr>
          <p:sp>
            <p:nvSpPr>
              <p:cNvPr id="80" name="Text Box 14"/>
              <p:cNvSpPr txBox="1">
                <a:spLocks noChangeArrowheads="1"/>
              </p:cNvSpPr>
              <p:nvPr/>
            </p:nvSpPr>
            <p:spPr bwMode="auto">
              <a:xfrm>
                <a:off x="3007830" y="2912786"/>
                <a:ext cx="7620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fr-FR" sz="1400" dirty="0" smtClean="0">
                    <a:solidFill>
                      <a:schemeClr val="tx2"/>
                    </a:solidFill>
                    <a:latin typeface="Trebuchet MS"/>
                    <a:cs typeface="Trebuchet MS"/>
                  </a:rPr>
                  <a:t>Rz</a:t>
                </a:r>
              </a:p>
            </p:txBody>
          </p:sp>
          <p:sp>
            <p:nvSpPr>
              <p:cNvPr id="81" name="AutoShape 7"/>
              <p:cNvSpPr>
                <a:spLocks noChangeArrowheads="1"/>
              </p:cNvSpPr>
              <p:nvPr/>
            </p:nvSpPr>
            <p:spPr bwMode="auto">
              <a:xfrm>
                <a:off x="3282775" y="3193899"/>
                <a:ext cx="179999" cy="1331999"/>
              </a:xfrm>
              <a:prstGeom prst="upArrow">
                <a:avLst>
                  <a:gd name="adj1" fmla="val 50000"/>
                  <a:gd name="adj2" fmla="val 96354"/>
                </a:avLst>
              </a:prstGeom>
              <a:solidFill>
                <a:schemeClr val="tx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</p:grpSp>
      </p:grpSp>
      <p:grpSp>
        <p:nvGrpSpPr>
          <p:cNvPr id="115" name="Grouper 50"/>
          <p:cNvGrpSpPr/>
          <p:nvPr/>
        </p:nvGrpSpPr>
        <p:grpSpPr>
          <a:xfrm>
            <a:off x="4198585" y="2814360"/>
            <a:ext cx="812800" cy="1636199"/>
            <a:chOff x="2946400" y="3481563"/>
            <a:chExt cx="812800" cy="1636199"/>
          </a:xfrm>
        </p:grpSpPr>
        <p:sp>
          <p:nvSpPr>
            <p:cNvPr id="116" name="Text Box 11"/>
            <p:cNvSpPr txBox="1">
              <a:spLocks noChangeArrowheads="1"/>
            </p:cNvSpPr>
            <p:nvPr/>
          </p:nvSpPr>
          <p:spPr bwMode="auto">
            <a:xfrm>
              <a:off x="2946400" y="4809985"/>
              <a:ext cx="8128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C02C04"/>
                  </a:solidFill>
                  <a:latin typeface="Trebuchet MS"/>
                  <a:cs typeface="Trebuchet MS"/>
                </a:rPr>
                <a:t>Mg</a:t>
              </a:r>
              <a:endParaRPr lang="fr-FR" sz="1400" dirty="0">
                <a:solidFill>
                  <a:srgbClr val="C02C04"/>
                </a:solidFill>
                <a:latin typeface="Trebuchet MS"/>
                <a:cs typeface="Trebuchet MS"/>
              </a:endParaRPr>
            </a:p>
          </p:txBody>
        </p:sp>
        <p:grpSp>
          <p:nvGrpSpPr>
            <p:cNvPr id="117" name="Grouper 44"/>
            <p:cNvGrpSpPr/>
            <p:nvPr/>
          </p:nvGrpSpPr>
          <p:grpSpPr>
            <a:xfrm>
              <a:off x="3164786" y="3481563"/>
              <a:ext cx="402749" cy="1363487"/>
              <a:chOff x="2859986" y="3646663"/>
              <a:chExt cx="402749" cy="1363487"/>
            </a:xfrm>
          </p:grpSpPr>
          <p:sp>
            <p:nvSpPr>
              <p:cNvPr id="118" name="AutoShape 16"/>
              <p:cNvSpPr>
                <a:spLocks noChangeArrowheads="1"/>
              </p:cNvSpPr>
              <p:nvPr/>
            </p:nvSpPr>
            <p:spPr bwMode="auto">
              <a:xfrm flipV="1">
                <a:off x="2965451" y="3835400"/>
                <a:ext cx="179999" cy="1174750"/>
              </a:xfrm>
              <a:prstGeom prst="upArrow">
                <a:avLst>
                  <a:gd name="adj1" fmla="val 50000"/>
                  <a:gd name="adj2" fmla="val 96354"/>
                </a:avLst>
              </a:prstGeom>
              <a:solidFill>
                <a:srgbClr val="C02C04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  <p:grpSp>
            <p:nvGrpSpPr>
              <p:cNvPr id="119" name="Group 48"/>
              <p:cNvGrpSpPr>
                <a:grpSpLocks/>
              </p:cNvGrpSpPr>
              <p:nvPr/>
            </p:nvGrpSpPr>
            <p:grpSpPr bwMode="auto">
              <a:xfrm>
                <a:off x="2859986" y="3646663"/>
                <a:ext cx="402749" cy="378154"/>
                <a:chOff x="1093" y="2411"/>
                <a:chExt cx="177" cy="157"/>
              </a:xfrm>
            </p:grpSpPr>
            <p:sp>
              <p:nvSpPr>
                <p:cNvPr id="120" name="Oval 49"/>
                <p:cNvSpPr>
                  <a:spLocks noChangeArrowheads="1"/>
                </p:cNvSpPr>
                <p:nvPr/>
              </p:nvSpPr>
              <p:spPr bwMode="auto">
                <a:xfrm>
                  <a:off x="1140" y="2451"/>
                  <a:ext cx="77" cy="75"/>
                </a:xfrm>
                <a:prstGeom prst="ellipse">
                  <a:avLst/>
                </a:prstGeom>
                <a:solidFill>
                  <a:srgbClr val="FFFF00"/>
                </a:solidFill>
                <a:ln w="3175" cap="flat" cmpd="sng" algn="ctr">
                  <a:solidFill>
                    <a:srgbClr val="E3DED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fr-FR" dirty="0"/>
                </a:p>
              </p:txBody>
            </p:sp>
            <p:sp>
              <p:nvSpPr>
                <p:cNvPr id="121" name="Line 50"/>
                <p:cNvSpPr>
                  <a:spLocks noChangeShapeType="1"/>
                </p:cNvSpPr>
                <p:nvPr/>
              </p:nvSpPr>
              <p:spPr bwMode="auto">
                <a:xfrm>
                  <a:off x="1183" y="2411"/>
                  <a:ext cx="0" cy="157"/>
                </a:xfrm>
                <a:prstGeom prst="line">
                  <a:avLst/>
                </a:prstGeom>
                <a:noFill/>
                <a:ln w="3175" cap="flat" cmpd="sng" algn="ctr">
                  <a:solidFill>
                    <a:srgbClr val="E3DED1"/>
                  </a:solidFill>
                  <a:prstDash val="solid"/>
                  <a:round/>
                  <a:headEnd type="none" w="med" len="med"/>
                  <a:tailEnd type="none" w="med" len="med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22" name="Line 51"/>
                <p:cNvSpPr>
                  <a:spLocks noChangeShapeType="1"/>
                </p:cNvSpPr>
                <p:nvPr/>
              </p:nvSpPr>
              <p:spPr bwMode="auto">
                <a:xfrm rot="5400000">
                  <a:off x="1182" y="2403"/>
                  <a:ext cx="0" cy="177"/>
                </a:xfrm>
                <a:prstGeom prst="line">
                  <a:avLst/>
                </a:prstGeom>
                <a:noFill/>
                <a:ln w="317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</p:grpSp>
      </p:grpSp>
      <p:sp>
        <p:nvSpPr>
          <p:cNvPr id="172" name="Oval 58"/>
          <p:cNvSpPr>
            <a:spLocks noChangeArrowheads="1"/>
          </p:cNvSpPr>
          <p:nvPr/>
        </p:nvSpPr>
        <p:spPr bwMode="auto">
          <a:xfrm rot="2586291">
            <a:off x="4178723" y="3543758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87" name="Grouper 86"/>
          <p:cNvGrpSpPr/>
          <p:nvPr/>
        </p:nvGrpSpPr>
        <p:grpSpPr>
          <a:xfrm>
            <a:off x="3252977" y="5076627"/>
            <a:ext cx="2914999" cy="1781373"/>
            <a:chOff x="2121786" y="2095500"/>
            <a:chExt cx="5536314" cy="3505200"/>
          </a:xfrm>
        </p:grpSpPr>
        <p:grpSp>
          <p:nvGrpSpPr>
            <p:cNvPr id="89" name="Grouper 88"/>
            <p:cNvGrpSpPr/>
            <p:nvPr/>
          </p:nvGrpSpPr>
          <p:grpSpPr>
            <a:xfrm>
              <a:off x="2121786" y="2095500"/>
              <a:ext cx="5536314" cy="3505200"/>
              <a:chOff x="2045586" y="2044700"/>
              <a:chExt cx="5536314" cy="3505200"/>
            </a:xfrm>
          </p:grpSpPr>
          <p:grpSp>
            <p:nvGrpSpPr>
              <p:cNvPr id="91" name="Grouper 90"/>
              <p:cNvGrpSpPr/>
              <p:nvPr/>
            </p:nvGrpSpPr>
            <p:grpSpPr>
              <a:xfrm>
                <a:off x="2045586" y="2044700"/>
                <a:ext cx="5282314" cy="3505200"/>
                <a:chOff x="2045586" y="2044700"/>
                <a:chExt cx="5282314" cy="3505200"/>
              </a:xfrm>
              <a:solidFill>
                <a:srgbClr val="FFFFFF"/>
              </a:solidFill>
            </p:grpSpPr>
            <p:pic>
              <p:nvPicPr>
                <p:cNvPr id="96" name="Image 95"/>
                <p:cNvPicPr>
                  <a:picLocks noChangeAspect="1"/>
                </p:cNvPicPr>
                <p:nvPr/>
              </p:nvPicPr>
              <p:blipFill>
                <a:blip r:embed="rId5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lum/>
                </a:blip>
                <a:srcRect r="38014"/>
                <a:stretch>
                  <a:fillRect/>
                </a:stretch>
              </p:blipFill>
              <p:spPr>
                <a:xfrm>
                  <a:off x="2045586" y="2044700"/>
                  <a:ext cx="5052828" cy="3505200"/>
                </a:xfrm>
                <a:prstGeom prst="snip1Rect">
                  <a:avLst/>
                </a:prstGeom>
                <a:grpFill/>
              </p:spPr>
            </p:pic>
            <p:sp>
              <p:nvSpPr>
                <p:cNvPr id="97" name="Rectangle 96"/>
                <p:cNvSpPr/>
                <p:nvPr/>
              </p:nvSpPr>
              <p:spPr bwMode="auto">
                <a:xfrm>
                  <a:off x="6121400" y="3797300"/>
                  <a:ext cx="1206500" cy="12065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solidFill>
                    <a:srgbClr val="FFFF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square" lIns="109728" tIns="54864" rIns="109728" bIns="54864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109696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fr-FR" sz="2800" b="0" i="0" u="none" strike="noStrike" cap="none" normalizeH="0" baseline="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egoe" pitchFamily="34" charset="0"/>
                  </a:endParaRPr>
                </a:p>
              </p:txBody>
            </p:sp>
          </p:grpSp>
          <p:sp>
            <p:nvSpPr>
              <p:cNvPr id="92" name="Rectangle 91"/>
              <p:cNvSpPr/>
              <p:nvPr/>
            </p:nvSpPr>
            <p:spPr bwMode="auto">
              <a:xfrm>
                <a:off x="5308600" y="2311400"/>
                <a:ext cx="2273300" cy="5334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969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800" b="0" i="0" u="none" strike="noStrike" cap="none" normalizeH="0" baseline="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endParaRPr>
              </a:p>
            </p:txBody>
          </p:sp>
        </p:grpSp>
        <p:sp>
          <p:nvSpPr>
            <p:cNvPr id="90" name="Rectangle 89"/>
            <p:cNvSpPr/>
            <p:nvPr/>
          </p:nvSpPr>
          <p:spPr bwMode="auto">
            <a:xfrm>
              <a:off x="7086600" y="2819400"/>
              <a:ext cx="165100" cy="17780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</p:grpSp>
      <p:grpSp>
        <p:nvGrpSpPr>
          <p:cNvPr id="5" name="Grouper 4"/>
          <p:cNvGrpSpPr/>
          <p:nvPr/>
        </p:nvGrpSpPr>
        <p:grpSpPr>
          <a:xfrm>
            <a:off x="3844080" y="4508772"/>
            <a:ext cx="1497709" cy="344796"/>
            <a:chOff x="3844080" y="4508772"/>
            <a:chExt cx="1497709" cy="344796"/>
          </a:xfrm>
        </p:grpSpPr>
        <p:pic>
          <p:nvPicPr>
            <p:cNvPr id="78" name="Image 7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44080" y="4508772"/>
              <a:ext cx="1497709" cy="344796"/>
            </a:xfrm>
            <a:prstGeom prst="rect">
              <a:avLst/>
            </a:prstGeom>
          </p:spPr>
        </p:pic>
        <p:sp>
          <p:nvSpPr>
            <p:cNvPr id="99" name="Oval 58"/>
            <p:cNvSpPr>
              <a:spLocks noChangeArrowheads="1"/>
            </p:cNvSpPr>
            <p:nvPr/>
          </p:nvSpPr>
          <p:spPr bwMode="auto">
            <a:xfrm rot="2586291">
              <a:off x="4703984" y="4644330"/>
              <a:ext cx="152400" cy="1524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26" name="Grouper 34"/>
          <p:cNvGrpSpPr/>
          <p:nvPr/>
        </p:nvGrpSpPr>
        <p:grpSpPr>
          <a:xfrm rot="5400000">
            <a:off x="4314823" y="4150223"/>
            <a:ext cx="700534" cy="2036475"/>
            <a:chOff x="879476" y="2731167"/>
            <a:chExt cx="952500" cy="2036475"/>
          </a:xfrm>
        </p:grpSpPr>
        <p:sp>
          <p:nvSpPr>
            <p:cNvPr id="127" name="Line 125"/>
            <p:cNvSpPr>
              <a:spLocks noChangeShapeType="1"/>
            </p:cNvSpPr>
            <p:nvPr/>
          </p:nvSpPr>
          <p:spPr bwMode="auto">
            <a:xfrm rot="1500000">
              <a:off x="879476" y="3300042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" name="Line 127"/>
            <p:cNvSpPr>
              <a:spLocks noChangeShapeType="1"/>
            </p:cNvSpPr>
            <p:nvPr/>
          </p:nvSpPr>
          <p:spPr bwMode="auto">
            <a:xfrm rot="1500000">
              <a:off x="879476" y="4767642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Line 128"/>
            <p:cNvSpPr>
              <a:spLocks noChangeShapeType="1"/>
            </p:cNvSpPr>
            <p:nvPr/>
          </p:nvSpPr>
          <p:spPr bwMode="auto">
            <a:xfrm rot="1500000">
              <a:off x="879476" y="4459128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Line 129"/>
            <p:cNvSpPr>
              <a:spLocks noChangeShapeType="1"/>
            </p:cNvSpPr>
            <p:nvPr/>
          </p:nvSpPr>
          <p:spPr bwMode="auto">
            <a:xfrm rot="1500000">
              <a:off x="879476" y="4176015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Line 131"/>
            <p:cNvSpPr>
              <a:spLocks noChangeShapeType="1"/>
            </p:cNvSpPr>
            <p:nvPr/>
          </p:nvSpPr>
          <p:spPr bwMode="auto">
            <a:xfrm rot="1500000">
              <a:off x="879476" y="3014282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4" name="Line 133"/>
            <p:cNvSpPr>
              <a:spLocks noChangeShapeType="1"/>
            </p:cNvSpPr>
            <p:nvPr/>
          </p:nvSpPr>
          <p:spPr bwMode="auto">
            <a:xfrm rot="1500000">
              <a:off x="879476" y="2731167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66" name="ZoneTexte 65"/>
          <p:cNvSpPr txBox="1">
            <a:spLocks/>
          </p:cNvSpPr>
          <p:nvPr/>
        </p:nvSpPr>
        <p:spPr>
          <a:xfrm>
            <a:off x="2061357" y="290796"/>
            <a:ext cx="5046685" cy="356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100" dir="4260000" algn="br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2000" cap="all" dirty="0" smtClean="0">
                <a:ln w="11430"/>
                <a:solidFill>
                  <a:srgbClr val="9F2936"/>
                </a:solidFill>
                <a:latin typeface="Trebuchet MS"/>
                <a:ea typeface="+mj-ea"/>
                <a:cs typeface="Trebuchet MS"/>
              </a:rPr>
              <a:t>Symétrie du vol en virage</a:t>
            </a:r>
            <a:endParaRPr lang="fr-FR" sz="2000" cap="all" dirty="0">
              <a:ln w="11430"/>
              <a:solidFill>
                <a:srgbClr val="9F2936"/>
              </a:solidFill>
              <a:latin typeface="Trebuchet MS"/>
              <a:ea typeface="+mj-ea"/>
              <a:cs typeface="Trebuchet MS"/>
            </a:endParaRPr>
          </a:p>
        </p:txBody>
      </p:sp>
      <p:sp>
        <p:nvSpPr>
          <p:cNvPr id="67" name="AutoShape 7"/>
          <p:cNvSpPr>
            <a:spLocks noChangeArrowheads="1"/>
          </p:cNvSpPr>
          <p:nvPr/>
        </p:nvSpPr>
        <p:spPr bwMode="auto">
          <a:xfrm>
            <a:off x="5247410" y="2765532"/>
            <a:ext cx="1331998" cy="47422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79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fr-FR" sz="1400" dirty="0" smtClean="0">
                <a:solidFill>
                  <a:srgbClr val="FF0000"/>
                </a:solidFill>
                <a:latin typeface="Trebuchet MS"/>
                <a:cs typeface="Trebuchet MS"/>
              </a:rPr>
              <a:t>Glissade</a:t>
            </a:r>
            <a:endParaRPr lang="fr-FR" sz="1400" dirty="0">
              <a:solidFill>
                <a:srgbClr val="FF0000"/>
              </a:solidFill>
              <a:latin typeface="Trebuchet MS"/>
              <a:cs typeface="Trebuchet MS"/>
            </a:endParaRPr>
          </a:p>
        </p:txBody>
      </p:sp>
      <p:sp>
        <p:nvSpPr>
          <p:cNvPr id="75" name="Forme libre 74"/>
          <p:cNvSpPr/>
          <p:nvPr/>
        </p:nvSpPr>
        <p:spPr>
          <a:xfrm flipH="1">
            <a:off x="4019681" y="5495945"/>
            <a:ext cx="387533" cy="381000"/>
          </a:xfrm>
          <a:custGeom>
            <a:avLst/>
            <a:gdLst>
              <a:gd name="connsiteX0" fmla="*/ 0 w 387350"/>
              <a:gd name="connsiteY0" fmla="*/ 0 h 673100"/>
              <a:gd name="connsiteX1" fmla="*/ 387350 w 387350"/>
              <a:gd name="connsiteY1" fmla="*/ 673100 h 673100"/>
              <a:gd name="connsiteX2" fmla="*/ 12700 w 387350"/>
              <a:gd name="connsiteY2" fmla="*/ 660400 h 673100"/>
              <a:gd name="connsiteX3" fmla="*/ 6350 w 387350"/>
              <a:gd name="connsiteY3" fmla="*/ 241300 h 673100"/>
              <a:gd name="connsiteX4" fmla="*/ 0 w 387350"/>
              <a:gd name="connsiteY4" fmla="*/ 0 h 673100"/>
              <a:gd name="connsiteX0" fmla="*/ 0 w 381000"/>
              <a:gd name="connsiteY0" fmla="*/ 0 h 431800"/>
              <a:gd name="connsiteX1" fmla="*/ 381000 w 381000"/>
              <a:gd name="connsiteY1" fmla="*/ 431800 h 431800"/>
              <a:gd name="connsiteX2" fmla="*/ 6350 w 381000"/>
              <a:gd name="connsiteY2" fmla="*/ 419100 h 431800"/>
              <a:gd name="connsiteX3" fmla="*/ 0 w 381000"/>
              <a:gd name="connsiteY3" fmla="*/ 0 h 431800"/>
              <a:gd name="connsiteX0" fmla="*/ 0 w 419100"/>
              <a:gd name="connsiteY0" fmla="*/ 0 h 419100"/>
              <a:gd name="connsiteX1" fmla="*/ 419100 w 419100"/>
              <a:gd name="connsiteY1" fmla="*/ 419100 h 419100"/>
              <a:gd name="connsiteX2" fmla="*/ 6350 w 419100"/>
              <a:gd name="connsiteY2" fmla="*/ 419100 h 419100"/>
              <a:gd name="connsiteX3" fmla="*/ 0 w 419100"/>
              <a:gd name="connsiteY3" fmla="*/ 0 h 419100"/>
              <a:gd name="connsiteX0" fmla="*/ 612 w 413362"/>
              <a:gd name="connsiteY0" fmla="*/ 0 h 381000"/>
              <a:gd name="connsiteX1" fmla="*/ 413362 w 413362"/>
              <a:gd name="connsiteY1" fmla="*/ 381000 h 381000"/>
              <a:gd name="connsiteX2" fmla="*/ 612 w 413362"/>
              <a:gd name="connsiteY2" fmla="*/ 381000 h 381000"/>
              <a:gd name="connsiteX3" fmla="*/ 612 w 413362"/>
              <a:gd name="connsiteY3" fmla="*/ 0 h 381000"/>
              <a:gd name="connsiteX0" fmla="*/ 31840 w 412840"/>
              <a:gd name="connsiteY0" fmla="*/ 0 h 381000"/>
              <a:gd name="connsiteX1" fmla="*/ 412840 w 412840"/>
              <a:gd name="connsiteY1" fmla="*/ 381000 h 381000"/>
              <a:gd name="connsiteX2" fmla="*/ 90 w 412840"/>
              <a:gd name="connsiteY2" fmla="*/ 381000 h 381000"/>
              <a:gd name="connsiteX3" fmla="*/ 31840 w 412840"/>
              <a:gd name="connsiteY3" fmla="*/ 0 h 381000"/>
              <a:gd name="connsiteX0" fmla="*/ 12883 w 412933"/>
              <a:gd name="connsiteY0" fmla="*/ 0 h 381000"/>
              <a:gd name="connsiteX1" fmla="*/ 412933 w 412933"/>
              <a:gd name="connsiteY1" fmla="*/ 381000 h 381000"/>
              <a:gd name="connsiteX2" fmla="*/ 183 w 412933"/>
              <a:gd name="connsiteY2" fmla="*/ 381000 h 381000"/>
              <a:gd name="connsiteX3" fmla="*/ 12883 w 412933"/>
              <a:gd name="connsiteY3" fmla="*/ 0 h 381000"/>
              <a:gd name="connsiteX0" fmla="*/ 12883 w 387533"/>
              <a:gd name="connsiteY0" fmla="*/ 0 h 381000"/>
              <a:gd name="connsiteX1" fmla="*/ 387533 w 387533"/>
              <a:gd name="connsiteY1" fmla="*/ 381000 h 381000"/>
              <a:gd name="connsiteX2" fmla="*/ 183 w 387533"/>
              <a:gd name="connsiteY2" fmla="*/ 381000 h 381000"/>
              <a:gd name="connsiteX3" fmla="*/ 12883 w 387533"/>
              <a:gd name="connsiteY3" fmla="*/ 0 h 381000"/>
              <a:gd name="connsiteX0" fmla="*/ 12883 w 387533"/>
              <a:gd name="connsiteY0" fmla="*/ 0 h 381000"/>
              <a:gd name="connsiteX1" fmla="*/ 108134 w 387533"/>
              <a:gd name="connsiteY1" fmla="*/ 107950 h 381000"/>
              <a:gd name="connsiteX2" fmla="*/ 387533 w 387533"/>
              <a:gd name="connsiteY2" fmla="*/ 381000 h 381000"/>
              <a:gd name="connsiteX3" fmla="*/ 183 w 387533"/>
              <a:gd name="connsiteY3" fmla="*/ 381000 h 381000"/>
              <a:gd name="connsiteX4" fmla="*/ 12883 w 387533"/>
              <a:gd name="connsiteY4" fmla="*/ 0 h 381000"/>
              <a:gd name="connsiteX0" fmla="*/ 12883 w 387533"/>
              <a:gd name="connsiteY0" fmla="*/ 0 h 381000"/>
              <a:gd name="connsiteX1" fmla="*/ 146234 w 387533"/>
              <a:gd name="connsiteY1" fmla="*/ 25400 h 381000"/>
              <a:gd name="connsiteX2" fmla="*/ 387533 w 387533"/>
              <a:gd name="connsiteY2" fmla="*/ 381000 h 381000"/>
              <a:gd name="connsiteX3" fmla="*/ 183 w 387533"/>
              <a:gd name="connsiteY3" fmla="*/ 381000 h 381000"/>
              <a:gd name="connsiteX4" fmla="*/ 12883 w 387533"/>
              <a:gd name="connsiteY4" fmla="*/ 0 h 381000"/>
              <a:gd name="connsiteX0" fmla="*/ 12883 w 387533"/>
              <a:gd name="connsiteY0" fmla="*/ 0 h 381000"/>
              <a:gd name="connsiteX1" fmla="*/ 177984 w 387533"/>
              <a:gd name="connsiteY1" fmla="*/ 6350 h 381000"/>
              <a:gd name="connsiteX2" fmla="*/ 387533 w 387533"/>
              <a:gd name="connsiteY2" fmla="*/ 381000 h 381000"/>
              <a:gd name="connsiteX3" fmla="*/ 183 w 387533"/>
              <a:gd name="connsiteY3" fmla="*/ 381000 h 381000"/>
              <a:gd name="connsiteX4" fmla="*/ 12883 w 387533"/>
              <a:gd name="connsiteY4" fmla="*/ 0 h 381000"/>
              <a:gd name="connsiteX0" fmla="*/ 12883 w 387533"/>
              <a:gd name="connsiteY0" fmla="*/ 19050 h 400050"/>
              <a:gd name="connsiteX1" fmla="*/ 177984 w 387533"/>
              <a:gd name="connsiteY1" fmla="*/ 0 h 400050"/>
              <a:gd name="connsiteX2" fmla="*/ 387533 w 387533"/>
              <a:gd name="connsiteY2" fmla="*/ 400050 h 400050"/>
              <a:gd name="connsiteX3" fmla="*/ 183 w 387533"/>
              <a:gd name="connsiteY3" fmla="*/ 400050 h 400050"/>
              <a:gd name="connsiteX4" fmla="*/ 12883 w 387533"/>
              <a:gd name="connsiteY4" fmla="*/ 19050 h 400050"/>
              <a:gd name="connsiteX0" fmla="*/ 12883 w 387533"/>
              <a:gd name="connsiteY0" fmla="*/ 0 h 381000"/>
              <a:gd name="connsiteX1" fmla="*/ 177984 w 387533"/>
              <a:gd name="connsiteY1" fmla="*/ 0 h 381000"/>
              <a:gd name="connsiteX2" fmla="*/ 387533 w 387533"/>
              <a:gd name="connsiteY2" fmla="*/ 381000 h 381000"/>
              <a:gd name="connsiteX3" fmla="*/ 183 w 387533"/>
              <a:gd name="connsiteY3" fmla="*/ 381000 h 381000"/>
              <a:gd name="connsiteX4" fmla="*/ 12883 w 387533"/>
              <a:gd name="connsiteY4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533" h="381000">
                <a:moveTo>
                  <a:pt x="12883" y="0"/>
                </a:moveTo>
                <a:lnTo>
                  <a:pt x="177984" y="0"/>
                </a:lnTo>
                <a:lnTo>
                  <a:pt x="387533" y="381000"/>
                </a:lnTo>
                <a:lnTo>
                  <a:pt x="183" y="381000"/>
                </a:lnTo>
                <a:cubicBezTo>
                  <a:pt x="-1934" y="241300"/>
                  <a:pt x="15000" y="139700"/>
                  <a:pt x="12883" y="0"/>
                </a:cubicBezTo>
                <a:close/>
              </a:path>
            </a:pathLst>
          </a:custGeom>
          <a:pattFill prst="pct20">
            <a:fgClr>
              <a:srgbClr val="FF0000"/>
            </a:fgClr>
            <a:bgClr>
              <a:srgbClr val="F1F825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6" name="ZoneTexte 75"/>
          <p:cNvSpPr txBox="1"/>
          <p:nvPr/>
        </p:nvSpPr>
        <p:spPr>
          <a:xfrm>
            <a:off x="668764" y="5967314"/>
            <a:ext cx="3350917" cy="349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1200" dirty="0" smtClean="0">
                <a:solidFill>
                  <a:srgbClr val="D12A39"/>
                </a:solidFill>
                <a:latin typeface="Trebuchet MS"/>
                <a:ea typeface="+mj-ea"/>
                <a:cs typeface="Trebuchet MS"/>
              </a:rPr>
              <a:t>Zone d’écoulement perturbé par le fuselage.</a:t>
            </a:r>
          </a:p>
        </p:txBody>
      </p:sp>
      <p:cxnSp>
        <p:nvCxnSpPr>
          <p:cNvPr id="77" name="Connecteur droit avec flèche 76"/>
          <p:cNvCxnSpPr/>
          <p:nvPr/>
        </p:nvCxnSpPr>
        <p:spPr>
          <a:xfrm flipV="1">
            <a:off x="3912841" y="5680970"/>
            <a:ext cx="399807" cy="461192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71937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67" grpId="0" animBg="1"/>
      <p:bldP spid="75" grpId="0" animBg="1"/>
      <p:bldP spid="7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à coins arrondis 9"/>
          <p:cNvSpPr/>
          <p:nvPr/>
        </p:nvSpPr>
        <p:spPr>
          <a:xfrm>
            <a:off x="1871222" y="4879914"/>
            <a:ext cx="5198233" cy="393700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943100" y="1423364"/>
            <a:ext cx="5816600" cy="386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  Définition du </a:t>
            </a: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virage</a:t>
            </a: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Comment incliner la portance ?</a:t>
            </a: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 Les effets </a:t>
            </a: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secondaires</a:t>
            </a: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 L’équilibre des forces en </a:t>
            </a: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virage</a:t>
            </a: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Le virage dissymétrique</a:t>
            </a:r>
            <a:endParaRPr lang="fr-FR" sz="2000" b="1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ebuchet MS"/>
              <a:ea typeface="ＭＳ Ｐゴシック" charset="-128"/>
              <a:cs typeface="Trebuchet MS"/>
            </a:endParaRP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Les limitations en </a:t>
            </a: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virage</a:t>
            </a:r>
            <a:endParaRPr lang="fr-FR" sz="2000" b="1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ebuchet MS"/>
              <a:ea typeface="ＭＳ Ｐゴシック" charset="-128"/>
              <a:cs typeface="Trebuchet M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885451" y="226368"/>
            <a:ext cx="33730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2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Trebuchet MS"/>
                <a:cs typeface="Trebuchet MS"/>
              </a:rPr>
              <a:t>LE VIRAGE</a:t>
            </a:r>
            <a:endParaRPr lang="fr-FR" sz="280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95063188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ZoneTexte 87"/>
          <p:cNvSpPr txBox="1">
            <a:spLocks/>
          </p:cNvSpPr>
          <p:nvPr/>
        </p:nvSpPr>
        <p:spPr>
          <a:xfrm>
            <a:off x="2061357" y="328907"/>
            <a:ext cx="5046685" cy="356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100" dir="4260000" algn="br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2000" cap="all" dirty="0" smtClean="0">
                <a:ln w="11430"/>
                <a:solidFill>
                  <a:srgbClr val="9F2936"/>
                </a:solidFill>
                <a:latin typeface="Trebuchet MS"/>
                <a:ea typeface="+mj-ea"/>
                <a:cs typeface="Trebuchet MS"/>
              </a:rPr>
              <a:t>Le FACTEUR DE CHARGE</a:t>
            </a:r>
            <a:endParaRPr lang="fr-FR" sz="2000" cap="all" dirty="0">
              <a:ln w="11430"/>
              <a:solidFill>
                <a:srgbClr val="9F2936"/>
              </a:solidFill>
              <a:latin typeface="Trebuchet MS"/>
              <a:ea typeface="+mj-ea"/>
              <a:cs typeface="Trebuchet MS"/>
            </a:endParaRPr>
          </a:p>
        </p:txBody>
      </p:sp>
      <p:grpSp>
        <p:nvGrpSpPr>
          <p:cNvPr id="2" name="Grouper 92"/>
          <p:cNvGrpSpPr>
            <a:grpSpLocks noChangeAspect="1"/>
          </p:cNvGrpSpPr>
          <p:nvPr/>
        </p:nvGrpSpPr>
        <p:grpSpPr>
          <a:xfrm rot="1800000">
            <a:off x="3115708" y="4398032"/>
            <a:ext cx="2988783" cy="673726"/>
            <a:chOff x="2122487" y="3019401"/>
            <a:chExt cx="4905224" cy="1105727"/>
          </a:xfrm>
        </p:grpSpPr>
        <p:sp>
          <p:nvSpPr>
            <p:cNvPr id="92" name="Ellipse 91"/>
            <p:cNvSpPr>
              <a:spLocks noChangeAspect="1"/>
            </p:cNvSpPr>
            <p:nvPr/>
          </p:nvSpPr>
          <p:spPr>
            <a:xfrm>
              <a:off x="4127502" y="3019401"/>
              <a:ext cx="931393" cy="914398"/>
            </a:xfrm>
            <a:prstGeom prst="ellipse">
              <a:avLst/>
            </a:prstGeom>
            <a:noFill/>
            <a:ln>
              <a:solidFill>
                <a:srgbClr val="5F5F5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122487" y="3095652"/>
              <a:ext cx="4905224" cy="1029476"/>
              <a:chOff x="1174" y="3028"/>
              <a:chExt cx="2156" cy="483"/>
            </a:xfrm>
          </p:grpSpPr>
          <p:sp>
            <p:nvSpPr>
              <p:cNvPr id="90" name="Line 19"/>
              <p:cNvSpPr>
                <a:spLocks noChangeShapeType="1"/>
              </p:cNvSpPr>
              <p:nvPr/>
            </p:nvSpPr>
            <p:spPr bwMode="auto">
              <a:xfrm rot="120000" flipH="1" flipV="1">
                <a:off x="1707" y="3157"/>
                <a:ext cx="474" cy="193"/>
              </a:xfrm>
              <a:prstGeom prst="line">
                <a:avLst/>
              </a:prstGeom>
              <a:noFill/>
              <a:ln w="38100" cmpd="dbl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9" name="Line 18"/>
              <p:cNvSpPr>
                <a:spLocks noChangeShapeType="1"/>
              </p:cNvSpPr>
              <p:nvPr/>
            </p:nvSpPr>
            <p:spPr bwMode="auto">
              <a:xfrm rot="21480000" flipV="1">
                <a:off x="2339" y="3151"/>
                <a:ext cx="473" cy="193"/>
              </a:xfrm>
              <a:prstGeom prst="line">
                <a:avLst/>
              </a:prstGeom>
              <a:noFill/>
              <a:ln w="38100" cmpd="dbl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9" name="AutoShape 4"/>
              <p:cNvSpPr>
                <a:spLocks noChangeArrowheads="1"/>
              </p:cNvSpPr>
              <p:nvPr/>
            </p:nvSpPr>
            <p:spPr bwMode="auto">
              <a:xfrm rot="21480000">
                <a:off x="2370" y="3123"/>
                <a:ext cx="960" cy="27"/>
              </a:xfrm>
              <a:prstGeom prst="roundRect">
                <a:avLst>
                  <a:gd name="adj" fmla="val 16667"/>
                </a:avLst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Oval 5"/>
              <p:cNvSpPr>
                <a:spLocks noChangeArrowheads="1"/>
              </p:cNvSpPr>
              <p:nvPr/>
            </p:nvSpPr>
            <p:spPr bwMode="auto">
              <a:xfrm>
                <a:off x="2140" y="3118"/>
                <a:ext cx="231" cy="79"/>
              </a:xfrm>
              <a:prstGeom prst="ellipse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Oval 6"/>
              <p:cNvSpPr>
                <a:spLocks noChangeArrowheads="1"/>
              </p:cNvSpPr>
              <p:nvPr/>
            </p:nvSpPr>
            <p:spPr bwMode="auto">
              <a:xfrm>
                <a:off x="2134" y="3199"/>
                <a:ext cx="243" cy="177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Rectangle 7"/>
              <p:cNvSpPr>
                <a:spLocks noChangeArrowheads="1"/>
              </p:cNvSpPr>
              <p:nvPr/>
            </p:nvSpPr>
            <p:spPr bwMode="auto">
              <a:xfrm>
                <a:off x="2134" y="3168"/>
                <a:ext cx="243" cy="88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AutoShape 9"/>
              <p:cNvSpPr>
                <a:spLocks noChangeArrowheads="1"/>
              </p:cNvSpPr>
              <p:nvPr/>
            </p:nvSpPr>
            <p:spPr bwMode="auto">
              <a:xfrm rot="16200000" flipV="1">
                <a:off x="2093" y="3188"/>
                <a:ext cx="334" cy="14"/>
              </a:xfrm>
              <a:prstGeom prst="roundRect">
                <a:avLst>
                  <a:gd name="adj" fmla="val 16667"/>
                </a:avLst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Line 10"/>
              <p:cNvSpPr>
                <a:spLocks noChangeShapeType="1"/>
              </p:cNvSpPr>
              <p:nvPr/>
            </p:nvSpPr>
            <p:spPr bwMode="auto">
              <a:xfrm flipH="1">
                <a:off x="2198" y="3288"/>
                <a:ext cx="55" cy="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6" name="Line 11"/>
              <p:cNvSpPr>
                <a:spLocks noChangeShapeType="1"/>
              </p:cNvSpPr>
              <p:nvPr/>
            </p:nvSpPr>
            <p:spPr bwMode="auto">
              <a:xfrm>
                <a:off x="2267" y="3284"/>
                <a:ext cx="53" cy="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7" name="Line 12"/>
              <p:cNvSpPr>
                <a:spLocks noChangeShapeType="1"/>
              </p:cNvSpPr>
              <p:nvPr/>
            </p:nvSpPr>
            <p:spPr bwMode="auto">
              <a:xfrm flipH="1">
                <a:off x="2090" y="3350"/>
                <a:ext cx="49" cy="113"/>
              </a:xfrm>
              <a:prstGeom prst="line">
                <a:avLst/>
              </a:prstGeom>
              <a:noFill/>
              <a:ln w="38100" cmpd="dbl">
                <a:solidFill>
                  <a:srgbClr val="5F5F5F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9" name="Line 13"/>
              <p:cNvSpPr>
                <a:spLocks noChangeShapeType="1"/>
              </p:cNvSpPr>
              <p:nvPr/>
            </p:nvSpPr>
            <p:spPr bwMode="auto">
              <a:xfrm>
                <a:off x="2365" y="3350"/>
                <a:ext cx="48" cy="113"/>
              </a:xfrm>
              <a:prstGeom prst="line">
                <a:avLst/>
              </a:prstGeom>
              <a:noFill/>
              <a:ln w="38100" cmpd="dbl">
                <a:solidFill>
                  <a:srgbClr val="5F5F5F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0" name="Oval 14"/>
              <p:cNvSpPr>
                <a:spLocks noChangeArrowheads="1"/>
              </p:cNvSpPr>
              <p:nvPr/>
            </p:nvSpPr>
            <p:spPr bwMode="auto">
              <a:xfrm>
                <a:off x="2411" y="3425"/>
                <a:ext cx="44" cy="86"/>
              </a:xfrm>
              <a:prstGeom prst="ellipse">
                <a:avLst/>
              </a:prstGeom>
              <a:solidFill>
                <a:srgbClr val="65656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Line 15"/>
              <p:cNvSpPr>
                <a:spLocks noChangeShapeType="1"/>
              </p:cNvSpPr>
              <p:nvPr/>
            </p:nvSpPr>
            <p:spPr bwMode="auto">
              <a:xfrm flipH="1" flipV="1">
                <a:off x="2146" y="3174"/>
                <a:ext cx="91" cy="1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7" name="Line 16"/>
              <p:cNvSpPr>
                <a:spLocks noChangeShapeType="1"/>
              </p:cNvSpPr>
              <p:nvPr/>
            </p:nvSpPr>
            <p:spPr bwMode="auto">
              <a:xfrm flipV="1">
                <a:off x="2283" y="3174"/>
                <a:ext cx="89" cy="1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7" name="AutoShape 17"/>
              <p:cNvSpPr>
                <a:spLocks noChangeArrowheads="1"/>
              </p:cNvSpPr>
              <p:nvPr/>
            </p:nvSpPr>
            <p:spPr bwMode="auto">
              <a:xfrm rot="120000" flipH="1">
                <a:off x="1174" y="3131"/>
                <a:ext cx="960" cy="27"/>
              </a:xfrm>
              <a:prstGeom prst="roundRect">
                <a:avLst>
                  <a:gd name="adj" fmla="val 16667"/>
                </a:avLst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Oval 20"/>
              <p:cNvSpPr>
                <a:spLocks noChangeArrowheads="1"/>
              </p:cNvSpPr>
              <p:nvPr/>
            </p:nvSpPr>
            <p:spPr bwMode="auto">
              <a:xfrm>
                <a:off x="2056" y="3420"/>
                <a:ext cx="44" cy="86"/>
              </a:xfrm>
              <a:prstGeom prst="ellipse">
                <a:avLst/>
              </a:prstGeom>
              <a:solidFill>
                <a:srgbClr val="65656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AutoShape 8"/>
              <p:cNvSpPr>
                <a:spLocks noChangeArrowheads="1"/>
              </p:cNvSpPr>
              <p:nvPr/>
            </p:nvSpPr>
            <p:spPr bwMode="auto">
              <a:xfrm flipV="1">
                <a:off x="2063" y="3256"/>
                <a:ext cx="391" cy="22"/>
              </a:xfrm>
              <a:prstGeom prst="roundRect">
                <a:avLst>
                  <a:gd name="adj" fmla="val 16667"/>
                </a:avLst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84" name="Freeform 8"/>
          <p:cNvSpPr>
            <a:spLocks/>
          </p:cNvSpPr>
          <p:nvPr/>
        </p:nvSpPr>
        <p:spPr bwMode="auto">
          <a:xfrm flipH="1" flipV="1">
            <a:off x="4584700" y="3535680"/>
            <a:ext cx="828000" cy="0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418" y="0"/>
              </a:cxn>
            </a:cxnLst>
            <a:rect l="0" t="0" r="r" b="b"/>
            <a:pathLst>
              <a:path w="5418" h="1">
                <a:moveTo>
                  <a:pt x="0" y="1"/>
                </a:moveTo>
                <a:lnTo>
                  <a:pt x="5418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 dirty="0"/>
          </a:p>
        </p:txBody>
      </p:sp>
      <p:grpSp>
        <p:nvGrpSpPr>
          <p:cNvPr id="58" name="Grouper 57"/>
          <p:cNvGrpSpPr/>
          <p:nvPr/>
        </p:nvGrpSpPr>
        <p:grpSpPr>
          <a:xfrm>
            <a:off x="4885081" y="3230322"/>
            <a:ext cx="863170" cy="1516879"/>
            <a:chOff x="4897781" y="3230322"/>
            <a:chExt cx="863170" cy="1516879"/>
          </a:xfrm>
        </p:grpSpPr>
        <p:sp>
          <p:nvSpPr>
            <p:cNvPr id="97" name="AutoShape 7"/>
            <p:cNvSpPr>
              <a:spLocks noChangeArrowheads="1"/>
            </p:cNvSpPr>
            <p:nvPr/>
          </p:nvSpPr>
          <p:spPr bwMode="auto">
            <a:xfrm rot="1800000">
              <a:off x="4897781" y="3429576"/>
              <a:ext cx="179999" cy="1317625"/>
            </a:xfrm>
            <a:prstGeom prst="upArrow">
              <a:avLst>
                <a:gd name="adj1" fmla="val 50000"/>
                <a:gd name="adj2" fmla="val 96354"/>
              </a:avLst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94" name="Text Box 14"/>
            <p:cNvSpPr txBox="1">
              <a:spLocks noChangeArrowheads="1"/>
            </p:cNvSpPr>
            <p:nvPr/>
          </p:nvSpPr>
          <p:spPr bwMode="auto">
            <a:xfrm>
              <a:off x="5004725" y="3230322"/>
              <a:ext cx="756226" cy="30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sz="1400" b="0" dirty="0" smtClean="0">
                  <a:solidFill>
                    <a:schemeClr val="tx2"/>
                  </a:solidFill>
                  <a:latin typeface="Trebuchet MS"/>
                  <a:cs typeface="Trebuchet MS"/>
                </a:rPr>
                <a:t>Rz</a:t>
              </a:r>
              <a:endParaRPr lang="fr-FR" sz="1400" b="0" dirty="0">
                <a:solidFill>
                  <a:schemeClr val="tx2"/>
                </a:solidFill>
                <a:latin typeface="Trebuchet MS"/>
                <a:cs typeface="Trebuchet MS"/>
              </a:endParaRPr>
            </a:p>
          </p:txBody>
        </p:sp>
      </p:grpSp>
      <p:grpSp>
        <p:nvGrpSpPr>
          <p:cNvPr id="4" name="Grouper 49"/>
          <p:cNvGrpSpPr/>
          <p:nvPr/>
        </p:nvGrpSpPr>
        <p:grpSpPr>
          <a:xfrm>
            <a:off x="4305300" y="3202516"/>
            <a:ext cx="584200" cy="1496484"/>
            <a:chOff x="4057650" y="1507066"/>
            <a:chExt cx="584200" cy="1496484"/>
          </a:xfrm>
          <a:solidFill>
            <a:schemeClr val="accent3">
              <a:lumMod val="60000"/>
              <a:lumOff val="40000"/>
            </a:schemeClr>
          </a:solidFill>
        </p:grpSpPr>
        <p:grpSp>
          <p:nvGrpSpPr>
            <p:cNvPr id="5" name="Grouper 47"/>
            <p:cNvGrpSpPr/>
            <p:nvPr/>
          </p:nvGrpSpPr>
          <p:grpSpPr>
            <a:xfrm>
              <a:off x="4057650" y="1507066"/>
              <a:ext cx="584200" cy="1496484"/>
              <a:chOff x="4057650" y="1507066"/>
              <a:chExt cx="584200" cy="1496484"/>
            </a:xfrm>
            <a:grpFill/>
          </p:grpSpPr>
          <p:sp>
            <p:nvSpPr>
              <p:cNvPr id="79" name="Text Box 14"/>
              <p:cNvSpPr txBox="1">
                <a:spLocks noChangeArrowheads="1"/>
              </p:cNvSpPr>
              <p:nvPr/>
            </p:nvSpPr>
            <p:spPr bwMode="auto">
              <a:xfrm flipH="1">
                <a:off x="4057650" y="1507066"/>
                <a:ext cx="584200" cy="315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fr-FR" sz="1400" b="0" dirty="0" err="1" smtClean="0">
                    <a:solidFill>
                      <a:srgbClr val="0099CC"/>
                    </a:solidFill>
                    <a:latin typeface="Trebuchet MS"/>
                    <a:cs typeface="Trebuchet MS"/>
                  </a:rPr>
                  <a:t>Fz</a:t>
                </a:r>
                <a:endParaRPr lang="fr-FR" sz="1400" b="0" dirty="0">
                  <a:solidFill>
                    <a:srgbClr val="0099CC"/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80" name="AutoShape 7"/>
              <p:cNvSpPr>
                <a:spLocks noChangeArrowheads="1"/>
              </p:cNvSpPr>
              <p:nvPr/>
            </p:nvSpPr>
            <p:spPr bwMode="auto">
              <a:xfrm>
                <a:off x="4262986" y="1828800"/>
                <a:ext cx="179999" cy="1174750"/>
              </a:xfrm>
              <a:prstGeom prst="upArrow">
                <a:avLst>
                  <a:gd name="adj1" fmla="val 50000"/>
                  <a:gd name="adj2" fmla="val 96354"/>
                </a:avLst>
              </a:prstGeom>
              <a:solidFill>
                <a:srgbClr val="558ED5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</p:grpSp>
      </p:grpSp>
      <p:grpSp>
        <p:nvGrpSpPr>
          <p:cNvPr id="71" name="Grouper 70"/>
          <p:cNvGrpSpPr/>
          <p:nvPr/>
        </p:nvGrpSpPr>
        <p:grpSpPr>
          <a:xfrm>
            <a:off x="3860800" y="4737100"/>
            <a:ext cx="1498600" cy="1399978"/>
            <a:chOff x="3860800" y="4737100"/>
            <a:chExt cx="1498600" cy="1399978"/>
          </a:xfrm>
        </p:grpSpPr>
        <p:sp>
          <p:nvSpPr>
            <p:cNvPr id="99" name="Text Box 11"/>
            <p:cNvSpPr txBox="1">
              <a:spLocks noChangeArrowheads="1"/>
            </p:cNvSpPr>
            <p:nvPr/>
          </p:nvSpPr>
          <p:spPr bwMode="auto">
            <a:xfrm>
              <a:off x="3860800" y="5829301"/>
              <a:ext cx="14986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sz="1400" b="0" dirty="0" smtClean="0">
                  <a:solidFill>
                    <a:srgbClr val="C02C04"/>
                  </a:solidFill>
                  <a:latin typeface="Trebuchet MS"/>
                  <a:cs typeface="Trebuchet MS"/>
                </a:rPr>
                <a:t>Mg </a:t>
              </a:r>
              <a:endParaRPr lang="fr-FR" sz="1400" b="0" dirty="0">
                <a:solidFill>
                  <a:srgbClr val="C02C04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101" name="AutoShape 16"/>
            <p:cNvSpPr>
              <a:spLocks noChangeArrowheads="1"/>
            </p:cNvSpPr>
            <p:nvPr/>
          </p:nvSpPr>
          <p:spPr bwMode="auto">
            <a:xfrm flipV="1">
              <a:off x="4510619" y="4737100"/>
              <a:ext cx="179999" cy="1174750"/>
            </a:xfrm>
            <a:prstGeom prst="upArrow">
              <a:avLst>
                <a:gd name="adj1" fmla="val 50000"/>
                <a:gd name="adj2" fmla="val 96354"/>
              </a:avLst>
            </a:prstGeom>
            <a:solidFill>
              <a:srgbClr val="C02C04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</p:grpSp>
      <p:grpSp>
        <p:nvGrpSpPr>
          <p:cNvPr id="11" name="Group 48"/>
          <p:cNvGrpSpPr>
            <a:grpSpLocks/>
          </p:cNvGrpSpPr>
          <p:nvPr/>
        </p:nvGrpSpPr>
        <p:grpSpPr bwMode="auto">
          <a:xfrm>
            <a:off x="4396686" y="4522963"/>
            <a:ext cx="402749" cy="378154"/>
            <a:chOff x="1093" y="2411"/>
            <a:chExt cx="177" cy="157"/>
          </a:xfrm>
        </p:grpSpPr>
        <p:sp>
          <p:nvSpPr>
            <p:cNvPr id="103" name="Oval 49"/>
            <p:cNvSpPr>
              <a:spLocks noChangeArrowheads="1"/>
            </p:cNvSpPr>
            <p:nvPr/>
          </p:nvSpPr>
          <p:spPr bwMode="auto">
            <a:xfrm>
              <a:off x="1140" y="2451"/>
              <a:ext cx="77" cy="75"/>
            </a:xfrm>
            <a:prstGeom prst="ellipse">
              <a:avLst/>
            </a:prstGeom>
            <a:solidFill>
              <a:srgbClr val="FFFF00"/>
            </a:solidFill>
            <a:ln w="3175" cap="flat" cmpd="sng" algn="ctr">
              <a:solidFill>
                <a:srgbClr val="E3DED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4" name="Line 50"/>
            <p:cNvSpPr>
              <a:spLocks noChangeShapeType="1"/>
            </p:cNvSpPr>
            <p:nvPr/>
          </p:nvSpPr>
          <p:spPr bwMode="auto">
            <a:xfrm>
              <a:off x="1183" y="2411"/>
              <a:ext cx="0" cy="157"/>
            </a:xfrm>
            <a:prstGeom prst="line">
              <a:avLst/>
            </a:prstGeom>
            <a:noFill/>
            <a:ln w="3175" cap="flat" cmpd="sng" algn="ctr">
              <a:solidFill>
                <a:srgbClr val="E3DED1"/>
              </a:solidFill>
              <a:prstDash val="solid"/>
              <a:round/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" name="Line 51"/>
            <p:cNvSpPr>
              <a:spLocks noChangeShapeType="1"/>
            </p:cNvSpPr>
            <p:nvPr/>
          </p:nvSpPr>
          <p:spPr bwMode="auto">
            <a:xfrm rot="5400000">
              <a:off x="1182" y="2403"/>
              <a:ext cx="0" cy="177"/>
            </a:xfrm>
            <a:prstGeom prst="line">
              <a:avLst/>
            </a:prstGeom>
            <a:noFill/>
            <a:ln w="317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121" name="Arc 46"/>
          <p:cNvSpPr>
            <a:spLocks/>
          </p:cNvSpPr>
          <p:nvPr/>
        </p:nvSpPr>
        <p:spPr bwMode="auto">
          <a:xfrm rot="10800000" flipH="1" flipV="1">
            <a:off x="4602025" y="3543301"/>
            <a:ext cx="869089" cy="870318"/>
          </a:xfrm>
          <a:custGeom>
            <a:avLst/>
            <a:gdLst>
              <a:gd name="T0" fmla="*/ 0 w 21600"/>
              <a:gd name="T1" fmla="*/ 0 h 21600"/>
              <a:gd name="T2" fmla="*/ 973138 w 21600"/>
              <a:gd name="T3" fmla="*/ 973137 h 21600"/>
              <a:gd name="T4" fmla="*/ 0 w 21600"/>
              <a:gd name="T5" fmla="*/ 97313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 type="none" w="med" len="med"/>
            <a:tailEnd type="non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12" name="Group 62"/>
          <p:cNvGrpSpPr>
            <a:grpSpLocks/>
          </p:cNvGrpSpPr>
          <p:nvPr/>
        </p:nvGrpSpPr>
        <p:grpSpPr bwMode="auto">
          <a:xfrm rot="20880281">
            <a:off x="5179489" y="3514613"/>
            <a:ext cx="299548" cy="523883"/>
            <a:chOff x="3862" y="1594"/>
            <a:chExt cx="271" cy="330"/>
          </a:xfrm>
        </p:grpSpPr>
        <p:sp>
          <p:nvSpPr>
            <p:cNvPr id="126" name="Line 63"/>
            <p:cNvSpPr>
              <a:spLocks noChangeShapeType="1"/>
            </p:cNvSpPr>
            <p:nvPr/>
          </p:nvSpPr>
          <p:spPr bwMode="auto">
            <a:xfrm rot="21479719" flipV="1">
              <a:off x="3862" y="1599"/>
              <a:ext cx="167" cy="119"/>
            </a:xfrm>
            <a:prstGeom prst="line">
              <a:avLst/>
            </a:prstGeom>
            <a:noFill/>
            <a:ln w="9525">
              <a:solidFill>
                <a:schemeClr val="accent3"/>
              </a:solidFill>
              <a:round/>
              <a:headEnd type="triangle" w="sm" len="sm"/>
              <a:tailEnd type="triangle" w="sm" len="sm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 sz="1800" dirty="0">
                <a:latin typeface="Trebuchet MS"/>
                <a:cs typeface="Trebuchet MS"/>
              </a:endParaRPr>
            </a:p>
          </p:txBody>
        </p:sp>
        <p:sp>
          <p:nvSpPr>
            <p:cNvPr id="127" name="Text Box 64"/>
            <p:cNvSpPr txBox="1">
              <a:spLocks noChangeArrowheads="1"/>
            </p:cNvSpPr>
            <p:nvPr/>
          </p:nvSpPr>
          <p:spPr bwMode="auto">
            <a:xfrm rot="719719">
              <a:off x="3940" y="1594"/>
              <a:ext cx="19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fr-FR" sz="1400" i="1" dirty="0">
                  <a:latin typeface="Trebuchet MS"/>
                  <a:cs typeface="Trebuchet MS"/>
                </a:rPr>
                <a:t>n</a:t>
              </a:r>
            </a:p>
          </p:txBody>
        </p:sp>
      </p:grpSp>
      <p:sp>
        <p:nvSpPr>
          <p:cNvPr id="110" name="ZoneTexte 109"/>
          <p:cNvSpPr txBox="1"/>
          <p:nvPr/>
        </p:nvSpPr>
        <p:spPr>
          <a:xfrm>
            <a:off x="622300" y="1979102"/>
            <a:ext cx="7924799" cy="332298"/>
          </a:xfrm>
          <a:prstGeom prst="rect">
            <a:avLst/>
          </a:prstGeom>
          <a:solidFill>
            <a:srgbClr val="FFF793"/>
          </a:solidFill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En virage le facteur de charge augmente c</a:t>
            </a:r>
            <a:r>
              <a:rPr lang="fr-FR" sz="1400" dirty="0" smtClean="0">
                <a:ln w="11430"/>
                <a:solidFill>
                  <a:srgbClr val="9F2936"/>
                </a:solidFill>
                <a:latin typeface="Trebuchet MS"/>
                <a:ea typeface="+mj-ea"/>
                <a:cs typeface="Trebuchet MS"/>
              </a:rPr>
              <a:t>ar la portance augmente avec l’angle d’inclinaison</a:t>
            </a: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.</a:t>
            </a:r>
          </a:p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endParaRPr lang="fr-FR" sz="1400" b="0" dirty="0">
              <a:ln w="11430"/>
              <a:solidFill>
                <a:srgbClr val="9F2936"/>
              </a:solidFill>
              <a:effectLst/>
              <a:latin typeface="Trebuchet MS"/>
              <a:ea typeface="+mj-ea"/>
              <a:cs typeface="Trebuchet MS"/>
            </a:endParaRPr>
          </a:p>
        </p:txBody>
      </p:sp>
      <p:grpSp>
        <p:nvGrpSpPr>
          <p:cNvPr id="7" name="Grouper 77"/>
          <p:cNvGrpSpPr/>
          <p:nvPr/>
        </p:nvGrpSpPr>
        <p:grpSpPr>
          <a:xfrm>
            <a:off x="3458998" y="1117179"/>
            <a:ext cx="1657351" cy="600164"/>
            <a:chOff x="1352549" y="1298575"/>
            <a:chExt cx="1657351" cy="600164"/>
          </a:xfrm>
        </p:grpSpPr>
        <p:sp>
          <p:nvSpPr>
            <p:cNvPr id="73" name="Text Box 3"/>
            <p:cNvSpPr txBox="1">
              <a:spLocks noChangeArrowheads="1"/>
            </p:cNvSpPr>
            <p:nvPr/>
          </p:nvSpPr>
          <p:spPr bwMode="auto">
            <a:xfrm>
              <a:off x="1352549" y="1298575"/>
              <a:ext cx="1657351" cy="600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lvl="0" algn="ctr">
                <a:spcAft>
                  <a:spcPts val="600"/>
                </a:spcAft>
              </a:pPr>
              <a:r>
                <a:rPr lang="fr-FR" sz="1400" b="0" dirty="0" smtClean="0">
                  <a:latin typeface="Trebuchet MS"/>
                  <a:cs typeface="Trebuchet MS"/>
                </a:rPr>
                <a:t> portance (Rz) </a:t>
              </a:r>
            </a:p>
            <a:p>
              <a:pPr lvl="0" algn="ctr">
                <a:spcAft>
                  <a:spcPts val="600"/>
                </a:spcAft>
              </a:pPr>
              <a:r>
                <a:rPr lang="fr-FR" sz="1400" b="0" dirty="0" smtClean="0">
                  <a:latin typeface="Trebuchet MS"/>
                  <a:cs typeface="Trebuchet MS"/>
                </a:rPr>
                <a:t>poids (Mg)</a:t>
              </a:r>
              <a:endParaRPr lang="fr-FR" sz="1400" b="0" i="1" dirty="0" smtClean="0">
                <a:latin typeface="Trebuchet MS"/>
                <a:cs typeface="Trebuchet MS"/>
              </a:endParaRPr>
            </a:p>
          </p:txBody>
        </p:sp>
        <p:sp>
          <p:nvSpPr>
            <p:cNvPr id="76" name="Line 32"/>
            <p:cNvSpPr>
              <a:spLocks noChangeShapeType="1"/>
            </p:cNvSpPr>
            <p:nvPr/>
          </p:nvSpPr>
          <p:spPr bwMode="auto">
            <a:xfrm flipH="1">
              <a:off x="1646383" y="1618315"/>
              <a:ext cx="1106032" cy="0"/>
            </a:xfrm>
            <a:prstGeom prst="line">
              <a:avLst/>
            </a:prstGeom>
            <a:noFill/>
            <a:ln w="19050" cap="flat" cmpd="sng" algn="ctr">
              <a:solidFill>
                <a:srgbClr val="0E2C3E"/>
              </a:solidFill>
              <a:prstDash val="solid"/>
              <a:round/>
              <a:headEnd type="none" w="med" len="med"/>
              <a:tailEnd type="none" w="lg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Aft>
                  <a:spcPts val="600"/>
                </a:spcAft>
              </a:pPr>
              <a:endParaRPr lang="fr-FR" sz="2800"/>
            </a:p>
          </p:txBody>
        </p:sp>
      </p:grpSp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5002049" y="1256879"/>
            <a:ext cx="5778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lvl="0"/>
            <a:r>
              <a:rPr lang="fr-FR" sz="1400" b="0" dirty="0" smtClean="0">
                <a:latin typeface="Trebuchet MS"/>
                <a:cs typeface="Trebuchet MS"/>
              </a:rPr>
              <a:t> ou</a:t>
            </a:r>
          </a:p>
        </p:txBody>
      </p:sp>
      <p:grpSp>
        <p:nvGrpSpPr>
          <p:cNvPr id="8" name="Grouper 108"/>
          <p:cNvGrpSpPr/>
          <p:nvPr/>
        </p:nvGrpSpPr>
        <p:grpSpPr>
          <a:xfrm>
            <a:off x="5560849" y="1066379"/>
            <a:ext cx="2120900" cy="600164"/>
            <a:chOff x="4165600" y="1019175"/>
            <a:chExt cx="2120900" cy="600164"/>
          </a:xfrm>
        </p:grpSpPr>
        <p:sp>
          <p:nvSpPr>
            <p:cNvPr id="107" name="Text Box 3"/>
            <p:cNvSpPr txBox="1">
              <a:spLocks noChangeArrowheads="1"/>
            </p:cNvSpPr>
            <p:nvPr/>
          </p:nvSpPr>
          <p:spPr bwMode="auto">
            <a:xfrm>
              <a:off x="4165600" y="1019175"/>
              <a:ext cx="2120900" cy="600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lvl="0" algn="ctr">
                <a:spcAft>
                  <a:spcPts val="600"/>
                </a:spcAft>
              </a:pPr>
              <a:r>
                <a:rPr lang="fr-FR" sz="1400" b="0" dirty="0" smtClean="0">
                  <a:latin typeface="Trebuchet MS"/>
                  <a:cs typeface="Trebuchet MS"/>
                </a:rPr>
                <a:t> portance en virage (Rz) </a:t>
              </a:r>
            </a:p>
            <a:p>
              <a:pPr lvl="0" algn="ctr">
                <a:spcAft>
                  <a:spcPts val="600"/>
                </a:spcAft>
              </a:pPr>
              <a:r>
                <a:rPr lang="fr-FR" sz="1400" b="0" dirty="0" smtClean="0">
                  <a:latin typeface="Trebuchet MS"/>
                  <a:cs typeface="Trebuchet MS"/>
                </a:rPr>
                <a:t>Portance en palier (</a:t>
              </a:r>
              <a:r>
                <a:rPr lang="fr-FR" sz="1400" b="0" dirty="0" err="1" smtClean="0">
                  <a:latin typeface="Trebuchet MS"/>
                  <a:cs typeface="Trebuchet MS"/>
                </a:rPr>
                <a:t>Fz</a:t>
              </a:r>
              <a:r>
                <a:rPr lang="fr-FR" sz="1400" b="0" dirty="0" smtClean="0">
                  <a:latin typeface="Trebuchet MS"/>
                  <a:cs typeface="Trebuchet MS"/>
                </a:rPr>
                <a:t>)</a:t>
              </a:r>
              <a:endParaRPr lang="fr-FR" sz="1400" b="0" i="1" dirty="0" smtClean="0">
                <a:latin typeface="Trebuchet MS"/>
                <a:cs typeface="Trebuchet MS"/>
              </a:endParaRPr>
            </a:p>
          </p:txBody>
        </p:sp>
        <p:sp>
          <p:nvSpPr>
            <p:cNvPr id="108" name="Line 32"/>
            <p:cNvSpPr>
              <a:spLocks noChangeShapeType="1"/>
            </p:cNvSpPr>
            <p:nvPr/>
          </p:nvSpPr>
          <p:spPr bwMode="auto">
            <a:xfrm flipH="1">
              <a:off x="4419600" y="1338915"/>
              <a:ext cx="1634342" cy="0"/>
            </a:xfrm>
            <a:prstGeom prst="line">
              <a:avLst/>
            </a:prstGeom>
            <a:noFill/>
            <a:ln w="19050" cap="flat" cmpd="sng" algn="ctr">
              <a:solidFill>
                <a:srgbClr val="0E2C3E"/>
              </a:solidFill>
              <a:prstDash val="solid"/>
              <a:round/>
              <a:headEnd type="none" w="med" len="med"/>
              <a:tailEnd type="none" w="lg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</p:grpSp>
      <p:sp>
        <p:nvSpPr>
          <p:cNvPr id="56" name="Text Box 26"/>
          <p:cNvSpPr txBox="1">
            <a:spLocks noChangeArrowheads="1"/>
          </p:cNvSpPr>
          <p:nvPr/>
        </p:nvSpPr>
        <p:spPr bwMode="auto">
          <a:xfrm>
            <a:off x="1486534" y="1261265"/>
            <a:ext cx="213121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fr-FR" sz="1400" dirty="0" smtClean="0">
                <a:latin typeface="Trebuchet MS"/>
                <a:cs typeface="Trebuchet MS"/>
              </a:rPr>
              <a:t>Facteur de charge (n) </a:t>
            </a:r>
            <a:r>
              <a:rPr lang="fr-FR" sz="1400" dirty="0">
                <a:latin typeface="Trebuchet MS"/>
                <a:cs typeface="Trebuchet MS"/>
              </a:rPr>
              <a:t>: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2438371" y="2578100"/>
            <a:ext cx="4270093" cy="332298"/>
          </a:xfrm>
          <a:prstGeom prst="rect">
            <a:avLst/>
          </a:prstGeom>
          <a:solidFill>
            <a:srgbClr val="FFF793"/>
          </a:solidFill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La portance nécessaire en virage = </a:t>
            </a:r>
            <a:r>
              <a:rPr lang="fr-FR" sz="1600" b="1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Mg x n</a:t>
            </a:r>
          </a:p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endParaRPr lang="fr-FR" sz="1400" b="0" dirty="0">
              <a:ln w="11430"/>
              <a:solidFill>
                <a:srgbClr val="9F2936"/>
              </a:solidFill>
              <a:effectLst/>
              <a:latin typeface="Trebuchet MS"/>
              <a:ea typeface="+mj-ea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4671135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121" grpId="0" animBg="1"/>
      <p:bldP spid="110" grpId="0" animBg="1"/>
      <p:bldP spid="68" grpId="0"/>
      <p:bldP spid="56" grpId="0"/>
      <p:bldP spid="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à coins arrondis 9"/>
          <p:cNvSpPr/>
          <p:nvPr/>
        </p:nvSpPr>
        <p:spPr>
          <a:xfrm>
            <a:off x="1875667" y="1422754"/>
            <a:ext cx="5198233" cy="393700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943100" y="1423364"/>
            <a:ext cx="5816600" cy="386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  Définition du </a:t>
            </a: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virage</a:t>
            </a: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Comment incliner la portance ?</a:t>
            </a: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 Les effets </a:t>
            </a: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secondaires</a:t>
            </a: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 L’équilibre des forces en </a:t>
            </a: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virage</a:t>
            </a: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Le virage dissymétrique</a:t>
            </a:r>
            <a:endParaRPr lang="fr-FR" sz="2000" b="1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ebuchet MS"/>
              <a:ea typeface="ＭＳ Ｐゴシック" charset="-128"/>
              <a:cs typeface="Trebuchet MS"/>
            </a:endParaRP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Les limitations en </a:t>
            </a: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virage</a:t>
            </a:r>
            <a:endParaRPr lang="fr-FR" sz="2000" b="1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ebuchet MS"/>
              <a:ea typeface="ＭＳ Ｐゴシック" charset="-128"/>
              <a:cs typeface="Trebuchet M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885451" y="226368"/>
            <a:ext cx="33730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2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Trebuchet MS"/>
                <a:cs typeface="Trebuchet MS"/>
              </a:rPr>
              <a:t>LE VIRAGE</a:t>
            </a:r>
            <a:endParaRPr lang="fr-FR" sz="280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latin typeface="Trebuchet MS"/>
              <a:cs typeface="Trebuchet M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r 92"/>
          <p:cNvGrpSpPr>
            <a:grpSpLocks noChangeAspect="1"/>
          </p:cNvGrpSpPr>
          <p:nvPr/>
        </p:nvGrpSpPr>
        <p:grpSpPr>
          <a:xfrm rot="1800000">
            <a:off x="3115708" y="4398032"/>
            <a:ext cx="2988783" cy="673726"/>
            <a:chOff x="2122487" y="3019401"/>
            <a:chExt cx="4905224" cy="1105727"/>
          </a:xfrm>
        </p:grpSpPr>
        <p:sp>
          <p:nvSpPr>
            <p:cNvPr id="92" name="Ellipse 91"/>
            <p:cNvSpPr>
              <a:spLocks noChangeAspect="1"/>
            </p:cNvSpPr>
            <p:nvPr/>
          </p:nvSpPr>
          <p:spPr>
            <a:xfrm>
              <a:off x="4127502" y="3019401"/>
              <a:ext cx="931393" cy="914398"/>
            </a:xfrm>
            <a:prstGeom prst="ellipse">
              <a:avLst/>
            </a:prstGeom>
            <a:noFill/>
            <a:ln>
              <a:solidFill>
                <a:srgbClr val="5F5F5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122487" y="3095652"/>
              <a:ext cx="4905224" cy="1029476"/>
              <a:chOff x="1174" y="3028"/>
              <a:chExt cx="2156" cy="483"/>
            </a:xfrm>
          </p:grpSpPr>
          <p:sp>
            <p:nvSpPr>
              <p:cNvPr id="90" name="Line 19"/>
              <p:cNvSpPr>
                <a:spLocks noChangeShapeType="1"/>
              </p:cNvSpPr>
              <p:nvPr/>
            </p:nvSpPr>
            <p:spPr bwMode="auto">
              <a:xfrm rot="120000" flipH="1" flipV="1">
                <a:off x="1707" y="3157"/>
                <a:ext cx="474" cy="193"/>
              </a:xfrm>
              <a:prstGeom prst="line">
                <a:avLst/>
              </a:prstGeom>
              <a:noFill/>
              <a:ln w="38100" cmpd="dbl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9" name="Line 18"/>
              <p:cNvSpPr>
                <a:spLocks noChangeShapeType="1"/>
              </p:cNvSpPr>
              <p:nvPr/>
            </p:nvSpPr>
            <p:spPr bwMode="auto">
              <a:xfrm rot="21480000" flipV="1">
                <a:off x="2339" y="3151"/>
                <a:ext cx="473" cy="193"/>
              </a:xfrm>
              <a:prstGeom prst="line">
                <a:avLst/>
              </a:prstGeom>
              <a:noFill/>
              <a:ln w="38100" cmpd="dbl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9" name="AutoShape 4"/>
              <p:cNvSpPr>
                <a:spLocks noChangeArrowheads="1"/>
              </p:cNvSpPr>
              <p:nvPr/>
            </p:nvSpPr>
            <p:spPr bwMode="auto">
              <a:xfrm rot="21480000">
                <a:off x="2370" y="3123"/>
                <a:ext cx="960" cy="27"/>
              </a:xfrm>
              <a:prstGeom prst="roundRect">
                <a:avLst>
                  <a:gd name="adj" fmla="val 16667"/>
                </a:avLst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Oval 5"/>
              <p:cNvSpPr>
                <a:spLocks noChangeArrowheads="1"/>
              </p:cNvSpPr>
              <p:nvPr/>
            </p:nvSpPr>
            <p:spPr bwMode="auto">
              <a:xfrm>
                <a:off x="2140" y="3118"/>
                <a:ext cx="231" cy="79"/>
              </a:xfrm>
              <a:prstGeom prst="ellipse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Oval 6"/>
              <p:cNvSpPr>
                <a:spLocks noChangeArrowheads="1"/>
              </p:cNvSpPr>
              <p:nvPr/>
            </p:nvSpPr>
            <p:spPr bwMode="auto">
              <a:xfrm>
                <a:off x="2134" y="3199"/>
                <a:ext cx="243" cy="177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Rectangle 7"/>
              <p:cNvSpPr>
                <a:spLocks noChangeArrowheads="1"/>
              </p:cNvSpPr>
              <p:nvPr/>
            </p:nvSpPr>
            <p:spPr bwMode="auto">
              <a:xfrm>
                <a:off x="2134" y="3168"/>
                <a:ext cx="243" cy="88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AutoShape 9"/>
              <p:cNvSpPr>
                <a:spLocks noChangeArrowheads="1"/>
              </p:cNvSpPr>
              <p:nvPr/>
            </p:nvSpPr>
            <p:spPr bwMode="auto">
              <a:xfrm rot="16200000" flipV="1">
                <a:off x="2093" y="3188"/>
                <a:ext cx="334" cy="14"/>
              </a:xfrm>
              <a:prstGeom prst="roundRect">
                <a:avLst>
                  <a:gd name="adj" fmla="val 16667"/>
                </a:avLst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Line 10"/>
              <p:cNvSpPr>
                <a:spLocks noChangeShapeType="1"/>
              </p:cNvSpPr>
              <p:nvPr/>
            </p:nvSpPr>
            <p:spPr bwMode="auto">
              <a:xfrm flipH="1">
                <a:off x="2198" y="3288"/>
                <a:ext cx="55" cy="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6" name="Line 11"/>
              <p:cNvSpPr>
                <a:spLocks noChangeShapeType="1"/>
              </p:cNvSpPr>
              <p:nvPr/>
            </p:nvSpPr>
            <p:spPr bwMode="auto">
              <a:xfrm>
                <a:off x="2267" y="3284"/>
                <a:ext cx="53" cy="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7" name="Line 12"/>
              <p:cNvSpPr>
                <a:spLocks noChangeShapeType="1"/>
              </p:cNvSpPr>
              <p:nvPr/>
            </p:nvSpPr>
            <p:spPr bwMode="auto">
              <a:xfrm flipH="1">
                <a:off x="2090" y="3350"/>
                <a:ext cx="49" cy="113"/>
              </a:xfrm>
              <a:prstGeom prst="line">
                <a:avLst/>
              </a:prstGeom>
              <a:noFill/>
              <a:ln w="38100" cmpd="dbl">
                <a:solidFill>
                  <a:srgbClr val="5F5F5F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9" name="Line 13"/>
              <p:cNvSpPr>
                <a:spLocks noChangeShapeType="1"/>
              </p:cNvSpPr>
              <p:nvPr/>
            </p:nvSpPr>
            <p:spPr bwMode="auto">
              <a:xfrm>
                <a:off x="2365" y="3350"/>
                <a:ext cx="48" cy="113"/>
              </a:xfrm>
              <a:prstGeom prst="line">
                <a:avLst/>
              </a:prstGeom>
              <a:noFill/>
              <a:ln w="38100" cmpd="dbl">
                <a:solidFill>
                  <a:srgbClr val="5F5F5F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0" name="Oval 14"/>
              <p:cNvSpPr>
                <a:spLocks noChangeArrowheads="1"/>
              </p:cNvSpPr>
              <p:nvPr/>
            </p:nvSpPr>
            <p:spPr bwMode="auto">
              <a:xfrm>
                <a:off x="2411" y="3425"/>
                <a:ext cx="44" cy="86"/>
              </a:xfrm>
              <a:prstGeom prst="ellipse">
                <a:avLst/>
              </a:prstGeom>
              <a:solidFill>
                <a:srgbClr val="65656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Line 15"/>
              <p:cNvSpPr>
                <a:spLocks noChangeShapeType="1"/>
              </p:cNvSpPr>
              <p:nvPr/>
            </p:nvSpPr>
            <p:spPr bwMode="auto">
              <a:xfrm flipH="1" flipV="1">
                <a:off x="2146" y="3174"/>
                <a:ext cx="91" cy="1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7" name="Line 16"/>
              <p:cNvSpPr>
                <a:spLocks noChangeShapeType="1"/>
              </p:cNvSpPr>
              <p:nvPr/>
            </p:nvSpPr>
            <p:spPr bwMode="auto">
              <a:xfrm flipV="1">
                <a:off x="2283" y="3174"/>
                <a:ext cx="89" cy="1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7" name="AutoShape 17"/>
              <p:cNvSpPr>
                <a:spLocks noChangeArrowheads="1"/>
              </p:cNvSpPr>
              <p:nvPr/>
            </p:nvSpPr>
            <p:spPr bwMode="auto">
              <a:xfrm rot="120000" flipH="1">
                <a:off x="1174" y="3131"/>
                <a:ext cx="960" cy="27"/>
              </a:xfrm>
              <a:prstGeom prst="roundRect">
                <a:avLst>
                  <a:gd name="adj" fmla="val 16667"/>
                </a:avLst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Oval 20"/>
              <p:cNvSpPr>
                <a:spLocks noChangeArrowheads="1"/>
              </p:cNvSpPr>
              <p:nvPr/>
            </p:nvSpPr>
            <p:spPr bwMode="auto">
              <a:xfrm>
                <a:off x="2056" y="3420"/>
                <a:ext cx="44" cy="86"/>
              </a:xfrm>
              <a:prstGeom prst="ellipse">
                <a:avLst/>
              </a:prstGeom>
              <a:solidFill>
                <a:srgbClr val="65656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AutoShape 8"/>
              <p:cNvSpPr>
                <a:spLocks noChangeArrowheads="1"/>
              </p:cNvSpPr>
              <p:nvPr/>
            </p:nvSpPr>
            <p:spPr bwMode="auto">
              <a:xfrm flipV="1">
                <a:off x="2063" y="3256"/>
                <a:ext cx="391" cy="22"/>
              </a:xfrm>
              <a:prstGeom prst="roundRect">
                <a:avLst>
                  <a:gd name="adj" fmla="val 16667"/>
                </a:avLst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8" name="Grouper 67"/>
          <p:cNvGrpSpPr/>
          <p:nvPr/>
        </p:nvGrpSpPr>
        <p:grpSpPr>
          <a:xfrm>
            <a:off x="3860800" y="3202516"/>
            <a:ext cx="1498600" cy="2934562"/>
            <a:chOff x="3860800" y="3202516"/>
            <a:chExt cx="1498600" cy="2934562"/>
          </a:xfrm>
        </p:grpSpPr>
        <p:grpSp>
          <p:nvGrpSpPr>
            <p:cNvPr id="73" name="Grouper 49"/>
            <p:cNvGrpSpPr/>
            <p:nvPr/>
          </p:nvGrpSpPr>
          <p:grpSpPr>
            <a:xfrm>
              <a:off x="4305300" y="3202516"/>
              <a:ext cx="584200" cy="1496484"/>
              <a:chOff x="4057650" y="1507066"/>
              <a:chExt cx="584200" cy="1496484"/>
            </a:xfrm>
            <a:solidFill>
              <a:schemeClr val="accent3">
                <a:lumMod val="60000"/>
                <a:lumOff val="40000"/>
              </a:schemeClr>
            </a:solidFill>
          </p:grpSpPr>
          <p:grpSp>
            <p:nvGrpSpPr>
              <p:cNvPr id="108" name="Grouper 47"/>
              <p:cNvGrpSpPr/>
              <p:nvPr/>
            </p:nvGrpSpPr>
            <p:grpSpPr>
              <a:xfrm>
                <a:off x="4057650" y="1507066"/>
                <a:ext cx="584200" cy="1496484"/>
                <a:chOff x="4057650" y="1507066"/>
                <a:chExt cx="584200" cy="1496484"/>
              </a:xfrm>
              <a:grpFill/>
            </p:grpSpPr>
            <p:sp>
              <p:nvSpPr>
                <p:cNvPr id="112" name="Text Box 14"/>
                <p:cNvSpPr txBox="1">
                  <a:spLocks noChangeArrowheads="1"/>
                </p:cNvSpPr>
                <p:nvPr/>
              </p:nvSpPr>
              <p:spPr bwMode="auto">
                <a:xfrm flipH="1">
                  <a:off x="4057650" y="1507066"/>
                  <a:ext cx="584200" cy="315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fr-FR" sz="1400" b="0" dirty="0" err="1" smtClean="0">
                      <a:solidFill>
                        <a:srgbClr val="0099CC"/>
                      </a:solidFill>
                      <a:latin typeface="Trebuchet MS"/>
                      <a:cs typeface="Trebuchet MS"/>
                    </a:rPr>
                    <a:t>Fz</a:t>
                  </a:r>
                  <a:endParaRPr lang="fr-FR" sz="1400" b="0" dirty="0">
                    <a:solidFill>
                      <a:srgbClr val="0099CC"/>
                    </a:solidFill>
                    <a:latin typeface="Trebuchet MS"/>
                    <a:cs typeface="Trebuchet MS"/>
                  </a:endParaRPr>
                </a:p>
              </p:txBody>
            </p:sp>
            <p:sp>
              <p:nvSpPr>
                <p:cNvPr id="113" name="AutoShape 7"/>
                <p:cNvSpPr>
                  <a:spLocks noChangeArrowheads="1"/>
                </p:cNvSpPr>
                <p:nvPr/>
              </p:nvSpPr>
              <p:spPr bwMode="auto">
                <a:xfrm>
                  <a:off x="4262986" y="1828800"/>
                  <a:ext cx="179999" cy="1174750"/>
                </a:xfrm>
                <a:prstGeom prst="upArrow">
                  <a:avLst>
                    <a:gd name="adj1" fmla="val 50000"/>
                    <a:gd name="adj2" fmla="val 96354"/>
                  </a:avLst>
                </a:prstGeom>
                <a:solidFill>
                  <a:srgbClr val="558ED5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fr-FR" dirty="0"/>
                </a:p>
              </p:txBody>
            </p:sp>
          </p:grpSp>
        </p:grpSp>
        <p:grpSp>
          <p:nvGrpSpPr>
            <p:cNvPr id="76" name="Grouper 75"/>
            <p:cNvGrpSpPr/>
            <p:nvPr/>
          </p:nvGrpSpPr>
          <p:grpSpPr>
            <a:xfrm>
              <a:off x="3860800" y="4737100"/>
              <a:ext cx="1498600" cy="1399978"/>
              <a:chOff x="3860800" y="4737100"/>
              <a:chExt cx="1498600" cy="1399978"/>
            </a:xfrm>
          </p:grpSpPr>
          <p:sp>
            <p:nvSpPr>
              <p:cNvPr id="81" name="Text Box 11"/>
              <p:cNvSpPr txBox="1">
                <a:spLocks noChangeArrowheads="1"/>
              </p:cNvSpPr>
              <p:nvPr/>
            </p:nvSpPr>
            <p:spPr bwMode="auto">
              <a:xfrm>
                <a:off x="3860800" y="5829301"/>
                <a:ext cx="14986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fr-FR" sz="1400" b="0" dirty="0" smtClean="0">
                    <a:solidFill>
                      <a:srgbClr val="C02C04"/>
                    </a:solidFill>
                    <a:latin typeface="Trebuchet MS"/>
                    <a:cs typeface="Trebuchet MS"/>
                  </a:rPr>
                  <a:t>Mg </a:t>
                </a:r>
                <a:endParaRPr lang="fr-FR" sz="1400" b="0" dirty="0">
                  <a:solidFill>
                    <a:srgbClr val="C02C04"/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107" name="AutoShape 16"/>
              <p:cNvSpPr>
                <a:spLocks noChangeArrowheads="1"/>
              </p:cNvSpPr>
              <p:nvPr/>
            </p:nvSpPr>
            <p:spPr bwMode="auto">
              <a:xfrm flipV="1">
                <a:off x="4510619" y="4737100"/>
                <a:ext cx="179999" cy="1174750"/>
              </a:xfrm>
              <a:prstGeom prst="upArrow">
                <a:avLst>
                  <a:gd name="adj1" fmla="val 50000"/>
                  <a:gd name="adj2" fmla="val 96354"/>
                </a:avLst>
              </a:prstGeom>
              <a:solidFill>
                <a:srgbClr val="C02C04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</p:grpSp>
      </p:grpSp>
      <p:sp>
        <p:nvSpPr>
          <p:cNvPr id="57" name="Freeform 8"/>
          <p:cNvSpPr>
            <a:spLocks/>
          </p:cNvSpPr>
          <p:nvPr/>
        </p:nvSpPr>
        <p:spPr bwMode="auto">
          <a:xfrm flipH="1">
            <a:off x="1258626" y="4697412"/>
            <a:ext cx="6659974" cy="1588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418" y="0"/>
              </a:cxn>
            </a:cxnLst>
            <a:rect l="0" t="0" r="r" b="b"/>
            <a:pathLst>
              <a:path w="5418" h="1">
                <a:moveTo>
                  <a:pt x="0" y="1"/>
                </a:moveTo>
                <a:lnTo>
                  <a:pt x="5418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 dirty="0"/>
          </a:p>
        </p:txBody>
      </p:sp>
      <p:grpSp>
        <p:nvGrpSpPr>
          <p:cNvPr id="55" name="Grouper 48"/>
          <p:cNvGrpSpPr/>
          <p:nvPr/>
        </p:nvGrpSpPr>
        <p:grpSpPr>
          <a:xfrm>
            <a:off x="4654550" y="4436535"/>
            <a:ext cx="1116000" cy="358722"/>
            <a:chOff x="7550151" y="3201989"/>
            <a:chExt cx="1136649" cy="358722"/>
          </a:xfrm>
        </p:grpSpPr>
        <p:sp>
          <p:nvSpPr>
            <p:cNvPr id="58" name="Text Box 13"/>
            <p:cNvSpPr txBox="1">
              <a:spLocks noChangeArrowheads="1"/>
            </p:cNvSpPr>
            <p:nvPr/>
          </p:nvSpPr>
          <p:spPr bwMode="auto">
            <a:xfrm>
              <a:off x="8193606" y="3201989"/>
              <a:ext cx="49319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fr-FR" sz="1400" b="0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Trebuchet MS"/>
                  <a:cs typeface="Trebuchet MS"/>
                </a:rPr>
                <a:t>Fd</a:t>
              </a:r>
              <a:endParaRPr lang="fr-FR" sz="1400" b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1" name="AutoShape 10"/>
            <p:cNvSpPr>
              <a:spLocks noChangeArrowheads="1"/>
            </p:cNvSpPr>
            <p:nvPr/>
          </p:nvSpPr>
          <p:spPr bwMode="auto">
            <a:xfrm flipH="1">
              <a:off x="7550151" y="3380863"/>
              <a:ext cx="687750" cy="179848"/>
            </a:xfrm>
            <a:prstGeom prst="leftArrow">
              <a:avLst>
                <a:gd name="adj1" fmla="val 50000"/>
                <a:gd name="adj2" fmla="val 80882"/>
              </a:avLst>
            </a:prstGeom>
            <a:solidFill>
              <a:schemeClr val="tx2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</p:grpSp>
      <p:sp>
        <p:nvSpPr>
          <p:cNvPr id="88" name="ZoneTexte 87"/>
          <p:cNvSpPr txBox="1">
            <a:spLocks/>
          </p:cNvSpPr>
          <p:nvPr/>
        </p:nvSpPr>
        <p:spPr>
          <a:xfrm>
            <a:off x="2071112" y="303507"/>
            <a:ext cx="5046685" cy="356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100" dir="4260000" algn="br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2000" cap="all" dirty="0" smtClean="0">
                <a:ln w="11430"/>
                <a:solidFill>
                  <a:srgbClr val="9F2936"/>
                </a:solidFill>
                <a:latin typeface="Trebuchet MS"/>
                <a:ea typeface="+mj-ea"/>
                <a:cs typeface="Trebuchet MS"/>
              </a:rPr>
              <a:t>Le FACTEUR DE CHARGE</a:t>
            </a:r>
            <a:endParaRPr lang="fr-FR" sz="2000" cap="all" dirty="0">
              <a:ln w="11430"/>
              <a:solidFill>
                <a:srgbClr val="9F2936"/>
              </a:solidFill>
              <a:latin typeface="Trebuchet MS"/>
              <a:ea typeface="+mj-ea"/>
              <a:cs typeface="Trebuchet MS"/>
            </a:endParaRPr>
          </a:p>
        </p:txBody>
      </p:sp>
      <p:sp>
        <p:nvSpPr>
          <p:cNvPr id="84" name="Freeform 8"/>
          <p:cNvSpPr>
            <a:spLocks/>
          </p:cNvSpPr>
          <p:nvPr/>
        </p:nvSpPr>
        <p:spPr bwMode="auto">
          <a:xfrm flipH="1">
            <a:off x="4594966" y="3535681"/>
            <a:ext cx="828000" cy="0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418" y="0"/>
              </a:cxn>
            </a:cxnLst>
            <a:rect l="0" t="0" r="r" b="b"/>
            <a:pathLst>
              <a:path w="5418" h="1">
                <a:moveTo>
                  <a:pt x="0" y="1"/>
                </a:moveTo>
                <a:lnTo>
                  <a:pt x="5418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82" name="AutoShape 7"/>
          <p:cNvSpPr>
            <a:spLocks noChangeArrowheads="1"/>
          </p:cNvSpPr>
          <p:nvPr/>
        </p:nvSpPr>
        <p:spPr bwMode="auto">
          <a:xfrm rot="1800000" flipH="1" flipV="1">
            <a:off x="4173771" y="4654423"/>
            <a:ext cx="179999" cy="1317625"/>
          </a:xfrm>
          <a:prstGeom prst="upArrow">
            <a:avLst>
              <a:gd name="adj1" fmla="val 50000"/>
              <a:gd name="adj2" fmla="val 96354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1" name="Arc 46"/>
          <p:cNvSpPr>
            <a:spLocks/>
          </p:cNvSpPr>
          <p:nvPr/>
        </p:nvSpPr>
        <p:spPr bwMode="auto">
          <a:xfrm rot="10800000" flipH="1" flipV="1">
            <a:off x="4602025" y="3543301"/>
            <a:ext cx="869089" cy="870318"/>
          </a:xfrm>
          <a:custGeom>
            <a:avLst/>
            <a:gdLst>
              <a:gd name="T0" fmla="*/ 0 w 21600"/>
              <a:gd name="T1" fmla="*/ 0 h 21600"/>
              <a:gd name="T2" fmla="*/ 973138 w 21600"/>
              <a:gd name="T3" fmla="*/ 973137 h 21600"/>
              <a:gd name="T4" fmla="*/ 0 w 21600"/>
              <a:gd name="T5" fmla="*/ 97313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 type="none" w="med" len="med"/>
            <a:tailEnd type="non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0" name="ZoneTexte 109"/>
          <p:cNvSpPr txBox="1"/>
          <p:nvPr/>
        </p:nvSpPr>
        <p:spPr>
          <a:xfrm>
            <a:off x="2152650" y="2247901"/>
            <a:ext cx="4864100" cy="698499"/>
          </a:xfrm>
          <a:prstGeom prst="rect">
            <a:avLst/>
          </a:prstGeom>
          <a:solidFill>
            <a:srgbClr val="FFF793"/>
          </a:solidFill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En virage à </a:t>
            </a:r>
            <a:r>
              <a:rPr lang="fr-FR" sz="140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30°</a:t>
            </a: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 d’inclinaison : </a:t>
            </a:r>
            <a:r>
              <a:rPr lang="fr-FR" sz="140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n = 1,15</a:t>
            </a:r>
          </a:p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1400" b="0" dirty="0" err="1" smtClean="0">
                <a:ln w="11430"/>
                <a:solidFill>
                  <a:srgbClr val="9F2936"/>
                </a:solidFill>
                <a:effectLst/>
                <a:latin typeface="Wingdings"/>
                <a:ea typeface="Wingdings"/>
                <a:cs typeface="Wingdings"/>
              </a:rPr>
              <a:t></a:t>
            </a: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 La portance augmente de 15 % par rapport au poids</a:t>
            </a:r>
          </a:p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endParaRPr lang="fr-FR" sz="1400" dirty="0">
              <a:ln w="11430"/>
              <a:solidFill>
                <a:srgbClr val="9F2936"/>
              </a:solidFill>
              <a:effectLst/>
              <a:latin typeface="Trebuchet MS"/>
              <a:ea typeface="+mj-ea"/>
              <a:cs typeface="Trebuchet MS"/>
            </a:endParaRPr>
          </a:p>
        </p:txBody>
      </p:sp>
      <p:sp>
        <p:nvSpPr>
          <p:cNvPr id="53" name="Arc 46"/>
          <p:cNvSpPr>
            <a:spLocks noChangeAspect="1"/>
          </p:cNvSpPr>
          <p:nvPr/>
        </p:nvSpPr>
        <p:spPr bwMode="auto">
          <a:xfrm rot="4172499" flipH="1" flipV="1">
            <a:off x="2852754" y="3934493"/>
            <a:ext cx="675072" cy="649137"/>
          </a:xfrm>
          <a:custGeom>
            <a:avLst/>
            <a:gdLst>
              <a:gd name="T0" fmla="*/ 0 w 21600"/>
              <a:gd name="T1" fmla="*/ 0 h 21600"/>
              <a:gd name="T2" fmla="*/ 973138 w 21600"/>
              <a:gd name="T3" fmla="*/ 973137 h 21600"/>
              <a:gd name="T4" fmla="*/ 0 w 21600"/>
              <a:gd name="T5" fmla="*/ 97313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4" name="Text Box 47"/>
          <p:cNvSpPr txBox="1">
            <a:spLocks noChangeArrowheads="1"/>
          </p:cNvSpPr>
          <p:nvPr/>
        </p:nvSpPr>
        <p:spPr bwMode="auto">
          <a:xfrm>
            <a:off x="2958571" y="4089400"/>
            <a:ext cx="11445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b="0" dirty="0">
                <a:latin typeface="Symbol" charset="2"/>
              </a:rPr>
              <a:t>j</a:t>
            </a:r>
            <a:r>
              <a:rPr lang="fr-FR" sz="1200" b="0" dirty="0"/>
              <a:t> = </a:t>
            </a:r>
            <a:r>
              <a:rPr lang="fr-FR" sz="1200" b="0" dirty="0">
                <a:latin typeface="Trebuchet MS"/>
                <a:cs typeface="Trebuchet MS"/>
              </a:rPr>
              <a:t>30°</a:t>
            </a:r>
          </a:p>
        </p:txBody>
      </p:sp>
      <p:sp>
        <p:nvSpPr>
          <p:cNvPr id="72" name="Freeform 8"/>
          <p:cNvSpPr>
            <a:spLocks/>
          </p:cNvSpPr>
          <p:nvPr/>
        </p:nvSpPr>
        <p:spPr bwMode="auto">
          <a:xfrm rot="5400000" flipH="1">
            <a:off x="4672727" y="4204480"/>
            <a:ext cx="1329473" cy="0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418" y="0"/>
              </a:cxn>
            </a:cxnLst>
            <a:rect l="0" t="0" r="r" b="b"/>
            <a:pathLst>
              <a:path w="5418" h="1">
                <a:moveTo>
                  <a:pt x="0" y="1"/>
                </a:moveTo>
                <a:lnTo>
                  <a:pt x="5418" y="0"/>
                </a:lnTo>
              </a:path>
            </a:pathLst>
          </a:custGeom>
          <a:noFill/>
          <a:ln w="12700" cap="flat" cmpd="sng" algn="ctr">
            <a:solidFill>
              <a:srgbClr val="7F7F7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 dirty="0">
              <a:ln w="9525" cmpd="sng">
                <a:solidFill>
                  <a:schemeClr val="bg1">
                    <a:lumMod val="50000"/>
                  </a:schemeClr>
                </a:solidFill>
              </a:ln>
            </a:endParaRPr>
          </a:p>
        </p:txBody>
      </p:sp>
      <p:sp>
        <p:nvSpPr>
          <p:cNvPr id="75" name="Text Box 14"/>
          <p:cNvSpPr txBox="1">
            <a:spLocks noChangeArrowheads="1"/>
          </p:cNvSpPr>
          <p:nvPr/>
        </p:nvSpPr>
        <p:spPr bwMode="auto">
          <a:xfrm>
            <a:off x="5398424" y="3224311"/>
            <a:ext cx="12182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400" b="0" dirty="0" smtClean="0">
                <a:solidFill>
                  <a:schemeClr val="tx2"/>
                </a:solidFill>
                <a:latin typeface="Trebuchet MS"/>
                <a:cs typeface="Trebuchet MS"/>
              </a:rPr>
              <a:t>= 517,5 </a:t>
            </a:r>
            <a:r>
              <a:rPr lang="fr-FR" sz="1400" b="0" dirty="0" err="1" smtClean="0">
                <a:solidFill>
                  <a:schemeClr val="tx2"/>
                </a:solidFill>
                <a:latin typeface="Trebuchet MS"/>
                <a:cs typeface="Trebuchet MS"/>
              </a:rPr>
              <a:t>daN</a:t>
            </a:r>
            <a:endParaRPr lang="fr-FR" sz="1400" b="0" dirty="0">
              <a:solidFill>
                <a:schemeClr val="tx2"/>
              </a:solidFill>
              <a:latin typeface="Trebuchet MS"/>
              <a:cs typeface="Trebuchet MS"/>
            </a:endParaRPr>
          </a:p>
        </p:txBody>
      </p:sp>
      <p:sp>
        <p:nvSpPr>
          <p:cNvPr id="78" name="Text Box 14"/>
          <p:cNvSpPr txBox="1">
            <a:spLocks noChangeArrowheads="1"/>
          </p:cNvSpPr>
          <p:nvPr/>
        </p:nvSpPr>
        <p:spPr bwMode="auto">
          <a:xfrm>
            <a:off x="4546600" y="5839023"/>
            <a:ext cx="12182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400" b="0" dirty="0" smtClean="0">
                <a:solidFill>
                  <a:srgbClr val="C02C04"/>
                </a:solidFill>
                <a:latin typeface="Trebuchet MS"/>
                <a:cs typeface="Trebuchet MS"/>
              </a:rPr>
              <a:t>= 450 </a:t>
            </a:r>
            <a:r>
              <a:rPr lang="fr-FR" sz="1400" b="0" dirty="0" err="1" smtClean="0">
                <a:solidFill>
                  <a:srgbClr val="C02C04"/>
                </a:solidFill>
                <a:latin typeface="Trebuchet MS"/>
                <a:cs typeface="Trebuchet MS"/>
              </a:rPr>
              <a:t>daN</a:t>
            </a:r>
            <a:endParaRPr lang="fr-FR" sz="1400" b="0" dirty="0">
              <a:solidFill>
                <a:srgbClr val="C02C04"/>
              </a:solidFill>
              <a:latin typeface="Trebuchet MS"/>
              <a:cs typeface="Trebuchet MS"/>
            </a:endParaRPr>
          </a:p>
        </p:txBody>
      </p:sp>
      <p:sp>
        <p:nvSpPr>
          <p:cNvPr id="85" name="Freeform 8"/>
          <p:cNvSpPr>
            <a:spLocks/>
          </p:cNvSpPr>
          <p:nvPr/>
        </p:nvSpPr>
        <p:spPr bwMode="auto">
          <a:xfrm flipH="1">
            <a:off x="1239232" y="5897881"/>
            <a:ext cx="3345468" cy="0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418" y="0"/>
              </a:cxn>
            </a:cxnLst>
            <a:rect l="0" t="0" r="r" b="b"/>
            <a:pathLst>
              <a:path w="5418" h="1">
                <a:moveTo>
                  <a:pt x="0" y="1"/>
                </a:moveTo>
                <a:lnTo>
                  <a:pt x="5418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86" name="Text Box 14"/>
          <p:cNvSpPr txBox="1">
            <a:spLocks noChangeArrowheads="1"/>
          </p:cNvSpPr>
          <p:nvPr/>
        </p:nvSpPr>
        <p:spPr bwMode="auto">
          <a:xfrm>
            <a:off x="3670301" y="5851723"/>
            <a:ext cx="5461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400" b="0" dirty="0" smtClean="0">
                <a:solidFill>
                  <a:schemeClr val="accent2"/>
                </a:solidFill>
                <a:latin typeface="Trebuchet MS"/>
                <a:cs typeface="Trebuchet MS"/>
              </a:rPr>
              <a:t>Pa </a:t>
            </a:r>
            <a:endParaRPr lang="fr-FR" sz="1400" b="0" dirty="0">
              <a:solidFill>
                <a:schemeClr val="accent2"/>
              </a:solidFill>
              <a:latin typeface="Trebuchet MS"/>
              <a:cs typeface="Trebuchet MS"/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1860550" y="5524501"/>
            <a:ext cx="1962150" cy="317499"/>
          </a:xfrm>
          <a:prstGeom prst="rect">
            <a:avLst/>
          </a:prstGeom>
          <a:solidFill>
            <a:srgbClr val="FFF793"/>
          </a:solidFill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Le pilote subit </a:t>
            </a:r>
            <a:r>
              <a:rPr lang="fr-FR" sz="140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1,15 g</a:t>
            </a:r>
          </a:p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endParaRPr lang="fr-FR" sz="1400" dirty="0">
              <a:ln w="11430"/>
              <a:solidFill>
                <a:srgbClr val="9F2936"/>
              </a:solidFill>
              <a:effectLst/>
              <a:latin typeface="Trebuchet MS"/>
              <a:ea typeface="+mj-ea"/>
              <a:cs typeface="Trebuchet MS"/>
            </a:endParaRPr>
          </a:p>
        </p:txBody>
      </p:sp>
      <p:grpSp>
        <p:nvGrpSpPr>
          <p:cNvPr id="83" name="Grouper 82"/>
          <p:cNvGrpSpPr/>
          <p:nvPr/>
        </p:nvGrpSpPr>
        <p:grpSpPr>
          <a:xfrm>
            <a:off x="1486534" y="1066379"/>
            <a:ext cx="6195215" cy="650964"/>
            <a:chOff x="980285" y="1108075"/>
            <a:chExt cx="6195215" cy="650964"/>
          </a:xfrm>
        </p:grpSpPr>
        <p:grpSp>
          <p:nvGrpSpPr>
            <p:cNvPr id="95" name="Grouper 77"/>
            <p:cNvGrpSpPr/>
            <p:nvPr/>
          </p:nvGrpSpPr>
          <p:grpSpPr>
            <a:xfrm>
              <a:off x="2952749" y="1158875"/>
              <a:ext cx="1657351" cy="600164"/>
              <a:chOff x="1352549" y="1298575"/>
              <a:chExt cx="1657351" cy="600164"/>
            </a:xfrm>
          </p:grpSpPr>
          <p:sp>
            <p:nvSpPr>
              <p:cNvPr id="109" name="Text Box 3"/>
              <p:cNvSpPr txBox="1">
                <a:spLocks noChangeArrowheads="1"/>
              </p:cNvSpPr>
              <p:nvPr/>
            </p:nvSpPr>
            <p:spPr bwMode="auto">
              <a:xfrm>
                <a:off x="1352549" y="1298575"/>
                <a:ext cx="1657351" cy="6001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lvl="0" algn="ctr">
                  <a:spcAft>
                    <a:spcPts val="600"/>
                  </a:spcAft>
                </a:pPr>
                <a:r>
                  <a:rPr lang="fr-FR" sz="1400" b="0" dirty="0" smtClean="0">
                    <a:latin typeface="Trebuchet MS"/>
                    <a:cs typeface="Trebuchet MS"/>
                  </a:rPr>
                  <a:t> portance (Rz) </a:t>
                </a:r>
              </a:p>
              <a:p>
                <a:pPr lvl="0" algn="ctr">
                  <a:spcAft>
                    <a:spcPts val="600"/>
                  </a:spcAft>
                </a:pPr>
                <a:r>
                  <a:rPr lang="fr-FR" sz="1400" b="0" dirty="0" smtClean="0">
                    <a:latin typeface="Trebuchet MS"/>
                    <a:cs typeface="Trebuchet MS"/>
                  </a:rPr>
                  <a:t>poids (Mg)</a:t>
                </a:r>
                <a:endParaRPr lang="fr-FR" sz="1400" b="0" i="1" dirty="0" smtClean="0">
                  <a:latin typeface="Trebuchet MS"/>
                  <a:cs typeface="Trebuchet MS"/>
                </a:endParaRPr>
              </a:p>
            </p:txBody>
          </p:sp>
          <p:sp>
            <p:nvSpPr>
              <p:cNvPr id="111" name="Line 32"/>
              <p:cNvSpPr>
                <a:spLocks noChangeShapeType="1"/>
              </p:cNvSpPr>
              <p:nvPr/>
            </p:nvSpPr>
            <p:spPr bwMode="auto">
              <a:xfrm flipH="1">
                <a:off x="1646383" y="1618315"/>
                <a:ext cx="1106032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0E2C3E"/>
                </a:solidFill>
                <a:prstDash val="solid"/>
                <a:round/>
                <a:headEnd type="none" w="med" len="med"/>
                <a:tailEnd type="none" w="lg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600"/>
                  </a:spcAft>
                </a:pPr>
                <a:endParaRPr lang="fr-FR" sz="2800"/>
              </a:p>
            </p:txBody>
          </p:sp>
        </p:grpSp>
        <p:sp>
          <p:nvSpPr>
            <p:cNvPr id="96" name="Text Box 3"/>
            <p:cNvSpPr txBox="1">
              <a:spLocks noChangeArrowheads="1"/>
            </p:cNvSpPr>
            <p:nvPr/>
          </p:nvSpPr>
          <p:spPr bwMode="auto">
            <a:xfrm>
              <a:off x="4495800" y="1298575"/>
              <a:ext cx="57785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lvl="0"/>
              <a:r>
                <a:rPr lang="fr-FR" sz="1400" b="0" dirty="0" smtClean="0">
                  <a:latin typeface="Trebuchet MS"/>
                  <a:cs typeface="Trebuchet MS"/>
                </a:rPr>
                <a:t> ou</a:t>
              </a:r>
            </a:p>
          </p:txBody>
        </p:sp>
        <p:grpSp>
          <p:nvGrpSpPr>
            <p:cNvPr id="98" name="Grouper 108"/>
            <p:cNvGrpSpPr/>
            <p:nvPr/>
          </p:nvGrpSpPr>
          <p:grpSpPr>
            <a:xfrm>
              <a:off x="5054600" y="1108075"/>
              <a:ext cx="2120900" cy="600164"/>
              <a:chOff x="4165600" y="1019175"/>
              <a:chExt cx="2120900" cy="600164"/>
            </a:xfrm>
          </p:grpSpPr>
          <p:sp>
            <p:nvSpPr>
              <p:cNvPr id="102" name="Text Box 3"/>
              <p:cNvSpPr txBox="1">
                <a:spLocks noChangeArrowheads="1"/>
              </p:cNvSpPr>
              <p:nvPr/>
            </p:nvSpPr>
            <p:spPr bwMode="auto">
              <a:xfrm>
                <a:off x="4165600" y="1019175"/>
                <a:ext cx="2120900" cy="6001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lvl="0" algn="ctr">
                  <a:spcAft>
                    <a:spcPts val="600"/>
                  </a:spcAft>
                </a:pPr>
                <a:r>
                  <a:rPr lang="fr-FR" sz="1400" b="0" dirty="0" smtClean="0">
                    <a:latin typeface="Trebuchet MS"/>
                    <a:cs typeface="Trebuchet MS"/>
                  </a:rPr>
                  <a:t> portance en virage (Rz) </a:t>
                </a:r>
              </a:p>
              <a:p>
                <a:pPr lvl="0" algn="ctr">
                  <a:spcAft>
                    <a:spcPts val="600"/>
                  </a:spcAft>
                </a:pPr>
                <a:r>
                  <a:rPr lang="fr-FR" sz="1400" b="0" dirty="0" smtClean="0">
                    <a:latin typeface="Trebuchet MS"/>
                    <a:cs typeface="Trebuchet MS"/>
                  </a:rPr>
                  <a:t>Portance en palier (</a:t>
                </a:r>
                <a:r>
                  <a:rPr lang="fr-FR" sz="1400" b="0" dirty="0" err="1" smtClean="0">
                    <a:latin typeface="Trebuchet MS"/>
                    <a:cs typeface="Trebuchet MS"/>
                  </a:rPr>
                  <a:t>Fz</a:t>
                </a:r>
                <a:r>
                  <a:rPr lang="fr-FR" sz="1400" b="0" dirty="0" smtClean="0">
                    <a:latin typeface="Trebuchet MS"/>
                    <a:cs typeface="Trebuchet MS"/>
                  </a:rPr>
                  <a:t>)</a:t>
                </a:r>
                <a:endParaRPr lang="fr-FR" sz="1400" b="0" i="1" dirty="0" smtClean="0">
                  <a:latin typeface="Trebuchet MS"/>
                  <a:cs typeface="Trebuchet MS"/>
                </a:endParaRPr>
              </a:p>
            </p:txBody>
          </p:sp>
          <p:sp>
            <p:nvSpPr>
              <p:cNvPr id="106" name="Line 32"/>
              <p:cNvSpPr>
                <a:spLocks noChangeShapeType="1"/>
              </p:cNvSpPr>
              <p:nvPr/>
            </p:nvSpPr>
            <p:spPr bwMode="auto">
              <a:xfrm flipH="1">
                <a:off x="4419600" y="1338915"/>
                <a:ext cx="1634342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0E2C3E"/>
                </a:solidFill>
                <a:prstDash val="solid"/>
                <a:round/>
                <a:headEnd type="none" w="med" len="med"/>
                <a:tailEnd type="none" w="lg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</p:grpSp>
        <p:sp>
          <p:nvSpPr>
            <p:cNvPr id="100" name="Text Box 26"/>
            <p:cNvSpPr txBox="1">
              <a:spLocks noChangeArrowheads="1"/>
            </p:cNvSpPr>
            <p:nvPr/>
          </p:nvSpPr>
          <p:spPr bwMode="auto">
            <a:xfrm>
              <a:off x="980285" y="1302961"/>
              <a:ext cx="213121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accent2">
                      <a:lumMod val="75000"/>
                    </a:schemeClr>
                  </a:solidFill>
                </a:defRPr>
              </a:lvl1pPr>
            </a:lstStyle>
            <a:p>
              <a:r>
                <a:rPr lang="fr-FR" sz="1400" dirty="0" smtClean="0">
                  <a:latin typeface="Trebuchet MS"/>
                  <a:cs typeface="Trebuchet MS"/>
                </a:rPr>
                <a:t>Facteur de charge (n) </a:t>
              </a:r>
              <a:r>
                <a:rPr lang="fr-FR" sz="1400" dirty="0">
                  <a:latin typeface="Trebuchet MS"/>
                  <a:cs typeface="Trebuchet MS"/>
                </a:rPr>
                <a:t>:</a:t>
              </a:r>
            </a:p>
          </p:txBody>
        </p:sp>
      </p:grpSp>
      <p:grpSp>
        <p:nvGrpSpPr>
          <p:cNvPr id="114" name="Grouper 113"/>
          <p:cNvGrpSpPr/>
          <p:nvPr/>
        </p:nvGrpSpPr>
        <p:grpSpPr>
          <a:xfrm>
            <a:off x="4885081" y="3230322"/>
            <a:ext cx="863170" cy="1516879"/>
            <a:chOff x="4897781" y="3230322"/>
            <a:chExt cx="863170" cy="1516879"/>
          </a:xfrm>
        </p:grpSpPr>
        <p:sp>
          <p:nvSpPr>
            <p:cNvPr id="115" name="AutoShape 7"/>
            <p:cNvSpPr>
              <a:spLocks noChangeArrowheads="1"/>
            </p:cNvSpPr>
            <p:nvPr/>
          </p:nvSpPr>
          <p:spPr bwMode="auto">
            <a:xfrm rot="1800000">
              <a:off x="4897781" y="3429576"/>
              <a:ext cx="179999" cy="1317625"/>
            </a:xfrm>
            <a:prstGeom prst="upArrow">
              <a:avLst>
                <a:gd name="adj1" fmla="val 50000"/>
                <a:gd name="adj2" fmla="val 96354"/>
              </a:avLst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116" name="Text Box 14"/>
            <p:cNvSpPr txBox="1">
              <a:spLocks noChangeArrowheads="1"/>
            </p:cNvSpPr>
            <p:nvPr/>
          </p:nvSpPr>
          <p:spPr bwMode="auto">
            <a:xfrm>
              <a:off x="5004725" y="3230322"/>
              <a:ext cx="756226" cy="30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sz="1400" b="0" dirty="0" smtClean="0">
                  <a:solidFill>
                    <a:schemeClr val="tx2"/>
                  </a:solidFill>
                  <a:latin typeface="Trebuchet MS"/>
                  <a:cs typeface="Trebuchet MS"/>
                </a:rPr>
                <a:t>Rz</a:t>
              </a:r>
              <a:endParaRPr lang="fr-FR" sz="1400" b="0" dirty="0">
                <a:solidFill>
                  <a:schemeClr val="tx2"/>
                </a:solidFill>
                <a:latin typeface="Trebuchet MS"/>
                <a:cs typeface="Trebuchet MS"/>
              </a:endParaRPr>
            </a:p>
          </p:txBody>
        </p:sp>
      </p:grpSp>
      <p:grpSp>
        <p:nvGrpSpPr>
          <p:cNvPr id="10" name="Group 48"/>
          <p:cNvGrpSpPr>
            <a:grpSpLocks/>
          </p:cNvGrpSpPr>
          <p:nvPr/>
        </p:nvGrpSpPr>
        <p:grpSpPr bwMode="auto">
          <a:xfrm>
            <a:off x="4396686" y="4522963"/>
            <a:ext cx="402749" cy="378154"/>
            <a:chOff x="1093" y="2411"/>
            <a:chExt cx="177" cy="157"/>
          </a:xfrm>
        </p:grpSpPr>
        <p:sp>
          <p:nvSpPr>
            <p:cNvPr id="103" name="Oval 49"/>
            <p:cNvSpPr>
              <a:spLocks noChangeArrowheads="1"/>
            </p:cNvSpPr>
            <p:nvPr/>
          </p:nvSpPr>
          <p:spPr bwMode="auto">
            <a:xfrm>
              <a:off x="1140" y="2451"/>
              <a:ext cx="77" cy="75"/>
            </a:xfrm>
            <a:prstGeom prst="ellipse">
              <a:avLst/>
            </a:prstGeom>
            <a:solidFill>
              <a:srgbClr val="FFFF00"/>
            </a:solidFill>
            <a:ln w="3175" cap="flat" cmpd="sng" algn="ctr">
              <a:solidFill>
                <a:srgbClr val="E3DED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4" name="Line 50"/>
            <p:cNvSpPr>
              <a:spLocks noChangeShapeType="1"/>
            </p:cNvSpPr>
            <p:nvPr/>
          </p:nvSpPr>
          <p:spPr bwMode="auto">
            <a:xfrm>
              <a:off x="1183" y="2411"/>
              <a:ext cx="0" cy="157"/>
            </a:xfrm>
            <a:prstGeom prst="line">
              <a:avLst/>
            </a:prstGeom>
            <a:noFill/>
            <a:ln w="3175" cap="flat" cmpd="sng" algn="ctr">
              <a:solidFill>
                <a:srgbClr val="E3DED1"/>
              </a:solidFill>
              <a:prstDash val="solid"/>
              <a:round/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" name="Line 51"/>
            <p:cNvSpPr>
              <a:spLocks noChangeShapeType="1"/>
            </p:cNvSpPr>
            <p:nvPr/>
          </p:nvSpPr>
          <p:spPr bwMode="auto">
            <a:xfrm rot="5400000">
              <a:off x="1182" y="2403"/>
              <a:ext cx="0" cy="177"/>
            </a:xfrm>
            <a:prstGeom prst="line">
              <a:avLst/>
            </a:prstGeom>
            <a:noFill/>
            <a:ln w="317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17" name="Group 62"/>
          <p:cNvGrpSpPr>
            <a:grpSpLocks/>
          </p:cNvGrpSpPr>
          <p:nvPr/>
        </p:nvGrpSpPr>
        <p:grpSpPr bwMode="auto">
          <a:xfrm rot="20880281">
            <a:off x="5179489" y="3514613"/>
            <a:ext cx="299548" cy="523883"/>
            <a:chOff x="3862" y="1594"/>
            <a:chExt cx="271" cy="330"/>
          </a:xfrm>
        </p:grpSpPr>
        <p:sp>
          <p:nvSpPr>
            <p:cNvPr id="118" name="Line 63"/>
            <p:cNvSpPr>
              <a:spLocks noChangeShapeType="1"/>
            </p:cNvSpPr>
            <p:nvPr/>
          </p:nvSpPr>
          <p:spPr bwMode="auto">
            <a:xfrm rot="21479719" flipV="1">
              <a:off x="3862" y="1599"/>
              <a:ext cx="167" cy="119"/>
            </a:xfrm>
            <a:prstGeom prst="line">
              <a:avLst/>
            </a:prstGeom>
            <a:noFill/>
            <a:ln w="9525">
              <a:solidFill>
                <a:schemeClr val="accent3"/>
              </a:solidFill>
              <a:round/>
              <a:headEnd type="triangle" w="sm" len="sm"/>
              <a:tailEnd type="triangle" w="sm" len="sm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 sz="1800" dirty="0">
                <a:latin typeface="Trebuchet MS"/>
                <a:cs typeface="Trebuchet MS"/>
              </a:endParaRPr>
            </a:p>
          </p:txBody>
        </p:sp>
        <p:sp>
          <p:nvSpPr>
            <p:cNvPr id="119" name="Text Box 64"/>
            <p:cNvSpPr txBox="1">
              <a:spLocks noChangeArrowheads="1"/>
            </p:cNvSpPr>
            <p:nvPr/>
          </p:nvSpPr>
          <p:spPr bwMode="auto">
            <a:xfrm rot="719719">
              <a:off x="3940" y="1594"/>
              <a:ext cx="19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fr-FR" sz="1400" i="1" dirty="0">
                  <a:latin typeface="Trebuchet MS"/>
                  <a:cs typeface="Trebuchet MS"/>
                </a:rPr>
                <a:t>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2212604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110" grpId="0" animBg="1"/>
      <p:bldP spid="53" grpId="0" animBg="1"/>
      <p:bldP spid="54" grpId="0"/>
      <p:bldP spid="72" grpId="0" animBg="1"/>
      <p:bldP spid="75" grpId="0"/>
      <p:bldP spid="78" grpId="0"/>
      <p:bldP spid="85" grpId="0" animBg="1"/>
      <p:bldP spid="86" grpId="0"/>
      <p:bldP spid="9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Freeform 8"/>
          <p:cNvSpPr>
            <a:spLocks/>
          </p:cNvSpPr>
          <p:nvPr/>
        </p:nvSpPr>
        <p:spPr bwMode="auto">
          <a:xfrm flipH="1">
            <a:off x="1258626" y="4697412"/>
            <a:ext cx="6659974" cy="1588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418" y="0"/>
              </a:cxn>
            </a:cxnLst>
            <a:rect l="0" t="0" r="r" b="b"/>
            <a:pathLst>
              <a:path w="5418" h="1">
                <a:moveTo>
                  <a:pt x="0" y="1"/>
                </a:moveTo>
                <a:lnTo>
                  <a:pt x="5418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 dirty="0"/>
          </a:p>
        </p:txBody>
      </p:sp>
      <p:grpSp>
        <p:nvGrpSpPr>
          <p:cNvPr id="2" name="Grouper 92"/>
          <p:cNvGrpSpPr>
            <a:grpSpLocks noChangeAspect="1"/>
          </p:cNvGrpSpPr>
          <p:nvPr/>
        </p:nvGrpSpPr>
        <p:grpSpPr>
          <a:xfrm rot="2700000">
            <a:off x="3115708" y="4398032"/>
            <a:ext cx="2988783" cy="673726"/>
            <a:chOff x="2122487" y="3019401"/>
            <a:chExt cx="4905224" cy="1105727"/>
          </a:xfrm>
        </p:grpSpPr>
        <p:sp>
          <p:nvSpPr>
            <p:cNvPr id="92" name="Ellipse 91"/>
            <p:cNvSpPr>
              <a:spLocks noChangeAspect="1"/>
            </p:cNvSpPr>
            <p:nvPr/>
          </p:nvSpPr>
          <p:spPr>
            <a:xfrm>
              <a:off x="4127502" y="3019401"/>
              <a:ext cx="931393" cy="914398"/>
            </a:xfrm>
            <a:prstGeom prst="ellipse">
              <a:avLst/>
            </a:prstGeom>
            <a:noFill/>
            <a:ln>
              <a:solidFill>
                <a:srgbClr val="5F5F5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122487" y="3095652"/>
              <a:ext cx="4905224" cy="1029476"/>
              <a:chOff x="1174" y="3028"/>
              <a:chExt cx="2156" cy="483"/>
            </a:xfrm>
          </p:grpSpPr>
          <p:sp>
            <p:nvSpPr>
              <p:cNvPr id="90" name="Line 19"/>
              <p:cNvSpPr>
                <a:spLocks noChangeShapeType="1"/>
              </p:cNvSpPr>
              <p:nvPr/>
            </p:nvSpPr>
            <p:spPr bwMode="auto">
              <a:xfrm rot="120000" flipH="1" flipV="1">
                <a:off x="1707" y="3157"/>
                <a:ext cx="474" cy="193"/>
              </a:xfrm>
              <a:prstGeom prst="line">
                <a:avLst/>
              </a:prstGeom>
              <a:noFill/>
              <a:ln w="38100" cmpd="dbl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9" name="Line 18"/>
              <p:cNvSpPr>
                <a:spLocks noChangeShapeType="1"/>
              </p:cNvSpPr>
              <p:nvPr/>
            </p:nvSpPr>
            <p:spPr bwMode="auto">
              <a:xfrm rot="21480000" flipV="1">
                <a:off x="2339" y="3151"/>
                <a:ext cx="473" cy="193"/>
              </a:xfrm>
              <a:prstGeom prst="line">
                <a:avLst/>
              </a:prstGeom>
              <a:noFill/>
              <a:ln w="38100" cmpd="dbl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9" name="AutoShape 4"/>
              <p:cNvSpPr>
                <a:spLocks noChangeArrowheads="1"/>
              </p:cNvSpPr>
              <p:nvPr/>
            </p:nvSpPr>
            <p:spPr bwMode="auto">
              <a:xfrm rot="21480000">
                <a:off x="2370" y="3123"/>
                <a:ext cx="960" cy="27"/>
              </a:xfrm>
              <a:prstGeom prst="roundRect">
                <a:avLst>
                  <a:gd name="adj" fmla="val 16667"/>
                </a:avLst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Oval 5"/>
              <p:cNvSpPr>
                <a:spLocks noChangeArrowheads="1"/>
              </p:cNvSpPr>
              <p:nvPr/>
            </p:nvSpPr>
            <p:spPr bwMode="auto">
              <a:xfrm>
                <a:off x="2140" y="3118"/>
                <a:ext cx="231" cy="79"/>
              </a:xfrm>
              <a:prstGeom prst="ellipse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Oval 6"/>
              <p:cNvSpPr>
                <a:spLocks noChangeArrowheads="1"/>
              </p:cNvSpPr>
              <p:nvPr/>
            </p:nvSpPr>
            <p:spPr bwMode="auto">
              <a:xfrm>
                <a:off x="2134" y="3199"/>
                <a:ext cx="243" cy="177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Rectangle 7"/>
              <p:cNvSpPr>
                <a:spLocks noChangeArrowheads="1"/>
              </p:cNvSpPr>
              <p:nvPr/>
            </p:nvSpPr>
            <p:spPr bwMode="auto">
              <a:xfrm>
                <a:off x="2134" y="3168"/>
                <a:ext cx="243" cy="88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AutoShape 9"/>
              <p:cNvSpPr>
                <a:spLocks noChangeArrowheads="1"/>
              </p:cNvSpPr>
              <p:nvPr/>
            </p:nvSpPr>
            <p:spPr bwMode="auto">
              <a:xfrm rot="16200000" flipV="1">
                <a:off x="2093" y="3188"/>
                <a:ext cx="334" cy="14"/>
              </a:xfrm>
              <a:prstGeom prst="roundRect">
                <a:avLst>
                  <a:gd name="adj" fmla="val 16667"/>
                </a:avLst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Line 10"/>
              <p:cNvSpPr>
                <a:spLocks noChangeShapeType="1"/>
              </p:cNvSpPr>
              <p:nvPr/>
            </p:nvSpPr>
            <p:spPr bwMode="auto">
              <a:xfrm flipH="1">
                <a:off x="2198" y="3288"/>
                <a:ext cx="55" cy="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6" name="Line 11"/>
              <p:cNvSpPr>
                <a:spLocks noChangeShapeType="1"/>
              </p:cNvSpPr>
              <p:nvPr/>
            </p:nvSpPr>
            <p:spPr bwMode="auto">
              <a:xfrm>
                <a:off x="2267" y="3284"/>
                <a:ext cx="53" cy="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7" name="Line 12"/>
              <p:cNvSpPr>
                <a:spLocks noChangeShapeType="1"/>
              </p:cNvSpPr>
              <p:nvPr/>
            </p:nvSpPr>
            <p:spPr bwMode="auto">
              <a:xfrm flipH="1">
                <a:off x="2090" y="3350"/>
                <a:ext cx="49" cy="113"/>
              </a:xfrm>
              <a:prstGeom prst="line">
                <a:avLst/>
              </a:prstGeom>
              <a:noFill/>
              <a:ln w="38100" cmpd="dbl">
                <a:solidFill>
                  <a:srgbClr val="5F5F5F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9" name="Line 13"/>
              <p:cNvSpPr>
                <a:spLocks noChangeShapeType="1"/>
              </p:cNvSpPr>
              <p:nvPr/>
            </p:nvSpPr>
            <p:spPr bwMode="auto">
              <a:xfrm>
                <a:off x="2365" y="3350"/>
                <a:ext cx="48" cy="113"/>
              </a:xfrm>
              <a:prstGeom prst="line">
                <a:avLst/>
              </a:prstGeom>
              <a:noFill/>
              <a:ln w="38100" cmpd="dbl">
                <a:solidFill>
                  <a:srgbClr val="5F5F5F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0" name="Oval 14"/>
              <p:cNvSpPr>
                <a:spLocks noChangeArrowheads="1"/>
              </p:cNvSpPr>
              <p:nvPr/>
            </p:nvSpPr>
            <p:spPr bwMode="auto">
              <a:xfrm>
                <a:off x="2411" y="3425"/>
                <a:ext cx="44" cy="86"/>
              </a:xfrm>
              <a:prstGeom prst="ellipse">
                <a:avLst/>
              </a:prstGeom>
              <a:solidFill>
                <a:srgbClr val="65656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Line 15"/>
              <p:cNvSpPr>
                <a:spLocks noChangeShapeType="1"/>
              </p:cNvSpPr>
              <p:nvPr/>
            </p:nvSpPr>
            <p:spPr bwMode="auto">
              <a:xfrm flipH="1" flipV="1">
                <a:off x="2146" y="3174"/>
                <a:ext cx="91" cy="1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7" name="Line 16"/>
              <p:cNvSpPr>
                <a:spLocks noChangeShapeType="1"/>
              </p:cNvSpPr>
              <p:nvPr/>
            </p:nvSpPr>
            <p:spPr bwMode="auto">
              <a:xfrm flipV="1">
                <a:off x="2283" y="3174"/>
                <a:ext cx="89" cy="1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7" name="AutoShape 17"/>
              <p:cNvSpPr>
                <a:spLocks noChangeArrowheads="1"/>
              </p:cNvSpPr>
              <p:nvPr/>
            </p:nvSpPr>
            <p:spPr bwMode="auto">
              <a:xfrm rot="120000" flipH="1">
                <a:off x="1174" y="3131"/>
                <a:ext cx="960" cy="27"/>
              </a:xfrm>
              <a:prstGeom prst="roundRect">
                <a:avLst>
                  <a:gd name="adj" fmla="val 16667"/>
                </a:avLst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Oval 20"/>
              <p:cNvSpPr>
                <a:spLocks noChangeArrowheads="1"/>
              </p:cNvSpPr>
              <p:nvPr/>
            </p:nvSpPr>
            <p:spPr bwMode="auto">
              <a:xfrm>
                <a:off x="2056" y="3420"/>
                <a:ext cx="44" cy="86"/>
              </a:xfrm>
              <a:prstGeom prst="ellipse">
                <a:avLst/>
              </a:prstGeom>
              <a:solidFill>
                <a:srgbClr val="65656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AutoShape 8"/>
              <p:cNvSpPr>
                <a:spLocks noChangeArrowheads="1"/>
              </p:cNvSpPr>
              <p:nvPr/>
            </p:nvSpPr>
            <p:spPr bwMode="auto">
              <a:xfrm flipV="1">
                <a:off x="2063" y="3256"/>
                <a:ext cx="391" cy="22"/>
              </a:xfrm>
              <a:prstGeom prst="roundRect">
                <a:avLst>
                  <a:gd name="adj" fmla="val 16667"/>
                </a:avLst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" name="Grouper 48"/>
          <p:cNvGrpSpPr/>
          <p:nvPr/>
        </p:nvGrpSpPr>
        <p:grpSpPr>
          <a:xfrm>
            <a:off x="4654550" y="4406907"/>
            <a:ext cx="1492250" cy="369173"/>
            <a:chOff x="7550150" y="3154380"/>
            <a:chExt cx="1492250" cy="481909"/>
          </a:xfrm>
        </p:grpSpPr>
        <p:sp>
          <p:nvSpPr>
            <p:cNvPr id="58" name="Text Box 13"/>
            <p:cNvSpPr txBox="1">
              <a:spLocks noChangeArrowheads="1"/>
            </p:cNvSpPr>
            <p:nvPr/>
          </p:nvSpPr>
          <p:spPr bwMode="auto">
            <a:xfrm>
              <a:off x="8549206" y="3154380"/>
              <a:ext cx="493194" cy="4017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fr-FR" sz="1400" b="0" dirty="0" err="1" smtClean="0">
                  <a:solidFill>
                    <a:srgbClr val="4F81BD"/>
                  </a:solidFill>
                  <a:latin typeface="Trebuchet MS"/>
                  <a:cs typeface="Trebuchet MS"/>
                </a:rPr>
                <a:t>Fd</a:t>
              </a:r>
              <a:endParaRPr lang="fr-FR" sz="1400" b="0" dirty="0">
                <a:solidFill>
                  <a:srgbClr val="4F81BD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1" name="AutoShape 10"/>
            <p:cNvSpPr>
              <a:spLocks noChangeArrowheads="1"/>
            </p:cNvSpPr>
            <p:nvPr/>
          </p:nvSpPr>
          <p:spPr bwMode="auto">
            <a:xfrm flipH="1">
              <a:off x="7550150" y="3401323"/>
              <a:ext cx="984249" cy="234966"/>
            </a:xfrm>
            <a:prstGeom prst="leftArrow">
              <a:avLst>
                <a:gd name="adj1" fmla="val 50000"/>
                <a:gd name="adj2" fmla="val 80882"/>
              </a:avLst>
            </a:prstGeom>
            <a:solidFill>
              <a:srgbClr val="558ED5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</p:grpSp>
      <p:sp>
        <p:nvSpPr>
          <p:cNvPr id="88" name="ZoneTexte 87"/>
          <p:cNvSpPr txBox="1">
            <a:spLocks/>
          </p:cNvSpPr>
          <p:nvPr/>
        </p:nvSpPr>
        <p:spPr>
          <a:xfrm>
            <a:off x="2061357" y="303507"/>
            <a:ext cx="5046685" cy="356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100" dir="4260000" algn="br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2000" cap="all" dirty="0" smtClean="0">
                <a:ln w="11430"/>
                <a:solidFill>
                  <a:srgbClr val="9F2936"/>
                </a:solidFill>
                <a:latin typeface="Trebuchet MS"/>
                <a:ea typeface="+mj-ea"/>
                <a:cs typeface="Trebuchet MS"/>
              </a:rPr>
              <a:t>Le FACTEUR DE CHARGE</a:t>
            </a:r>
            <a:endParaRPr lang="fr-FR" sz="2000" cap="all" dirty="0">
              <a:ln w="11430"/>
              <a:solidFill>
                <a:srgbClr val="9F2936"/>
              </a:solidFill>
              <a:latin typeface="Trebuchet MS"/>
              <a:ea typeface="+mj-ea"/>
              <a:cs typeface="Trebuchet MS"/>
            </a:endParaRPr>
          </a:p>
        </p:txBody>
      </p:sp>
      <p:grpSp>
        <p:nvGrpSpPr>
          <p:cNvPr id="5" name="Grouper 49"/>
          <p:cNvGrpSpPr/>
          <p:nvPr/>
        </p:nvGrpSpPr>
        <p:grpSpPr>
          <a:xfrm>
            <a:off x="4347635" y="3202516"/>
            <a:ext cx="584200" cy="1496484"/>
            <a:chOff x="4057650" y="1507066"/>
            <a:chExt cx="584200" cy="1496484"/>
          </a:xfrm>
          <a:solidFill>
            <a:schemeClr val="accent3">
              <a:lumMod val="60000"/>
              <a:lumOff val="40000"/>
            </a:schemeClr>
          </a:solidFill>
        </p:grpSpPr>
        <p:grpSp>
          <p:nvGrpSpPr>
            <p:cNvPr id="6" name="Grouper 47"/>
            <p:cNvGrpSpPr/>
            <p:nvPr/>
          </p:nvGrpSpPr>
          <p:grpSpPr>
            <a:xfrm>
              <a:off x="4057650" y="1507066"/>
              <a:ext cx="584200" cy="1496484"/>
              <a:chOff x="4057650" y="1507066"/>
              <a:chExt cx="584200" cy="1496484"/>
            </a:xfrm>
            <a:grpFill/>
          </p:grpSpPr>
          <p:sp>
            <p:nvSpPr>
              <p:cNvPr id="79" name="Text Box 14"/>
              <p:cNvSpPr txBox="1">
                <a:spLocks noChangeArrowheads="1"/>
              </p:cNvSpPr>
              <p:nvPr/>
            </p:nvSpPr>
            <p:spPr bwMode="auto">
              <a:xfrm flipH="1">
                <a:off x="4057650" y="1507066"/>
                <a:ext cx="584200" cy="315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fr-FR" sz="1400" b="0" dirty="0" err="1" smtClean="0">
                    <a:solidFill>
                      <a:schemeClr val="accent1"/>
                    </a:solidFill>
                    <a:latin typeface="Trebuchet MS"/>
                    <a:cs typeface="Trebuchet MS"/>
                  </a:rPr>
                  <a:t>Fz</a:t>
                </a:r>
                <a:endParaRPr lang="fr-FR" sz="1400" b="0" dirty="0">
                  <a:solidFill>
                    <a:schemeClr val="accent1"/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80" name="AutoShape 7"/>
              <p:cNvSpPr>
                <a:spLocks noChangeArrowheads="1"/>
              </p:cNvSpPr>
              <p:nvPr/>
            </p:nvSpPr>
            <p:spPr bwMode="auto">
              <a:xfrm>
                <a:off x="4220651" y="1828800"/>
                <a:ext cx="179999" cy="1174750"/>
              </a:xfrm>
              <a:prstGeom prst="upArrow">
                <a:avLst>
                  <a:gd name="adj1" fmla="val 50000"/>
                  <a:gd name="adj2" fmla="val 96354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</p:grpSp>
      </p:grpSp>
      <p:sp>
        <p:nvSpPr>
          <p:cNvPr id="84" name="Freeform 8"/>
          <p:cNvSpPr>
            <a:spLocks/>
          </p:cNvSpPr>
          <p:nvPr/>
        </p:nvSpPr>
        <p:spPr bwMode="auto">
          <a:xfrm flipH="1">
            <a:off x="4594966" y="3535681"/>
            <a:ext cx="1187999" cy="0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418" y="0"/>
              </a:cxn>
            </a:cxnLst>
            <a:rect l="0" t="0" r="r" b="b"/>
            <a:pathLst>
              <a:path w="5418" h="1">
                <a:moveTo>
                  <a:pt x="0" y="1"/>
                </a:moveTo>
                <a:lnTo>
                  <a:pt x="5418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86" name="AutoShape 7"/>
          <p:cNvSpPr>
            <a:spLocks noChangeArrowheads="1"/>
          </p:cNvSpPr>
          <p:nvPr/>
        </p:nvSpPr>
        <p:spPr bwMode="auto">
          <a:xfrm rot="2460000" flipH="1" flipV="1">
            <a:off x="3988263" y="4566947"/>
            <a:ext cx="179999" cy="1511999"/>
          </a:xfrm>
          <a:prstGeom prst="upArrow">
            <a:avLst>
              <a:gd name="adj1" fmla="val 50000"/>
              <a:gd name="adj2" fmla="val 96354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10" name="Grouper 70"/>
          <p:cNvGrpSpPr/>
          <p:nvPr/>
        </p:nvGrpSpPr>
        <p:grpSpPr>
          <a:xfrm>
            <a:off x="3860800" y="4737100"/>
            <a:ext cx="1498600" cy="1399978"/>
            <a:chOff x="3826932" y="4737100"/>
            <a:chExt cx="1498600" cy="1399978"/>
          </a:xfrm>
        </p:grpSpPr>
        <p:sp>
          <p:nvSpPr>
            <p:cNvPr id="99" name="Text Box 11"/>
            <p:cNvSpPr txBox="1">
              <a:spLocks noChangeArrowheads="1"/>
            </p:cNvSpPr>
            <p:nvPr/>
          </p:nvSpPr>
          <p:spPr bwMode="auto">
            <a:xfrm>
              <a:off x="3826932" y="5829301"/>
              <a:ext cx="14986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sz="1400" b="0" dirty="0" smtClean="0">
                  <a:solidFill>
                    <a:srgbClr val="C02C04"/>
                  </a:solidFill>
                  <a:latin typeface="Trebuchet MS"/>
                  <a:cs typeface="Trebuchet MS"/>
                </a:rPr>
                <a:t>Mg </a:t>
              </a:r>
              <a:endParaRPr lang="fr-FR" sz="1400" b="0" dirty="0">
                <a:solidFill>
                  <a:srgbClr val="C02C04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101" name="AutoShape 16"/>
            <p:cNvSpPr>
              <a:spLocks noChangeArrowheads="1"/>
            </p:cNvSpPr>
            <p:nvPr/>
          </p:nvSpPr>
          <p:spPr bwMode="auto">
            <a:xfrm flipV="1">
              <a:off x="4476751" y="4737100"/>
              <a:ext cx="179999" cy="1174750"/>
            </a:xfrm>
            <a:prstGeom prst="upArrow">
              <a:avLst>
                <a:gd name="adj1" fmla="val 50000"/>
                <a:gd name="adj2" fmla="val 96354"/>
              </a:avLst>
            </a:prstGeom>
            <a:solidFill>
              <a:srgbClr val="C02C04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</p:grpSp>
      <p:sp>
        <p:nvSpPr>
          <p:cNvPr id="110" name="ZoneTexte 109"/>
          <p:cNvSpPr txBox="1"/>
          <p:nvPr/>
        </p:nvSpPr>
        <p:spPr>
          <a:xfrm>
            <a:off x="2152650" y="2247901"/>
            <a:ext cx="4864100" cy="698499"/>
          </a:xfrm>
          <a:prstGeom prst="rect">
            <a:avLst/>
          </a:prstGeom>
          <a:solidFill>
            <a:srgbClr val="FFF793"/>
          </a:solidFill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En virage à </a:t>
            </a:r>
            <a:r>
              <a:rPr lang="fr-FR" sz="140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45°</a:t>
            </a: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 d’inclinaison : </a:t>
            </a:r>
            <a:r>
              <a:rPr lang="fr-FR" sz="140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n = 1,4</a:t>
            </a:r>
          </a:p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1400" b="0" dirty="0" err="1" smtClean="0">
                <a:ln w="11430"/>
                <a:solidFill>
                  <a:srgbClr val="9F2936"/>
                </a:solidFill>
                <a:effectLst/>
                <a:latin typeface="Wingdings"/>
                <a:ea typeface="Wingdings"/>
                <a:cs typeface="Wingdings"/>
              </a:rPr>
              <a:t></a:t>
            </a: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 La portance augmente de 40 % par rapport au poids</a:t>
            </a:r>
          </a:p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endParaRPr lang="fr-FR" sz="1400" dirty="0">
              <a:ln w="11430"/>
              <a:solidFill>
                <a:srgbClr val="9F2936"/>
              </a:solidFill>
              <a:effectLst/>
              <a:latin typeface="Trebuchet MS"/>
              <a:ea typeface="+mj-ea"/>
              <a:cs typeface="Trebuchet MS"/>
            </a:endParaRPr>
          </a:p>
        </p:txBody>
      </p:sp>
      <p:sp>
        <p:nvSpPr>
          <p:cNvPr id="54" name="Text Box 47"/>
          <p:cNvSpPr txBox="1">
            <a:spLocks noChangeArrowheads="1"/>
          </p:cNvSpPr>
          <p:nvPr/>
        </p:nvSpPr>
        <p:spPr bwMode="auto">
          <a:xfrm>
            <a:off x="3085571" y="4089400"/>
            <a:ext cx="11445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b="0" dirty="0">
                <a:latin typeface="Symbol" charset="2"/>
              </a:rPr>
              <a:t>j</a:t>
            </a:r>
            <a:r>
              <a:rPr lang="fr-FR" sz="1200" b="0" dirty="0"/>
              <a:t> =</a:t>
            </a:r>
            <a:r>
              <a:rPr lang="fr-FR" sz="1200" b="0" dirty="0" smtClean="0"/>
              <a:t> </a:t>
            </a:r>
            <a:r>
              <a:rPr lang="fr-FR" sz="1200" b="0" dirty="0" smtClean="0">
                <a:latin typeface="Trebuchet MS"/>
                <a:cs typeface="Trebuchet MS"/>
              </a:rPr>
              <a:t>45°</a:t>
            </a:r>
            <a:endParaRPr lang="fr-FR" sz="1200" b="0" dirty="0">
              <a:latin typeface="Trebuchet MS"/>
              <a:cs typeface="Trebuchet MS"/>
            </a:endParaRPr>
          </a:p>
        </p:txBody>
      </p:sp>
      <p:sp>
        <p:nvSpPr>
          <p:cNvPr id="72" name="Freeform 8"/>
          <p:cNvSpPr>
            <a:spLocks/>
          </p:cNvSpPr>
          <p:nvPr/>
        </p:nvSpPr>
        <p:spPr bwMode="auto">
          <a:xfrm rot="5400000" flipH="1">
            <a:off x="4964827" y="4144536"/>
            <a:ext cx="1329473" cy="0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418" y="0"/>
              </a:cxn>
            </a:cxnLst>
            <a:rect l="0" t="0" r="r" b="b"/>
            <a:pathLst>
              <a:path w="5418" h="1">
                <a:moveTo>
                  <a:pt x="0" y="1"/>
                </a:moveTo>
                <a:lnTo>
                  <a:pt x="5418" y="0"/>
                </a:lnTo>
              </a:path>
            </a:pathLst>
          </a:custGeom>
          <a:noFill/>
          <a:ln w="12700" cap="flat" cmpd="sng" algn="ctr">
            <a:solidFill>
              <a:srgbClr val="7F7F7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75" name="Arc 40"/>
          <p:cNvSpPr>
            <a:spLocks noChangeAspect="1"/>
          </p:cNvSpPr>
          <p:nvPr/>
        </p:nvSpPr>
        <p:spPr bwMode="auto">
          <a:xfrm rot="4172499" flipH="1" flipV="1">
            <a:off x="2983059" y="3626279"/>
            <a:ext cx="899196" cy="970224"/>
          </a:xfrm>
          <a:custGeom>
            <a:avLst/>
            <a:gdLst>
              <a:gd name="T0" fmla="*/ 0 w 21508"/>
              <a:gd name="T1" fmla="*/ 0 h 21600"/>
              <a:gd name="T2" fmla="*/ 1404938 w 21508"/>
              <a:gd name="T3" fmla="*/ 1403987 h 21600"/>
              <a:gd name="T4" fmla="*/ 0 w 21508"/>
              <a:gd name="T5" fmla="*/ 1546225 h 21600"/>
              <a:gd name="T6" fmla="*/ 0 60000 65536"/>
              <a:gd name="T7" fmla="*/ 0 60000 65536"/>
              <a:gd name="T8" fmla="*/ 0 60000 65536"/>
              <a:gd name="T9" fmla="*/ 0 w 21508"/>
              <a:gd name="T10" fmla="*/ 0 h 21600"/>
              <a:gd name="T11" fmla="*/ 21508 w 2150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08" h="21600" fill="none" extrusionOk="0">
                <a:moveTo>
                  <a:pt x="-1" y="0"/>
                </a:moveTo>
                <a:cubicBezTo>
                  <a:pt x="11159" y="0"/>
                  <a:pt x="20481" y="8500"/>
                  <a:pt x="21508" y="19612"/>
                </a:cubicBezTo>
              </a:path>
              <a:path w="21508" h="21600" stroke="0" extrusionOk="0">
                <a:moveTo>
                  <a:pt x="-1" y="0"/>
                </a:moveTo>
                <a:cubicBezTo>
                  <a:pt x="11159" y="0"/>
                  <a:pt x="20481" y="8500"/>
                  <a:pt x="21508" y="19612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78" name="Grouper 77"/>
          <p:cNvGrpSpPr/>
          <p:nvPr/>
        </p:nvGrpSpPr>
        <p:grpSpPr>
          <a:xfrm>
            <a:off x="5019716" y="3247256"/>
            <a:ext cx="1079903" cy="1666992"/>
            <a:chOff x="5036648" y="3204922"/>
            <a:chExt cx="1079903" cy="1666992"/>
          </a:xfrm>
        </p:grpSpPr>
        <p:sp>
          <p:nvSpPr>
            <p:cNvPr id="81" name="AutoShape 7"/>
            <p:cNvSpPr>
              <a:spLocks noChangeArrowheads="1"/>
            </p:cNvSpPr>
            <p:nvPr/>
          </p:nvSpPr>
          <p:spPr bwMode="auto">
            <a:xfrm rot="2460000">
              <a:off x="5036648" y="3288638"/>
              <a:ext cx="179999" cy="1583276"/>
            </a:xfrm>
            <a:prstGeom prst="upArrow">
              <a:avLst>
                <a:gd name="adj1" fmla="val 50000"/>
                <a:gd name="adj2" fmla="val 96354"/>
              </a:avLst>
            </a:prstGeom>
            <a:solidFill>
              <a:srgbClr val="1F497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82" name="Text Box 14"/>
            <p:cNvSpPr txBox="1">
              <a:spLocks noChangeArrowheads="1"/>
            </p:cNvSpPr>
            <p:nvPr/>
          </p:nvSpPr>
          <p:spPr bwMode="auto">
            <a:xfrm>
              <a:off x="5360325" y="3204922"/>
              <a:ext cx="756226" cy="30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sz="1400" b="0" dirty="0" smtClean="0">
                  <a:solidFill>
                    <a:srgbClr val="1F497D"/>
                  </a:solidFill>
                  <a:latin typeface="Trebuchet MS"/>
                  <a:cs typeface="Trebuchet MS"/>
                </a:rPr>
                <a:t>Rz</a:t>
              </a:r>
              <a:endParaRPr lang="fr-FR" sz="1400" b="0" dirty="0">
                <a:solidFill>
                  <a:srgbClr val="1F497D"/>
                </a:solidFill>
                <a:latin typeface="Trebuchet MS"/>
                <a:cs typeface="Trebuchet MS"/>
              </a:endParaRPr>
            </a:p>
          </p:txBody>
        </p:sp>
      </p:grpSp>
      <p:grpSp>
        <p:nvGrpSpPr>
          <p:cNvPr id="11" name="Group 48"/>
          <p:cNvGrpSpPr>
            <a:grpSpLocks/>
          </p:cNvGrpSpPr>
          <p:nvPr/>
        </p:nvGrpSpPr>
        <p:grpSpPr bwMode="auto">
          <a:xfrm>
            <a:off x="4396686" y="4535663"/>
            <a:ext cx="402749" cy="378154"/>
            <a:chOff x="1093" y="2411"/>
            <a:chExt cx="177" cy="157"/>
          </a:xfrm>
        </p:grpSpPr>
        <p:sp>
          <p:nvSpPr>
            <p:cNvPr id="103" name="Oval 49"/>
            <p:cNvSpPr>
              <a:spLocks noChangeArrowheads="1"/>
            </p:cNvSpPr>
            <p:nvPr/>
          </p:nvSpPr>
          <p:spPr bwMode="auto">
            <a:xfrm>
              <a:off x="1140" y="2451"/>
              <a:ext cx="77" cy="75"/>
            </a:xfrm>
            <a:prstGeom prst="ellipse">
              <a:avLst/>
            </a:prstGeom>
            <a:solidFill>
              <a:srgbClr val="FFFF00"/>
            </a:solidFill>
            <a:ln w="3175" cap="flat" cmpd="sng" algn="ctr">
              <a:solidFill>
                <a:srgbClr val="E3DED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4" name="Line 50"/>
            <p:cNvSpPr>
              <a:spLocks noChangeShapeType="1"/>
            </p:cNvSpPr>
            <p:nvPr/>
          </p:nvSpPr>
          <p:spPr bwMode="auto">
            <a:xfrm>
              <a:off x="1183" y="2411"/>
              <a:ext cx="0" cy="157"/>
            </a:xfrm>
            <a:prstGeom prst="line">
              <a:avLst/>
            </a:prstGeom>
            <a:noFill/>
            <a:ln w="3175" cap="flat" cmpd="sng" algn="ctr">
              <a:solidFill>
                <a:srgbClr val="E3DED1"/>
              </a:solidFill>
              <a:prstDash val="solid"/>
              <a:round/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" name="Line 51"/>
            <p:cNvSpPr>
              <a:spLocks noChangeShapeType="1"/>
            </p:cNvSpPr>
            <p:nvPr/>
          </p:nvSpPr>
          <p:spPr bwMode="auto">
            <a:xfrm rot="5400000">
              <a:off x="1182" y="2403"/>
              <a:ext cx="0" cy="177"/>
            </a:xfrm>
            <a:prstGeom prst="line">
              <a:avLst/>
            </a:prstGeom>
            <a:noFill/>
            <a:ln w="317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2" name="Group 62"/>
          <p:cNvGrpSpPr>
            <a:grpSpLocks/>
          </p:cNvGrpSpPr>
          <p:nvPr/>
        </p:nvGrpSpPr>
        <p:grpSpPr bwMode="auto">
          <a:xfrm rot="20880281">
            <a:off x="5325382" y="3563415"/>
            <a:ext cx="331603" cy="657233"/>
            <a:chOff x="3838" y="1535"/>
            <a:chExt cx="300" cy="414"/>
          </a:xfrm>
        </p:grpSpPr>
        <p:sp>
          <p:nvSpPr>
            <p:cNvPr id="126" name="Line 63"/>
            <p:cNvSpPr>
              <a:spLocks noChangeShapeType="1"/>
            </p:cNvSpPr>
            <p:nvPr/>
          </p:nvSpPr>
          <p:spPr bwMode="auto">
            <a:xfrm rot="299719" flipV="1">
              <a:off x="3838" y="1535"/>
              <a:ext cx="300" cy="187"/>
            </a:xfrm>
            <a:prstGeom prst="line">
              <a:avLst/>
            </a:prstGeom>
            <a:noFill/>
            <a:ln w="9525">
              <a:solidFill>
                <a:srgbClr val="9BBB59"/>
              </a:solidFill>
              <a:round/>
              <a:headEnd type="triangle" w="sm" len="sm"/>
              <a:tailEnd type="triangle" w="sm" len="sm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 sz="1800" dirty="0">
                <a:latin typeface="Trebuchet MS"/>
                <a:cs typeface="Trebuchet MS"/>
              </a:endParaRPr>
            </a:p>
          </p:txBody>
        </p:sp>
        <p:sp>
          <p:nvSpPr>
            <p:cNvPr id="127" name="Text Box 64"/>
            <p:cNvSpPr txBox="1">
              <a:spLocks noChangeArrowheads="1"/>
            </p:cNvSpPr>
            <p:nvPr/>
          </p:nvSpPr>
          <p:spPr bwMode="auto">
            <a:xfrm rot="719719">
              <a:off x="3886" y="1619"/>
              <a:ext cx="19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fr-FR" sz="1400" i="1" dirty="0">
                  <a:latin typeface="Trebuchet MS"/>
                  <a:cs typeface="Trebuchet MS"/>
                </a:rPr>
                <a:t>n</a:t>
              </a:r>
            </a:p>
          </p:txBody>
        </p:sp>
      </p:grpSp>
      <p:sp>
        <p:nvSpPr>
          <p:cNvPr id="121" name="Arc 46"/>
          <p:cNvSpPr>
            <a:spLocks/>
          </p:cNvSpPr>
          <p:nvPr/>
        </p:nvSpPr>
        <p:spPr bwMode="auto">
          <a:xfrm rot="10800000" flipH="1" flipV="1">
            <a:off x="4602025" y="3543301"/>
            <a:ext cx="869089" cy="870318"/>
          </a:xfrm>
          <a:custGeom>
            <a:avLst/>
            <a:gdLst>
              <a:gd name="T0" fmla="*/ 0 w 21600"/>
              <a:gd name="T1" fmla="*/ 0 h 21600"/>
              <a:gd name="T2" fmla="*/ 973138 w 21600"/>
              <a:gd name="T3" fmla="*/ 973137 h 21600"/>
              <a:gd name="T4" fmla="*/ 0 w 21600"/>
              <a:gd name="T5" fmla="*/ 97313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 type="none" w="med" len="med"/>
            <a:tailEnd type="non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3" name="Text Box 14"/>
          <p:cNvSpPr txBox="1">
            <a:spLocks noChangeArrowheads="1"/>
          </p:cNvSpPr>
          <p:nvPr/>
        </p:nvSpPr>
        <p:spPr bwMode="auto">
          <a:xfrm>
            <a:off x="4546600" y="5839023"/>
            <a:ext cx="12182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400" b="0" dirty="0" smtClean="0">
                <a:solidFill>
                  <a:srgbClr val="C02C04"/>
                </a:solidFill>
                <a:latin typeface="Trebuchet MS"/>
                <a:cs typeface="Trebuchet MS"/>
              </a:rPr>
              <a:t>= 450 </a:t>
            </a:r>
            <a:r>
              <a:rPr lang="fr-FR" sz="1400" b="0" dirty="0" err="1" smtClean="0">
                <a:solidFill>
                  <a:srgbClr val="C02C04"/>
                </a:solidFill>
                <a:latin typeface="Trebuchet MS"/>
                <a:cs typeface="Trebuchet MS"/>
              </a:rPr>
              <a:t>daN</a:t>
            </a:r>
            <a:endParaRPr lang="fr-FR" sz="1400" b="0" dirty="0">
              <a:solidFill>
                <a:srgbClr val="C02C04"/>
              </a:solidFill>
              <a:latin typeface="Trebuchet MS"/>
              <a:cs typeface="Trebuchet MS"/>
            </a:endParaRPr>
          </a:p>
        </p:txBody>
      </p:sp>
      <p:sp>
        <p:nvSpPr>
          <p:cNvPr id="85" name="Text Box 14"/>
          <p:cNvSpPr txBox="1">
            <a:spLocks noChangeArrowheads="1"/>
          </p:cNvSpPr>
          <p:nvPr/>
        </p:nvSpPr>
        <p:spPr bwMode="auto">
          <a:xfrm>
            <a:off x="5703224" y="3237011"/>
            <a:ext cx="12182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400" b="0" dirty="0" smtClean="0">
                <a:solidFill>
                  <a:srgbClr val="1F497D"/>
                </a:solidFill>
                <a:latin typeface="Trebuchet MS"/>
                <a:cs typeface="Trebuchet MS"/>
              </a:rPr>
              <a:t>= 630 </a:t>
            </a:r>
            <a:r>
              <a:rPr lang="fr-FR" sz="1400" b="0" dirty="0" err="1" smtClean="0">
                <a:solidFill>
                  <a:srgbClr val="1F497D"/>
                </a:solidFill>
                <a:latin typeface="Trebuchet MS"/>
                <a:cs typeface="Trebuchet MS"/>
              </a:rPr>
              <a:t>daN</a:t>
            </a:r>
            <a:endParaRPr lang="fr-FR" sz="1400" b="0" dirty="0">
              <a:solidFill>
                <a:srgbClr val="1F497D"/>
              </a:solidFill>
              <a:latin typeface="Trebuchet MS"/>
              <a:cs typeface="Trebuchet MS"/>
            </a:endParaRPr>
          </a:p>
        </p:txBody>
      </p:sp>
      <p:sp>
        <p:nvSpPr>
          <p:cNvPr id="93" name="Freeform 8"/>
          <p:cNvSpPr>
            <a:spLocks/>
          </p:cNvSpPr>
          <p:nvPr/>
        </p:nvSpPr>
        <p:spPr bwMode="auto">
          <a:xfrm flipH="1">
            <a:off x="1239232" y="5897881"/>
            <a:ext cx="3345468" cy="0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418" y="0"/>
              </a:cxn>
            </a:cxnLst>
            <a:rect l="0" t="0" r="r" b="b"/>
            <a:pathLst>
              <a:path w="5418" h="1">
                <a:moveTo>
                  <a:pt x="0" y="1"/>
                </a:moveTo>
                <a:lnTo>
                  <a:pt x="5418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96" name="ZoneTexte 95"/>
          <p:cNvSpPr txBox="1"/>
          <p:nvPr/>
        </p:nvSpPr>
        <p:spPr>
          <a:xfrm>
            <a:off x="1504950" y="5499101"/>
            <a:ext cx="1962150" cy="317499"/>
          </a:xfrm>
          <a:prstGeom prst="rect">
            <a:avLst/>
          </a:prstGeom>
          <a:solidFill>
            <a:srgbClr val="FFF793"/>
          </a:solidFill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Le pilote subit </a:t>
            </a:r>
            <a:r>
              <a:rPr lang="fr-FR" sz="140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1,4 g</a:t>
            </a:r>
          </a:p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endParaRPr lang="fr-FR" sz="1400" dirty="0">
              <a:ln w="11430"/>
              <a:solidFill>
                <a:srgbClr val="9F2936"/>
              </a:solidFill>
              <a:effectLst/>
              <a:latin typeface="Trebuchet MS"/>
              <a:ea typeface="+mj-ea"/>
              <a:cs typeface="Trebuchet MS"/>
            </a:endParaRPr>
          </a:p>
        </p:txBody>
      </p:sp>
      <p:sp>
        <p:nvSpPr>
          <p:cNvPr id="98" name="Text Box 14"/>
          <p:cNvSpPr txBox="1">
            <a:spLocks noChangeArrowheads="1"/>
          </p:cNvSpPr>
          <p:nvPr/>
        </p:nvSpPr>
        <p:spPr bwMode="auto">
          <a:xfrm>
            <a:off x="3302001" y="5851723"/>
            <a:ext cx="5461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400" b="0" dirty="0" smtClean="0">
                <a:solidFill>
                  <a:schemeClr val="accent2"/>
                </a:solidFill>
                <a:latin typeface="Trebuchet MS"/>
                <a:cs typeface="Trebuchet MS"/>
              </a:rPr>
              <a:t>Pa </a:t>
            </a:r>
            <a:endParaRPr lang="fr-FR" sz="1400" b="0" dirty="0">
              <a:solidFill>
                <a:schemeClr val="accent2"/>
              </a:solidFill>
              <a:latin typeface="Trebuchet MS"/>
              <a:cs typeface="Trebuchet MS"/>
            </a:endParaRPr>
          </a:p>
        </p:txBody>
      </p:sp>
      <p:grpSp>
        <p:nvGrpSpPr>
          <p:cNvPr id="95" name="Grouper 94"/>
          <p:cNvGrpSpPr/>
          <p:nvPr/>
        </p:nvGrpSpPr>
        <p:grpSpPr>
          <a:xfrm>
            <a:off x="1486534" y="1066379"/>
            <a:ext cx="6195215" cy="650964"/>
            <a:chOff x="980285" y="1108075"/>
            <a:chExt cx="6195215" cy="650964"/>
          </a:xfrm>
        </p:grpSpPr>
        <p:grpSp>
          <p:nvGrpSpPr>
            <p:cNvPr id="97" name="Grouper 77"/>
            <p:cNvGrpSpPr/>
            <p:nvPr/>
          </p:nvGrpSpPr>
          <p:grpSpPr>
            <a:xfrm>
              <a:off x="2952749" y="1158875"/>
              <a:ext cx="1657351" cy="600164"/>
              <a:chOff x="1352549" y="1298575"/>
              <a:chExt cx="1657351" cy="600164"/>
            </a:xfrm>
          </p:grpSpPr>
          <p:sp>
            <p:nvSpPr>
              <p:cNvPr id="112" name="Text Box 3"/>
              <p:cNvSpPr txBox="1">
                <a:spLocks noChangeArrowheads="1"/>
              </p:cNvSpPr>
              <p:nvPr/>
            </p:nvSpPr>
            <p:spPr bwMode="auto">
              <a:xfrm>
                <a:off x="1352549" y="1298575"/>
                <a:ext cx="1657351" cy="6001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lvl="0" algn="ctr">
                  <a:spcAft>
                    <a:spcPts val="600"/>
                  </a:spcAft>
                </a:pPr>
                <a:r>
                  <a:rPr lang="fr-FR" sz="1400" b="0" dirty="0" smtClean="0">
                    <a:latin typeface="Trebuchet MS"/>
                    <a:cs typeface="Trebuchet MS"/>
                  </a:rPr>
                  <a:t> portance (Rz) </a:t>
                </a:r>
              </a:p>
              <a:p>
                <a:pPr lvl="0" algn="ctr">
                  <a:spcAft>
                    <a:spcPts val="600"/>
                  </a:spcAft>
                </a:pPr>
                <a:r>
                  <a:rPr lang="fr-FR" sz="1400" b="0" dirty="0" smtClean="0">
                    <a:latin typeface="Trebuchet MS"/>
                    <a:cs typeface="Trebuchet MS"/>
                  </a:rPr>
                  <a:t>poids (Mg)</a:t>
                </a:r>
                <a:endParaRPr lang="fr-FR" sz="1400" b="0" i="1" dirty="0" smtClean="0">
                  <a:latin typeface="Trebuchet MS"/>
                  <a:cs typeface="Trebuchet MS"/>
                </a:endParaRPr>
              </a:p>
            </p:txBody>
          </p:sp>
          <p:sp>
            <p:nvSpPr>
              <p:cNvPr id="113" name="Line 32"/>
              <p:cNvSpPr>
                <a:spLocks noChangeShapeType="1"/>
              </p:cNvSpPr>
              <p:nvPr/>
            </p:nvSpPr>
            <p:spPr bwMode="auto">
              <a:xfrm flipH="1">
                <a:off x="1646383" y="1618315"/>
                <a:ext cx="1106032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0E2C3E"/>
                </a:solidFill>
                <a:prstDash val="solid"/>
                <a:round/>
                <a:headEnd type="none" w="med" len="med"/>
                <a:tailEnd type="none" w="lg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600"/>
                  </a:spcAft>
                </a:pPr>
                <a:endParaRPr lang="fr-FR" sz="2800"/>
              </a:p>
            </p:txBody>
          </p:sp>
        </p:grpSp>
        <p:sp>
          <p:nvSpPr>
            <p:cNvPr id="100" name="Text Box 3"/>
            <p:cNvSpPr txBox="1">
              <a:spLocks noChangeArrowheads="1"/>
            </p:cNvSpPr>
            <p:nvPr/>
          </p:nvSpPr>
          <p:spPr bwMode="auto">
            <a:xfrm>
              <a:off x="4495800" y="1298575"/>
              <a:ext cx="57785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lvl="0"/>
              <a:r>
                <a:rPr lang="fr-FR" sz="1400" b="0" dirty="0" smtClean="0">
                  <a:latin typeface="Trebuchet MS"/>
                  <a:cs typeface="Trebuchet MS"/>
                </a:rPr>
                <a:t> ou</a:t>
              </a:r>
            </a:p>
          </p:txBody>
        </p:sp>
        <p:grpSp>
          <p:nvGrpSpPr>
            <p:cNvPr id="102" name="Grouper 108"/>
            <p:cNvGrpSpPr/>
            <p:nvPr/>
          </p:nvGrpSpPr>
          <p:grpSpPr>
            <a:xfrm>
              <a:off x="5054600" y="1108075"/>
              <a:ext cx="2120900" cy="600164"/>
              <a:chOff x="4165600" y="1019175"/>
              <a:chExt cx="2120900" cy="600164"/>
            </a:xfrm>
          </p:grpSpPr>
          <p:sp>
            <p:nvSpPr>
              <p:cNvPr id="109" name="Text Box 3"/>
              <p:cNvSpPr txBox="1">
                <a:spLocks noChangeArrowheads="1"/>
              </p:cNvSpPr>
              <p:nvPr/>
            </p:nvSpPr>
            <p:spPr bwMode="auto">
              <a:xfrm>
                <a:off x="4165600" y="1019175"/>
                <a:ext cx="2120900" cy="6001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lvl="0" algn="ctr">
                  <a:spcAft>
                    <a:spcPts val="600"/>
                  </a:spcAft>
                </a:pPr>
                <a:r>
                  <a:rPr lang="fr-FR" sz="1400" b="0" dirty="0" smtClean="0">
                    <a:latin typeface="Trebuchet MS"/>
                    <a:cs typeface="Trebuchet MS"/>
                  </a:rPr>
                  <a:t> portance en virage (Rz) </a:t>
                </a:r>
              </a:p>
              <a:p>
                <a:pPr lvl="0" algn="ctr">
                  <a:spcAft>
                    <a:spcPts val="600"/>
                  </a:spcAft>
                </a:pPr>
                <a:r>
                  <a:rPr lang="fr-FR" sz="1400" b="0" dirty="0" smtClean="0">
                    <a:latin typeface="Trebuchet MS"/>
                    <a:cs typeface="Trebuchet MS"/>
                  </a:rPr>
                  <a:t>Portance en palier (</a:t>
                </a:r>
                <a:r>
                  <a:rPr lang="fr-FR" sz="1400" b="0" dirty="0" err="1" smtClean="0">
                    <a:latin typeface="Trebuchet MS"/>
                    <a:cs typeface="Trebuchet MS"/>
                  </a:rPr>
                  <a:t>Fz</a:t>
                </a:r>
                <a:r>
                  <a:rPr lang="fr-FR" sz="1400" b="0" dirty="0" smtClean="0">
                    <a:latin typeface="Trebuchet MS"/>
                    <a:cs typeface="Trebuchet MS"/>
                  </a:rPr>
                  <a:t>)</a:t>
                </a:r>
                <a:endParaRPr lang="fr-FR" sz="1400" b="0" i="1" dirty="0" smtClean="0">
                  <a:latin typeface="Trebuchet MS"/>
                  <a:cs typeface="Trebuchet MS"/>
                </a:endParaRPr>
              </a:p>
            </p:txBody>
          </p:sp>
          <p:sp>
            <p:nvSpPr>
              <p:cNvPr id="111" name="Line 32"/>
              <p:cNvSpPr>
                <a:spLocks noChangeShapeType="1"/>
              </p:cNvSpPr>
              <p:nvPr/>
            </p:nvSpPr>
            <p:spPr bwMode="auto">
              <a:xfrm flipH="1">
                <a:off x="4419600" y="1338915"/>
                <a:ext cx="1634342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0E2C3E"/>
                </a:solidFill>
                <a:prstDash val="solid"/>
                <a:round/>
                <a:headEnd type="none" w="med" len="med"/>
                <a:tailEnd type="none" w="lg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</p:grpSp>
        <p:sp>
          <p:nvSpPr>
            <p:cNvPr id="106" name="Text Box 26"/>
            <p:cNvSpPr txBox="1">
              <a:spLocks noChangeArrowheads="1"/>
            </p:cNvSpPr>
            <p:nvPr/>
          </p:nvSpPr>
          <p:spPr bwMode="auto">
            <a:xfrm>
              <a:off x="980285" y="1302961"/>
              <a:ext cx="213121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accent2">
                      <a:lumMod val="75000"/>
                    </a:schemeClr>
                  </a:solidFill>
                </a:defRPr>
              </a:lvl1pPr>
            </a:lstStyle>
            <a:p>
              <a:r>
                <a:rPr lang="fr-FR" sz="1400" dirty="0" smtClean="0">
                  <a:latin typeface="Trebuchet MS"/>
                  <a:cs typeface="Trebuchet MS"/>
                </a:rPr>
                <a:t>Facteur de charge (n) </a:t>
              </a:r>
              <a:r>
                <a:rPr lang="fr-FR" sz="1400" dirty="0">
                  <a:latin typeface="Trebuchet MS"/>
                  <a:cs typeface="Trebuchet MS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865267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110" grpId="0" animBg="1"/>
      <p:bldP spid="72" grpId="0" animBg="1"/>
      <p:bldP spid="121" grpId="0" animBg="1"/>
      <p:bldP spid="85" grpId="0"/>
      <p:bldP spid="93" grpId="0" animBg="1"/>
      <p:bldP spid="96" grpId="0" animBg="1"/>
      <p:bldP spid="9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 Box 14"/>
          <p:cNvSpPr txBox="1">
            <a:spLocks noChangeArrowheads="1"/>
          </p:cNvSpPr>
          <p:nvPr/>
        </p:nvSpPr>
        <p:spPr bwMode="auto">
          <a:xfrm>
            <a:off x="4546600" y="5839023"/>
            <a:ext cx="12182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400" b="0" dirty="0" smtClean="0">
                <a:solidFill>
                  <a:srgbClr val="C02C04"/>
                </a:solidFill>
                <a:latin typeface="Trebuchet MS"/>
                <a:cs typeface="Trebuchet MS"/>
              </a:rPr>
              <a:t>= 450 </a:t>
            </a:r>
            <a:r>
              <a:rPr lang="fr-FR" sz="1400" b="0" dirty="0" err="1" smtClean="0">
                <a:solidFill>
                  <a:srgbClr val="C02C04"/>
                </a:solidFill>
                <a:latin typeface="Trebuchet MS"/>
                <a:cs typeface="Trebuchet MS"/>
              </a:rPr>
              <a:t>daN</a:t>
            </a:r>
            <a:endParaRPr lang="fr-FR" sz="1400" b="0" dirty="0">
              <a:solidFill>
                <a:srgbClr val="C02C04"/>
              </a:solidFill>
              <a:latin typeface="Trebuchet MS"/>
              <a:cs typeface="Trebuchet MS"/>
            </a:endParaRPr>
          </a:p>
        </p:txBody>
      </p:sp>
      <p:sp>
        <p:nvSpPr>
          <p:cNvPr id="57" name="Freeform 8"/>
          <p:cNvSpPr>
            <a:spLocks/>
          </p:cNvSpPr>
          <p:nvPr/>
        </p:nvSpPr>
        <p:spPr bwMode="auto">
          <a:xfrm flipH="1">
            <a:off x="1258626" y="4697412"/>
            <a:ext cx="6659974" cy="1588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418" y="0"/>
              </a:cxn>
            </a:cxnLst>
            <a:rect l="0" t="0" r="r" b="b"/>
            <a:pathLst>
              <a:path w="5418" h="1">
                <a:moveTo>
                  <a:pt x="0" y="1"/>
                </a:moveTo>
                <a:lnTo>
                  <a:pt x="5418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 dirty="0"/>
          </a:p>
        </p:txBody>
      </p:sp>
      <p:grpSp>
        <p:nvGrpSpPr>
          <p:cNvPr id="2" name="Grouper 92"/>
          <p:cNvGrpSpPr>
            <a:grpSpLocks noChangeAspect="1"/>
          </p:cNvGrpSpPr>
          <p:nvPr/>
        </p:nvGrpSpPr>
        <p:grpSpPr>
          <a:xfrm rot="3600000">
            <a:off x="3115708" y="4398032"/>
            <a:ext cx="2988783" cy="673726"/>
            <a:chOff x="2122487" y="3019401"/>
            <a:chExt cx="4905224" cy="1105727"/>
          </a:xfrm>
        </p:grpSpPr>
        <p:sp>
          <p:nvSpPr>
            <p:cNvPr id="92" name="Ellipse 91"/>
            <p:cNvSpPr>
              <a:spLocks noChangeAspect="1"/>
            </p:cNvSpPr>
            <p:nvPr/>
          </p:nvSpPr>
          <p:spPr>
            <a:xfrm>
              <a:off x="4127502" y="3019401"/>
              <a:ext cx="931393" cy="914398"/>
            </a:xfrm>
            <a:prstGeom prst="ellipse">
              <a:avLst/>
            </a:prstGeom>
            <a:noFill/>
            <a:ln>
              <a:solidFill>
                <a:srgbClr val="5F5F5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122487" y="3095652"/>
              <a:ext cx="4905224" cy="1029476"/>
              <a:chOff x="1174" y="3028"/>
              <a:chExt cx="2156" cy="483"/>
            </a:xfrm>
          </p:grpSpPr>
          <p:sp>
            <p:nvSpPr>
              <p:cNvPr id="90" name="Line 19"/>
              <p:cNvSpPr>
                <a:spLocks noChangeShapeType="1"/>
              </p:cNvSpPr>
              <p:nvPr/>
            </p:nvSpPr>
            <p:spPr bwMode="auto">
              <a:xfrm rot="120000" flipH="1" flipV="1">
                <a:off x="1707" y="3157"/>
                <a:ext cx="474" cy="193"/>
              </a:xfrm>
              <a:prstGeom prst="line">
                <a:avLst/>
              </a:prstGeom>
              <a:noFill/>
              <a:ln w="38100" cmpd="dbl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9" name="Line 18"/>
              <p:cNvSpPr>
                <a:spLocks noChangeShapeType="1"/>
              </p:cNvSpPr>
              <p:nvPr/>
            </p:nvSpPr>
            <p:spPr bwMode="auto">
              <a:xfrm rot="21480000" flipV="1">
                <a:off x="2339" y="3151"/>
                <a:ext cx="473" cy="193"/>
              </a:xfrm>
              <a:prstGeom prst="line">
                <a:avLst/>
              </a:prstGeom>
              <a:noFill/>
              <a:ln w="38100" cmpd="dbl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9" name="AutoShape 4"/>
              <p:cNvSpPr>
                <a:spLocks noChangeArrowheads="1"/>
              </p:cNvSpPr>
              <p:nvPr/>
            </p:nvSpPr>
            <p:spPr bwMode="auto">
              <a:xfrm rot="21480000">
                <a:off x="2370" y="3123"/>
                <a:ext cx="960" cy="27"/>
              </a:xfrm>
              <a:prstGeom prst="roundRect">
                <a:avLst>
                  <a:gd name="adj" fmla="val 16667"/>
                </a:avLst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Oval 5"/>
              <p:cNvSpPr>
                <a:spLocks noChangeArrowheads="1"/>
              </p:cNvSpPr>
              <p:nvPr/>
            </p:nvSpPr>
            <p:spPr bwMode="auto">
              <a:xfrm>
                <a:off x="2140" y="3118"/>
                <a:ext cx="231" cy="79"/>
              </a:xfrm>
              <a:prstGeom prst="ellipse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Oval 6"/>
              <p:cNvSpPr>
                <a:spLocks noChangeArrowheads="1"/>
              </p:cNvSpPr>
              <p:nvPr/>
            </p:nvSpPr>
            <p:spPr bwMode="auto">
              <a:xfrm>
                <a:off x="2134" y="3199"/>
                <a:ext cx="243" cy="177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Rectangle 7"/>
              <p:cNvSpPr>
                <a:spLocks noChangeArrowheads="1"/>
              </p:cNvSpPr>
              <p:nvPr/>
            </p:nvSpPr>
            <p:spPr bwMode="auto">
              <a:xfrm>
                <a:off x="2134" y="3168"/>
                <a:ext cx="243" cy="88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AutoShape 9"/>
              <p:cNvSpPr>
                <a:spLocks noChangeArrowheads="1"/>
              </p:cNvSpPr>
              <p:nvPr/>
            </p:nvSpPr>
            <p:spPr bwMode="auto">
              <a:xfrm rot="16200000" flipV="1">
                <a:off x="2093" y="3188"/>
                <a:ext cx="334" cy="14"/>
              </a:xfrm>
              <a:prstGeom prst="roundRect">
                <a:avLst>
                  <a:gd name="adj" fmla="val 16667"/>
                </a:avLst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Line 10"/>
              <p:cNvSpPr>
                <a:spLocks noChangeShapeType="1"/>
              </p:cNvSpPr>
              <p:nvPr/>
            </p:nvSpPr>
            <p:spPr bwMode="auto">
              <a:xfrm flipH="1">
                <a:off x="2198" y="3288"/>
                <a:ext cx="55" cy="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6" name="Line 11"/>
              <p:cNvSpPr>
                <a:spLocks noChangeShapeType="1"/>
              </p:cNvSpPr>
              <p:nvPr/>
            </p:nvSpPr>
            <p:spPr bwMode="auto">
              <a:xfrm>
                <a:off x="2267" y="3284"/>
                <a:ext cx="53" cy="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7" name="Line 12"/>
              <p:cNvSpPr>
                <a:spLocks noChangeShapeType="1"/>
              </p:cNvSpPr>
              <p:nvPr/>
            </p:nvSpPr>
            <p:spPr bwMode="auto">
              <a:xfrm flipH="1">
                <a:off x="2090" y="3350"/>
                <a:ext cx="49" cy="113"/>
              </a:xfrm>
              <a:prstGeom prst="line">
                <a:avLst/>
              </a:prstGeom>
              <a:noFill/>
              <a:ln w="38100" cmpd="dbl">
                <a:solidFill>
                  <a:srgbClr val="5F5F5F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9" name="Line 13"/>
              <p:cNvSpPr>
                <a:spLocks noChangeShapeType="1"/>
              </p:cNvSpPr>
              <p:nvPr/>
            </p:nvSpPr>
            <p:spPr bwMode="auto">
              <a:xfrm>
                <a:off x="2365" y="3350"/>
                <a:ext cx="48" cy="113"/>
              </a:xfrm>
              <a:prstGeom prst="line">
                <a:avLst/>
              </a:prstGeom>
              <a:noFill/>
              <a:ln w="38100" cmpd="dbl">
                <a:solidFill>
                  <a:srgbClr val="5F5F5F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0" name="Oval 14"/>
              <p:cNvSpPr>
                <a:spLocks noChangeArrowheads="1"/>
              </p:cNvSpPr>
              <p:nvPr/>
            </p:nvSpPr>
            <p:spPr bwMode="auto">
              <a:xfrm>
                <a:off x="2411" y="3425"/>
                <a:ext cx="44" cy="86"/>
              </a:xfrm>
              <a:prstGeom prst="ellipse">
                <a:avLst/>
              </a:prstGeom>
              <a:solidFill>
                <a:srgbClr val="65656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Line 15"/>
              <p:cNvSpPr>
                <a:spLocks noChangeShapeType="1"/>
              </p:cNvSpPr>
              <p:nvPr/>
            </p:nvSpPr>
            <p:spPr bwMode="auto">
              <a:xfrm flipH="1" flipV="1">
                <a:off x="2146" y="3174"/>
                <a:ext cx="91" cy="1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7" name="Line 16"/>
              <p:cNvSpPr>
                <a:spLocks noChangeShapeType="1"/>
              </p:cNvSpPr>
              <p:nvPr/>
            </p:nvSpPr>
            <p:spPr bwMode="auto">
              <a:xfrm flipV="1">
                <a:off x="2283" y="3174"/>
                <a:ext cx="89" cy="1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7" name="AutoShape 17"/>
              <p:cNvSpPr>
                <a:spLocks noChangeArrowheads="1"/>
              </p:cNvSpPr>
              <p:nvPr/>
            </p:nvSpPr>
            <p:spPr bwMode="auto">
              <a:xfrm rot="120000" flipH="1">
                <a:off x="1174" y="3131"/>
                <a:ext cx="960" cy="27"/>
              </a:xfrm>
              <a:prstGeom prst="roundRect">
                <a:avLst>
                  <a:gd name="adj" fmla="val 16667"/>
                </a:avLst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Oval 20"/>
              <p:cNvSpPr>
                <a:spLocks noChangeArrowheads="1"/>
              </p:cNvSpPr>
              <p:nvPr/>
            </p:nvSpPr>
            <p:spPr bwMode="auto">
              <a:xfrm>
                <a:off x="2056" y="3420"/>
                <a:ext cx="44" cy="86"/>
              </a:xfrm>
              <a:prstGeom prst="ellipse">
                <a:avLst/>
              </a:prstGeom>
              <a:solidFill>
                <a:srgbClr val="65656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AutoShape 8"/>
              <p:cNvSpPr>
                <a:spLocks noChangeArrowheads="1"/>
              </p:cNvSpPr>
              <p:nvPr/>
            </p:nvSpPr>
            <p:spPr bwMode="auto">
              <a:xfrm flipV="1">
                <a:off x="2063" y="3256"/>
                <a:ext cx="391" cy="22"/>
              </a:xfrm>
              <a:prstGeom prst="roundRect">
                <a:avLst>
                  <a:gd name="adj" fmla="val 16667"/>
                </a:avLst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95" name="AutoShape 7"/>
          <p:cNvSpPr>
            <a:spLocks noChangeArrowheads="1"/>
          </p:cNvSpPr>
          <p:nvPr/>
        </p:nvSpPr>
        <p:spPr bwMode="auto">
          <a:xfrm rot="3300000" flipH="1" flipV="1">
            <a:off x="3626848" y="4312187"/>
            <a:ext cx="179999" cy="2001614"/>
          </a:xfrm>
          <a:prstGeom prst="upArrow">
            <a:avLst>
              <a:gd name="adj1" fmla="val 50000"/>
              <a:gd name="adj2" fmla="val 96354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4" name="Grouper 48"/>
          <p:cNvGrpSpPr/>
          <p:nvPr/>
        </p:nvGrpSpPr>
        <p:grpSpPr>
          <a:xfrm>
            <a:off x="4654548" y="4406896"/>
            <a:ext cx="2428246" cy="386105"/>
            <a:chOff x="7550150" y="3154382"/>
            <a:chExt cx="1492250" cy="504014"/>
          </a:xfrm>
        </p:grpSpPr>
        <p:sp>
          <p:nvSpPr>
            <p:cNvPr id="58" name="Text Box 13"/>
            <p:cNvSpPr txBox="1">
              <a:spLocks noChangeArrowheads="1"/>
            </p:cNvSpPr>
            <p:nvPr/>
          </p:nvSpPr>
          <p:spPr bwMode="auto">
            <a:xfrm>
              <a:off x="8549206" y="3154382"/>
              <a:ext cx="493194" cy="4017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fr-FR" sz="1400" b="0" dirty="0" err="1" smtClean="0">
                  <a:solidFill>
                    <a:srgbClr val="4F81BD"/>
                  </a:solidFill>
                  <a:latin typeface="Trebuchet MS"/>
                  <a:cs typeface="Trebuchet MS"/>
                </a:rPr>
                <a:t>Fd</a:t>
              </a:r>
              <a:endParaRPr lang="fr-FR" sz="1400" b="0" dirty="0">
                <a:solidFill>
                  <a:srgbClr val="4F81BD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1" name="AutoShape 10"/>
            <p:cNvSpPr>
              <a:spLocks noChangeArrowheads="1"/>
            </p:cNvSpPr>
            <p:nvPr/>
          </p:nvSpPr>
          <p:spPr bwMode="auto">
            <a:xfrm flipH="1">
              <a:off x="7550150" y="3423429"/>
              <a:ext cx="984249" cy="234967"/>
            </a:xfrm>
            <a:prstGeom prst="leftArrow">
              <a:avLst>
                <a:gd name="adj1" fmla="val 50000"/>
                <a:gd name="adj2" fmla="val 80882"/>
              </a:avLst>
            </a:prstGeom>
            <a:solidFill>
              <a:srgbClr val="558ED5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</p:grpSp>
      <p:sp>
        <p:nvSpPr>
          <p:cNvPr id="88" name="ZoneTexte 87"/>
          <p:cNvSpPr txBox="1">
            <a:spLocks/>
          </p:cNvSpPr>
          <p:nvPr/>
        </p:nvSpPr>
        <p:spPr>
          <a:xfrm>
            <a:off x="2061357" y="303507"/>
            <a:ext cx="5046685" cy="356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100" dir="4260000" algn="br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2000" cap="all" dirty="0" smtClean="0">
                <a:ln w="11430"/>
                <a:solidFill>
                  <a:srgbClr val="9F2936"/>
                </a:solidFill>
                <a:latin typeface="Trebuchet MS"/>
                <a:ea typeface="+mj-ea"/>
                <a:cs typeface="Trebuchet MS"/>
              </a:rPr>
              <a:t>Le FACTEUR DE CHARGE</a:t>
            </a:r>
            <a:endParaRPr lang="fr-FR" sz="2000" cap="all" dirty="0">
              <a:ln w="11430"/>
              <a:solidFill>
                <a:srgbClr val="9F2936"/>
              </a:solidFill>
              <a:latin typeface="Trebuchet MS"/>
              <a:ea typeface="+mj-ea"/>
              <a:cs typeface="Trebuchet MS"/>
            </a:endParaRPr>
          </a:p>
        </p:txBody>
      </p:sp>
      <p:grpSp>
        <p:nvGrpSpPr>
          <p:cNvPr id="5" name="Grouper 49"/>
          <p:cNvGrpSpPr/>
          <p:nvPr/>
        </p:nvGrpSpPr>
        <p:grpSpPr>
          <a:xfrm>
            <a:off x="4339168" y="3202516"/>
            <a:ext cx="584200" cy="1496484"/>
            <a:chOff x="4057650" y="1507066"/>
            <a:chExt cx="584200" cy="1496484"/>
          </a:xfrm>
          <a:solidFill>
            <a:schemeClr val="accent3">
              <a:lumMod val="60000"/>
              <a:lumOff val="40000"/>
            </a:schemeClr>
          </a:solidFill>
        </p:grpSpPr>
        <p:grpSp>
          <p:nvGrpSpPr>
            <p:cNvPr id="6" name="Grouper 47"/>
            <p:cNvGrpSpPr/>
            <p:nvPr/>
          </p:nvGrpSpPr>
          <p:grpSpPr>
            <a:xfrm>
              <a:off x="4057650" y="1507066"/>
              <a:ext cx="584200" cy="1496484"/>
              <a:chOff x="4057650" y="1507066"/>
              <a:chExt cx="584200" cy="1496484"/>
            </a:xfrm>
            <a:grpFill/>
          </p:grpSpPr>
          <p:sp>
            <p:nvSpPr>
              <p:cNvPr id="79" name="Text Box 14"/>
              <p:cNvSpPr txBox="1">
                <a:spLocks noChangeArrowheads="1"/>
              </p:cNvSpPr>
              <p:nvPr/>
            </p:nvSpPr>
            <p:spPr bwMode="auto">
              <a:xfrm flipH="1">
                <a:off x="4057650" y="1507066"/>
                <a:ext cx="584200" cy="315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fr-FR" sz="1400" b="0" dirty="0" err="1" smtClean="0">
                    <a:solidFill>
                      <a:srgbClr val="4F81BD"/>
                    </a:solidFill>
                    <a:latin typeface="Trebuchet MS"/>
                    <a:cs typeface="Trebuchet MS"/>
                  </a:rPr>
                  <a:t>Fz</a:t>
                </a:r>
                <a:endParaRPr lang="fr-FR" sz="1400" b="0" dirty="0">
                  <a:solidFill>
                    <a:srgbClr val="4F81BD"/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80" name="AutoShape 7"/>
              <p:cNvSpPr>
                <a:spLocks noChangeArrowheads="1"/>
              </p:cNvSpPr>
              <p:nvPr/>
            </p:nvSpPr>
            <p:spPr bwMode="auto">
              <a:xfrm>
                <a:off x="4220651" y="1828800"/>
                <a:ext cx="179999" cy="1174750"/>
              </a:xfrm>
              <a:prstGeom prst="upArrow">
                <a:avLst>
                  <a:gd name="adj1" fmla="val 50000"/>
                  <a:gd name="adj2" fmla="val 96354"/>
                </a:avLst>
              </a:prstGeom>
              <a:solidFill>
                <a:srgbClr val="558ED5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</p:grpSp>
      </p:grpSp>
      <p:sp>
        <p:nvSpPr>
          <p:cNvPr id="84" name="Freeform 8"/>
          <p:cNvSpPr>
            <a:spLocks/>
          </p:cNvSpPr>
          <p:nvPr/>
        </p:nvSpPr>
        <p:spPr bwMode="auto">
          <a:xfrm flipH="1">
            <a:off x="4594972" y="3535681"/>
            <a:ext cx="1797457" cy="0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418" y="0"/>
              </a:cxn>
            </a:cxnLst>
            <a:rect l="0" t="0" r="r" b="b"/>
            <a:pathLst>
              <a:path w="5418" h="1">
                <a:moveTo>
                  <a:pt x="0" y="1"/>
                </a:moveTo>
                <a:lnTo>
                  <a:pt x="5418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 dirty="0"/>
          </a:p>
        </p:txBody>
      </p:sp>
      <p:grpSp>
        <p:nvGrpSpPr>
          <p:cNvPr id="9" name="Grouper 70"/>
          <p:cNvGrpSpPr/>
          <p:nvPr/>
        </p:nvGrpSpPr>
        <p:grpSpPr>
          <a:xfrm>
            <a:off x="3860800" y="4737100"/>
            <a:ext cx="1498600" cy="1399978"/>
            <a:chOff x="3826932" y="4737100"/>
            <a:chExt cx="1498600" cy="1399978"/>
          </a:xfrm>
        </p:grpSpPr>
        <p:sp>
          <p:nvSpPr>
            <p:cNvPr id="99" name="Text Box 11"/>
            <p:cNvSpPr txBox="1">
              <a:spLocks noChangeArrowheads="1"/>
            </p:cNvSpPr>
            <p:nvPr/>
          </p:nvSpPr>
          <p:spPr bwMode="auto">
            <a:xfrm>
              <a:off x="3826932" y="5829301"/>
              <a:ext cx="14986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sz="1400" b="0" dirty="0" smtClean="0">
                  <a:solidFill>
                    <a:srgbClr val="C02C04"/>
                  </a:solidFill>
                  <a:latin typeface="Trebuchet MS"/>
                  <a:cs typeface="Trebuchet MS"/>
                </a:rPr>
                <a:t>Mg </a:t>
              </a:r>
              <a:endParaRPr lang="fr-FR" sz="1400" b="0" dirty="0">
                <a:solidFill>
                  <a:srgbClr val="C02C04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101" name="AutoShape 16"/>
            <p:cNvSpPr>
              <a:spLocks noChangeArrowheads="1"/>
            </p:cNvSpPr>
            <p:nvPr/>
          </p:nvSpPr>
          <p:spPr bwMode="auto">
            <a:xfrm flipV="1">
              <a:off x="4476751" y="4737100"/>
              <a:ext cx="179999" cy="1174750"/>
            </a:xfrm>
            <a:prstGeom prst="upArrow">
              <a:avLst>
                <a:gd name="adj1" fmla="val 50000"/>
                <a:gd name="adj2" fmla="val 96354"/>
              </a:avLst>
            </a:prstGeom>
            <a:solidFill>
              <a:srgbClr val="C02C04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</p:grpSp>
      <p:sp>
        <p:nvSpPr>
          <p:cNvPr id="110" name="ZoneTexte 109"/>
          <p:cNvSpPr txBox="1"/>
          <p:nvPr/>
        </p:nvSpPr>
        <p:spPr>
          <a:xfrm>
            <a:off x="2152650" y="2247901"/>
            <a:ext cx="4864100" cy="698499"/>
          </a:xfrm>
          <a:prstGeom prst="rect">
            <a:avLst/>
          </a:prstGeom>
          <a:solidFill>
            <a:srgbClr val="FFF793"/>
          </a:solidFill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En virage à </a:t>
            </a:r>
            <a:r>
              <a:rPr lang="fr-FR" sz="140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60°</a:t>
            </a: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 d’inclinaison : </a:t>
            </a:r>
            <a:r>
              <a:rPr lang="fr-FR" sz="140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n = 2</a:t>
            </a:r>
          </a:p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1400" b="0" dirty="0" err="1" smtClean="0">
                <a:ln w="11430"/>
                <a:solidFill>
                  <a:srgbClr val="9F2936"/>
                </a:solidFill>
                <a:effectLst/>
                <a:latin typeface="Wingdings"/>
                <a:ea typeface="Wingdings"/>
                <a:cs typeface="Wingdings"/>
              </a:rPr>
              <a:t></a:t>
            </a: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 La portance augmente de 100 % par rapport au poids</a:t>
            </a:r>
          </a:p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endParaRPr lang="fr-FR" sz="1400" dirty="0">
              <a:ln w="11430"/>
              <a:solidFill>
                <a:srgbClr val="9F2936"/>
              </a:solidFill>
              <a:effectLst/>
              <a:latin typeface="Trebuchet MS"/>
              <a:ea typeface="+mj-ea"/>
              <a:cs typeface="Trebuchet MS"/>
            </a:endParaRPr>
          </a:p>
        </p:txBody>
      </p:sp>
      <p:sp>
        <p:nvSpPr>
          <p:cNvPr id="54" name="Text Box 47"/>
          <p:cNvSpPr txBox="1">
            <a:spLocks noChangeArrowheads="1"/>
          </p:cNvSpPr>
          <p:nvPr/>
        </p:nvSpPr>
        <p:spPr bwMode="auto">
          <a:xfrm>
            <a:off x="3199871" y="3987800"/>
            <a:ext cx="11445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b="0" dirty="0">
                <a:latin typeface="Symbol" charset="2"/>
              </a:rPr>
              <a:t>j</a:t>
            </a:r>
            <a:r>
              <a:rPr lang="fr-FR" sz="1200" b="0" dirty="0"/>
              <a:t> =</a:t>
            </a:r>
            <a:r>
              <a:rPr lang="fr-FR" sz="1200" b="0" dirty="0" smtClean="0"/>
              <a:t> </a:t>
            </a:r>
            <a:r>
              <a:rPr lang="fr-FR" sz="1200" b="0" dirty="0" smtClean="0">
                <a:latin typeface="Trebuchet MS"/>
                <a:cs typeface="Trebuchet MS"/>
              </a:rPr>
              <a:t>60°</a:t>
            </a:r>
            <a:endParaRPr lang="fr-FR" sz="1200" b="0" dirty="0">
              <a:latin typeface="Trebuchet MS"/>
              <a:cs typeface="Trebuchet MS"/>
            </a:endParaRPr>
          </a:p>
        </p:txBody>
      </p:sp>
      <p:sp>
        <p:nvSpPr>
          <p:cNvPr id="72" name="Freeform 8"/>
          <p:cNvSpPr>
            <a:spLocks/>
          </p:cNvSpPr>
          <p:nvPr/>
        </p:nvSpPr>
        <p:spPr bwMode="auto">
          <a:xfrm rot="5400000" flipH="1">
            <a:off x="5599827" y="4081036"/>
            <a:ext cx="1329473" cy="0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418" y="0"/>
              </a:cxn>
            </a:cxnLst>
            <a:rect l="0" t="0" r="r" b="b"/>
            <a:pathLst>
              <a:path w="5418" h="1">
                <a:moveTo>
                  <a:pt x="0" y="1"/>
                </a:moveTo>
                <a:lnTo>
                  <a:pt x="5418" y="0"/>
                </a:lnTo>
              </a:path>
            </a:pathLst>
          </a:custGeom>
          <a:noFill/>
          <a:ln w="12700" cap="flat" cmpd="sng" algn="ctr">
            <a:solidFill>
              <a:srgbClr val="7F7F7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78" name="Arc 41"/>
          <p:cNvSpPr>
            <a:spLocks noChangeAspect="1"/>
          </p:cNvSpPr>
          <p:nvPr/>
        </p:nvSpPr>
        <p:spPr bwMode="auto">
          <a:xfrm rot="4366309" flipH="1" flipV="1">
            <a:off x="3070148" y="3503317"/>
            <a:ext cx="1100939" cy="1138118"/>
          </a:xfrm>
          <a:custGeom>
            <a:avLst/>
            <a:gdLst>
              <a:gd name="T0" fmla="*/ 136729 w 21600"/>
              <a:gd name="T1" fmla="*/ 0 h 22098"/>
              <a:gd name="T2" fmla="*/ 1767902 w 21600"/>
              <a:gd name="T3" fmla="*/ 1860550 h 22098"/>
              <a:gd name="T4" fmla="*/ 0 w 21600"/>
              <a:gd name="T5" fmla="*/ 1813148 h 22098"/>
              <a:gd name="T6" fmla="*/ 0 60000 65536"/>
              <a:gd name="T7" fmla="*/ 0 60000 65536"/>
              <a:gd name="T8" fmla="*/ 0 60000 65536"/>
              <a:gd name="T9" fmla="*/ 0 w 21600"/>
              <a:gd name="T10" fmla="*/ 0 h 22098"/>
              <a:gd name="T11" fmla="*/ 21600 w 21600"/>
              <a:gd name="T12" fmla="*/ 22098 h 220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098" fill="none" extrusionOk="0">
                <a:moveTo>
                  <a:pt x="1670" y="-1"/>
                </a:moveTo>
                <a:cubicBezTo>
                  <a:pt x="12917" y="871"/>
                  <a:pt x="21600" y="10253"/>
                  <a:pt x="21600" y="21535"/>
                </a:cubicBezTo>
                <a:cubicBezTo>
                  <a:pt x="21600" y="21722"/>
                  <a:pt x="21597" y="21910"/>
                  <a:pt x="21592" y="22097"/>
                </a:cubicBezTo>
              </a:path>
              <a:path w="21600" h="22098" stroke="0" extrusionOk="0">
                <a:moveTo>
                  <a:pt x="1670" y="-1"/>
                </a:moveTo>
                <a:cubicBezTo>
                  <a:pt x="12917" y="871"/>
                  <a:pt x="21600" y="10253"/>
                  <a:pt x="21600" y="21535"/>
                </a:cubicBezTo>
                <a:cubicBezTo>
                  <a:pt x="21600" y="21722"/>
                  <a:pt x="21597" y="21910"/>
                  <a:pt x="21592" y="22097"/>
                </a:cubicBezTo>
                <a:lnTo>
                  <a:pt x="0" y="21535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3" name="Grouper 82"/>
          <p:cNvGrpSpPr/>
          <p:nvPr/>
        </p:nvGrpSpPr>
        <p:grpSpPr>
          <a:xfrm>
            <a:off x="4397676" y="3255722"/>
            <a:ext cx="2417375" cy="965218"/>
            <a:chOff x="4448476" y="3166822"/>
            <a:chExt cx="2417375" cy="965218"/>
          </a:xfrm>
        </p:grpSpPr>
        <p:sp>
          <p:nvSpPr>
            <p:cNvPr id="85" name="AutoShape 7"/>
            <p:cNvSpPr>
              <a:spLocks noChangeArrowheads="1"/>
            </p:cNvSpPr>
            <p:nvPr/>
          </p:nvSpPr>
          <p:spPr bwMode="auto">
            <a:xfrm rot="3300000">
              <a:off x="5384113" y="3016404"/>
              <a:ext cx="179999" cy="2051273"/>
            </a:xfrm>
            <a:prstGeom prst="upArrow">
              <a:avLst>
                <a:gd name="adj1" fmla="val 50000"/>
                <a:gd name="adj2" fmla="val 96354"/>
              </a:avLst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86" name="Text Box 14"/>
            <p:cNvSpPr txBox="1">
              <a:spLocks noChangeArrowheads="1"/>
            </p:cNvSpPr>
            <p:nvPr/>
          </p:nvSpPr>
          <p:spPr bwMode="auto">
            <a:xfrm>
              <a:off x="6109625" y="3166822"/>
              <a:ext cx="756226" cy="30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sz="1400" b="0" dirty="0" smtClean="0">
                  <a:solidFill>
                    <a:srgbClr val="1F497D"/>
                  </a:solidFill>
                  <a:latin typeface="Trebuchet MS"/>
                  <a:cs typeface="Trebuchet MS"/>
                </a:rPr>
                <a:t>Rz</a:t>
              </a:r>
              <a:endParaRPr lang="fr-FR" sz="1400" b="0" dirty="0">
                <a:solidFill>
                  <a:srgbClr val="1F497D"/>
                </a:solidFill>
                <a:latin typeface="Trebuchet MS"/>
                <a:cs typeface="Trebuchet MS"/>
              </a:endParaRPr>
            </a:p>
          </p:txBody>
        </p:sp>
      </p:grpSp>
      <p:grpSp>
        <p:nvGrpSpPr>
          <p:cNvPr id="11" name="Group 48"/>
          <p:cNvGrpSpPr>
            <a:grpSpLocks/>
          </p:cNvGrpSpPr>
          <p:nvPr/>
        </p:nvGrpSpPr>
        <p:grpSpPr bwMode="auto">
          <a:xfrm>
            <a:off x="4396686" y="4535663"/>
            <a:ext cx="402749" cy="378154"/>
            <a:chOff x="1093" y="2411"/>
            <a:chExt cx="177" cy="157"/>
          </a:xfrm>
        </p:grpSpPr>
        <p:sp>
          <p:nvSpPr>
            <p:cNvPr id="103" name="Oval 49"/>
            <p:cNvSpPr>
              <a:spLocks noChangeArrowheads="1"/>
            </p:cNvSpPr>
            <p:nvPr/>
          </p:nvSpPr>
          <p:spPr bwMode="auto">
            <a:xfrm>
              <a:off x="1140" y="2451"/>
              <a:ext cx="77" cy="75"/>
            </a:xfrm>
            <a:prstGeom prst="ellipse">
              <a:avLst/>
            </a:prstGeom>
            <a:solidFill>
              <a:srgbClr val="FFFF00"/>
            </a:solidFill>
            <a:ln w="3175" cap="flat" cmpd="sng" algn="ctr">
              <a:solidFill>
                <a:srgbClr val="E3DED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4" name="Line 50"/>
            <p:cNvSpPr>
              <a:spLocks noChangeShapeType="1"/>
            </p:cNvSpPr>
            <p:nvPr/>
          </p:nvSpPr>
          <p:spPr bwMode="auto">
            <a:xfrm>
              <a:off x="1183" y="2411"/>
              <a:ext cx="0" cy="157"/>
            </a:xfrm>
            <a:prstGeom prst="line">
              <a:avLst/>
            </a:prstGeom>
            <a:noFill/>
            <a:ln w="3175" cap="flat" cmpd="sng" algn="ctr">
              <a:solidFill>
                <a:srgbClr val="E3DED1"/>
              </a:solidFill>
              <a:prstDash val="solid"/>
              <a:round/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" name="Line 51"/>
            <p:cNvSpPr>
              <a:spLocks noChangeShapeType="1"/>
            </p:cNvSpPr>
            <p:nvPr/>
          </p:nvSpPr>
          <p:spPr bwMode="auto">
            <a:xfrm rot="5400000">
              <a:off x="1182" y="2403"/>
              <a:ext cx="0" cy="177"/>
            </a:xfrm>
            <a:prstGeom prst="line">
              <a:avLst/>
            </a:prstGeom>
            <a:noFill/>
            <a:ln w="317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2" name="Group 62"/>
          <p:cNvGrpSpPr>
            <a:grpSpLocks noChangeAspect="1"/>
          </p:cNvGrpSpPr>
          <p:nvPr/>
        </p:nvGrpSpPr>
        <p:grpSpPr bwMode="auto">
          <a:xfrm rot="20880281">
            <a:off x="5416281" y="3603339"/>
            <a:ext cx="916773" cy="737847"/>
            <a:chOff x="3838" y="1535"/>
            <a:chExt cx="309" cy="294"/>
          </a:xfrm>
        </p:grpSpPr>
        <p:sp>
          <p:nvSpPr>
            <p:cNvPr id="126" name="Line 63"/>
            <p:cNvSpPr>
              <a:spLocks noChangeShapeType="1"/>
            </p:cNvSpPr>
            <p:nvPr/>
          </p:nvSpPr>
          <p:spPr bwMode="auto">
            <a:xfrm rot="299719" flipV="1">
              <a:off x="3838" y="1535"/>
              <a:ext cx="300" cy="187"/>
            </a:xfrm>
            <a:prstGeom prst="line">
              <a:avLst/>
            </a:prstGeom>
            <a:noFill/>
            <a:ln w="9525">
              <a:solidFill>
                <a:srgbClr val="9BBB59"/>
              </a:solidFill>
              <a:round/>
              <a:headEnd type="triangle" w="sm" len="sm"/>
              <a:tailEnd type="triangle" w="sm" len="sm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 sz="1800" dirty="0">
                <a:latin typeface="Trebuchet MS"/>
                <a:cs typeface="Trebuchet MS"/>
              </a:endParaRPr>
            </a:p>
          </p:txBody>
        </p:sp>
        <p:sp>
          <p:nvSpPr>
            <p:cNvPr id="127" name="Text Box 64"/>
            <p:cNvSpPr txBox="1">
              <a:spLocks noChangeArrowheads="1"/>
            </p:cNvSpPr>
            <p:nvPr/>
          </p:nvSpPr>
          <p:spPr bwMode="auto">
            <a:xfrm rot="719719">
              <a:off x="3954" y="1635"/>
              <a:ext cx="19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fr-FR" sz="1400" i="1" dirty="0">
                  <a:latin typeface="Trebuchet MS"/>
                  <a:cs typeface="Trebuchet MS"/>
                </a:rPr>
                <a:t>n</a:t>
              </a:r>
            </a:p>
          </p:txBody>
        </p:sp>
      </p:grpSp>
      <p:sp>
        <p:nvSpPr>
          <p:cNvPr id="94" name="Text Box 14"/>
          <p:cNvSpPr txBox="1">
            <a:spLocks noChangeArrowheads="1"/>
          </p:cNvSpPr>
          <p:nvPr/>
        </p:nvSpPr>
        <p:spPr bwMode="auto">
          <a:xfrm>
            <a:off x="6389024" y="3249711"/>
            <a:ext cx="12182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400" b="0" dirty="0" smtClean="0">
                <a:solidFill>
                  <a:schemeClr val="tx2"/>
                </a:solidFill>
                <a:latin typeface="Trebuchet MS"/>
                <a:cs typeface="Trebuchet MS"/>
              </a:rPr>
              <a:t>= 900 </a:t>
            </a:r>
            <a:r>
              <a:rPr lang="fr-FR" sz="1400" b="0" dirty="0" err="1" smtClean="0">
                <a:solidFill>
                  <a:schemeClr val="tx2"/>
                </a:solidFill>
                <a:latin typeface="Trebuchet MS"/>
                <a:cs typeface="Trebuchet MS"/>
              </a:rPr>
              <a:t>daN</a:t>
            </a:r>
            <a:endParaRPr lang="fr-FR" sz="1400" b="0" dirty="0">
              <a:solidFill>
                <a:schemeClr val="tx2"/>
              </a:solidFill>
              <a:latin typeface="Trebuchet MS"/>
              <a:cs typeface="Trebuchet MS"/>
            </a:endParaRPr>
          </a:p>
        </p:txBody>
      </p:sp>
      <p:sp>
        <p:nvSpPr>
          <p:cNvPr id="96" name="Freeform 8"/>
          <p:cNvSpPr>
            <a:spLocks/>
          </p:cNvSpPr>
          <p:nvPr/>
        </p:nvSpPr>
        <p:spPr bwMode="auto">
          <a:xfrm flipH="1">
            <a:off x="1239232" y="5897881"/>
            <a:ext cx="3345468" cy="0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418" y="0"/>
              </a:cxn>
            </a:cxnLst>
            <a:rect l="0" t="0" r="r" b="b"/>
            <a:pathLst>
              <a:path w="5418" h="1">
                <a:moveTo>
                  <a:pt x="0" y="1"/>
                </a:moveTo>
                <a:lnTo>
                  <a:pt x="5418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98" name="ZoneTexte 97"/>
          <p:cNvSpPr txBox="1"/>
          <p:nvPr/>
        </p:nvSpPr>
        <p:spPr>
          <a:xfrm>
            <a:off x="844550" y="5524501"/>
            <a:ext cx="1962150" cy="317499"/>
          </a:xfrm>
          <a:prstGeom prst="rect">
            <a:avLst/>
          </a:prstGeom>
          <a:solidFill>
            <a:srgbClr val="FFF793"/>
          </a:solidFill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Le pilote subit </a:t>
            </a:r>
            <a:r>
              <a:rPr lang="fr-FR" sz="140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2 g</a:t>
            </a:r>
          </a:p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endParaRPr lang="fr-FR" sz="1400" dirty="0">
              <a:ln w="11430"/>
              <a:solidFill>
                <a:srgbClr val="9F2936"/>
              </a:solidFill>
              <a:effectLst/>
              <a:latin typeface="Trebuchet MS"/>
              <a:ea typeface="+mj-ea"/>
              <a:cs typeface="Trebuchet MS"/>
            </a:endParaRPr>
          </a:p>
        </p:txBody>
      </p:sp>
      <p:sp>
        <p:nvSpPr>
          <p:cNvPr id="100" name="Text Box 14"/>
          <p:cNvSpPr txBox="1">
            <a:spLocks noChangeArrowheads="1"/>
          </p:cNvSpPr>
          <p:nvPr/>
        </p:nvSpPr>
        <p:spPr bwMode="auto">
          <a:xfrm>
            <a:off x="2730501" y="5864423"/>
            <a:ext cx="5461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400" b="0" dirty="0" smtClean="0">
                <a:solidFill>
                  <a:schemeClr val="accent2"/>
                </a:solidFill>
                <a:latin typeface="Trebuchet MS"/>
                <a:cs typeface="Trebuchet MS"/>
              </a:rPr>
              <a:t>Pa </a:t>
            </a:r>
            <a:endParaRPr lang="fr-FR" sz="1400" b="0" dirty="0">
              <a:solidFill>
                <a:schemeClr val="accent2"/>
              </a:solidFill>
              <a:latin typeface="Trebuchet MS"/>
              <a:cs typeface="Trebuchet MS"/>
            </a:endParaRPr>
          </a:p>
        </p:txBody>
      </p:sp>
      <p:sp>
        <p:nvSpPr>
          <p:cNvPr id="121" name="Arc 46"/>
          <p:cNvSpPr>
            <a:spLocks/>
          </p:cNvSpPr>
          <p:nvPr/>
        </p:nvSpPr>
        <p:spPr bwMode="auto">
          <a:xfrm rot="10800000" flipH="1" flipV="1">
            <a:off x="4602025" y="3543301"/>
            <a:ext cx="869089" cy="870318"/>
          </a:xfrm>
          <a:custGeom>
            <a:avLst/>
            <a:gdLst>
              <a:gd name="T0" fmla="*/ 0 w 21600"/>
              <a:gd name="T1" fmla="*/ 0 h 21600"/>
              <a:gd name="T2" fmla="*/ 973138 w 21600"/>
              <a:gd name="T3" fmla="*/ 973137 h 21600"/>
              <a:gd name="T4" fmla="*/ 0 w 21600"/>
              <a:gd name="T5" fmla="*/ 97313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 type="none" w="med" len="med"/>
            <a:tailEnd type="non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81" name="Grouper 80"/>
          <p:cNvGrpSpPr/>
          <p:nvPr/>
        </p:nvGrpSpPr>
        <p:grpSpPr>
          <a:xfrm>
            <a:off x="1486534" y="1066379"/>
            <a:ext cx="6195215" cy="650964"/>
            <a:chOff x="980285" y="1108075"/>
            <a:chExt cx="6195215" cy="650964"/>
          </a:xfrm>
        </p:grpSpPr>
        <p:grpSp>
          <p:nvGrpSpPr>
            <p:cNvPr id="82" name="Grouper 77"/>
            <p:cNvGrpSpPr/>
            <p:nvPr/>
          </p:nvGrpSpPr>
          <p:grpSpPr>
            <a:xfrm>
              <a:off x="2952749" y="1158875"/>
              <a:ext cx="1657351" cy="600164"/>
              <a:chOff x="1352549" y="1298575"/>
              <a:chExt cx="1657351" cy="600164"/>
            </a:xfrm>
          </p:grpSpPr>
          <p:sp>
            <p:nvSpPr>
              <p:cNvPr id="112" name="Text Box 3"/>
              <p:cNvSpPr txBox="1">
                <a:spLocks noChangeArrowheads="1"/>
              </p:cNvSpPr>
              <p:nvPr/>
            </p:nvSpPr>
            <p:spPr bwMode="auto">
              <a:xfrm>
                <a:off x="1352549" y="1298575"/>
                <a:ext cx="1657351" cy="6001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lvl="0" algn="ctr">
                  <a:spcAft>
                    <a:spcPts val="600"/>
                  </a:spcAft>
                </a:pPr>
                <a:r>
                  <a:rPr lang="fr-FR" sz="1400" b="0" dirty="0" smtClean="0">
                    <a:latin typeface="Trebuchet MS"/>
                    <a:cs typeface="Trebuchet MS"/>
                  </a:rPr>
                  <a:t> portance (Rz) </a:t>
                </a:r>
              </a:p>
              <a:p>
                <a:pPr lvl="0" algn="ctr">
                  <a:spcAft>
                    <a:spcPts val="600"/>
                  </a:spcAft>
                </a:pPr>
                <a:r>
                  <a:rPr lang="fr-FR" sz="1400" b="0" dirty="0" smtClean="0">
                    <a:latin typeface="Trebuchet MS"/>
                    <a:cs typeface="Trebuchet MS"/>
                  </a:rPr>
                  <a:t>poids (Mg)</a:t>
                </a:r>
                <a:endParaRPr lang="fr-FR" sz="1400" b="0" i="1" dirty="0" smtClean="0">
                  <a:latin typeface="Trebuchet MS"/>
                  <a:cs typeface="Trebuchet MS"/>
                </a:endParaRPr>
              </a:p>
            </p:txBody>
          </p:sp>
          <p:sp>
            <p:nvSpPr>
              <p:cNvPr id="113" name="Line 32"/>
              <p:cNvSpPr>
                <a:spLocks noChangeShapeType="1"/>
              </p:cNvSpPr>
              <p:nvPr/>
            </p:nvSpPr>
            <p:spPr bwMode="auto">
              <a:xfrm flipH="1">
                <a:off x="1646383" y="1618315"/>
                <a:ext cx="1106032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0E2C3E"/>
                </a:solidFill>
                <a:prstDash val="solid"/>
                <a:round/>
                <a:headEnd type="none" w="med" len="med"/>
                <a:tailEnd type="none" w="lg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600"/>
                  </a:spcAft>
                </a:pPr>
                <a:endParaRPr lang="fr-FR" sz="2800"/>
              </a:p>
            </p:txBody>
          </p:sp>
        </p:grpSp>
        <p:sp>
          <p:nvSpPr>
            <p:cNvPr id="97" name="Text Box 3"/>
            <p:cNvSpPr txBox="1">
              <a:spLocks noChangeArrowheads="1"/>
            </p:cNvSpPr>
            <p:nvPr/>
          </p:nvSpPr>
          <p:spPr bwMode="auto">
            <a:xfrm>
              <a:off x="4495800" y="1298575"/>
              <a:ext cx="57785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lvl="0"/>
              <a:r>
                <a:rPr lang="fr-FR" sz="1400" b="0" dirty="0" smtClean="0">
                  <a:latin typeface="Trebuchet MS"/>
                  <a:cs typeface="Trebuchet MS"/>
                </a:rPr>
                <a:t> ou</a:t>
              </a:r>
            </a:p>
          </p:txBody>
        </p:sp>
        <p:grpSp>
          <p:nvGrpSpPr>
            <p:cNvPr id="102" name="Grouper 108"/>
            <p:cNvGrpSpPr/>
            <p:nvPr/>
          </p:nvGrpSpPr>
          <p:grpSpPr>
            <a:xfrm>
              <a:off x="5054600" y="1108075"/>
              <a:ext cx="2120900" cy="600164"/>
              <a:chOff x="4165600" y="1019175"/>
              <a:chExt cx="2120900" cy="600164"/>
            </a:xfrm>
          </p:grpSpPr>
          <p:sp>
            <p:nvSpPr>
              <p:cNvPr id="109" name="Text Box 3"/>
              <p:cNvSpPr txBox="1">
                <a:spLocks noChangeArrowheads="1"/>
              </p:cNvSpPr>
              <p:nvPr/>
            </p:nvSpPr>
            <p:spPr bwMode="auto">
              <a:xfrm>
                <a:off x="4165600" y="1019175"/>
                <a:ext cx="2120900" cy="6001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lvl="0" algn="ctr">
                  <a:spcAft>
                    <a:spcPts val="600"/>
                  </a:spcAft>
                </a:pPr>
                <a:r>
                  <a:rPr lang="fr-FR" sz="1400" b="0" dirty="0" smtClean="0">
                    <a:latin typeface="Trebuchet MS"/>
                    <a:cs typeface="Trebuchet MS"/>
                  </a:rPr>
                  <a:t> portance en virage (Rz) </a:t>
                </a:r>
              </a:p>
              <a:p>
                <a:pPr lvl="0" algn="ctr">
                  <a:spcAft>
                    <a:spcPts val="600"/>
                  </a:spcAft>
                </a:pPr>
                <a:r>
                  <a:rPr lang="fr-FR" sz="1400" b="0" dirty="0" smtClean="0">
                    <a:latin typeface="Trebuchet MS"/>
                    <a:cs typeface="Trebuchet MS"/>
                  </a:rPr>
                  <a:t>Portance en palier (</a:t>
                </a:r>
                <a:r>
                  <a:rPr lang="fr-FR" sz="1400" b="0" dirty="0" err="1" smtClean="0">
                    <a:latin typeface="Trebuchet MS"/>
                    <a:cs typeface="Trebuchet MS"/>
                  </a:rPr>
                  <a:t>Fz</a:t>
                </a:r>
                <a:r>
                  <a:rPr lang="fr-FR" sz="1400" b="0" dirty="0" smtClean="0">
                    <a:latin typeface="Trebuchet MS"/>
                    <a:cs typeface="Trebuchet MS"/>
                  </a:rPr>
                  <a:t>)</a:t>
                </a:r>
                <a:endParaRPr lang="fr-FR" sz="1400" b="0" i="1" dirty="0" smtClean="0">
                  <a:latin typeface="Trebuchet MS"/>
                  <a:cs typeface="Trebuchet MS"/>
                </a:endParaRPr>
              </a:p>
            </p:txBody>
          </p:sp>
          <p:sp>
            <p:nvSpPr>
              <p:cNvPr id="111" name="Line 32"/>
              <p:cNvSpPr>
                <a:spLocks noChangeShapeType="1"/>
              </p:cNvSpPr>
              <p:nvPr/>
            </p:nvSpPr>
            <p:spPr bwMode="auto">
              <a:xfrm flipH="1">
                <a:off x="4419600" y="1338915"/>
                <a:ext cx="1634342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0E2C3E"/>
                </a:solidFill>
                <a:prstDash val="solid"/>
                <a:round/>
                <a:headEnd type="none" w="med" len="med"/>
                <a:tailEnd type="none" w="lg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</p:grpSp>
        <p:sp>
          <p:nvSpPr>
            <p:cNvPr id="106" name="Text Box 26"/>
            <p:cNvSpPr txBox="1">
              <a:spLocks noChangeArrowheads="1"/>
            </p:cNvSpPr>
            <p:nvPr/>
          </p:nvSpPr>
          <p:spPr bwMode="auto">
            <a:xfrm>
              <a:off x="980285" y="1302961"/>
              <a:ext cx="213121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accent2">
                      <a:lumMod val="75000"/>
                    </a:schemeClr>
                  </a:solidFill>
                </a:defRPr>
              </a:lvl1pPr>
            </a:lstStyle>
            <a:p>
              <a:r>
                <a:rPr lang="fr-FR" sz="1400" dirty="0" smtClean="0">
                  <a:latin typeface="Trebuchet MS"/>
                  <a:cs typeface="Trebuchet MS"/>
                </a:rPr>
                <a:t>Facteur de charge (n) </a:t>
              </a:r>
              <a:r>
                <a:rPr lang="fr-FR" sz="1400" dirty="0">
                  <a:latin typeface="Trebuchet MS"/>
                  <a:cs typeface="Trebuchet MS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53478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110" grpId="0" animBg="1"/>
      <p:bldP spid="72" grpId="0" animBg="1"/>
      <p:bldP spid="94" grpId="0"/>
      <p:bldP spid="96" grpId="0" animBg="1"/>
      <p:bldP spid="98" grpId="0" animBg="1"/>
      <p:bldP spid="100" grpId="0"/>
      <p:bldP spid="12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ZoneTexte 80"/>
          <p:cNvSpPr txBox="1">
            <a:spLocks/>
          </p:cNvSpPr>
          <p:nvPr/>
        </p:nvSpPr>
        <p:spPr>
          <a:xfrm>
            <a:off x="2044389" y="303507"/>
            <a:ext cx="5046685" cy="356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100" dir="4260000" algn="br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2000" cap="all" dirty="0" smtClean="0">
                <a:ln w="11430"/>
                <a:solidFill>
                  <a:srgbClr val="9F2936"/>
                </a:solidFill>
                <a:latin typeface="Trebuchet MS"/>
                <a:ea typeface="+mj-ea"/>
                <a:cs typeface="Trebuchet MS"/>
              </a:rPr>
              <a:t>La vitesse de décrochage</a:t>
            </a:r>
            <a:endParaRPr lang="fr-FR" sz="2000" cap="all" dirty="0">
              <a:ln w="11430"/>
              <a:solidFill>
                <a:srgbClr val="9F2936"/>
              </a:solidFill>
              <a:latin typeface="Trebuchet MS"/>
              <a:ea typeface="+mj-ea"/>
              <a:cs typeface="Trebuchet MS"/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643616" y="1104901"/>
            <a:ext cx="7977876" cy="344999"/>
          </a:xfrm>
          <a:prstGeom prst="rect">
            <a:avLst/>
          </a:prstGeom>
          <a:solidFill>
            <a:srgbClr val="FFF793"/>
          </a:solidFill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En virage, la vitesse de décrochage augmente avec la racine carrée du facteur de charge (n).</a:t>
            </a:r>
            <a:endParaRPr lang="fr-FR" sz="1400" b="0" dirty="0">
              <a:ln w="11430"/>
              <a:solidFill>
                <a:srgbClr val="9F2936"/>
              </a:solidFill>
              <a:effectLst/>
              <a:latin typeface="Trebuchet MS"/>
              <a:ea typeface="+mj-ea"/>
              <a:cs typeface="Trebuchet MS"/>
            </a:endParaRPr>
          </a:p>
        </p:txBody>
      </p:sp>
      <p:sp>
        <p:nvSpPr>
          <p:cNvPr id="95" name="Text Box 3"/>
          <p:cNvSpPr txBox="1">
            <a:spLocks noChangeArrowheads="1"/>
          </p:cNvSpPr>
          <p:nvPr/>
        </p:nvSpPr>
        <p:spPr bwMode="auto">
          <a:xfrm>
            <a:off x="355600" y="2187574"/>
            <a:ext cx="8458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fr-FR" sz="1400" b="0" dirty="0" smtClean="0">
                <a:latin typeface="Trebuchet MS"/>
                <a:cs typeface="Trebuchet MS"/>
              </a:rPr>
              <a:t>Exemple : un aéronef décroche à la vitesse de 70 Km/h</a:t>
            </a:r>
            <a:endParaRPr lang="fr-FR" sz="1400" dirty="0" smtClean="0">
              <a:latin typeface="Trebuchet MS"/>
              <a:cs typeface="Trebuchet MS"/>
            </a:endParaRPr>
          </a:p>
        </p:txBody>
      </p:sp>
      <p:sp>
        <p:nvSpPr>
          <p:cNvPr id="98" name="Text Box 3"/>
          <p:cNvSpPr txBox="1">
            <a:spLocks noChangeArrowheads="1"/>
          </p:cNvSpPr>
          <p:nvPr/>
        </p:nvSpPr>
        <p:spPr bwMode="auto">
          <a:xfrm>
            <a:off x="368300" y="2619375"/>
            <a:ext cx="49657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fr-FR" sz="1400" b="0" dirty="0" smtClean="0">
                <a:latin typeface="Trebuchet MS"/>
                <a:cs typeface="Trebuchet MS"/>
              </a:rPr>
              <a:t>Quelle sera sa vitesse de décrochage à 30° d’inclinaison ?</a:t>
            </a:r>
            <a:endParaRPr lang="fr-FR" sz="1400" dirty="0" smtClean="0">
              <a:solidFill>
                <a:schemeClr val="accent2"/>
              </a:solidFill>
              <a:latin typeface="Trebuchet MS"/>
              <a:cs typeface="Trebuchet MS"/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2933700" y="1638301"/>
            <a:ext cx="3302000" cy="344999"/>
          </a:xfrm>
          <a:prstGeom prst="rect">
            <a:avLst/>
          </a:prstGeom>
          <a:solidFill>
            <a:srgbClr val="FFF793"/>
          </a:solidFill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Formule de calcul : </a:t>
            </a:r>
            <a:r>
              <a:rPr lang="fr-FR" sz="1400" b="0" dirty="0" err="1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Vd</a:t>
            </a:r>
            <a:r>
              <a:rPr lang="fr-FR" sz="1400" b="0" baseline="-9000" dirty="0" err="1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a</a:t>
            </a: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 = </a:t>
            </a:r>
            <a:r>
              <a:rPr lang="fr-FR" sz="1400" b="0" dirty="0" err="1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Vd</a:t>
            </a: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 x </a:t>
            </a:r>
            <a:r>
              <a:rPr lang="fr-FR" sz="16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√</a:t>
            </a: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n</a:t>
            </a:r>
          </a:p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 </a:t>
            </a:r>
            <a:endParaRPr lang="fr-FR" sz="1400" b="0" dirty="0">
              <a:ln w="11430"/>
              <a:solidFill>
                <a:srgbClr val="9F2936"/>
              </a:solidFill>
              <a:effectLst/>
              <a:latin typeface="Trebuchet MS"/>
              <a:ea typeface="+mj-ea"/>
              <a:cs typeface="Trebuchet MS"/>
            </a:endParaRPr>
          </a:p>
        </p:txBody>
      </p:sp>
      <p:sp>
        <p:nvSpPr>
          <p:cNvPr id="106" name="Text Box 3"/>
          <p:cNvSpPr txBox="1">
            <a:spLocks noChangeArrowheads="1"/>
          </p:cNvSpPr>
          <p:nvPr/>
        </p:nvSpPr>
        <p:spPr bwMode="auto">
          <a:xfrm>
            <a:off x="5283200" y="2558534"/>
            <a:ext cx="35179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fr-FR" sz="1400" b="0" dirty="0" err="1" smtClean="0">
                <a:latin typeface="Wingdings"/>
                <a:ea typeface="Wingdings"/>
                <a:cs typeface="Wingdings"/>
              </a:rPr>
              <a:t></a:t>
            </a:r>
            <a:r>
              <a:rPr lang="fr-FR" sz="1400" b="0" dirty="0" smtClean="0">
                <a:latin typeface="Trebuchet MS"/>
                <a:cs typeface="Trebuchet MS"/>
              </a:rPr>
              <a:t> 70 x </a:t>
            </a:r>
            <a:r>
              <a:rPr lang="fr-FR" sz="1800" b="0" dirty="0" smtClean="0">
                <a:latin typeface="Trebuchet MS"/>
                <a:cs typeface="Trebuchet MS"/>
              </a:rPr>
              <a:t>√</a:t>
            </a:r>
            <a:r>
              <a:rPr lang="fr-FR" sz="1400" b="0" dirty="0" smtClean="0">
                <a:latin typeface="Trebuchet MS"/>
                <a:cs typeface="Trebuchet MS"/>
              </a:rPr>
              <a:t>1,15 = 70 x 1,07 =</a:t>
            </a:r>
            <a:r>
              <a:rPr lang="fr-FR" sz="1400" dirty="0" smtClean="0">
                <a:solidFill>
                  <a:schemeClr val="accent2"/>
                </a:solidFill>
                <a:latin typeface="Trebuchet MS"/>
                <a:cs typeface="Trebuchet MS"/>
              </a:rPr>
              <a:t> 75 Km/h</a:t>
            </a:r>
          </a:p>
        </p:txBody>
      </p:sp>
      <p:grpSp>
        <p:nvGrpSpPr>
          <p:cNvPr id="51" name="Grouper 92"/>
          <p:cNvGrpSpPr>
            <a:grpSpLocks noChangeAspect="1"/>
          </p:cNvGrpSpPr>
          <p:nvPr/>
        </p:nvGrpSpPr>
        <p:grpSpPr>
          <a:xfrm rot="1800000">
            <a:off x="3115708" y="4398032"/>
            <a:ext cx="2988783" cy="673726"/>
            <a:chOff x="2122487" y="3019401"/>
            <a:chExt cx="4905224" cy="1105727"/>
          </a:xfrm>
        </p:grpSpPr>
        <p:sp>
          <p:nvSpPr>
            <p:cNvPr id="52" name="Ellipse 51"/>
            <p:cNvSpPr>
              <a:spLocks noChangeAspect="1"/>
            </p:cNvSpPr>
            <p:nvPr/>
          </p:nvSpPr>
          <p:spPr>
            <a:xfrm>
              <a:off x="4127502" y="3019401"/>
              <a:ext cx="931393" cy="914398"/>
            </a:xfrm>
            <a:prstGeom prst="ellipse">
              <a:avLst/>
            </a:prstGeom>
            <a:noFill/>
            <a:ln>
              <a:solidFill>
                <a:srgbClr val="5F5F5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55" name="Group 3"/>
            <p:cNvGrpSpPr>
              <a:grpSpLocks/>
            </p:cNvGrpSpPr>
            <p:nvPr/>
          </p:nvGrpSpPr>
          <p:grpSpPr bwMode="auto">
            <a:xfrm>
              <a:off x="2122487" y="3095652"/>
              <a:ext cx="4905224" cy="1029476"/>
              <a:chOff x="1174" y="3028"/>
              <a:chExt cx="2156" cy="483"/>
            </a:xfrm>
          </p:grpSpPr>
          <p:sp>
            <p:nvSpPr>
              <p:cNvPr id="56" name="Line 19"/>
              <p:cNvSpPr>
                <a:spLocks noChangeShapeType="1"/>
              </p:cNvSpPr>
              <p:nvPr/>
            </p:nvSpPr>
            <p:spPr bwMode="auto">
              <a:xfrm rot="120000" flipH="1" flipV="1">
                <a:off x="1707" y="3157"/>
                <a:ext cx="474" cy="193"/>
              </a:xfrm>
              <a:prstGeom prst="line">
                <a:avLst/>
              </a:prstGeom>
              <a:noFill/>
              <a:ln w="38100" cmpd="dbl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8" name="Line 18"/>
              <p:cNvSpPr>
                <a:spLocks noChangeShapeType="1"/>
              </p:cNvSpPr>
              <p:nvPr/>
            </p:nvSpPr>
            <p:spPr bwMode="auto">
              <a:xfrm rot="21480000" flipV="1">
                <a:off x="2339" y="3151"/>
                <a:ext cx="473" cy="193"/>
              </a:xfrm>
              <a:prstGeom prst="line">
                <a:avLst/>
              </a:prstGeom>
              <a:noFill/>
              <a:ln w="38100" cmpd="dbl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8" name="AutoShape 4"/>
              <p:cNvSpPr>
                <a:spLocks noChangeArrowheads="1"/>
              </p:cNvSpPr>
              <p:nvPr/>
            </p:nvSpPr>
            <p:spPr bwMode="auto">
              <a:xfrm rot="21480000">
                <a:off x="2370" y="3123"/>
                <a:ext cx="960" cy="27"/>
              </a:xfrm>
              <a:prstGeom prst="roundRect">
                <a:avLst>
                  <a:gd name="adj" fmla="val 16667"/>
                </a:avLst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Oval 5"/>
              <p:cNvSpPr>
                <a:spLocks noChangeArrowheads="1"/>
              </p:cNvSpPr>
              <p:nvPr/>
            </p:nvSpPr>
            <p:spPr bwMode="auto">
              <a:xfrm>
                <a:off x="2140" y="3118"/>
                <a:ext cx="231" cy="79"/>
              </a:xfrm>
              <a:prstGeom prst="ellipse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Oval 6"/>
              <p:cNvSpPr>
                <a:spLocks noChangeArrowheads="1"/>
              </p:cNvSpPr>
              <p:nvPr/>
            </p:nvSpPr>
            <p:spPr bwMode="auto">
              <a:xfrm>
                <a:off x="2134" y="3199"/>
                <a:ext cx="243" cy="177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Rectangle 7"/>
              <p:cNvSpPr>
                <a:spLocks noChangeArrowheads="1"/>
              </p:cNvSpPr>
              <p:nvPr/>
            </p:nvSpPr>
            <p:spPr bwMode="auto">
              <a:xfrm>
                <a:off x="2134" y="3168"/>
                <a:ext cx="243" cy="88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AutoShape 9"/>
              <p:cNvSpPr>
                <a:spLocks noChangeArrowheads="1"/>
              </p:cNvSpPr>
              <p:nvPr/>
            </p:nvSpPr>
            <p:spPr bwMode="auto">
              <a:xfrm rot="16200000" flipV="1">
                <a:off x="2093" y="3188"/>
                <a:ext cx="334" cy="14"/>
              </a:xfrm>
              <a:prstGeom prst="roundRect">
                <a:avLst>
                  <a:gd name="adj" fmla="val 16667"/>
                </a:avLst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Line 10"/>
              <p:cNvSpPr>
                <a:spLocks noChangeShapeType="1"/>
              </p:cNvSpPr>
              <p:nvPr/>
            </p:nvSpPr>
            <p:spPr bwMode="auto">
              <a:xfrm flipH="1">
                <a:off x="2198" y="3288"/>
                <a:ext cx="55" cy="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8" name="Line 11"/>
              <p:cNvSpPr>
                <a:spLocks noChangeShapeType="1"/>
              </p:cNvSpPr>
              <p:nvPr/>
            </p:nvSpPr>
            <p:spPr bwMode="auto">
              <a:xfrm>
                <a:off x="2267" y="3284"/>
                <a:ext cx="53" cy="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2" name="Line 12"/>
              <p:cNvSpPr>
                <a:spLocks noChangeShapeType="1"/>
              </p:cNvSpPr>
              <p:nvPr/>
            </p:nvSpPr>
            <p:spPr bwMode="auto">
              <a:xfrm flipH="1">
                <a:off x="2090" y="3350"/>
                <a:ext cx="49" cy="113"/>
              </a:xfrm>
              <a:prstGeom prst="line">
                <a:avLst/>
              </a:prstGeom>
              <a:noFill/>
              <a:ln w="38100" cmpd="dbl">
                <a:solidFill>
                  <a:srgbClr val="5F5F5F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5" name="Line 13"/>
              <p:cNvSpPr>
                <a:spLocks noChangeShapeType="1"/>
              </p:cNvSpPr>
              <p:nvPr/>
            </p:nvSpPr>
            <p:spPr bwMode="auto">
              <a:xfrm>
                <a:off x="2365" y="3350"/>
                <a:ext cx="48" cy="113"/>
              </a:xfrm>
              <a:prstGeom prst="line">
                <a:avLst/>
              </a:prstGeom>
              <a:noFill/>
              <a:ln w="38100" cmpd="dbl">
                <a:solidFill>
                  <a:srgbClr val="5F5F5F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6" name="Oval 14"/>
              <p:cNvSpPr>
                <a:spLocks noChangeArrowheads="1"/>
              </p:cNvSpPr>
              <p:nvPr/>
            </p:nvSpPr>
            <p:spPr bwMode="auto">
              <a:xfrm>
                <a:off x="2411" y="3425"/>
                <a:ext cx="44" cy="86"/>
              </a:xfrm>
              <a:prstGeom prst="ellipse">
                <a:avLst/>
              </a:prstGeom>
              <a:solidFill>
                <a:srgbClr val="65656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Line 15"/>
              <p:cNvSpPr>
                <a:spLocks noChangeShapeType="1"/>
              </p:cNvSpPr>
              <p:nvPr/>
            </p:nvSpPr>
            <p:spPr bwMode="auto">
              <a:xfrm flipH="1" flipV="1">
                <a:off x="2146" y="3174"/>
                <a:ext cx="91" cy="1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3" name="Line 16"/>
              <p:cNvSpPr>
                <a:spLocks noChangeShapeType="1"/>
              </p:cNvSpPr>
              <p:nvPr/>
            </p:nvSpPr>
            <p:spPr bwMode="auto">
              <a:xfrm flipV="1">
                <a:off x="2283" y="3174"/>
                <a:ext cx="89" cy="1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6" name="AutoShape 17"/>
              <p:cNvSpPr>
                <a:spLocks noChangeArrowheads="1"/>
              </p:cNvSpPr>
              <p:nvPr/>
            </p:nvSpPr>
            <p:spPr bwMode="auto">
              <a:xfrm rot="120000" flipH="1">
                <a:off x="1174" y="3131"/>
                <a:ext cx="960" cy="27"/>
              </a:xfrm>
              <a:prstGeom prst="roundRect">
                <a:avLst>
                  <a:gd name="adj" fmla="val 16667"/>
                </a:avLst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Oval 20"/>
              <p:cNvSpPr>
                <a:spLocks noChangeArrowheads="1"/>
              </p:cNvSpPr>
              <p:nvPr/>
            </p:nvSpPr>
            <p:spPr bwMode="auto">
              <a:xfrm>
                <a:off x="2056" y="3420"/>
                <a:ext cx="44" cy="86"/>
              </a:xfrm>
              <a:prstGeom prst="ellipse">
                <a:avLst/>
              </a:prstGeom>
              <a:solidFill>
                <a:srgbClr val="65656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AutoShape 8"/>
              <p:cNvSpPr>
                <a:spLocks noChangeArrowheads="1"/>
              </p:cNvSpPr>
              <p:nvPr/>
            </p:nvSpPr>
            <p:spPr bwMode="auto">
              <a:xfrm flipV="1">
                <a:off x="2063" y="3256"/>
                <a:ext cx="391" cy="22"/>
              </a:xfrm>
              <a:prstGeom prst="roundRect">
                <a:avLst>
                  <a:gd name="adj" fmla="val 16667"/>
                </a:avLst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17" name="Freeform 8"/>
          <p:cNvSpPr>
            <a:spLocks/>
          </p:cNvSpPr>
          <p:nvPr/>
        </p:nvSpPr>
        <p:spPr bwMode="auto">
          <a:xfrm flipH="1">
            <a:off x="1258626" y="4697412"/>
            <a:ext cx="6659974" cy="1588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418" y="0"/>
              </a:cxn>
            </a:cxnLst>
            <a:rect l="0" t="0" r="r" b="b"/>
            <a:pathLst>
              <a:path w="5418" h="1">
                <a:moveTo>
                  <a:pt x="0" y="1"/>
                </a:moveTo>
                <a:lnTo>
                  <a:pt x="5418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5" name="Arc 46"/>
          <p:cNvSpPr>
            <a:spLocks noChangeAspect="1"/>
          </p:cNvSpPr>
          <p:nvPr/>
        </p:nvSpPr>
        <p:spPr bwMode="auto">
          <a:xfrm rot="4172499" flipH="1" flipV="1">
            <a:off x="2852754" y="3934493"/>
            <a:ext cx="675072" cy="649137"/>
          </a:xfrm>
          <a:custGeom>
            <a:avLst/>
            <a:gdLst>
              <a:gd name="T0" fmla="*/ 0 w 21600"/>
              <a:gd name="T1" fmla="*/ 0 h 21600"/>
              <a:gd name="T2" fmla="*/ 973138 w 21600"/>
              <a:gd name="T3" fmla="*/ 973137 h 21600"/>
              <a:gd name="T4" fmla="*/ 0 w 21600"/>
              <a:gd name="T5" fmla="*/ 97313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8" name="Text Box 47"/>
          <p:cNvSpPr txBox="1">
            <a:spLocks noChangeArrowheads="1"/>
          </p:cNvSpPr>
          <p:nvPr/>
        </p:nvSpPr>
        <p:spPr bwMode="auto">
          <a:xfrm>
            <a:off x="2958571" y="4089400"/>
            <a:ext cx="11445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b="0" dirty="0">
                <a:latin typeface="Symbol" charset="2"/>
              </a:rPr>
              <a:t>j</a:t>
            </a:r>
            <a:r>
              <a:rPr lang="fr-FR" sz="1200" b="0" dirty="0"/>
              <a:t> = </a:t>
            </a:r>
            <a:r>
              <a:rPr lang="fr-FR" sz="1200" b="0" dirty="0">
                <a:latin typeface="Trebuchet MS"/>
                <a:cs typeface="Trebuchet MS"/>
              </a:rPr>
              <a:t>30°</a:t>
            </a:r>
          </a:p>
        </p:txBody>
      </p:sp>
      <p:grpSp>
        <p:nvGrpSpPr>
          <p:cNvPr id="135" name="Grouper 134"/>
          <p:cNvGrpSpPr/>
          <p:nvPr/>
        </p:nvGrpSpPr>
        <p:grpSpPr>
          <a:xfrm>
            <a:off x="4885081" y="3230322"/>
            <a:ext cx="863170" cy="1516879"/>
            <a:chOff x="4897781" y="3230322"/>
            <a:chExt cx="863170" cy="1516879"/>
          </a:xfrm>
        </p:grpSpPr>
        <p:sp>
          <p:nvSpPr>
            <p:cNvPr id="136" name="AutoShape 7"/>
            <p:cNvSpPr>
              <a:spLocks noChangeArrowheads="1"/>
            </p:cNvSpPr>
            <p:nvPr/>
          </p:nvSpPr>
          <p:spPr bwMode="auto">
            <a:xfrm rot="1800000">
              <a:off x="4897781" y="3429576"/>
              <a:ext cx="179999" cy="1317625"/>
            </a:xfrm>
            <a:prstGeom prst="upArrow">
              <a:avLst>
                <a:gd name="adj1" fmla="val 50000"/>
                <a:gd name="adj2" fmla="val 96354"/>
              </a:avLst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137" name="Text Box 14"/>
            <p:cNvSpPr txBox="1">
              <a:spLocks noChangeArrowheads="1"/>
            </p:cNvSpPr>
            <p:nvPr/>
          </p:nvSpPr>
          <p:spPr bwMode="auto">
            <a:xfrm>
              <a:off x="5004725" y="3230322"/>
              <a:ext cx="756226" cy="30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sz="1400" b="0" dirty="0" smtClean="0">
                  <a:solidFill>
                    <a:schemeClr val="tx2"/>
                  </a:solidFill>
                  <a:latin typeface="Trebuchet MS"/>
                  <a:cs typeface="Trebuchet MS"/>
                </a:rPr>
                <a:t>Rz</a:t>
              </a:r>
              <a:endParaRPr lang="fr-FR" sz="1400" b="0" dirty="0">
                <a:solidFill>
                  <a:schemeClr val="tx2"/>
                </a:solidFill>
                <a:latin typeface="Trebuchet MS"/>
                <a:cs typeface="Trebuchet MS"/>
              </a:endParaRPr>
            </a:p>
          </p:txBody>
        </p:sp>
      </p:grpSp>
      <p:grpSp>
        <p:nvGrpSpPr>
          <p:cNvPr id="9" name="Grouper 8"/>
          <p:cNvGrpSpPr/>
          <p:nvPr/>
        </p:nvGrpSpPr>
        <p:grpSpPr>
          <a:xfrm>
            <a:off x="3860800" y="4522963"/>
            <a:ext cx="1498600" cy="1614115"/>
            <a:chOff x="3860800" y="4522963"/>
            <a:chExt cx="1498600" cy="1614115"/>
          </a:xfrm>
        </p:grpSpPr>
        <p:grpSp>
          <p:nvGrpSpPr>
            <p:cNvPr id="111" name="Grouper 110"/>
            <p:cNvGrpSpPr/>
            <p:nvPr/>
          </p:nvGrpSpPr>
          <p:grpSpPr>
            <a:xfrm>
              <a:off x="3860800" y="4737100"/>
              <a:ext cx="1498600" cy="1399978"/>
              <a:chOff x="3860800" y="4737100"/>
              <a:chExt cx="1498600" cy="1399978"/>
            </a:xfrm>
          </p:grpSpPr>
          <p:sp>
            <p:nvSpPr>
              <p:cNvPr id="112" name="Text Box 11"/>
              <p:cNvSpPr txBox="1">
                <a:spLocks noChangeArrowheads="1"/>
              </p:cNvSpPr>
              <p:nvPr/>
            </p:nvSpPr>
            <p:spPr bwMode="auto">
              <a:xfrm>
                <a:off x="3860800" y="5829301"/>
                <a:ext cx="14986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fr-FR" sz="1400" b="0" dirty="0" smtClean="0">
                    <a:solidFill>
                      <a:srgbClr val="C02C04"/>
                    </a:solidFill>
                    <a:latin typeface="Trebuchet MS"/>
                    <a:cs typeface="Trebuchet MS"/>
                  </a:rPr>
                  <a:t>Mg </a:t>
                </a:r>
                <a:endParaRPr lang="fr-FR" sz="1400" b="0" dirty="0">
                  <a:solidFill>
                    <a:srgbClr val="C02C04"/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113" name="AutoShape 16"/>
              <p:cNvSpPr>
                <a:spLocks noChangeArrowheads="1"/>
              </p:cNvSpPr>
              <p:nvPr/>
            </p:nvSpPr>
            <p:spPr bwMode="auto">
              <a:xfrm flipV="1">
                <a:off x="4510619" y="4737100"/>
                <a:ext cx="179999" cy="1174750"/>
              </a:xfrm>
              <a:prstGeom prst="upArrow">
                <a:avLst>
                  <a:gd name="adj1" fmla="val 50000"/>
                  <a:gd name="adj2" fmla="val 96354"/>
                </a:avLst>
              </a:prstGeom>
              <a:solidFill>
                <a:srgbClr val="C02C04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</p:grpSp>
        <p:grpSp>
          <p:nvGrpSpPr>
            <p:cNvPr id="138" name="Group 48"/>
            <p:cNvGrpSpPr>
              <a:grpSpLocks/>
            </p:cNvGrpSpPr>
            <p:nvPr/>
          </p:nvGrpSpPr>
          <p:grpSpPr bwMode="auto">
            <a:xfrm>
              <a:off x="4396686" y="4522963"/>
              <a:ext cx="402749" cy="378154"/>
              <a:chOff x="1093" y="2411"/>
              <a:chExt cx="177" cy="157"/>
            </a:xfrm>
          </p:grpSpPr>
          <p:sp>
            <p:nvSpPr>
              <p:cNvPr id="139" name="Oval 49"/>
              <p:cNvSpPr>
                <a:spLocks noChangeArrowheads="1"/>
              </p:cNvSpPr>
              <p:nvPr/>
            </p:nvSpPr>
            <p:spPr bwMode="auto">
              <a:xfrm>
                <a:off x="1140" y="2451"/>
                <a:ext cx="77" cy="75"/>
              </a:xfrm>
              <a:prstGeom prst="ellipse">
                <a:avLst/>
              </a:prstGeom>
              <a:solidFill>
                <a:srgbClr val="FFFF00"/>
              </a:solidFill>
              <a:ln w="3175" cap="flat" cmpd="sng" algn="ctr">
                <a:solidFill>
                  <a:srgbClr val="E3DED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0" name="Line 50"/>
              <p:cNvSpPr>
                <a:spLocks noChangeShapeType="1"/>
              </p:cNvSpPr>
              <p:nvPr/>
            </p:nvSpPr>
            <p:spPr bwMode="auto">
              <a:xfrm>
                <a:off x="1183" y="2411"/>
                <a:ext cx="0" cy="157"/>
              </a:xfrm>
              <a:prstGeom prst="line">
                <a:avLst/>
              </a:prstGeom>
              <a:noFill/>
              <a:ln w="3175" cap="flat" cmpd="sng" algn="ctr">
                <a:solidFill>
                  <a:srgbClr val="E3DED1"/>
                </a:solidFill>
                <a:prstDash val="solid"/>
                <a:round/>
                <a:headEnd type="none" w="med" len="med"/>
                <a:tailEnd type="none" w="med" len="me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1" name="Line 51"/>
              <p:cNvSpPr>
                <a:spLocks noChangeShapeType="1"/>
              </p:cNvSpPr>
              <p:nvPr/>
            </p:nvSpPr>
            <p:spPr bwMode="auto">
              <a:xfrm rot="5400000">
                <a:off x="1182" y="2403"/>
                <a:ext cx="0" cy="177"/>
              </a:xfrm>
              <a:prstGeom prst="line">
                <a:avLst/>
              </a:prstGeom>
              <a:noFill/>
              <a:ln w="317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3495486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95" grpId="0"/>
      <p:bldP spid="98" grpId="0"/>
      <p:bldP spid="100" grpId="0" animBg="1"/>
      <p:bldP spid="106" grpId="0"/>
      <p:bldP spid="125" grpId="0" animBg="1"/>
      <p:bldP spid="12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ZoneTexte 80"/>
          <p:cNvSpPr txBox="1">
            <a:spLocks/>
          </p:cNvSpPr>
          <p:nvPr/>
        </p:nvSpPr>
        <p:spPr>
          <a:xfrm>
            <a:off x="2061357" y="290796"/>
            <a:ext cx="5046685" cy="356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100" dir="4260000" algn="br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2000" cap="all" dirty="0" smtClean="0">
                <a:ln w="11430"/>
                <a:solidFill>
                  <a:srgbClr val="9F2936"/>
                </a:solidFill>
                <a:latin typeface="Trebuchet MS"/>
                <a:ea typeface="+mj-ea"/>
                <a:cs typeface="Trebuchet MS"/>
              </a:rPr>
              <a:t>La vitesse de décrochage</a:t>
            </a:r>
            <a:endParaRPr lang="fr-FR" sz="2000" cap="all" dirty="0">
              <a:ln w="11430"/>
              <a:solidFill>
                <a:srgbClr val="9F2936"/>
              </a:solidFill>
              <a:latin typeface="Trebuchet MS"/>
              <a:ea typeface="+mj-ea"/>
              <a:cs typeface="Trebuchet MS"/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607460" y="1104901"/>
            <a:ext cx="7962900" cy="344999"/>
          </a:xfrm>
          <a:prstGeom prst="rect">
            <a:avLst/>
          </a:prstGeom>
          <a:solidFill>
            <a:srgbClr val="FFF793"/>
          </a:solidFill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En virage, la vitesse de décrochage augmente avec la racine carrée du facteur de charge (n).</a:t>
            </a:r>
            <a:endParaRPr lang="fr-FR" sz="1400" b="0" dirty="0">
              <a:ln w="11430"/>
              <a:solidFill>
                <a:srgbClr val="9F2936"/>
              </a:solidFill>
              <a:effectLst/>
              <a:latin typeface="Trebuchet MS"/>
              <a:ea typeface="+mj-ea"/>
              <a:cs typeface="Trebuchet MS"/>
            </a:endParaRPr>
          </a:p>
        </p:txBody>
      </p:sp>
      <p:sp>
        <p:nvSpPr>
          <p:cNvPr id="95" name="Text Box 3"/>
          <p:cNvSpPr txBox="1">
            <a:spLocks noChangeArrowheads="1"/>
          </p:cNvSpPr>
          <p:nvPr/>
        </p:nvSpPr>
        <p:spPr bwMode="auto">
          <a:xfrm>
            <a:off x="355600" y="2187574"/>
            <a:ext cx="8458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fr-FR" sz="1400" b="0" dirty="0" smtClean="0">
                <a:latin typeface="Trebuchet MS"/>
                <a:cs typeface="Trebuchet MS"/>
              </a:rPr>
              <a:t>Exemple : un aéronef décroche à la vitesse de 70 Km/h</a:t>
            </a:r>
            <a:endParaRPr lang="fr-FR" sz="1400" dirty="0" smtClean="0">
              <a:latin typeface="Trebuchet MS"/>
              <a:cs typeface="Trebuchet MS"/>
            </a:endParaRPr>
          </a:p>
        </p:txBody>
      </p:sp>
      <p:sp>
        <p:nvSpPr>
          <p:cNvPr id="98" name="Text Box 3"/>
          <p:cNvSpPr txBox="1">
            <a:spLocks noChangeArrowheads="1"/>
          </p:cNvSpPr>
          <p:nvPr/>
        </p:nvSpPr>
        <p:spPr bwMode="auto">
          <a:xfrm>
            <a:off x="368300" y="2619375"/>
            <a:ext cx="49657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fr-FR" sz="1400" b="0" dirty="0" smtClean="0">
                <a:latin typeface="Trebuchet MS"/>
                <a:cs typeface="Trebuchet MS"/>
              </a:rPr>
              <a:t>Quelle sera sa vitesse de décrochage à 45° d’inclinaison ?</a:t>
            </a:r>
            <a:endParaRPr lang="fr-FR" sz="1400" dirty="0" smtClean="0">
              <a:solidFill>
                <a:schemeClr val="accent2"/>
              </a:solidFill>
              <a:latin typeface="Trebuchet MS"/>
              <a:cs typeface="Trebuchet MS"/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2933700" y="1638301"/>
            <a:ext cx="3302000" cy="344999"/>
          </a:xfrm>
          <a:prstGeom prst="rect">
            <a:avLst/>
          </a:prstGeom>
          <a:solidFill>
            <a:srgbClr val="FFF793"/>
          </a:solidFill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Formule de calcul : </a:t>
            </a:r>
            <a:r>
              <a:rPr lang="fr-FR" sz="1400" b="0" dirty="0" err="1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Vd</a:t>
            </a:r>
            <a:r>
              <a:rPr lang="fr-FR" sz="1400" b="0" baseline="-9000" dirty="0" err="1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a</a:t>
            </a: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 = </a:t>
            </a:r>
            <a:r>
              <a:rPr lang="fr-FR" sz="1400" b="0" dirty="0" err="1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Vd</a:t>
            </a: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 x </a:t>
            </a:r>
            <a:r>
              <a:rPr lang="fr-FR" sz="16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√</a:t>
            </a: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n</a:t>
            </a:r>
          </a:p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 </a:t>
            </a:r>
            <a:endParaRPr lang="fr-FR" sz="1400" b="0" dirty="0">
              <a:ln w="11430"/>
              <a:solidFill>
                <a:srgbClr val="9F2936"/>
              </a:solidFill>
              <a:effectLst/>
              <a:latin typeface="Trebuchet MS"/>
              <a:ea typeface="+mj-ea"/>
              <a:cs typeface="Trebuchet MS"/>
            </a:endParaRPr>
          </a:p>
        </p:txBody>
      </p:sp>
      <p:sp>
        <p:nvSpPr>
          <p:cNvPr id="106" name="Text Box 3"/>
          <p:cNvSpPr txBox="1">
            <a:spLocks noChangeArrowheads="1"/>
          </p:cNvSpPr>
          <p:nvPr/>
        </p:nvSpPr>
        <p:spPr bwMode="auto">
          <a:xfrm>
            <a:off x="5029200" y="2558534"/>
            <a:ext cx="35179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fr-FR" sz="1400" b="0" dirty="0" err="1" smtClean="0">
                <a:latin typeface="Wingdings"/>
                <a:ea typeface="Wingdings"/>
                <a:cs typeface="Wingdings"/>
              </a:rPr>
              <a:t></a:t>
            </a:r>
            <a:r>
              <a:rPr lang="fr-FR" sz="1400" b="0" dirty="0" smtClean="0">
                <a:latin typeface="Trebuchet MS"/>
                <a:cs typeface="Trebuchet MS"/>
              </a:rPr>
              <a:t> 70 x </a:t>
            </a:r>
            <a:r>
              <a:rPr lang="fr-FR" sz="1800" b="0" dirty="0" smtClean="0">
                <a:latin typeface="Trebuchet MS"/>
                <a:cs typeface="Trebuchet MS"/>
              </a:rPr>
              <a:t>√</a:t>
            </a:r>
            <a:r>
              <a:rPr lang="fr-FR" sz="1400" b="0" dirty="0" smtClean="0">
                <a:latin typeface="Trebuchet MS"/>
                <a:cs typeface="Trebuchet MS"/>
              </a:rPr>
              <a:t>1,4 = 70 x 1,19 =</a:t>
            </a:r>
            <a:r>
              <a:rPr lang="fr-FR" sz="1400" dirty="0" smtClean="0">
                <a:solidFill>
                  <a:schemeClr val="accent2"/>
                </a:solidFill>
                <a:latin typeface="Trebuchet MS"/>
                <a:cs typeface="Trebuchet MS"/>
              </a:rPr>
              <a:t> 83 Km/h</a:t>
            </a:r>
          </a:p>
        </p:txBody>
      </p:sp>
      <p:grpSp>
        <p:nvGrpSpPr>
          <p:cNvPr id="2" name="Grouper 1"/>
          <p:cNvGrpSpPr/>
          <p:nvPr/>
        </p:nvGrpSpPr>
        <p:grpSpPr>
          <a:xfrm>
            <a:off x="1258626" y="3240503"/>
            <a:ext cx="6659974" cy="2988783"/>
            <a:chOff x="1258626" y="3240503"/>
            <a:chExt cx="6659974" cy="2988783"/>
          </a:xfrm>
        </p:grpSpPr>
        <p:sp>
          <p:nvSpPr>
            <p:cNvPr id="51" name="Freeform 8"/>
            <p:cNvSpPr>
              <a:spLocks/>
            </p:cNvSpPr>
            <p:nvPr/>
          </p:nvSpPr>
          <p:spPr bwMode="auto">
            <a:xfrm flipH="1">
              <a:off x="1258626" y="4697412"/>
              <a:ext cx="6659974" cy="158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5418" y="0"/>
                </a:cxn>
              </a:cxnLst>
              <a:rect l="0" t="0" r="r" b="b"/>
              <a:pathLst>
                <a:path w="5418" h="1">
                  <a:moveTo>
                    <a:pt x="0" y="1"/>
                  </a:moveTo>
                  <a:lnTo>
                    <a:pt x="5418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lgDashDot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grpSp>
          <p:nvGrpSpPr>
            <p:cNvPr id="53" name="Grouper 92"/>
            <p:cNvGrpSpPr>
              <a:grpSpLocks noChangeAspect="1"/>
            </p:cNvGrpSpPr>
            <p:nvPr/>
          </p:nvGrpSpPr>
          <p:grpSpPr>
            <a:xfrm rot="2700000">
              <a:off x="3115708" y="4398032"/>
              <a:ext cx="2988783" cy="673726"/>
              <a:chOff x="2122487" y="3019401"/>
              <a:chExt cx="4905224" cy="1105727"/>
            </a:xfrm>
          </p:grpSpPr>
          <p:sp>
            <p:nvSpPr>
              <p:cNvPr id="54" name="Ellipse 53"/>
              <p:cNvSpPr>
                <a:spLocks noChangeAspect="1"/>
              </p:cNvSpPr>
              <p:nvPr/>
            </p:nvSpPr>
            <p:spPr>
              <a:xfrm>
                <a:off x="4127502" y="3019401"/>
                <a:ext cx="931393" cy="914398"/>
              </a:xfrm>
              <a:prstGeom prst="ellipse">
                <a:avLst/>
              </a:prstGeom>
              <a:noFill/>
              <a:ln>
                <a:solidFill>
                  <a:srgbClr val="5F5F5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57" name="Group 3"/>
              <p:cNvGrpSpPr>
                <a:grpSpLocks/>
              </p:cNvGrpSpPr>
              <p:nvPr/>
            </p:nvGrpSpPr>
            <p:grpSpPr bwMode="auto">
              <a:xfrm>
                <a:off x="2122487" y="3095652"/>
                <a:ext cx="4905224" cy="1029476"/>
                <a:chOff x="1174" y="3028"/>
                <a:chExt cx="2156" cy="483"/>
              </a:xfrm>
            </p:grpSpPr>
            <p:sp>
              <p:nvSpPr>
                <p:cNvPr id="59" name="Line 19"/>
                <p:cNvSpPr>
                  <a:spLocks noChangeShapeType="1"/>
                </p:cNvSpPr>
                <p:nvPr/>
              </p:nvSpPr>
              <p:spPr bwMode="auto">
                <a:xfrm rot="120000" flipH="1" flipV="1">
                  <a:off x="1707" y="3157"/>
                  <a:ext cx="474" cy="193"/>
                </a:xfrm>
                <a:prstGeom prst="line">
                  <a:avLst/>
                </a:prstGeom>
                <a:noFill/>
                <a:ln w="38100" cmpd="dbl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0" name="Line 18"/>
                <p:cNvSpPr>
                  <a:spLocks noChangeShapeType="1"/>
                </p:cNvSpPr>
                <p:nvPr/>
              </p:nvSpPr>
              <p:spPr bwMode="auto">
                <a:xfrm rot="21480000" flipV="1">
                  <a:off x="2339" y="3151"/>
                  <a:ext cx="473" cy="193"/>
                </a:xfrm>
                <a:prstGeom prst="line">
                  <a:avLst/>
                </a:prstGeom>
                <a:noFill/>
                <a:ln w="38100" cmpd="dbl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1" name="AutoShape 4"/>
                <p:cNvSpPr>
                  <a:spLocks noChangeArrowheads="1"/>
                </p:cNvSpPr>
                <p:nvPr/>
              </p:nvSpPr>
              <p:spPr bwMode="auto">
                <a:xfrm rot="21480000">
                  <a:off x="2370" y="3123"/>
                  <a:ext cx="960" cy="27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Oval 5"/>
                <p:cNvSpPr>
                  <a:spLocks noChangeArrowheads="1"/>
                </p:cNvSpPr>
                <p:nvPr/>
              </p:nvSpPr>
              <p:spPr bwMode="auto">
                <a:xfrm>
                  <a:off x="2140" y="3118"/>
                  <a:ext cx="231" cy="79"/>
                </a:xfrm>
                <a:prstGeom prst="ellipse">
                  <a:avLst/>
                </a:prstGeom>
                <a:solidFill>
                  <a:schemeClr val="tx2">
                    <a:lumMod val="75000"/>
                    <a:lumOff val="25000"/>
                  </a:scheme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" name="Oval 6"/>
                <p:cNvSpPr>
                  <a:spLocks noChangeArrowheads="1"/>
                </p:cNvSpPr>
                <p:nvPr/>
              </p:nvSpPr>
              <p:spPr bwMode="auto">
                <a:xfrm>
                  <a:off x="2134" y="3199"/>
                  <a:ext cx="243" cy="177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" name="Rectangle 7"/>
                <p:cNvSpPr>
                  <a:spLocks noChangeArrowheads="1"/>
                </p:cNvSpPr>
                <p:nvPr/>
              </p:nvSpPr>
              <p:spPr bwMode="auto">
                <a:xfrm>
                  <a:off x="2134" y="3168"/>
                  <a:ext cx="243" cy="88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" name="AutoShape 9"/>
                <p:cNvSpPr>
                  <a:spLocks noChangeArrowheads="1"/>
                </p:cNvSpPr>
                <p:nvPr/>
              </p:nvSpPr>
              <p:spPr bwMode="auto">
                <a:xfrm rot="16200000" flipV="1">
                  <a:off x="2093" y="3188"/>
                  <a:ext cx="334" cy="14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2198" y="3288"/>
                  <a:ext cx="55" cy="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7" name="Line 11"/>
                <p:cNvSpPr>
                  <a:spLocks noChangeShapeType="1"/>
                </p:cNvSpPr>
                <p:nvPr/>
              </p:nvSpPr>
              <p:spPr bwMode="auto">
                <a:xfrm>
                  <a:off x="2267" y="3284"/>
                  <a:ext cx="53" cy="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9" name="Line 12"/>
                <p:cNvSpPr>
                  <a:spLocks noChangeShapeType="1"/>
                </p:cNvSpPr>
                <p:nvPr/>
              </p:nvSpPr>
              <p:spPr bwMode="auto">
                <a:xfrm flipH="1">
                  <a:off x="2090" y="3350"/>
                  <a:ext cx="49" cy="113"/>
                </a:xfrm>
                <a:prstGeom prst="line">
                  <a:avLst/>
                </a:prstGeom>
                <a:noFill/>
                <a:ln w="38100" cmpd="dbl">
                  <a:solidFill>
                    <a:srgbClr val="5F5F5F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70" name="Line 13"/>
                <p:cNvSpPr>
                  <a:spLocks noChangeShapeType="1"/>
                </p:cNvSpPr>
                <p:nvPr/>
              </p:nvSpPr>
              <p:spPr bwMode="auto">
                <a:xfrm>
                  <a:off x="2365" y="3350"/>
                  <a:ext cx="48" cy="113"/>
                </a:xfrm>
                <a:prstGeom prst="line">
                  <a:avLst/>
                </a:prstGeom>
                <a:noFill/>
                <a:ln w="38100" cmpd="dbl">
                  <a:solidFill>
                    <a:srgbClr val="5F5F5F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74" name="Oval 14"/>
                <p:cNvSpPr>
                  <a:spLocks noChangeArrowheads="1"/>
                </p:cNvSpPr>
                <p:nvPr/>
              </p:nvSpPr>
              <p:spPr bwMode="auto">
                <a:xfrm>
                  <a:off x="2411" y="3425"/>
                  <a:ext cx="44" cy="86"/>
                </a:xfrm>
                <a:prstGeom prst="ellipse">
                  <a:avLst/>
                </a:prstGeom>
                <a:solidFill>
                  <a:srgbClr val="656565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Line 15"/>
                <p:cNvSpPr>
                  <a:spLocks noChangeShapeType="1"/>
                </p:cNvSpPr>
                <p:nvPr/>
              </p:nvSpPr>
              <p:spPr bwMode="auto">
                <a:xfrm flipH="1" flipV="1">
                  <a:off x="2146" y="3174"/>
                  <a:ext cx="91" cy="1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79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283" y="3174"/>
                  <a:ext cx="89" cy="1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80" name="AutoShape 17"/>
                <p:cNvSpPr>
                  <a:spLocks noChangeArrowheads="1"/>
                </p:cNvSpPr>
                <p:nvPr/>
              </p:nvSpPr>
              <p:spPr bwMode="auto">
                <a:xfrm rot="120000" flipH="1">
                  <a:off x="1174" y="3131"/>
                  <a:ext cx="960" cy="27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Oval 20"/>
                <p:cNvSpPr>
                  <a:spLocks noChangeArrowheads="1"/>
                </p:cNvSpPr>
                <p:nvPr/>
              </p:nvSpPr>
              <p:spPr bwMode="auto">
                <a:xfrm>
                  <a:off x="2056" y="3420"/>
                  <a:ext cx="44" cy="86"/>
                </a:xfrm>
                <a:prstGeom prst="ellipse">
                  <a:avLst/>
                </a:prstGeom>
                <a:solidFill>
                  <a:srgbClr val="656565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AutoShape 8"/>
                <p:cNvSpPr>
                  <a:spLocks noChangeArrowheads="1"/>
                </p:cNvSpPr>
                <p:nvPr/>
              </p:nvSpPr>
              <p:spPr bwMode="auto">
                <a:xfrm flipV="1">
                  <a:off x="2063" y="3256"/>
                  <a:ext cx="391" cy="22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89" name="Text Box 47"/>
            <p:cNvSpPr txBox="1">
              <a:spLocks noChangeArrowheads="1"/>
            </p:cNvSpPr>
            <p:nvPr/>
          </p:nvSpPr>
          <p:spPr bwMode="auto">
            <a:xfrm>
              <a:off x="3085571" y="4089400"/>
              <a:ext cx="114458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1200" b="0" dirty="0">
                  <a:latin typeface="Symbol" charset="2"/>
                </a:rPr>
                <a:t>j</a:t>
              </a:r>
              <a:r>
                <a:rPr lang="fr-FR" sz="1200" b="0" dirty="0"/>
                <a:t> =</a:t>
              </a:r>
              <a:r>
                <a:rPr lang="fr-FR" sz="1200" b="0" dirty="0" smtClean="0"/>
                <a:t> </a:t>
              </a:r>
              <a:r>
                <a:rPr lang="fr-FR" sz="1200" b="0" dirty="0" smtClean="0">
                  <a:latin typeface="Trebuchet MS"/>
                  <a:cs typeface="Trebuchet MS"/>
                </a:rPr>
                <a:t>45°</a:t>
              </a:r>
              <a:endParaRPr lang="fr-FR" sz="1200" b="0" dirty="0">
                <a:latin typeface="Trebuchet MS"/>
                <a:cs typeface="Trebuchet MS"/>
              </a:endParaRPr>
            </a:p>
          </p:txBody>
        </p:sp>
        <p:sp>
          <p:nvSpPr>
            <p:cNvPr id="90" name="Arc 40"/>
            <p:cNvSpPr>
              <a:spLocks noChangeAspect="1"/>
            </p:cNvSpPr>
            <p:nvPr/>
          </p:nvSpPr>
          <p:spPr bwMode="auto">
            <a:xfrm rot="4172499" flipH="1" flipV="1">
              <a:off x="2983059" y="3626279"/>
              <a:ext cx="899196" cy="970224"/>
            </a:xfrm>
            <a:custGeom>
              <a:avLst/>
              <a:gdLst>
                <a:gd name="T0" fmla="*/ 0 w 21508"/>
                <a:gd name="T1" fmla="*/ 0 h 21600"/>
                <a:gd name="T2" fmla="*/ 1404938 w 21508"/>
                <a:gd name="T3" fmla="*/ 1403987 h 21600"/>
                <a:gd name="T4" fmla="*/ 0 w 21508"/>
                <a:gd name="T5" fmla="*/ 1546225 h 21600"/>
                <a:gd name="T6" fmla="*/ 0 60000 65536"/>
                <a:gd name="T7" fmla="*/ 0 60000 65536"/>
                <a:gd name="T8" fmla="*/ 0 60000 65536"/>
                <a:gd name="T9" fmla="*/ 0 w 21508"/>
                <a:gd name="T10" fmla="*/ 0 h 21600"/>
                <a:gd name="T11" fmla="*/ 21508 w 2150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08" h="21600" fill="none" extrusionOk="0">
                  <a:moveTo>
                    <a:pt x="-1" y="0"/>
                  </a:moveTo>
                  <a:cubicBezTo>
                    <a:pt x="11159" y="0"/>
                    <a:pt x="20481" y="8500"/>
                    <a:pt x="21508" y="19612"/>
                  </a:cubicBezTo>
                </a:path>
                <a:path w="21508" h="21600" stroke="0" extrusionOk="0">
                  <a:moveTo>
                    <a:pt x="-1" y="0"/>
                  </a:moveTo>
                  <a:cubicBezTo>
                    <a:pt x="11159" y="0"/>
                    <a:pt x="20481" y="8500"/>
                    <a:pt x="21508" y="1961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91" name="Grouper 90"/>
            <p:cNvGrpSpPr/>
            <p:nvPr/>
          </p:nvGrpSpPr>
          <p:grpSpPr>
            <a:xfrm>
              <a:off x="5019716" y="3247256"/>
              <a:ext cx="1079903" cy="1666992"/>
              <a:chOff x="5036648" y="3204922"/>
              <a:chExt cx="1079903" cy="1666992"/>
            </a:xfrm>
          </p:grpSpPr>
          <p:sp>
            <p:nvSpPr>
              <p:cNvPr id="92" name="AutoShape 7"/>
              <p:cNvSpPr>
                <a:spLocks noChangeArrowheads="1"/>
              </p:cNvSpPr>
              <p:nvPr/>
            </p:nvSpPr>
            <p:spPr bwMode="auto">
              <a:xfrm rot="2460000">
                <a:off x="5036648" y="3288638"/>
                <a:ext cx="179999" cy="1583276"/>
              </a:xfrm>
              <a:prstGeom prst="upArrow">
                <a:avLst>
                  <a:gd name="adj1" fmla="val 50000"/>
                  <a:gd name="adj2" fmla="val 96354"/>
                </a:avLst>
              </a:prstGeom>
              <a:solidFill>
                <a:srgbClr val="1F497D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  <p:sp>
            <p:nvSpPr>
              <p:cNvPr id="94" name="Text Box 14"/>
              <p:cNvSpPr txBox="1">
                <a:spLocks noChangeArrowheads="1"/>
              </p:cNvSpPr>
              <p:nvPr/>
            </p:nvSpPr>
            <p:spPr bwMode="auto">
              <a:xfrm>
                <a:off x="5360325" y="3204922"/>
                <a:ext cx="756226" cy="30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fr-FR" sz="1400" b="0" dirty="0" smtClean="0">
                    <a:solidFill>
                      <a:srgbClr val="1F497D"/>
                    </a:solidFill>
                    <a:latin typeface="Trebuchet MS"/>
                    <a:cs typeface="Trebuchet MS"/>
                  </a:rPr>
                  <a:t>Rz</a:t>
                </a:r>
                <a:endParaRPr lang="fr-FR" sz="1400" b="0" dirty="0">
                  <a:solidFill>
                    <a:srgbClr val="1F497D"/>
                  </a:solidFill>
                  <a:latin typeface="Trebuchet MS"/>
                  <a:cs typeface="Trebuchet MS"/>
                </a:endParaRPr>
              </a:p>
            </p:txBody>
          </p:sp>
        </p:grpSp>
      </p:grpSp>
      <p:grpSp>
        <p:nvGrpSpPr>
          <p:cNvPr id="97" name="Grouper 96"/>
          <p:cNvGrpSpPr/>
          <p:nvPr/>
        </p:nvGrpSpPr>
        <p:grpSpPr>
          <a:xfrm>
            <a:off x="3860800" y="4522963"/>
            <a:ext cx="1498600" cy="1614115"/>
            <a:chOff x="3860800" y="4522963"/>
            <a:chExt cx="1498600" cy="1614115"/>
          </a:xfrm>
        </p:grpSpPr>
        <p:grpSp>
          <p:nvGrpSpPr>
            <p:cNvPr id="99" name="Grouper 98"/>
            <p:cNvGrpSpPr/>
            <p:nvPr/>
          </p:nvGrpSpPr>
          <p:grpSpPr>
            <a:xfrm>
              <a:off x="3860800" y="4737100"/>
              <a:ext cx="1498600" cy="1399978"/>
              <a:chOff x="3860800" y="4737100"/>
              <a:chExt cx="1498600" cy="1399978"/>
            </a:xfrm>
          </p:grpSpPr>
          <p:sp>
            <p:nvSpPr>
              <p:cNvPr id="110" name="Text Box 11"/>
              <p:cNvSpPr txBox="1">
                <a:spLocks noChangeArrowheads="1"/>
              </p:cNvSpPr>
              <p:nvPr/>
            </p:nvSpPr>
            <p:spPr bwMode="auto">
              <a:xfrm>
                <a:off x="3860800" y="5829301"/>
                <a:ext cx="14986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fr-FR" sz="1400" b="0" dirty="0" smtClean="0">
                    <a:solidFill>
                      <a:srgbClr val="C02C04"/>
                    </a:solidFill>
                    <a:latin typeface="Trebuchet MS"/>
                    <a:cs typeface="Trebuchet MS"/>
                  </a:rPr>
                  <a:t>Mg </a:t>
                </a:r>
                <a:endParaRPr lang="fr-FR" sz="1400" b="0" dirty="0">
                  <a:solidFill>
                    <a:srgbClr val="C02C04"/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111" name="AutoShape 16"/>
              <p:cNvSpPr>
                <a:spLocks noChangeArrowheads="1"/>
              </p:cNvSpPr>
              <p:nvPr/>
            </p:nvSpPr>
            <p:spPr bwMode="auto">
              <a:xfrm flipV="1">
                <a:off x="4510619" y="4737100"/>
                <a:ext cx="179999" cy="1174750"/>
              </a:xfrm>
              <a:prstGeom prst="upArrow">
                <a:avLst>
                  <a:gd name="adj1" fmla="val 50000"/>
                  <a:gd name="adj2" fmla="val 96354"/>
                </a:avLst>
              </a:prstGeom>
              <a:solidFill>
                <a:srgbClr val="C02C04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</p:grpSp>
        <p:grpSp>
          <p:nvGrpSpPr>
            <p:cNvPr id="101" name="Group 48"/>
            <p:cNvGrpSpPr>
              <a:grpSpLocks/>
            </p:cNvGrpSpPr>
            <p:nvPr/>
          </p:nvGrpSpPr>
          <p:grpSpPr bwMode="auto">
            <a:xfrm>
              <a:off x="4396686" y="4522963"/>
              <a:ext cx="402749" cy="378154"/>
              <a:chOff x="1093" y="2411"/>
              <a:chExt cx="177" cy="157"/>
            </a:xfrm>
          </p:grpSpPr>
          <p:sp>
            <p:nvSpPr>
              <p:cNvPr id="103" name="Oval 49"/>
              <p:cNvSpPr>
                <a:spLocks noChangeArrowheads="1"/>
              </p:cNvSpPr>
              <p:nvPr/>
            </p:nvSpPr>
            <p:spPr bwMode="auto">
              <a:xfrm>
                <a:off x="1140" y="2451"/>
                <a:ext cx="77" cy="75"/>
              </a:xfrm>
              <a:prstGeom prst="ellipse">
                <a:avLst/>
              </a:prstGeom>
              <a:solidFill>
                <a:srgbClr val="FFFF00"/>
              </a:solidFill>
              <a:ln w="3175" cap="flat" cmpd="sng" algn="ctr">
                <a:solidFill>
                  <a:srgbClr val="E3DED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4" name="Line 50"/>
              <p:cNvSpPr>
                <a:spLocks noChangeShapeType="1"/>
              </p:cNvSpPr>
              <p:nvPr/>
            </p:nvSpPr>
            <p:spPr bwMode="auto">
              <a:xfrm>
                <a:off x="1183" y="2411"/>
                <a:ext cx="0" cy="157"/>
              </a:xfrm>
              <a:prstGeom prst="line">
                <a:avLst/>
              </a:prstGeom>
              <a:noFill/>
              <a:ln w="3175" cap="flat" cmpd="sng" algn="ctr">
                <a:solidFill>
                  <a:srgbClr val="E3DED1"/>
                </a:solidFill>
                <a:prstDash val="solid"/>
                <a:round/>
                <a:headEnd type="none" w="med" len="med"/>
                <a:tailEnd type="none" w="med" len="me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5" name="Line 51"/>
              <p:cNvSpPr>
                <a:spLocks noChangeShapeType="1"/>
              </p:cNvSpPr>
              <p:nvPr/>
            </p:nvSpPr>
            <p:spPr bwMode="auto">
              <a:xfrm rot="5400000">
                <a:off x="1182" y="2403"/>
                <a:ext cx="0" cy="177"/>
              </a:xfrm>
              <a:prstGeom prst="line">
                <a:avLst/>
              </a:prstGeom>
              <a:noFill/>
              <a:ln w="317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2814579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ZoneTexte 80"/>
          <p:cNvSpPr txBox="1">
            <a:spLocks/>
          </p:cNvSpPr>
          <p:nvPr/>
        </p:nvSpPr>
        <p:spPr>
          <a:xfrm>
            <a:off x="2061357" y="276803"/>
            <a:ext cx="5046685" cy="356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100" dir="4260000" algn="br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2000" cap="all" dirty="0" smtClean="0">
                <a:ln w="11430"/>
                <a:solidFill>
                  <a:srgbClr val="9F2936"/>
                </a:solidFill>
                <a:latin typeface="Trebuchet MS"/>
                <a:ea typeface="+mj-ea"/>
                <a:cs typeface="Trebuchet MS"/>
              </a:rPr>
              <a:t>La vitesse de décrochage</a:t>
            </a:r>
            <a:endParaRPr lang="fr-FR" sz="2000" cap="all" dirty="0">
              <a:ln w="11430"/>
              <a:solidFill>
                <a:srgbClr val="9F2936"/>
              </a:solidFill>
              <a:latin typeface="Trebuchet MS"/>
              <a:ea typeface="+mj-ea"/>
              <a:cs typeface="Trebuchet MS"/>
            </a:endParaRPr>
          </a:p>
        </p:txBody>
      </p:sp>
      <p:sp>
        <p:nvSpPr>
          <p:cNvPr id="95" name="Text Box 3"/>
          <p:cNvSpPr txBox="1">
            <a:spLocks noChangeArrowheads="1"/>
          </p:cNvSpPr>
          <p:nvPr/>
        </p:nvSpPr>
        <p:spPr bwMode="auto">
          <a:xfrm>
            <a:off x="355600" y="2187574"/>
            <a:ext cx="8458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fr-FR" sz="1400" b="0" dirty="0" smtClean="0">
                <a:latin typeface="Trebuchet MS"/>
                <a:cs typeface="Trebuchet MS"/>
              </a:rPr>
              <a:t>Exemple : un aéronef décroche à la vitesse de 70 Km/h</a:t>
            </a:r>
            <a:endParaRPr lang="fr-FR" sz="1400" dirty="0" smtClean="0">
              <a:latin typeface="Trebuchet MS"/>
              <a:cs typeface="Trebuchet MS"/>
            </a:endParaRPr>
          </a:p>
        </p:txBody>
      </p:sp>
      <p:sp>
        <p:nvSpPr>
          <p:cNvPr id="98" name="Text Box 3"/>
          <p:cNvSpPr txBox="1">
            <a:spLocks noChangeArrowheads="1"/>
          </p:cNvSpPr>
          <p:nvPr/>
        </p:nvSpPr>
        <p:spPr bwMode="auto">
          <a:xfrm>
            <a:off x="368300" y="2619375"/>
            <a:ext cx="49657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fr-FR" sz="1400" b="0" dirty="0" smtClean="0">
                <a:latin typeface="Trebuchet MS"/>
                <a:cs typeface="Trebuchet MS"/>
              </a:rPr>
              <a:t>Quelle sera sa vitesse de décrochage à 60° d’inclinaison ?</a:t>
            </a:r>
            <a:endParaRPr lang="fr-FR" sz="1400" dirty="0" smtClean="0">
              <a:solidFill>
                <a:schemeClr val="accent2"/>
              </a:solidFill>
              <a:latin typeface="Trebuchet MS"/>
              <a:cs typeface="Trebuchet MS"/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2933700" y="1638301"/>
            <a:ext cx="3302000" cy="344999"/>
          </a:xfrm>
          <a:prstGeom prst="rect">
            <a:avLst/>
          </a:prstGeom>
          <a:solidFill>
            <a:srgbClr val="FFF793"/>
          </a:solidFill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Formule de calcul : </a:t>
            </a:r>
            <a:r>
              <a:rPr lang="fr-FR" sz="1400" b="0" dirty="0" err="1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Vd</a:t>
            </a:r>
            <a:r>
              <a:rPr lang="fr-FR" sz="1400" b="0" baseline="-9000" dirty="0" err="1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a</a:t>
            </a: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 = </a:t>
            </a:r>
            <a:r>
              <a:rPr lang="fr-FR" sz="1400" b="0" dirty="0" err="1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Vd</a:t>
            </a: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 x </a:t>
            </a:r>
            <a:r>
              <a:rPr lang="fr-FR" sz="16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√</a:t>
            </a: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n</a:t>
            </a:r>
          </a:p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 </a:t>
            </a:r>
            <a:endParaRPr lang="fr-FR" sz="1400" b="0" dirty="0">
              <a:ln w="11430"/>
              <a:solidFill>
                <a:srgbClr val="9F2936"/>
              </a:solidFill>
              <a:effectLst/>
              <a:latin typeface="Trebuchet MS"/>
              <a:ea typeface="+mj-ea"/>
              <a:cs typeface="Trebuchet MS"/>
            </a:endParaRPr>
          </a:p>
        </p:txBody>
      </p:sp>
      <p:sp>
        <p:nvSpPr>
          <p:cNvPr id="106" name="Text Box 3"/>
          <p:cNvSpPr txBox="1">
            <a:spLocks noChangeArrowheads="1"/>
          </p:cNvSpPr>
          <p:nvPr/>
        </p:nvSpPr>
        <p:spPr bwMode="auto">
          <a:xfrm>
            <a:off x="4953000" y="2558534"/>
            <a:ext cx="35179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fr-FR" sz="1400" b="0" dirty="0" err="1" smtClean="0">
                <a:latin typeface="Wingdings"/>
                <a:ea typeface="Wingdings"/>
                <a:cs typeface="Wingdings"/>
              </a:rPr>
              <a:t></a:t>
            </a:r>
            <a:r>
              <a:rPr lang="fr-FR" sz="1400" b="0" dirty="0" smtClean="0">
                <a:latin typeface="Trebuchet MS"/>
                <a:cs typeface="Trebuchet MS"/>
              </a:rPr>
              <a:t> 70 x </a:t>
            </a:r>
            <a:r>
              <a:rPr lang="fr-FR" sz="1800" b="0" dirty="0" smtClean="0">
                <a:latin typeface="Trebuchet MS"/>
                <a:cs typeface="Trebuchet MS"/>
              </a:rPr>
              <a:t>√</a:t>
            </a:r>
            <a:r>
              <a:rPr lang="fr-FR" sz="1400" b="0" dirty="0" smtClean="0">
                <a:latin typeface="Trebuchet MS"/>
                <a:cs typeface="Trebuchet MS"/>
              </a:rPr>
              <a:t>2 = 70 x 1,41 =</a:t>
            </a:r>
            <a:r>
              <a:rPr lang="fr-FR" sz="1400" dirty="0" smtClean="0">
                <a:solidFill>
                  <a:schemeClr val="accent2"/>
                </a:solidFill>
                <a:latin typeface="Trebuchet MS"/>
                <a:cs typeface="Trebuchet MS"/>
              </a:rPr>
              <a:t> 99 Km/h</a:t>
            </a:r>
          </a:p>
        </p:txBody>
      </p:sp>
      <p:grpSp>
        <p:nvGrpSpPr>
          <p:cNvPr id="2" name="Grouper 1"/>
          <p:cNvGrpSpPr/>
          <p:nvPr/>
        </p:nvGrpSpPr>
        <p:grpSpPr>
          <a:xfrm>
            <a:off x="3051559" y="3240503"/>
            <a:ext cx="3763492" cy="2988783"/>
            <a:chOff x="3051559" y="3240503"/>
            <a:chExt cx="3763492" cy="2988783"/>
          </a:xfrm>
        </p:grpSpPr>
        <p:grpSp>
          <p:nvGrpSpPr>
            <p:cNvPr id="51" name="Grouper 92"/>
            <p:cNvGrpSpPr>
              <a:grpSpLocks noChangeAspect="1"/>
            </p:cNvGrpSpPr>
            <p:nvPr/>
          </p:nvGrpSpPr>
          <p:grpSpPr>
            <a:xfrm rot="3600000">
              <a:off x="3115708" y="4398032"/>
              <a:ext cx="2988783" cy="673726"/>
              <a:chOff x="2122487" y="3019401"/>
              <a:chExt cx="4905224" cy="1105727"/>
            </a:xfrm>
          </p:grpSpPr>
          <p:sp>
            <p:nvSpPr>
              <p:cNvPr id="52" name="Ellipse 51"/>
              <p:cNvSpPr>
                <a:spLocks noChangeAspect="1"/>
              </p:cNvSpPr>
              <p:nvPr/>
            </p:nvSpPr>
            <p:spPr>
              <a:xfrm>
                <a:off x="4127502" y="3019401"/>
                <a:ext cx="931393" cy="914398"/>
              </a:xfrm>
              <a:prstGeom prst="ellipse">
                <a:avLst/>
              </a:prstGeom>
              <a:noFill/>
              <a:ln>
                <a:solidFill>
                  <a:srgbClr val="5F5F5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53" name="Group 3"/>
              <p:cNvGrpSpPr>
                <a:grpSpLocks/>
              </p:cNvGrpSpPr>
              <p:nvPr/>
            </p:nvGrpSpPr>
            <p:grpSpPr bwMode="auto">
              <a:xfrm>
                <a:off x="2122487" y="3095652"/>
                <a:ext cx="4905224" cy="1029476"/>
                <a:chOff x="1174" y="3028"/>
                <a:chExt cx="2156" cy="483"/>
              </a:xfrm>
            </p:grpSpPr>
            <p:sp>
              <p:nvSpPr>
                <p:cNvPr id="54" name="Line 19"/>
                <p:cNvSpPr>
                  <a:spLocks noChangeShapeType="1"/>
                </p:cNvSpPr>
                <p:nvPr/>
              </p:nvSpPr>
              <p:spPr bwMode="auto">
                <a:xfrm rot="120000" flipH="1" flipV="1">
                  <a:off x="1707" y="3157"/>
                  <a:ext cx="474" cy="193"/>
                </a:xfrm>
                <a:prstGeom prst="line">
                  <a:avLst/>
                </a:prstGeom>
                <a:noFill/>
                <a:ln w="38100" cmpd="dbl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55" name="Line 18"/>
                <p:cNvSpPr>
                  <a:spLocks noChangeShapeType="1"/>
                </p:cNvSpPr>
                <p:nvPr/>
              </p:nvSpPr>
              <p:spPr bwMode="auto">
                <a:xfrm rot="21480000" flipV="1">
                  <a:off x="2339" y="3151"/>
                  <a:ext cx="473" cy="193"/>
                </a:xfrm>
                <a:prstGeom prst="line">
                  <a:avLst/>
                </a:prstGeom>
                <a:noFill/>
                <a:ln w="38100" cmpd="dbl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56" name="AutoShape 4"/>
                <p:cNvSpPr>
                  <a:spLocks noChangeArrowheads="1"/>
                </p:cNvSpPr>
                <p:nvPr/>
              </p:nvSpPr>
              <p:spPr bwMode="auto">
                <a:xfrm rot="21480000">
                  <a:off x="2370" y="3123"/>
                  <a:ext cx="960" cy="27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Oval 5"/>
                <p:cNvSpPr>
                  <a:spLocks noChangeArrowheads="1"/>
                </p:cNvSpPr>
                <p:nvPr/>
              </p:nvSpPr>
              <p:spPr bwMode="auto">
                <a:xfrm>
                  <a:off x="2140" y="3118"/>
                  <a:ext cx="231" cy="79"/>
                </a:xfrm>
                <a:prstGeom prst="ellipse">
                  <a:avLst/>
                </a:prstGeom>
                <a:solidFill>
                  <a:schemeClr val="tx2">
                    <a:lumMod val="75000"/>
                    <a:lumOff val="25000"/>
                  </a:scheme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Oval 6"/>
                <p:cNvSpPr>
                  <a:spLocks noChangeArrowheads="1"/>
                </p:cNvSpPr>
                <p:nvPr/>
              </p:nvSpPr>
              <p:spPr bwMode="auto">
                <a:xfrm>
                  <a:off x="2134" y="3199"/>
                  <a:ext cx="243" cy="177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9" name="Rectangle 7"/>
                <p:cNvSpPr>
                  <a:spLocks noChangeArrowheads="1"/>
                </p:cNvSpPr>
                <p:nvPr/>
              </p:nvSpPr>
              <p:spPr bwMode="auto">
                <a:xfrm>
                  <a:off x="2134" y="3168"/>
                  <a:ext cx="243" cy="88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AutoShape 9"/>
                <p:cNvSpPr>
                  <a:spLocks noChangeArrowheads="1"/>
                </p:cNvSpPr>
                <p:nvPr/>
              </p:nvSpPr>
              <p:spPr bwMode="auto">
                <a:xfrm rot="16200000" flipV="1">
                  <a:off x="2093" y="3188"/>
                  <a:ext cx="334" cy="14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2198" y="3288"/>
                  <a:ext cx="55" cy="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2" name="Line 11"/>
                <p:cNvSpPr>
                  <a:spLocks noChangeShapeType="1"/>
                </p:cNvSpPr>
                <p:nvPr/>
              </p:nvSpPr>
              <p:spPr bwMode="auto">
                <a:xfrm>
                  <a:off x="2267" y="3284"/>
                  <a:ext cx="53" cy="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3" name="Line 12"/>
                <p:cNvSpPr>
                  <a:spLocks noChangeShapeType="1"/>
                </p:cNvSpPr>
                <p:nvPr/>
              </p:nvSpPr>
              <p:spPr bwMode="auto">
                <a:xfrm flipH="1">
                  <a:off x="2090" y="3350"/>
                  <a:ext cx="49" cy="113"/>
                </a:xfrm>
                <a:prstGeom prst="line">
                  <a:avLst/>
                </a:prstGeom>
                <a:noFill/>
                <a:ln w="38100" cmpd="dbl">
                  <a:solidFill>
                    <a:srgbClr val="5F5F5F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4" name="Line 13"/>
                <p:cNvSpPr>
                  <a:spLocks noChangeShapeType="1"/>
                </p:cNvSpPr>
                <p:nvPr/>
              </p:nvSpPr>
              <p:spPr bwMode="auto">
                <a:xfrm>
                  <a:off x="2365" y="3350"/>
                  <a:ext cx="48" cy="113"/>
                </a:xfrm>
                <a:prstGeom prst="line">
                  <a:avLst/>
                </a:prstGeom>
                <a:noFill/>
                <a:ln w="38100" cmpd="dbl">
                  <a:solidFill>
                    <a:srgbClr val="5F5F5F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5" name="Oval 14"/>
                <p:cNvSpPr>
                  <a:spLocks noChangeArrowheads="1"/>
                </p:cNvSpPr>
                <p:nvPr/>
              </p:nvSpPr>
              <p:spPr bwMode="auto">
                <a:xfrm>
                  <a:off x="2411" y="3425"/>
                  <a:ext cx="44" cy="86"/>
                </a:xfrm>
                <a:prstGeom prst="ellipse">
                  <a:avLst/>
                </a:prstGeom>
                <a:solidFill>
                  <a:srgbClr val="656565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" name="Line 15"/>
                <p:cNvSpPr>
                  <a:spLocks noChangeShapeType="1"/>
                </p:cNvSpPr>
                <p:nvPr/>
              </p:nvSpPr>
              <p:spPr bwMode="auto">
                <a:xfrm flipH="1" flipV="1">
                  <a:off x="2146" y="3174"/>
                  <a:ext cx="91" cy="1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7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283" y="3174"/>
                  <a:ext cx="89" cy="1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8" name="AutoShape 17"/>
                <p:cNvSpPr>
                  <a:spLocks noChangeArrowheads="1"/>
                </p:cNvSpPr>
                <p:nvPr/>
              </p:nvSpPr>
              <p:spPr bwMode="auto">
                <a:xfrm rot="120000" flipH="1">
                  <a:off x="1174" y="3131"/>
                  <a:ext cx="960" cy="27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Oval 20"/>
                <p:cNvSpPr>
                  <a:spLocks noChangeArrowheads="1"/>
                </p:cNvSpPr>
                <p:nvPr/>
              </p:nvSpPr>
              <p:spPr bwMode="auto">
                <a:xfrm>
                  <a:off x="2056" y="3420"/>
                  <a:ext cx="44" cy="86"/>
                </a:xfrm>
                <a:prstGeom prst="ellipse">
                  <a:avLst/>
                </a:prstGeom>
                <a:solidFill>
                  <a:srgbClr val="656565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AutoShape 8"/>
                <p:cNvSpPr>
                  <a:spLocks noChangeArrowheads="1"/>
                </p:cNvSpPr>
                <p:nvPr/>
              </p:nvSpPr>
              <p:spPr bwMode="auto">
                <a:xfrm flipV="1">
                  <a:off x="2063" y="3256"/>
                  <a:ext cx="391" cy="22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74" name="Text Box 47"/>
            <p:cNvSpPr txBox="1">
              <a:spLocks noChangeArrowheads="1"/>
            </p:cNvSpPr>
            <p:nvPr/>
          </p:nvSpPr>
          <p:spPr bwMode="auto">
            <a:xfrm>
              <a:off x="3199871" y="3987800"/>
              <a:ext cx="114458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1200" b="0" dirty="0">
                  <a:latin typeface="Symbol" charset="2"/>
                </a:rPr>
                <a:t>j</a:t>
              </a:r>
              <a:r>
                <a:rPr lang="fr-FR" sz="1200" b="0" dirty="0"/>
                <a:t> =</a:t>
              </a:r>
              <a:r>
                <a:rPr lang="fr-FR" sz="1200" b="0" dirty="0" smtClean="0"/>
                <a:t> </a:t>
              </a:r>
              <a:r>
                <a:rPr lang="fr-FR" sz="1200" b="0" dirty="0" smtClean="0">
                  <a:latin typeface="Trebuchet MS"/>
                  <a:cs typeface="Trebuchet MS"/>
                </a:rPr>
                <a:t>60°</a:t>
              </a:r>
              <a:endParaRPr lang="fr-FR" sz="1200" b="0" dirty="0">
                <a:latin typeface="Trebuchet MS"/>
                <a:cs typeface="Trebuchet MS"/>
              </a:endParaRPr>
            </a:p>
          </p:txBody>
        </p:sp>
        <p:sp>
          <p:nvSpPr>
            <p:cNvPr id="75" name="Arc 41"/>
            <p:cNvSpPr>
              <a:spLocks noChangeAspect="1"/>
            </p:cNvSpPr>
            <p:nvPr/>
          </p:nvSpPr>
          <p:spPr bwMode="auto">
            <a:xfrm rot="4366309" flipH="1" flipV="1">
              <a:off x="3070148" y="3503317"/>
              <a:ext cx="1100939" cy="1138118"/>
            </a:xfrm>
            <a:custGeom>
              <a:avLst/>
              <a:gdLst>
                <a:gd name="T0" fmla="*/ 136729 w 21600"/>
                <a:gd name="T1" fmla="*/ 0 h 22098"/>
                <a:gd name="T2" fmla="*/ 1767902 w 21600"/>
                <a:gd name="T3" fmla="*/ 1860550 h 22098"/>
                <a:gd name="T4" fmla="*/ 0 w 21600"/>
                <a:gd name="T5" fmla="*/ 1813148 h 22098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098"/>
                <a:gd name="T11" fmla="*/ 21600 w 21600"/>
                <a:gd name="T12" fmla="*/ 22098 h 220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098" fill="none" extrusionOk="0">
                  <a:moveTo>
                    <a:pt x="1670" y="-1"/>
                  </a:moveTo>
                  <a:cubicBezTo>
                    <a:pt x="12917" y="871"/>
                    <a:pt x="21600" y="10253"/>
                    <a:pt x="21600" y="21535"/>
                  </a:cubicBezTo>
                  <a:cubicBezTo>
                    <a:pt x="21600" y="21722"/>
                    <a:pt x="21597" y="21910"/>
                    <a:pt x="21592" y="22097"/>
                  </a:cubicBezTo>
                </a:path>
                <a:path w="21600" h="22098" stroke="0" extrusionOk="0">
                  <a:moveTo>
                    <a:pt x="1670" y="-1"/>
                  </a:moveTo>
                  <a:cubicBezTo>
                    <a:pt x="12917" y="871"/>
                    <a:pt x="21600" y="10253"/>
                    <a:pt x="21600" y="21535"/>
                  </a:cubicBezTo>
                  <a:cubicBezTo>
                    <a:pt x="21600" y="21722"/>
                    <a:pt x="21597" y="21910"/>
                    <a:pt x="21592" y="22097"/>
                  </a:cubicBezTo>
                  <a:lnTo>
                    <a:pt x="0" y="21535"/>
                  </a:lnTo>
                  <a:close/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6" name="Grouper 75"/>
            <p:cNvGrpSpPr/>
            <p:nvPr/>
          </p:nvGrpSpPr>
          <p:grpSpPr>
            <a:xfrm>
              <a:off x="4397676" y="3255722"/>
              <a:ext cx="2417375" cy="965218"/>
              <a:chOff x="4448476" y="3166822"/>
              <a:chExt cx="2417375" cy="965218"/>
            </a:xfrm>
          </p:grpSpPr>
          <p:sp>
            <p:nvSpPr>
              <p:cNvPr id="77" name="AutoShape 7"/>
              <p:cNvSpPr>
                <a:spLocks noChangeArrowheads="1"/>
              </p:cNvSpPr>
              <p:nvPr/>
            </p:nvSpPr>
            <p:spPr bwMode="auto">
              <a:xfrm rot="3300000">
                <a:off x="5384113" y="3016404"/>
                <a:ext cx="179999" cy="2051273"/>
              </a:xfrm>
              <a:prstGeom prst="upArrow">
                <a:avLst>
                  <a:gd name="adj1" fmla="val 50000"/>
                  <a:gd name="adj2" fmla="val 96354"/>
                </a:avLst>
              </a:prstGeom>
              <a:solidFill>
                <a:schemeClr val="tx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  <p:sp>
            <p:nvSpPr>
              <p:cNvPr id="78" name="Text Box 14"/>
              <p:cNvSpPr txBox="1">
                <a:spLocks noChangeArrowheads="1"/>
              </p:cNvSpPr>
              <p:nvPr/>
            </p:nvSpPr>
            <p:spPr bwMode="auto">
              <a:xfrm>
                <a:off x="6109625" y="3166822"/>
                <a:ext cx="756226" cy="30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fr-FR" sz="1400" b="0" dirty="0" smtClean="0">
                    <a:solidFill>
                      <a:srgbClr val="1F497D"/>
                    </a:solidFill>
                    <a:latin typeface="Trebuchet MS"/>
                    <a:cs typeface="Trebuchet MS"/>
                  </a:rPr>
                  <a:t>Rz</a:t>
                </a:r>
                <a:endParaRPr lang="fr-FR" sz="1400" b="0" dirty="0">
                  <a:solidFill>
                    <a:srgbClr val="1F497D"/>
                  </a:solidFill>
                  <a:latin typeface="Trebuchet MS"/>
                  <a:cs typeface="Trebuchet MS"/>
                </a:endParaRPr>
              </a:p>
            </p:txBody>
          </p:sp>
        </p:grpSp>
      </p:grpSp>
      <p:sp>
        <p:nvSpPr>
          <p:cNvPr id="80" name="Freeform 8"/>
          <p:cNvSpPr>
            <a:spLocks/>
          </p:cNvSpPr>
          <p:nvPr/>
        </p:nvSpPr>
        <p:spPr bwMode="auto">
          <a:xfrm flipH="1">
            <a:off x="1258626" y="4697412"/>
            <a:ext cx="6659974" cy="1588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418" y="0"/>
              </a:cxn>
            </a:cxnLst>
            <a:rect l="0" t="0" r="r" b="b"/>
            <a:pathLst>
              <a:path w="5418" h="1">
                <a:moveTo>
                  <a:pt x="0" y="1"/>
                </a:moveTo>
                <a:lnTo>
                  <a:pt x="5418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 dirty="0"/>
          </a:p>
        </p:txBody>
      </p:sp>
      <p:grpSp>
        <p:nvGrpSpPr>
          <p:cNvPr id="82" name="Grouper 81"/>
          <p:cNvGrpSpPr/>
          <p:nvPr/>
        </p:nvGrpSpPr>
        <p:grpSpPr>
          <a:xfrm>
            <a:off x="3860800" y="4522963"/>
            <a:ext cx="1498600" cy="1614115"/>
            <a:chOff x="3860800" y="4522963"/>
            <a:chExt cx="1498600" cy="1614115"/>
          </a:xfrm>
        </p:grpSpPr>
        <p:grpSp>
          <p:nvGrpSpPr>
            <p:cNvPr id="84" name="Grouper 83"/>
            <p:cNvGrpSpPr/>
            <p:nvPr/>
          </p:nvGrpSpPr>
          <p:grpSpPr>
            <a:xfrm>
              <a:off x="3860800" y="4737100"/>
              <a:ext cx="1498600" cy="1399978"/>
              <a:chOff x="3860800" y="4737100"/>
              <a:chExt cx="1498600" cy="1399978"/>
            </a:xfrm>
          </p:grpSpPr>
          <p:sp>
            <p:nvSpPr>
              <p:cNvPr id="89" name="Text Box 11"/>
              <p:cNvSpPr txBox="1">
                <a:spLocks noChangeArrowheads="1"/>
              </p:cNvSpPr>
              <p:nvPr/>
            </p:nvSpPr>
            <p:spPr bwMode="auto">
              <a:xfrm>
                <a:off x="3860800" y="5829301"/>
                <a:ext cx="14986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fr-FR" sz="1400" b="0" dirty="0" smtClean="0">
                    <a:solidFill>
                      <a:srgbClr val="C02C04"/>
                    </a:solidFill>
                    <a:latin typeface="Trebuchet MS"/>
                    <a:cs typeface="Trebuchet MS"/>
                  </a:rPr>
                  <a:t>Mg </a:t>
                </a:r>
                <a:endParaRPr lang="fr-FR" sz="1400" b="0" dirty="0">
                  <a:solidFill>
                    <a:srgbClr val="C02C04"/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90" name="AutoShape 16"/>
              <p:cNvSpPr>
                <a:spLocks noChangeArrowheads="1"/>
              </p:cNvSpPr>
              <p:nvPr/>
            </p:nvSpPr>
            <p:spPr bwMode="auto">
              <a:xfrm flipV="1">
                <a:off x="4510619" y="4737100"/>
                <a:ext cx="179999" cy="1174750"/>
              </a:xfrm>
              <a:prstGeom prst="upArrow">
                <a:avLst>
                  <a:gd name="adj1" fmla="val 50000"/>
                  <a:gd name="adj2" fmla="val 96354"/>
                </a:avLst>
              </a:prstGeom>
              <a:solidFill>
                <a:srgbClr val="C02C04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</p:grpSp>
        <p:grpSp>
          <p:nvGrpSpPr>
            <p:cNvPr id="85" name="Group 48"/>
            <p:cNvGrpSpPr>
              <a:grpSpLocks/>
            </p:cNvGrpSpPr>
            <p:nvPr/>
          </p:nvGrpSpPr>
          <p:grpSpPr bwMode="auto">
            <a:xfrm>
              <a:off x="4396686" y="4522963"/>
              <a:ext cx="402749" cy="378154"/>
              <a:chOff x="1093" y="2411"/>
              <a:chExt cx="177" cy="157"/>
            </a:xfrm>
          </p:grpSpPr>
          <p:sp>
            <p:nvSpPr>
              <p:cNvPr id="86" name="Oval 49"/>
              <p:cNvSpPr>
                <a:spLocks noChangeArrowheads="1"/>
              </p:cNvSpPr>
              <p:nvPr/>
            </p:nvSpPr>
            <p:spPr bwMode="auto">
              <a:xfrm>
                <a:off x="1140" y="2451"/>
                <a:ext cx="77" cy="75"/>
              </a:xfrm>
              <a:prstGeom prst="ellipse">
                <a:avLst/>
              </a:prstGeom>
              <a:solidFill>
                <a:srgbClr val="FFFF00"/>
              </a:solidFill>
              <a:ln w="3175" cap="flat" cmpd="sng" algn="ctr">
                <a:solidFill>
                  <a:srgbClr val="E3DED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7" name="Line 50"/>
              <p:cNvSpPr>
                <a:spLocks noChangeShapeType="1"/>
              </p:cNvSpPr>
              <p:nvPr/>
            </p:nvSpPr>
            <p:spPr bwMode="auto">
              <a:xfrm>
                <a:off x="1183" y="2411"/>
                <a:ext cx="0" cy="157"/>
              </a:xfrm>
              <a:prstGeom prst="line">
                <a:avLst/>
              </a:prstGeom>
              <a:noFill/>
              <a:ln w="3175" cap="flat" cmpd="sng" algn="ctr">
                <a:solidFill>
                  <a:srgbClr val="E3DED1"/>
                </a:solidFill>
                <a:prstDash val="solid"/>
                <a:round/>
                <a:headEnd type="none" w="med" len="med"/>
                <a:tailEnd type="none" w="med" len="me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8" name="Line 51"/>
              <p:cNvSpPr>
                <a:spLocks noChangeShapeType="1"/>
              </p:cNvSpPr>
              <p:nvPr/>
            </p:nvSpPr>
            <p:spPr bwMode="auto">
              <a:xfrm rot="5400000">
                <a:off x="1182" y="2403"/>
                <a:ext cx="0" cy="177"/>
              </a:xfrm>
              <a:prstGeom prst="line">
                <a:avLst/>
              </a:prstGeom>
              <a:noFill/>
              <a:ln w="317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  <p:sp>
        <p:nvSpPr>
          <p:cNvPr id="43" name="ZoneTexte 42"/>
          <p:cNvSpPr txBox="1"/>
          <p:nvPr/>
        </p:nvSpPr>
        <p:spPr>
          <a:xfrm>
            <a:off x="607460" y="1104901"/>
            <a:ext cx="7962900" cy="344999"/>
          </a:xfrm>
          <a:prstGeom prst="rect">
            <a:avLst/>
          </a:prstGeom>
          <a:solidFill>
            <a:srgbClr val="FFF793"/>
          </a:solidFill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1400" b="0" dirty="0" smtClean="0">
                <a:ln w="11430"/>
                <a:solidFill>
                  <a:srgbClr val="9F2936"/>
                </a:solidFill>
                <a:effectLst/>
                <a:latin typeface="Trebuchet MS"/>
                <a:ea typeface="+mj-ea"/>
                <a:cs typeface="Trebuchet MS"/>
              </a:rPr>
              <a:t>En virage, la vitesse de décrochage augmente avec la racine carrée du facteur de charge (n).</a:t>
            </a:r>
            <a:endParaRPr lang="fr-FR" sz="1400" b="0" dirty="0">
              <a:ln w="11430"/>
              <a:solidFill>
                <a:srgbClr val="9F2936"/>
              </a:solidFill>
              <a:effectLst/>
              <a:latin typeface="Trebuchet MS"/>
              <a:ea typeface="+mj-ea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54963326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81075" y="2947988"/>
            <a:ext cx="737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sz="3600" b="1" i="1">
              <a:solidFill>
                <a:srgbClr val="99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34571" y="1003300"/>
            <a:ext cx="7474857" cy="2100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457056" tIns="152352" bIns="38088" anchor="ctr">
            <a:prstTxWarp prst="textNoShape">
              <a:avLst/>
            </a:prstTxWarp>
            <a:spAutoFit/>
          </a:bodyPr>
          <a:lstStyle/>
          <a:p>
            <a:pPr algn="ctr">
              <a:spcAft>
                <a:spcPts val="2400"/>
              </a:spcAft>
            </a:pPr>
            <a:r>
              <a:rPr lang="fr-FR" sz="2000" b="1" dirty="0" smtClean="0">
                <a:solidFill>
                  <a:srgbClr val="FFFF00"/>
                </a:solidFill>
                <a:effectLst>
                  <a:outerShdw blurRad="50800" dist="38100" dir="2700000">
                    <a:schemeClr val="tx1">
                      <a:alpha val="43000"/>
                    </a:schemeClr>
                  </a:outerShdw>
                </a:effectLst>
                <a:latin typeface="+mj-lt"/>
              </a:rPr>
              <a:t> </a:t>
            </a:r>
            <a:r>
              <a:rPr lang="fr-FR" sz="1600" dirty="0">
                <a:latin typeface="Trebuchet MS"/>
                <a:cs typeface="Trebuchet MS"/>
              </a:rPr>
              <a:t>Un virage est un changement de direction </a:t>
            </a:r>
            <a:r>
              <a:rPr lang="fr-FR" sz="1600" dirty="0" smtClean="0">
                <a:latin typeface="Trebuchet MS"/>
                <a:cs typeface="Trebuchet MS"/>
              </a:rPr>
              <a:t>exécuté sur </a:t>
            </a:r>
            <a:r>
              <a:rPr lang="fr-FR" sz="1600" dirty="0">
                <a:latin typeface="Trebuchet MS"/>
                <a:cs typeface="Trebuchet MS"/>
              </a:rPr>
              <a:t>un plan horizontal,</a:t>
            </a:r>
            <a:r>
              <a:rPr lang="fr-FR" sz="1600" dirty="0" smtClean="0">
                <a:latin typeface="Trebuchet MS"/>
                <a:cs typeface="Trebuchet MS"/>
              </a:rPr>
              <a:t> en </a:t>
            </a:r>
            <a:r>
              <a:rPr lang="fr-FR" sz="1600" dirty="0">
                <a:latin typeface="Trebuchet MS"/>
                <a:cs typeface="Trebuchet MS"/>
              </a:rPr>
              <a:t>montée</a:t>
            </a:r>
            <a:r>
              <a:rPr lang="fr-FR" sz="1600" dirty="0" smtClean="0">
                <a:latin typeface="Trebuchet MS"/>
                <a:cs typeface="Trebuchet MS"/>
              </a:rPr>
              <a:t>, ou </a:t>
            </a:r>
            <a:r>
              <a:rPr lang="fr-FR" sz="1600" dirty="0">
                <a:latin typeface="Trebuchet MS"/>
                <a:cs typeface="Trebuchet MS"/>
              </a:rPr>
              <a:t>en descente</a:t>
            </a:r>
            <a:r>
              <a:rPr lang="fr-FR" sz="1600" dirty="0" smtClean="0">
                <a:latin typeface="Trebuchet MS"/>
                <a:cs typeface="Trebuchet MS"/>
              </a:rPr>
              <a:t>.</a:t>
            </a:r>
          </a:p>
          <a:p>
            <a:pPr algn="ctr">
              <a:spcAft>
                <a:spcPts val="2400"/>
              </a:spcAft>
            </a:pPr>
            <a:r>
              <a:rPr lang="fr-FR" sz="1600" dirty="0">
                <a:latin typeface="Trebuchet MS"/>
                <a:cs typeface="Trebuchet MS"/>
              </a:rPr>
              <a:t>Pour virer, il faut créer une force déviatrice qui contraint l’ULM à passer d’une trajectoire rectiligne à une trajectoire curviligne</a:t>
            </a:r>
            <a:r>
              <a:rPr lang="fr-FR" sz="1600" dirty="0" smtClean="0">
                <a:latin typeface="Trebuchet MS"/>
                <a:cs typeface="Trebuchet MS"/>
              </a:rPr>
              <a:t>.</a:t>
            </a:r>
          </a:p>
          <a:p>
            <a:pPr lvl="0" algn="ctr"/>
            <a:r>
              <a:rPr lang="fr-FR" sz="1600" dirty="0">
                <a:latin typeface="Trebuchet MS"/>
                <a:cs typeface="Trebuchet MS"/>
              </a:rPr>
              <a:t>Cette force s’obtient en inclinant la portance du côté où l’on veut virer</a:t>
            </a:r>
            <a:r>
              <a:rPr lang="fr-FR" sz="1600" dirty="0" smtClean="0">
                <a:latin typeface="Trebuchet MS"/>
                <a:cs typeface="Trebuchet MS"/>
              </a:rPr>
              <a:t>.</a:t>
            </a:r>
            <a:endParaRPr lang="fr-FR" sz="1600" dirty="0">
              <a:latin typeface="Trebuchet MS"/>
              <a:cs typeface="Trebuchet MS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400489" y="288449"/>
            <a:ext cx="43430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100" dir="4260000" algn="br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2000" cap="all" dirty="0" smtClean="0">
                <a:ln w="11430"/>
                <a:solidFill>
                  <a:srgbClr val="9F2936"/>
                </a:solidFill>
                <a:latin typeface="Trebuchet MS"/>
                <a:ea typeface="+mj-ea"/>
                <a:cs typeface="Trebuchet MS"/>
              </a:rPr>
              <a:t>Définition du virage</a:t>
            </a:r>
            <a:endParaRPr lang="fr-FR" sz="2000" cap="all" dirty="0">
              <a:ln w="11430"/>
              <a:solidFill>
                <a:srgbClr val="9F2936"/>
              </a:solidFill>
              <a:latin typeface="Trebuchet MS"/>
              <a:ea typeface="+mj-ea"/>
              <a:cs typeface="Trebuchet M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à coins arrondis 9"/>
          <p:cNvSpPr/>
          <p:nvPr/>
        </p:nvSpPr>
        <p:spPr>
          <a:xfrm>
            <a:off x="1875667" y="2133954"/>
            <a:ext cx="5198233" cy="393700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943100" y="1423364"/>
            <a:ext cx="5816600" cy="386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  Définition du </a:t>
            </a: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virage</a:t>
            </a: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Comment incliner la portance ?</a:t>
            </a: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 Les effets </a:t>
            </a: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secondaires</a:t>
            </a: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 L’équilibre des forces en </a:t>
            </a: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virage</a:t>
            </a: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Le virage dissymétrique</a:t>
            </a:r>
            <a:endParaRPr lang="fr-FR" sz="2000" b="1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ebuchet MS"/>
              <a:ea typeface="ＭＳ Ｐゴシック" charset="-128"/>
              <a:cs typeface="Trebuchet MS"/>
            </a:endParaRP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Les limitations en </a:t>
            </a: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virage</a:t>
            </a:r>
            <a:endParaRPr lang="fr-FR" sz="2000" b="1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ebuchet MS"/>
              <a:ea typeface="ＭＳ Ｐゴシック" charset="-128"/>
              <a:cs typeface="Trebuchet M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885451" y="226368"/>
            <a:ext cx="33730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2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Trebuchet MS"/>
                <a:cs typeface="Trebuchet MS"/>
              </a:rPr>
              <a:t>LE VIRAGE</a:t>
            </a:r>
            <a:endParaRPr lang="fr-FR" sz="280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2563527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riangle rectangle 18"/>
          <p:cNvSpPr/>
          <p:nvPr/>
        </p:nvSpPr>
        <p:spPr>
          <a:xfrm flipH="1">
            <a:off x="2395579" y="5643305"/>
            <a:ext cx="1284252" cy="335484"/>
          </a:xfrm>
          <a:custGeom>
            <a:avLst/>
            <a:gdLst>
              <a:gd name="connsiteX0" fmla="*/ 0 w 1343494"/>
              <a:gd name="connsiteY0" fmla="*/ 267750 h 267750"/>
              <a:gd name="connsiteX1" fmla="*/ 0 w 1343494"/>
              <a:gd name="connsiteY1" fmla="*/ 0 h 267750"/>
              <a:gd name="connsiteX2" fmla="*/ 1343494 w 1343494"/>
              <a:gd name="connsiteY2" fmla="*/ 267750 h 267750"/>
              <a:gd name="connsiteX3" fmla="*/ 0 w 1343494"/>
              <a:gd name="connsiteY3" fmla="*/ 267750 h 267750"/>
              <a:gd name="connsiteX0" fmla="*/ 0 w 1394294"/>
              <a:gd name="connsiteY0" fmla="*/ 267750 h 267750"/>
              <a:gd name="connsiteX1" fmla="*/ 0 w 1394294"/>
              <a:gd name="connsiteY1" fmla="*/ 0 h 267750"/>
              <a:gd name="connsiteX2" fmla="*/ 1394294 w 1394294"/>
              <a:gd name="connsiteY2" fmla="*/ 255050 h 267750"/>
              <a:gd name="connsiteX3" fmla="*/ 0 w 1394294"/>
              <a:gd name="connsiteY3" fmla="*/ 267750 h 267750"/>
              <a:gd name="connsiteX0" fmla="*/ 0 w 1394294"/>
              <a:gd name="connsiteY0" fmla="*/ 267750 h 267750"/>
              <a:gd name="connsiteX1" fmla="*/ 0 w 1394294"/>
              <a:gd name="connsiteY1" fmla="*/ 0 h 267750"/>
              <a:gd name="connsiteX2" fmla="*/ 1394294 w 1394294"/>
              <a:gd name="connsiteY2" fmla="*/ 255050 h 267750"/>
              <a:gd name="connsiteX3" fmla="*/ 0 w 1394294"/>
              <a:gd name="connsiteY3" fmla="*/ 267750 h 267750"/>
              <a:gd name="connsiteX0" fmla="*/ 0 w 1394294"/>
              <a:gd name="connsiteY0" fmla="*/ 178850 h 178850"/>
              <a:gd name="connsiteX1" fmla="*/ 0 w 1394294"/>
              <a:gd name="connsiteY1" fmla="*/ 0 h 178850"/>
              <a:gd name="connsiteX2" fmla="*/ 1394294 w 1394294"/>
              <a:gd name="connsiteY2" fmla="*/ 166150 h 178850"/>
              <a:gd name="connsiteX3" fmla="*/ 0 w 1394294"/>
              <a:gd name="connsiteY3" fmla="*/ 178850 h 178850"/>
              <a:gd name="connsiteX0" fmla="*/ 0 w 1394294"/>
              <a:gd name="connsiteY0" fmla="*/ 178850 h 178850"/>
              <a:gd name="connsiteX1" fmla="*/ 0 w 1394294"/>
              <a:gd name="connsiteY1" fmla="*/ 0 h 178850"/>
              <a:gd name="connsiteX2" fmla="*/ 1394294 w 1394294"/>
              <a:gd name="connsiteY2" fmla="*/ 166150 h 178850"/>
              <a:gd name="connsiteX3" fmla="*/ 0 w 1394294"/>
              <a:gd name="connsiteY3" fmla="*/ 178850 h 178850"/>
              <a:gd name="connsiteX0" fmla="*/ 0 w 1425722"/>
              <a:gd name="connsiteY0" fmla="*/ 184618 h 184618"/>
              <a:gd name="connsiteX1" fmla="*/ 0 w 1425722"/>
              <a:gd name="connsiteY1" fmla="*/ 5768 h 184618"/>
              <a:gd name="connsiteX2" fmla="*/ 894176 w 1425722"/>
              <a:gd name="connsiteY2" fmla="*/ 55541 h 184618"/>
              <a:gd name="connsiteX3" fmla="*/ 1394294 w 1425722"/>
              <a:gd name="connsiteY3" fmla="*/ 171918 h 184618"/>
              <a:gd name="connsiteX4" fmla="*/ 0 w 1425722"/>
              <a:gd name="connsiteY4" fmla="*/ 184618 h 184618"/>
              <a:gd name="connsiteX0" fmla="*/ 0 w 1428934"/>
              <a:gd name="connsiteY0" fmla="*/ 186055 h 186055"/>
              <a:gd name="connsiteX1" fmla="*/ 0 w 1428934"/>
              <a:gd name="connsiteY1" fmla="*/ 7205 h 186055"/>
              <a:gd name="connsiteX2" fmla="*/ 944976 w 1428934"/>
              <a:gd name="connsiteY2" fmla="*/ 44278 h 186055"/>
              <a:gd name="connsiteX3" fmla="*/ 1394294 w 1428934"/>
              <a:gd name="connsiteY3" fmla="*/ 173355 h 186055"/>
              <a:gd name="connsiteX4" fmla="*/ 0 w 1428934"/>
              <a:gd name="connsiteY4" fmla="*/ 186055 h 186055"/>
              <a:gd name="connsiteX0" fmla="*/ 0 w 1426967"/>
              <a:gd name="connsiteY0" fmla="*/ 196747 h 196747"/>
              <a:gd name="connsiteX1" fmla="*/ 0 w 1426967"/>
              <a:gd name="connsiteY1" fmla="*/ 17897 h 196747"/>
              <a:gd name="connsiteX2" fmla="*/ 228600 w 1426967"/>
              <a:gd name="connsiteY2" fmla="*/ 10496 h 196747"/>
              <a:gd name="connsiteX3" fmla="*/ 944976 w 1426967"/>
              <a:gd name="connsiteY3" fmla="*/ 54970 h 196747"/>
              <a:gd name="connsiteX4" fmla="*/ 1394294 w 1426967"/>
              <a:gd name="connsiteY4" fmla="*/ 184047 h 196747"/>
              <a:gd name="connsiteX5" fmla="*/ 0 w 1426967"/>
              <a:gd name="connsiteY5" fmla="*/ 196747 h 196747"/>
              <a:gd name="connsiteX0" fmla="*/ 0 w 1426967"/>
              <a:gd name="connsiteY0" fmla="*/ 196747 h 234847"/>
              <a:gd name="connsiteX1" fmla="*/ 0 w 1426967"/>
              <a:gd name="connsiteY1" fmla="*/ 17897 h 234847"/>
              <a:gd name="connsiteX2" fmla="*/ 228600 w 1426967"/>
              <a:gd name="connsiteY2" fmla="*/ 10496 h 234847"/>
              <a:gd name="connsiteX3" fmla="*/ 944976 w 1426967"/>
              <a:gd name="connsiteY3" fmla="*/ 54970 h 234847"/>
              <a:gd name="connsiteX4" fmla="*/ 1394294 w 1426967"/>
              <a:gd name="connsiteY4" fmla="*/ 234847 h 234847"/>
              <a:gd name="connsiteX5" fmla="*/ 0 w 1426967"/>
              <a:gd name="connsiteY5" fmla="*/ 196747 h 234847"/>
              <a:gd name="connsiteX0" fmla="*/ 0 w 1426967"/>
              <a:gd name="connsiteY0" fmla="*/ 262902 h 301002"/>
              <a:gd name="connsiteX1" fmla="*/ 0 w 1426967"/>
              <a:gd name="connsiteY1" fmla="*/ 84052 h 301002"/>
              <a:gd name="connsiteX2" fmla="*/ 292100 w 1426967"/>
              <a:gd name="connsiteY2" fmla="*/ 451 h 301002"/>
              <a:gd name="connsiteX3" fmla="*/ 944976 w 1426967"/>
              <a:gd name="connsiteY3" fmla="*/ 121125 h 301002"/>
              <a:gd name="connsiteX4" fmla="*/ 1394294 w 1426967"/>
              <a:gd name="connsiteY4" fmla="*/ 301002 h 301002"/>
              <a:gd name="connsiteX5" fmla="*/ 0 w 1426967"/>
              <a:gd name="connsiteY5" fmla="*/ 262902 h 301002"/>
              <a:gd name="connsiteX0" fmla="*/ 12700 w 1439667"/>
              <a:gd name="connsiteY0" fmla="*/ 325613 h 363713"/>
              <a:gd name="connsiteX1" fmla="*/ 0 w 1439667"/>
              <a:gd name="connsiteY1" fmla="*/ 7063 h 363713"/>
              <a:gd name="connsiteX2" fmla="*/ 304800 w 1439667"/>
              <a:gd name="connsiteY2" fmla="*/ 63162 h 363713"/>
              <a:gd name="connsiteX3" fmla="*/ 957676 w 1439667"/>
              <a:gd name="connsiteY3" fmla="*/ 183836 h 363713"/>
              <a:gd name="connsiteX4" fmla="*/ 1406994 w 1439667"/>
              <a:gd name="connsiteY4" fmla="*/ 363713 h 363713"/>
              <a:gd name="connsiteX5" fmla="*/ 12700 w 1439667"/>
              <a:gd name="connsiteY5" fmla="*/ 325613 h 363713"/>
              <a:gd name="connsiteX0" fmla="*/ 12700 w 1439667"/>
              <a:gd name="connsiteY0" fmla="*/ 318550 h 356650"/>
              <a:gd name="connsiteX1" fmla="*/ 0 w 1439667"/>
              <a:gd name="connsiteY1" fmla="*/ 0 h 356650"/>
              <a:gd name="connsiteX2" fmla="*/ 304800 w 1439667"/>
              <a:gd name="connsiteY2" fmla="*/ 56099 h 356650"/>
              <a:gd name="connsiteX3" fmla="*/ 957676 w 1439667"/>
              <a:gd name="connsiteY3" fmla="*/ 176773 h 356650"/>
              <a:gd name="connsiteX4" fmla="*/ 1406994 w 1439667"/>
              <a:gd name="connsiteY4" fmla="*/ 356650 h 356650"/>
              <a:gd name="connsiteX5" fmla="*/ 12700 w 1439667"/>
              <a:gd name="connsiteY5" fmla="*/ 318550 h 356650"/>
              <a:gd name="connsiteX0" fmla="*/ 0 w 1426967"/>
              <a:gd name="connsiteY0" fmla="*/ 318550 h 356650"/>
              <a:gd name="connsiteX1" fmla="*/ 38100 w 1426967"/>
              <a:gd name="connsiteY1" fmla="*/ 0 h 356650"/>
              <a:gd name="connsiteX2" fmla="*/ 292100 w 1426967"/>
              <a:gd name="connsiteY2" fmla="*/ 56099 h 356650"/>
              <a:gd name="connsiteX3" fmla="*/ 944976 w 1426967"/>
              <a:gd name="connsiteY3" fmla="*/ 176773 h 356650"/>
              <a:gd name="connsiteX4" fmla="*/ 1394294 w 1426967"/>
              <a:gd name="connsiteY4" fmla="*/ 356650 h 356650"/>
              <a:gd name="connsiteX5" fmla="*/ 0 w 1426967"/>
              <a:gd name="connsiteY5" fmla="*/ 318550 h 356650"/>
              <a:gd name="connsiteX0" fmla="*/ 12700 w 1388867"/>
              <a:gd name="connsiteY0" fmla="*/ 318550 h 356650"/>
              <a:gd name="connsiteX1" fmla="*/ 0 w 1388867"/>
              <a:gd name="connsiteY1" fmla="*/ 0 h 356650"/>
              <a:gd name="connsiteX2" fmla="*/ 254000 w 1388867"/>
              <a:gd name="connsiteY2" fmla="*/ 56099 h 356650"/>
              <a:gd name="connsiteX3" fmla="*/ 906876 w 1388867"/>
              <a:gd name="connsiteY3" fmla="*/ 176773 h 356650"/>
              <a:gd name="connsiteX4" fmla="*/ 1356194 w 1388867"/>
              <a:gd name="connsiteY4" fmla="*/ 356650 h 356650"/>
              <a:gd name="connsiteX5" fmla="*/ 12700 w 1388867"/>
              <a:gd name="connsiteY5" fmla="*/ 318550 h 356650"/>
              <a:gd name="connsiteX0" fmla="*/ 0 w 1376167"/>
              <a:gd name="connsiteY0" fmla="*/ 318550 h 356650"/>
              <a:gd name="connsiteX1" fmla="*/ 40269 w 1376167"/>
              <a:gd name="connsiteY1" fmla="*/ 0 h 356650"/>
              <a:gd name="connsiteX2" fmla="*/ 241300 w 1376167"/>
              <a:gd name="connsiteY2" fmla="*/ 56099 h 356650"/>
              <a:gd name="connsiteX3" fmla="*/ 894176 w 1376167"/>
              <a:gd name="connsiteY3" fmla="*/ 176773 h 356650"/>
              <a:gd name="connsiteX4" fmla="*/ 1343494 w 1376167"/>
              <a:gd name="connsiteY4" fmla="*/ 356650 h 356650"/>
              <a:gd name="connsiteX5" fmla="*/ 0 w 1376167"/>
              <a:gd name="connsiteY5" fmla="*/ 318550 h 356650"/>
              <a:gd name="connsiteX0" fmla="*/ 25942 w 1402109"/>
              <a:gd name="connsiteY0" fmla="*/ 318550 h 356650"/>
              <a:gd name="connsiteX1" fmla="*/ 0 w 1402109"/>
              <a:gd name="connsiteY1" fmla="*/ 0 h 356650"/>
              <a:gd name="connsiteX2" fmla="*/ 267242 w 1402109"/>
              <a:gd name="connsiteY2" fmla="*/ 56099 h 356650"/>
              <a:gd name="connsiteX3" fmla="*/ 920118 w 1402109"/>
              <a:gd name="connsiteY3" fmla="*/ 176773 h 356650"/>
              <a:gd name="connsiteX4" fmla="*/ 1369436 w 1402109"/>
              <a:gd name="connsiteY4" fmla="*/ 356650 h 356650"/>
              <a:gd name="connsiteX5" fmla="*/ 25942 w 1402109"/>
              <a:gd name="connsiteY5" fmla="*/ 318550 h 356650"/>
              <a:gd name="connsiteX0" fmla="*/ 25942 w 1369436"/>
              <a:gd name="connsiteY0" fmla="*/ 318550 h 356650"/>
              <a:gd name="connsiteX1" fmla="*/ 0 w 1369436"/>
              <a:gd name="connsiteY1" fmla="*/ 0 h 356650"/>
              <a:gd name="connsiteX2" fmla="*/ 267242 w 1369436"/>
              <a:gd name="connsiteY2" fmla="*/ 56099 h 356650"/>
              <a:gd name="connsiteX3" fmla="*/ 920118 w 1369436"/>
              <a:gd name="connsiteY3" fmla="*/ 176773 h 356650"/>
              <a:gd name="connsiteX4" fmla="*/ 1369436 w 1369436"/>
              <a:gd name="connsiteY4" fmla="*/ 356650 h 356650"/>
              <a:gd name="connsiteX5" fmla="*/ 25942 w 1369436"/>
              <a:gd name="connsiteY5" fmla="*/ 318550 h 356650"/>
              <a:gd name="connsiteX0" fmla="*/ 0 w 1343494"/>
              <a:gd name="connsiteY0" fmla="*/ 297384 h 335484"/>
              <a:gd name="connsiteX1" fmla="*/ 4956 w 1343494"/>
              <a:gd name="connsiteY1" fmla="*/ 0 h 335484"/>
              <a:gd name="connsiteX2" fmla="*/ 241300 w 1343494"/>
              <a:gd name="connsiteY2" fmla="*/ 34933 h 335484"/>
              <a:gd name="connsiteX3" fmla="*/ 894176 w 1343494"/>
              <a:gd name="connsiteY3" fmla="*/ 155607 h 335484"/>
              <a:gd name="connsiteX4" fmla="*/ 1343494 w 1343494"/>
              <a:gd name="connsiteY4" fmla="*/ 335484 h 335484"/>
              <a:gd name="connsiteX5" fmla="*/ 0 w 1343494"/>
              <a:gd name="connsiteY5" fmla="*/ 297384 h 335484"/>
              <a:gd name="connsiteX0" fmla="*/ 0 w 1339080"/>
              <a:gd name="connsiteY0" fmla="*/ 293151 h 335484"/>
              <a:gd name="connsiteX1" fmla="*/ 542 w 1339080"/>
              <a:gd name="connsiteY1" fmla="*/ 0 h 335484"/>
              <a:gd name="connsiteX2" fmla="*/ 236886 w 1339080"/>
              <a:gd name="connsiteY2" fmla="*/ 34933 h 335484"/>
              <a:gd name="connsiteX3" fmla="*/ 889762 w 1339080"/>
              <a:gd name="connsiteY3" fmla="*/ 155607 h 335484"/>
              <a:gd name="connsiteX4" fmla="*/ 1339080 w 1339080"/>
              <a:gd name="connsiteY4" fmla="*/ 335484 h 335484"/>
              <a:gd name="connsiteX5" fmla="*/ 0 w 1339080"/>
              <a:gd name="connsiteY5" fmla="*/ 293151 h 335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39080" h="335484">
                <a:moveTo>
                  <a:pt x="0" y="293151"/>
                </a:moveTo>
                <a:cubicBezTo>
                  <a:pt x="181" y="195434"/>
                  <a:pt x="361" y="97717"/>
                  <a:pt x="542" y="0"/>
                </a:cubicBezTo>
                <a:lnTo>
                  <a:pt x="236886" y="34933"/>
                </a:lnTo>
                <a:cubicBezTo>
                  <a:pt x="394382" y="41112"/>
                  <a:pt x="689130" y="126682"/>
                  <a:pt x="889762" y="155607"/>
                </a:cubicBezTo>
                <a:lnTo>
                  <a:pt x="1339080" y="335484"/>
                </a:lnTo>
                <a:lnTo>
                  <a:pt x="0" y="293151"/>
                </a:lnTo>
                <a:close/>
              </a:path>
            </a:pathLst>
          </a:custGeom>
          <a:pattFill prst="pct40">
            <a:fgClr>
              <a:schemeClr val="accent3">
                <a:lumMod val="7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Triangle rectangle 18"/>
          <p:cNvSpPr/>
          <p:nvPr/>
        </p:nvSpPr>
        <p:spPr>
          <a:xfrm>
            <a:off x="5570123" y="5735511"/>
            <a:ext cx="1334837" cy="246207"/>
          </a:xfrm>
          <a:custGeom>
            <a:avLst/>
            <a:gdLst>
              <a:gd name="connsiteX0" fmla="*/ 0 w 1343494"/>
              <a:gd name="connsiteY0" fmla="*/ 267750 h 267750"/>
              <a:gd name="connsiteX1" fmla="*/ 0 w 1343494"/>
              <a:gd name="connsiteY1" fmla="*/ 0 h 267750"/>
              <a:gd name="connsiteX2" fmla="*/ 1343494 w 1343494"/>
              <a:gd name="connsiteY2" fmla="*/ 267750 h 267750"/>
              <a:gd name="connsiteX3" fmla="*/ 0 w 1343494"/>
              <a:gd name="connsiteY3" fmla="*/ 267750 h 267750"/>
              <a:gd name="connsiteX0" fmla="*/ 0 w 1394294"/>
              <a:gd name="connsiteY0" fmla="*/ 267750 h 267750"/>
              <a:gd name="connsiteX1" fmla="*/ 0 w 1394294"/>
              <a:gd name="connsiteY1" fmla="*/ 0 h 267750"/>
              <a:gd name="connsiteX2" fmla="*/ 1394294 w 1394294"/>
              <a:gd name="connsiteY2" fmla="*/ 255050 h 267750"/>
              <a:gd name="connsiteX3" fmla="*/ 0 w 1394294"/>
              <a:gd name="connsiteY3" fmla="*/ 267750 h 267750"/>
              <a:gd name="connsiteX0" fmla="*/ 0 w 1394294"/>
              <a:gd name="connsiteY0" fmla="*/ 267750 h 267750"/>
              <a:gd name="connsiteX1" fmla="*/ 0 w 1394294"/>
              <a:gd name="connsiteY1" fmla="*/ 0 h 267750"/>
              <a:gd name="connsiteX2" fmla="*/ 1394294 w 1394294"/>
              <a:gd name="connsiteY2" fmla="*/ 255050 h 267750"/>
              <a:gd name="connsiteX3" fmla="*/ 0 w 1394294"/>
              <a:gd name="connsiteY3" fmla="*/ 267750 h 267750"/>
              <a:gd name="connsiteX0" fmla="*/ 0 w 1394294"/>
              <a:gd name="connsiteY0" fmla="*/ 178850 h 178850"/>
              <a:gd name="connsiteX1" fmla="*/ 0 w 1394294"/>
              <a:gd name="connsiteY1" fmla="*/ 0 h 178850"/>
              <a:gd name="connsiteX2" fmla="*/ 1394294 w 1394294"/>
              <a:gd name="connsiteY2" fmla="*/ 166150 h 178850"/>
              <a:gd name="connsiteX3" fmla="*/ 0 w 1394294"/>
              <a:gd name="connsiteY3" fmla="*/ 178850 h 178850"/>
              <a:gd name="connsiteX0" fmla="*/ 0 w 1394294"/>
              <a:gd name="connsiteY0" fmla="*/ 178850 h 178850"/>
              <a:gd name="connsiteX1" fmla="*/ 0 w 1394294"/>
              <a:gd name="connsiteY1" fmla="*/ 0 h 178850"/>
              <a:gd name="connsiteX2" fmla="*/ 1394294 w 1394294"/>
              <a:gd name="connsiteY2" fmla="*/ 166150 h 178850"/>
              <a:gd name="connsiteX3" fmla="*/ 0 w 1394294"/>
              <a:gd name="connsiteY3" fmla="*/ 178850 h 178850"/>
              <a:gd name="connsiteX0" fmla="*/ 0 w 1425722"/>
              <a:gd name="connsiteY0" fmla="*/ 184618 h 184618"/>
              <a:gd name="connsiteX1" fmla="*/ 0 w 1425722"/>
              <a:gd name="connsiteY1" fmla="*/ 5768 h 184618"/>
              <a:gd name="connsiteX2" fmla="*/ 894176 w 1425722"/>
              <a:gd name="connsiteY2" fmla="*/ 55541 h 184618"/>
              <a:gd name="connsiteX3" fmla="*/ 1394294 w 1425722"/>
              <a:gd name="connsiteY3" fmla="*/ 171918 h 184618"/>
              <a:gd name="connsiteX4" fmla="*/ 0 w 1425722"/>
              <a:gd name="connsiteY4" fmla="*/ 184618 h 184618"/>
              <a:gd name="connsiteX0" fmla="*/ 0 w 1428934"/>
              <a:gd name="connsiteY0" fmla="*/ 186055 h 186055"/>
              <a:gd name="connsiteX1" fmla="*/ 0 w 1428934"/>
              <a:gd name="connsiteY1" fmla="*/ 7205 h 186055"/>
              <a:gd name="connsiteX2" fmla="*/ 944976 w 1428934"/>
              <a:gd name="connsiteY2" fmla="*/ 44278 h 186055"/>
              <a:gd name="connsiteX3" fmla="*/ 1394294 w 1428934"/>
              <a:gd name="connsiteY3" fmla="*/ 173355 h 186055"/>
              <a:gd name="connsiteX4" fmla="*/ 0 w 1428934"/>
              <a:gd name="connsiteY4" fmla="*/ 186055 h 186055"/>
              <a:gd name="connsiteX0" fmla="*/ 0 w 1428934"/>
              <a:gd name="connsiteY0" fmla="*/ 178850 h 178850"/>
              <a:gd name="connsiteX1" fmla="*/ 0 w 1428934"/>
              <a:gd name="connsiteY1" fmla="*/ 0 h 178850"/>
              <a:gd name="connsiteX2" fmla="*/ 944976 w 1428934"/>
              <a:gd name="connsiteY2" fmla="*/ 37073 h 178850"/>
              <a:gd name="connsiteX3" fmla="*/ 1394294 w 1428934"/>
              <a:gd name="connsiteY3" fmla="*/ 166150 h 178850"/>
              <a:gd name="connsiteX4" fmla="*/ 0 w 1428934"/>
              <a:gd name="connsiteY4" fmla="*/ 178850 h 178850"/>
              <a:gd name="connsiteX0" fmla="*/ 0 w 1394294"/>
              <a:gd name="connsiteY0" fmla="*/ 178850 h 178850"/>
              <a:gd name="connsiteX1" fmla="*/ 0 w 1394294"/>
              <a:gd name="connsiteY1" fmla="*/ 0 h 178850"/>
              <a:gd name="connsiteX2" fmla="*/ 944976 w 1394294"/>
              <a:gd name="connsiteY2" fmla="*/ 37073 h 178850"/>
              <a:gd name="connsiteX3" fmla="*/ 1394294 w 1394294"/>
              <a:gd name="connsiteY3" fmla="*/ 166150 h 178850"/>
              <a:gd name="connsiteX4" fmla="*/ 0 w 1394294"/>
              <a:gd name="connsiteY4" fmla="*/ 178850 h 178850"/>
              <a:gd name="connsiteX0" fmla="*/ 0 w 1394294"/>
              <a:gd name="connsiteY0" fmla="*/ 178850 h 178850"/>
              <a:gd name="connsiteX1" fmla="*/ 0 w 1394294"/>
              <a:gd name="connsiteY1" fmla="*/ 0 h 178850"/>
              <a:gd name="connsiteX2" fmla="*/ 949397 w 1394294"/>
              <a:gd name="connsiteY2" fmla="*/ 21445 h 178850"/>
              <a:gd name="connsiteX3" fmla="*/ 1394294 w 1394294"/>
              <a:gd name="connsiteY3" fmla="*/ 166150 h 178850"/>
              <a:gd name="connsiteX4" fmla="*/ 0 w 1394294"/>
              <a:gd name="connsiteY4" fmla="*/ 178850 h 178850"/>
              <a:gd name="connsiteX0" fmla="*/ 0 w 1394294"/>
              <a:gd name="connsiteY0" fmla="*/ 163223 h 166150"/>
              <a:gd name="connsiteX1" fmla="*/ 0 w 1394294"/>
              <a:gd name="connsiteY1" fmla="*/ 0 h 166150"/>
              <a:gd name="connsiteX2" fmla="*/ 949397 w 1394294"/>
              <a:gd name="connsiteY2" fmla="*/ 21445 h 166150"/>
              <a:gd name="connsiteX3" fmla="*/ 1394294 w 1394294"/>
              <a:gd name="connsiteY3" fmla="*/ 166150 h 166150"/>
              <a:gd name="connsiteX4" fmla="*/ 0 w 1394294"/>
              <a:gd name="connsiteY4" fmla="*/ 163223 h 166150"/>
              <a:gd name="connsiteX0" fmla="*/ 0 w 1394294"/>
              <a:gd name="connsiteY0" fmla="*/ 178851 h 181778"/>
              <a:gd name="connsiteX1" fmla="*/ 4422 w 1394294"/>
              <a:gd name="connsiteY1" fmla="*/ 0 h 181778"/>
              <a:gd name="connsiteX2" fmla="*/ 949397 w 1394294"/>
              <a:gd name="connsiteY2" fmla="*/ 37073 h 181778"/>
              <a:gd name="connsiteX3" fmla="*/ 1394294 w 1394294"/>
              <a:gd name="connsiteY3" fmla="*/ 181778 h 181778"/>
              <a:gd name="connsiteX4" fmla="*/ 0 w 1394294"/>
              <a:gd name="connsiteY4" fmla="*/ 178851 h 181778"/>
              <a:gd name="connsiteX0" fmla="*/ 0 w 1394294"/>
              <a:gd name="connsiteY0" fmla="*/ 178851 h 181778"/>
              <a:gd name="connsiteX1" fmla="*/ 4422 w 1394294"/>
              <a:gd name="connsiteY1" fmla="*/ 0 h 181778"/>
              <a:gd name="connsiteX2" fmla="*/ 958241 w 1394294"/>
              <a:gd name="connsiteY2" fmla="*/ 27696 h 181778"/>
              <a:gd name="connsiteX3" fmla="*/ 1394294 w 1394294"/>
              <a:gd name="connsiteY3" fmla="*/ 181778 h 181778"/>
              <a:gd name="connsiteX4" fmla="*/ 0 w 1394294"/>
              <a:gd name="connsiteY4" fmla="*/ 178851 h 181778"/>
              <a:gd name="connsiteX0" fmla="*/ 0 w 1394294"/>
              <a:gd name="connsiteY0" fmla="*/ 178851 h 181778"/>
              <a:gd name="connsiteX1" fmla="*/ 4422 w 1394294"/>
              <a:gd name="connsiteY1" fmla="*/ 0 h 181778"/>
              <a:gd name="connsiteX2" fmla="*/ 958241 w 1394294"/>
              <a:gd name="connsiteY2" fmla="*/ 27696 h 181778"/>
              <a:gd name="connsiteX3" fmla="*/ 1256804 w 1394294"/>
              <a:gd name="connsiteY3" fmla="*/ 128630 h 181778"/>
              <a:gd name="connsiteX4" fmla="*/ 1394294 w 1394294"/>
              <a:gd name="connsiteY4" fmla="*/ 181778 h 181778"/>
              <a:gd name="connsiteX5" fmla="*/ 0 w 1394294"/>
              <a:gd name="connsiteY5" fmla="*/ 178851 h 181778"/>
              <a:gd name="connsiteX0" fmla="*/ 0 w 1394294"/>
              <a:gd name="connsiteY0" fmla="*/ 178851 h 181778"/>
              <a:gd name="connsiteX1" fmla="*/ 4422 w 1394294"/>
              <a:gd name="connsiteY1" fmla="*/ 0 h 181778"/>
              <a:gd name="connsiteX2" fmla="*/ 958241 w 1394294"/>
              <a:gd name="connsiteY2" fmla="*/ 27696 h 181778"/>
              <a:gd name="connsiteX3" fmla="*/ 1389461 w 1394294"/>
              <a:gd name="connsiteY3" fmla="*/ 81747 h 181778"/>
              <a:gd name="connsiteX4" fmla="*/ 1394294 w 1394294"/>
              <a:gd name="connsiteY4" fmla="*/ 181778 h 181778"/>
              <a:gd name="connsiteX5" fmla="*/ 0 w 1394294"/>
              <a:gd name="connsiteY5" fmla="*/ 178851 h 181778"/>
              <a:gd name="connsiteX0" fmla="*/ 0 w 1394294"/>
              <a:gd name="connsiteY0" fmla="*/ 178851 h 181778"/>
              <a:gd name="connsiteX1" fmla="*/ 4422 w 1394294"/>
              <a:gd name="connsiteY1" fmla="*/ 0 h 181778"/>
              <a:gd name="connsiteX2" fmla="*/ 958241 w 1394294"/>
              <a:gd name="connsiteY2" fmla="*/ 27696 h 181778"/>
              <a:gd name="connsiteX3" fmla="*/ 1274492 w 1394294"/>
              <a:gd name="connsiteY3" fmla="*/ 128630 h 181778"/>
              <a:gd name="connsiteX4" fmla="*/ 1394294 w 1394294"/>
              <a:gd name="connsiteY4" fmla="*/ 181778 h 181778"/>
              <a:gd name="connsiteX5" fmla="*/ 0 w 1394294"/>
              <a:gd name="connsiteY5" fmla="*/ 178851 h 181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4294" h="181778">
                <a:moveTo>
                  <a:pt x="0" y="178851"/>
                </a:moveTo>
                <a:lnTo>
                  <a:pt x="4422" y="0"/>
                </a:lnTo>
                <a:lnTo>
                  <a:pt x="958241" y="27696"/>
                </a:lnTo>
                <a:lnTo>
                  <a:pt x="1274492" y="128630"/>
                </a:lnTo>
                <a:lnTo>
                  <a:pt x="1394294" y="181778"/>
                </a:lnTo>
                <a:lnTo>
                  <a:pt x="0" y="178851"/>
                </a:lnTo>
                <a:close/>
              </a:path>
            </a:pathLst>
          </a:custGeom>
          <a:pattFill prst="pct40">
            <a:fgClr>
              <a:schemeClr val="accent3">
                <a:lumMod val="7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2" name="Grouper 92"/>
          <p:cNvGrpSpPr/>
          <p:nvPr/>
        </p:nvGrpSpPr>
        <p:grpSpPr>
          <a:xfrm>
            <a:off x="2122487" y="3019401"/>
            <a:ext cx="4905224" cy="1105727"/>
            <a:chOff x="2122487" y="3019401"/>
            <a:chExt cx="4905224" cy="1105727"/>
          </a:xfrm>
        </p:grpSpPr>
        <p:sp>
          <p:nvSpPr>
            <p:cNvPr id="92" name="Ellipse 91"/>
            <p:cNvSpPr>
              <a:spLocks noChangeAspect="1"/>
            </p:cNvSpPr>
            <p:nvPr/>
          </p:nvSpPr>
          <p:spPr>
            <a:xfrm>
              <a:off x="4127502" y="3019401"/>
              <a:ext cx="931393" cy="914398"/>
            </a:xfrm>
            <a:prstGeom prst="ellipse">
              <a:avLst/>
            </a:prstGeom>
            <a:noFill/>
            <a:ln>
              <a:solidFill>
                <a:srgbClr val="5F5F5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122487" y="3095652"/>
              <a:ext cx="4905224" cy="1029476"/>
              <a:chOff x="1174" y="3028"/>
              <a:chExt cx="2156" cy="483"/>
            </a:xfrm>
          </p:grpSpPr>
          <p:sp>
            <p:nvSpPr>
              <p:cNvPr id="90" name="Line 19"/>
              <p:cNvSpPr>
                <a:spLocks noChangeShapeType="1"/>
              </p:cNvSpPr>
              <p:nvPr/>
            </p:nvSpPr>
            <p:spPr bwMode="auto">
              <a:xfrm rot="120000" flipH="1" flipV="1">
                <a:off x="1707" y="3157"/>
                <a:ext cx="474" cy="193"/>
              </a:xfrm>
              <a:prstGeom prst="line">
                <a:avLst/>
              </a:prstGeom>
              <a:noFill/>
              <a:ln w="38100" cmpd="dbl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9" name="Line 18"/>
              <p:cNvSpPr>
                <a:spLocks noChangeShapeType="1"/>
              </p:cNvSpPr>
              <p:nvPr/>
            </p:nvSpPr>
            <p:spPr bwMode="auto">
              <a:xfrm rot="21480000" flipV="1">
                <a:off x="2339" y="3151"/>
                <a:ext cx="473" cy="193"/>
              </a:xfrm>
              <a:prstGeom prst="line">
                <a:avLst/>
              </a:prstGeom>
              <a:noFill/>
              <a:ln w="38100" cmpd="dbl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9" name="AutoShape 4"/>
              <p:cNvSpPr>
                <a:spLocks noChangeArrowheads="1"/>
              </p:cNvSpPr>
              <p:nvPr/>
            </p:nvSpPr>
            <p:spPr bwMode="auto">
              <a:xfrm rot="21480000">
                <a:off x="2370" y="3123"/>
                <a:ext cx="960" cy="27"/>
              </a:xfrm>
              <a:prstGeom prst="roundRect">
                <a:avLst>
                  <a:gd name="adj" fmla="val 16667"/>
                </a:avLst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Oval 5"/>
              <p:cNvSpPr>
                <a:spLocks noChangeArrowheads="1"/>
              </p:cNvSpPr>
              <p:nvPr/>
            </p:nvSpPr>
            <p:spPr bwMode="auto">
              <a:xfrm>
                <a:off x="2140" y="3118"/>
                <a:ext cx="231" cy="79"/>
              </a:xfrm>
              <a:prstGeom prst="ellipse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Oval 6"/>
              <p:cNvSpPr>
                <a:spLocks noChangeArrowheads="1"/>
              </p:cNvSpPr>
              <p:nvPr/>
            </p:nvSpPr>
            <p:spPr bwMode="auto">
              <a:xfrm>
                <a:off x="2134" y="3199"/>
                <a:ext cx="243" cy="177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Rectangle 7"/>
              <p:cNvSpPr>
                <a:spLocks noChangeArrowheads="1"/>
              </p:cNvSpPr>
              <p:nvPr/>
            </p:nvSpPr>
            <p:spPr bwMode="auto">
              <a:xfrm>
                <a:off x="2134" y="3168"/>
                <a:ext cx="243" cy="88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AutoShape 9"/>
              <p:cNvSpPr>
                <a:spLocks noChangeArrowheads="1"/>
              </p:cNvSpPr>
              <p:nvPr/>
            </p:nvSpPr>
            <p:spPr bwMode="auto">
              <a:xfrm rot="16200000" flipV="1">
                <a:off x="2093" y="3188"/>
                <a:ext cx="334" cy="14"/>
              </a:xfrm>
              <a:prstGeom prst="roundRect">
                <a:avLst>
                  <a:gd name="adj" fmla="val 16667"/>
                </a:avLst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Line 10"/>
              <p:cNvSpPr>
                <a:spLocks noChangeShapeType="1"/>
              </p:cNvSpPr>
              <p:nvPr/>
            </p:nvSpPr>
            <p:spPr bwMode="auto">
              <a:xfrm flipH="1">
                <a:off x="2198" y="3288"/>
                <a:ext cx="55" cy="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6" name="Line 11"/>
              <p:cNvSpPr>
                <a:spLocks noChangeShapeType="1"/>
              </p:cNvSpPr>
              <p:nvPr/>
            </p:nvSpPr>
            <p:spPr bwMode="auto">
              <a:xfrm>
                <a:off x="2267" y="3284"/>
                <a:ext cx="53" cy="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7" name="Line 12"/>
              <p:cNvSpPr>
                <a:spLocks noChangeShapeType="1"/>
              </p:cNvSpPr>
              <p:nvPr/>
            </p:nvSpPr>
            <p:spPr bwMode="auto">
              <a:xfrm flipH="1">
                <a:off x="2090" y="3350"/>
                <a:ext cx="49" cy="113"/>
              </a:xfrm>
              <a:prstGeom prst="line">
                <a:avLst/>
              </a:prstGeom>
              <a:noFill/>
              <a:ln w="38100" cmpd="dbl">
                <a:solidFill>
                  <a:srgbClr val="5F5F5F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9" name="Line 13"/>
              <p:cNvSpPr>
                <a:spLocks noChangeShapeType="1"/>
              </p:cNvSpPr>
              <p:nvPr/>
            </p:nvSpPr>
            <p:spPr bwMode="auto">
              <a:xfrm>
                <a:off x="2365" y="3350"/>
                <a:ext cx="48" cy="113"/>
              </a:xfrm>
              <a:prstGeom prst="line">
                <a:avLst/>
              </a:prstGeom>
              <a:noFill/>
              <a:ln w="38100" cmpd="dbl">
                <a:solidFill>
                  <a:srgbClr val="5F5F5F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0" name="Oval 14"/>
              <p:cNvSpPr>
                <a:spLocks noChangeArrowheads="1"/>
              </p:cNvSpPr>
              <p:nvPr/>
            </p:nvSpPr>
            <p:spPr bwMode="auto">
              <a:xfrm>
                <a:off x="2411" y="3425"/>
                <a:ext cx="44" cy="86"/>
              </a:xfrm>
              <a:prstGeom prst="ellipse">
                <a:avLst/>
              </a:prstGeom>
              <a:solidFill>
                <a:srgbClr val="65656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Line 15"/>
              <p:cNvSpPr>
                <a:spLocks noChangeShapeType="1"/>
              </p:cNvSpPr>
              <p:nvPr/>
            </p:nvSpPr>
            <p:spPr bwMode="auto">
              <a:xfrm flipH="1" flipV="1">
                <a:off x="2146" y="3174"/>
                <a:ext cx="91" cy="1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7" name="Line 16"/>
              <p:cNvSpPr>
                <a:spLocks noChangeShapeType="1"/>
              </p:cNvSpPr>
              <p:nvPr/>
            </p:nvSpPr>
            <p:spPr bwMode="auto">
              <a:xfrm flipV="1">
                <a:off x="2283" y="3174"/>
                <a:ext cx="89" cy="1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7" name="AutoShape 17"/>
              <p:cNvSpPr>
                <a:spLocks noChangeArrowheads="1"/>
              </p:cNvSpPr>
              <p:nvPr/>
            </p:nvSpPr>
            <p:spPr bwMode="auto">
              <a:xfrm rot="120000" flipH="1">
                <a:off x="1174" y="3131"/>
                <a:ext cx="960" cy="27"/>
              </a:xfrm>
              <a:prstGeom prst="roundRect">
                <a:avLst>
                  <a:gd name="adj" fmla="val 16667"/>
                </a:avLst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Oval 20"/>
              <p:cNvSpPr>
                <a:spLocks noChangeArrowheads="1"/>
              </p:cNvSpPr>
              <p:nvPr/>
            </p:nvSpPr>
            <p:spPr bwMode="auto">
              <a:xfrm>
                <a:off x="2056" y="3420"/>
                <a:ext cx="44" cy="86"/>
              </a:xfrm>
              <a:prstGeom prst="ellipse">
                <a:avLst/>
              </a:prstGeom>
              <a:solidFill>
                <a:srgbClr val="65656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AutoShape 8"/>
              <p:cNvSpPr>
                <a:spLocks noChangeArrowheads="1"/>
              </p:cNvSpPr>
              <p:nvPr/>
            </p:nvSpPr>
            <p:spPr bwMode="auto">
              <a:xfrm flipV="1">
                <a:off x="2063" y="3256"/>
                <a:ext cx="391" cy="22"/>
              </a:xfrm>
              <a:prstGeom prst="roundRect">
                <a:avLst>
                  <a:gd name="adj" fmla="val 16667"/>
                </a:avLst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" name="Grouper 49"/>
          <p:cNvGrpSpPr/>
          <p:nvPr/>
        </p:nvGrpSpPr>
        <p:grpSpPr>
          <a:xfrm>
            <a:off x="4216400" y="1993900"/>
            <a:ext cx="762000" cy="1447800"/>
            <a:chOff x="2990850" y="1543050"/>
            <a:chExt cx="762000" cy="1447800"/>
          </a:xfrm>
        </p:grpSpPr>
        <p:grpSp>
          <p:nvGrpSpPr>
            <p:cNvPr id="5" name="Grouper 47"/>
            <p:cNvGrpSpPr/>
            <p:nvPr/>
          </p:nvGrpSpPr>
          <p:grpSpPr>
            <a:xfrm>
              <a:off x="2990850" y="1543050"/>
              <a:ext cx="762000" cy="1447800"/>
              <a:chOff x="2990850" y="1543050"/>
              <a:chExt cx="762000" cy="1447800"/>
            </a:xfrm>
          </p:grpSpPr>
          <p:sp>
            <p:nvSpPr>
              <p:cNvPr id="96" name="Text Box 14"/>
              <p:cNvSpPr txBox="1">
                <a:spLocks noChangeArrowheads="1"/>
              </p:cNvSpPr>
              <p:nvPr/>
            </p:nvSpPr>
            <p:spPr bwMode="auto">
              <a:xfrm>
                <a:off x="2990850" y="1543050"/>
                <a:ext cx="7620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fr-FR" sz="1400" dirty="0" smtClean="0">
                    <a:solidFill>
                      <a:schemeClr val="tx2"/>
                    </a:solidFill>
                    <a:latin typeface="Trebuchet MS"/>
                    <a:cs typeface="Trebuchet MS"/>
                  </a:rPr>
                  <a:t>Rz</a:t>
                </a:r>
              </a:p>
            </p:txBody>
          </p:sp>
          <p:sp>
            <p:nvSpPr>
              <p:cNvPr id="97" name="AutoShape 7"/>
              <p:cNvSpPr>
                <a:spLocks noChangeArrowheads="1"/>
              </p:cNvSpPr>
              <p:nvPr/>
            </p:nvSpPr>
            <p:spPr bwMode="auto">
              <a:xfrm>
                <a:off x="3270254" y="1816100"/>
                <a:ext cx="179999" cy="1174750"/>
              </a:xfrm>
              <a:prstGeom prst="upArrow">
                <a:avLst>
                  <a:gd name="adj1" fmla="val 50000"/>
                  <a:gd name="adj2" fmla="val 96354"/>
                </a:avLst>
              </a:prstGeom>
              <a:solidFill>
                <a:schemeClr val="tx2"/>
              </a:solidFill>
              <a:ln w="9525">
                <a:noFill/>
                <a:miter lim="800000"/>
                <a:headEnd/>
                <a:tailEnd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</p:grpSp>
      </p:grpSp>
      <p:grpSp>
        <p:nvGrpSpPr>
          <p:cNvPr id="6" name="Grouper 50"/>
          <p:cNvGrpSpPr/>
          <p:nvPr/>
        </p:nvGrpSpPr>
        <p:grpSpPr>
          <a:xfrm>
            <a:off x="4178300" y="3316463"/>
            <a:ext cx="812800" cy="1576014"/>
            <a:chOff x="2946400" y="3481563"/>
            <a:chExt cx="812800" cy="1576014"/>
          </a:xfrm>
        </p:grpSpPr>
        <p:sp>
          <p:nvSpPr>
            <p:cNvPr id="99" name="Text Box 11"/>
            <p:cNvSpPr txBox="1">
              <a:spLocks noChangeArrowheads="1"/>
            </p:cNvSpPr>
            <p:nvPr/>
          </p:nvSpPr>
          <p:spPr bwMode="auto">
            <a:xfrm>
              <a:off x="2946400" y="4749800"/>
              <a:ext cx="8128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C02C04"/>
                  </a:solidFill>
                  <a:latin typeface="Trebuchet MS"/>
                  <a:cs typeface="Trebuchet MS"/>
                </a:rPr>
                <a:t>Mg</a:t>
              </a:r>
              <a:endParaRPr lang="fr-FR" sz="1400" dirty="0">
                <a:solidFill>
                  <a:srgbClr val="C02C04"/>
                </a:solidFill>
                <a:latin typeface="Trebuchet MS"/>
                <a:cs typeface="Trebuchet MS"/>
              </a:endParaRPr>
            </a:p>
          </p:txBody>
        </p:sp>
        <p:grpSp>
          <p:nvGrpSpPr>
            <p:cNvPr id="7" name="Grouper 44"/>
            <p:cNvGrpSpPr/>
            <p:nvPr/>
          </p:nvGrpSpPr>
          <p:grpSpPr>
            <a:xfrm>
              <a:off x="3164786" y="3481563"/>
              <a:ext cx="402749" cy="1363487"/>
              <a:chOff x="2859986" y="3646663"/>
              <a:chExt cx="402749" cy="1363487"/>
            </a:xfrm>
          </p:grpSpPr>
          <p:sp>
            <p:nvSpPr>
              <p:cNvPr id="101" name="AutoShape 16"/>
              <p:cNvSpPr>
                <a:spLocks noChangeArrowheads="1"/>
              </p:cNvSpPr>
              <p:nvPr/>
            </p:nvSpPr>
            <p:spPr bwMode="auto">
              <a:xfrm flipV="1">
                <a:off x="2965451" y="3835400"/>
                <a:ext cx="179999" cy="1174750"/>
              </a:xfrm>
              <a:prstGeom prst="upArrow">
                <a:avLst>
                  <a:gd name="adj1" fmla="val 50000"/>
                  <a:gd name="adj2" fmla="val 96354"/>
                </a:avLst>
              </a:prstGeom>
              <a:solidFill>
                <a:srgbClr val="C02C04"/>
              </a:solidFill>
              <a:ln w="9525">
                <a:noFill/>
                <a:miter lim="800000"/>
                <a:headEnd/>
                <a:tailEnd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  <p:grpSp>
            <p:nvGrpSpPr>
              <p:cNvPr id="8" name="Group 48"/>
              <p:cNvGrpSpPr>
                <a:grpSpLocks/>
              </p:cNvGrpSpPr>
              <p:nvPr/>
            </p:nvGrpSpPr>
            <p:grpSpPr bwMode="auto">
              <a:xfrm>
                <a:off x="2859986" y="3646663"/>
                <a:ext cx="402749" cy="378154"/>
                <a:chOff x="1093" y="2411"/>
                <a:chExt cx="177" cy="157"/>
              </a:xfrm>
            </p:grpSpPr>
            <p:sp>
              <p:nvSpPr>
                <p:cNvPr id="103" name="Oval 49"/>
                <p:cNvSpPr>
                  <a:spLocks noChangeArrowheads="1"/>
                </p:cNvSpPr>
                <p:nvPr/>
              </p:nvSpPr>
              <p:spPr bwMode="auto">
                <a:xfrm>
                  <a:off x="1140" y="2451"/>
                  <a:ext cx="77" cy="75"/>
                </a:xfrm>
                <a:prstGeom prst="ellipse">
                  <a:avLst/>
                </a:prstGeom>
                <a:solidFill>
                  <a:srgbClr val="FFFF00"/>
                </a:solidFill>
                <a:ln w="3175" cap="flat" cmpd="sng" algn="ctr">
                  <a:solidFill>
                    <a:srgbClr val="E3DED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04" name="Line 50"/>
                <p:cNvSpPr>
                  <a:spLocks noChangeShapeType="1"/>
                </p:cNvSpPr>
                <p:nvPr/>
              </p:nvSpPr>
              <p:spPr bwMode="auto">
                <a:xfrm>
                  <a:off x="1183" y="2411"/>
                  <a:ext cx="0" cy="157"/>
                </a:xfrm>
                <a:prstGeom prst="line">
                  <a:avLst/>
                </a:prstGeom>
                <a:noFill/>
                <a:ln w="3175" cap="flat" cmpd="sng" algn="ctr">
                  <a:solidFill>
                    <a:srgbClr val="E3DED1"/>
                  </a:solidFill>
                  <a:prstDash val="solid"/>
                  <a:round/>
                  <a:headEnd type="none" w="med" len="med"/>
                  <a:tailEnd type="none" w="med" len="med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05" name="Line 51"/>
                <p:cNvSpPr>
                  <a:spLocks noChangeShapeType="1"/>
                </p:cNvSpPr>
                <p:nvPr/>
              </p:nvSpPr>
              <p:spPr bwMode="auto">
                <a:xfrm rot="5400000">
                  <a:off x="1182" y="2403"/>
                  <a:ext cx="0" cy="177"/>
                </a:xfrm>
                <a:prstGeom prst="line">
                  <a:avLst/>
                </a:prstGeom>
                <a:noFill/>
                <a:ln w="317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</p:grpSp>
      </p:grpSp>
      <p:grpSp>
        <p:nvGrpSpPr>
          <p:cNvPr id="9" name="Group 32"/>
          <p:cNvGrpSpPr>
            <a:grpSpLocks/>
          </p:cNvGrpSpPr>
          <p:nvPr/>
        </p:nvGrpSpPr>
        <p:grpSpPr bwMode="auto">
          <a:xfrm>
            <a:off x="4515643" y="4942556"/>
            <a:ext cx="138113" cy="1331912"/>
            <a:chOff x="2854" y="1696"/>
            <a:chExt cx="91" cy="679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07" name="AutoShape 33"/>
            <p:cNvSpPr>
              <a:spLocks noChangeArrowheads="1"/>
            </p:cNvSpPr>
            <p:nvPr/>
          </p:nvSpPr>
          <p:spPr bwMode="auto">
            <a:xfrm rot="21540000" flipH="1">
              <a:off x="2869" y="1743"/>
              <a:ext cx="71" cy="632"/>
            </a:xfrm>
            <a:prstGeom prst="can">
              <a:avLst>
                <a:gd name="adj" fmla="val 86418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" name="AutoShape 34"/>
            <p:cNvSpPr>
              <a:spLocks noChangeArrowheads="1"/>
            </p:cNvSpPr>
            <p:nvPr/>
          </p:nvSpPr>
          <p:spPr bwMode="auto">
            <a:xfrm rot="21540000" flipH="1">
              <a:off x="2854" y="1696"/>
              <a:ext cx="91" cy="170"/>
            </a:xfrm>
            <a:prstGeom prst="can">
              <a:avLst>
                <a:gd name="adj" fmla="val 18136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136" name="AutoShape 2"/>
          <p:cNvSpPr>
            <a:spLocks noChangeArrowheads="1"/>
          </p:cNvSpPr>
          <p:nvPr/>
        </p:nvSpPr>
        <p:spPr bwMode="auto">
          <a:xfrm rot="6522448" flipH="1" flipV="1">
            <a:off x="4858136" y="4522964"/>
            <a:ext cx="747712" cy="1460500"/>
          </a:xfrm>
          <a:custGeom>
            <a:avLst/>
            <a:gdLst>
              <a:gd name="T0" fmla="*/ 25806345 w 21600"/>
              <a:gd name="T1" fmla="*/ 44022716 h 21600"/>
              <a:gd name="T2" fmla="*/ 22042515 w 21600"/>
              <a:gd name="T3" fmla="*/ 26023203 h 21600"/>
              <a:gd name="T4" fmla="*/ 21880753 w 21600"/>
              <a:gd name="T5" fmla="*/ 45654892 h 21600"/>
              <a:gd name="T6" fmla="*/ 27994407 w 21600"/>
              <a:gd name="T7" fmla="*/ 71970668 h 21600"/>
              <a:gd name="T8" fmla="*/ 21239659 w 21600"/>
              <a:gd name="T9" fmla="*/ 83194678 h 21600"/>
              <a:gd name="T10" fmla="*/ 18299040 w 21600"/>
              <a:gd name="T11" fmla="*/ 5741834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783" y="13547"/>
                </a:moveTo>
                <a:cubicBezTo>
                  <a:pt x="18128" y="12672"/>
                  <a:pt x="18305" y="11740"/>
                  <a:pt x="18305" y="10800"/>
                </a:cubicBezTo>
                <a:cubicBezTo>
                  <a:pt x="18305" y="9307"/>
                  <a:pt x="17860" y="7849"/>
                  <a:pt x="17027" y="6611"/>
                </a:cubicBezTo>
                <a:lnTo>
                  <a:pt x="19761" y="4772"/>
                </a:lnTo>
                <a:cubicBezTo>
                  <a:pt x="20960" y="6554"/>
                  <a:pt x="21600" y="8652"/>
                  <a:pt x="21600" y="10800"/>
                </a:cubicBezTo>
                <a:cubicBezTo>
                  <a:pt x="21600" y="12153"/>
                  <a:pt x="21345" y="13494"/>
                  <a:pt x="20850" y="14754"/>
                </a:cubicBezTo>
                <a:lnTo>
                  <a:pt x="23362" y="15742"/>
                </a:lnTo>
                <a:lnTo>
                  <a:pt x="17725" y="18197"/>
                </a:lnTo>
                <a:lnTo>
                  <a:pt x="15271" y="12559"/>
                </a:lnTo>
                <a:lnTo>
                  <a:pt x="17783" y="13547"/>
                </a:lnTo>
                <a:close/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FFB66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grpSp>
        <p:nvGrpSpPr>
          <p:cNvPr id="10" name="Group 38"/>
          <p:cNvGrpSpPr>
            <a:grpSpLocks/>
          </p:cNvGrpSpPr>
          <p:nvPr/>
        </p:nvGrpSpPr>
        <p:grpSpPr bwMode="auto">
          <a:xfrm rot="1200000">
            <a:off x="4725987" y="4933031"/>
            <a:ext cx="138112" cy="1331912"/>
            <a:chOff x="900" y="904"/>
            <a:chExt cx="87" cy="839"/>
          </a:xfrm>
        </p:grpSpPr>
        <p:sp>
          <p:nvSpPr>
            <p:cNvPr id="140" name="AutoShape 39"/>
            <p:cNvSpPr>
              <a:spLocks noChangeArrowheads="1"/>
            </p:cNvSpPr>
            <p:nvPr/>
          </p:nvSpPr>
          <p:spPr bwMode="auto">
            <a:xfrm rot="21540000" flipH="1">
              <a:off x="914" y="962"/>
              <a:ext cx="68" cy="781"/>
            </a:xfrm>
            <a:prstGeom prst="can">
              <a:avLst>
                <a:gd name="adj" fmla="val 111503"/>
              </a:avLst>
            </a:prstGeom>
            <a:solidFill>
              <a:srgbClr val="FFB66D">
                <a:alpha val="79999"/>
              </a:srgbClr>
            </a:solidFill>
            <a:ln w="9525">
              <a:solidFill>
                <a:srgbClr val="FFA347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AutoShape 40"/>
            <p:cNvSpPr>
              <a:spLocks noChangeArrowheads="1"/>
            </p:cNvSpPr>
            <p:nvPr/>
          </p:nvSpPr>
          <p:spPr bwMode="auto">
            <a:xfrm rot="21540000" flipH="1">
              <a:off x="900" y="904"/>
              <a:ext cx="87" cy="210"/>
            </a:xfrm>
            <a:prstGeom prst="can">
              <a:avLst>
                <a:gd name="adj" fmla="val 23434"/>
              </a:avLst>
            </a:prstGeom>
            <a:solidFill>
              <a:srgbClr val="FFB66D"/>
            </a:solidFill>
            <a:ln w="9525">
              <a:solidFill>
                <a:srgbClr val="FFA347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2" name="Group 17"/>
          <p:cNvGrpSpPr>
            <a:grpSpLocks/>
          </p:cNvGrpSpPr>
          <p:nvPr/>
        </p:nvGrpSpPr>
        <p:grpSpPr bwMode="auto">
          <a:xfrm rot="180000">
            <a:off x="6244813" y="5571947"/>
            <a:ext cx="2041524" cy="423862"/>
            <a:chOff x="4170" y="2147"/>
            <a:chExt cx="1286" cy="267"/>
          </a:xfrm>
        </p:grpSpPr>
        <p:sp>
          <p:nvSpPr>
            <p:cNvPr id="152" name="Freeform 18"/>
            <p:cNvSpPr>
              <a:spLocks/>
            </p:cNvSpPr>
            <p:nvPr/>
          </p:nvSpPr>
          <p:spPr bwMode="auto">
            <a:xfrm>
              <a:off x="4170" y="2147"/>
              <a:ext cx="824" cy="267"/>
            </a:xfrm>
            <a:custGeom>
              <a:avLst/>
              <a:gdLst>
                <a:gd name="T0" fmla="*/ 1 w 658"/>
                <a:gd name="T1" fmla="*/ 86 h 249"/>
                <a:gd name="T2" fmla="*/ 451 w 658"/>
                <a:gd name="T3" fmla="*/ 41 h 249"/>
                <a:gd name="T4" fmla="*/ 420 w 658"/>
                <a:gd name="T5" fmla="*/ 93 h 249"/>
                <a:gd name="T6" fmla="*/ 451 w 658"/>
                <a:gd name="T7" fmla="*/ 138 h 249"/>
                <a:gd name="T8" fmla="*/ 1 w 658"/>
                <a:gd name="T9" fmla="*/ 86 h 2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8"/>
                <a:gd name="T16" fmla="*/ 0 h 249"/>
                <a:gd name="T17" fmla="*/ 658 w 658"/>
                <a:gd name="T18" fmla="*/ 249 h 2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8" h="249">
                  <a:moveTo>
                    <a:pt x="2" y="125"/>
                  </a:moveTo>
                  <a:cubicBezTo>
                    <a:pt x="0" y="0"/>
                    <a:pt x="556" y="58"/>
                    <a:pt x="658" y="60"/>
                  </a:cubicBezTo>
                  <a:cubicBezTo>
                    <a:pt x="615" y="78"/>
                    <a:pt x="613" y="110"/>
                    <a:pt x="613" y="135"/>
                  </a:cubicBezTo>
                  <a:cubicBezTo>
                    <a:pt x="613" y="158"/>
                    <a:pt x="628" y="171"/>
                    <a:pt x="658" y="201"/>
                  </a:cubicBezTo>
                  <a:cubicBezTo>
                    <a:pt x="562" y="213"/>
                    <a:pt x="1" y="249"/>
                    <a:pt x="2" y="125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2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153" name="Freeform 19"/>
            <p:cNvSpPr>
              <a:spLocks/>
            </p:cNvSpPr>
            <p:nvPr/>
          </p:nvSpPr>
          <p:spPr bwMode="auto">
            <a:xfrm>
              <a:off x="4969" y="2234"/>
              <a:ext cx="487" cy="102"/>
            </a:xfrm>
            <a:custGeom>
              <a:avLst/>
              <a:gdLst>
                <a:gd name="T0" fmla="*/ 0 w 1044"/>
                <a:gd name="T1" fmla="*/ 49 h 198"/>
                <a:gd name="T2" fmla="*/ 70 w 1044"/>
                <a:gd name="T3" fmla="*/ 0 h 198"/>
                <a:gd name="T4" fmla="*/ 487 w 1044"/>
                <a:gd name="T5" fmla="*/ 51 h 198"/>
                <a:gd name="T6" fmla="*/ 70 w 1044"/>
                <a:gd name="T7" fmla="*/ 101 h 198"/>
                <a:gd name="T8" fmla="*/ 0 w 1044"/>
                <a:gd name="T9" fmla="*/ 49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4"/>
                <a:gd name="T16" fmla="*/ 0 h 198"/>
                <a:gd name="T17" fmla="*/ 1044 w 1044"/>
                <a:gd name="T18" fmla="*/ 198 h 1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4" h="198">
                  <a:moveTo>
                    <a:pt x="0" y="95"/>
                  </a:moveTo>
                  <a:cubicBezTo>
                    <a:pt x="0" y="23"/>
                    <a:pt x="70" y="1"/>
                    <a:pt x="151" y="0"/>
                  </a:cubicBezTo>
                  <a:cubicBezTo>
                    <a:pt x="460" y="16"/>
                    <a:pt x="1044" y="99"/>
                    <a:pt x="1044" y="99"/>
                  </a:cubicBezTo>
                  <a:cubicBezTo>
                    <a:pt x="1044" y="99"/>
                    <a:pt x="325" y="198"/>
                    <a:pt x="151" y="197"/>
                  </a:cubicBezTo>
                  <a:cubicBezTo>
                    <a:pt x="72" y="197"/>
                    <a:pt x="0" y="165"/>
                    <a:pt x="0" y="95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82000"/>
              </a:schemeClr>
            </a:solidFill>
            <a:ln w="9525">
              <a:solidFill>
                <a:srgbClr val="7F7F7F"/>
              </a:solidFill>
              <a:prstDash val="dash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</p:grpSp>
      <p:grpSp>
        <p:nvGrpSpPr>
          <p:cNvPr id="14" name="Group 6"/>
          <p:cNvGrpSpPr>
            <a:grpSpLocks/>
          </p:cNvGrpSpPr>
          <p:nvPr/>
        </p:nvGrpSpPr>
        <p:grpSpPr bwMode="auto">
          <a:xfrm rot="240000">
            <a:off x="7502112" y="5674355"/>
            <a:ext cx="776288" cy="227014"/>
            <a:chOff x="5114" y="3490"/>
            <a:chExt cx="489" cy="143"/>
          </a:xfrm>
        </p:grpSpPr>
        <p:sp>
          <p:nvSpPr>
            <p:cNvPr id="160" name="Freeform 8"/>
            <p:cNvSpPr>
              <a:spLocks/>
            </p:cNvSpPr>
            <p:nvPr/>
          </p:nvSpPr>
          <p:spPr bwMode="auto">
            <a:xfrm rot="-118975">
              <a:off x="5114" y="3531"/>
              <a:ext cx="487" cy="102"/>
            </a:xfrm>
            <a:custGeom>
              <a:avLst/>
              <a:gdLst>
                <a:gd name="T0" fmla="*/ 0 w 1044"/>
                <a:gd name="T1" fmla="*/ 49 h 198"/>
                <a:gd name="T2" fmla="*/ 70 w 1044"/>
                <a:gd name="T3" fmla="*/ 0 h 198"/>
                <a:gd name="T4" fmla="*/ 487 w 1044"/>
                <a:gd name="T5" fmla="*/ 51 h 198"/>
                <a:gd name="T6" fmla="*/ 70 w 1044"/>
                <a:gd name="T7" fmla="*/ 101 h 198"/>
                <a:gd name="T8" fmla="*/ 0 w 1044"/>
                <a:gd name="T9" fmla="*/ 49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4"/>
                <a:gd name="T16" fmla="*/ 0 h 198"/>
                <a:gd name="T17" fmla="*/ 1044 w 1044"/>
                <a:gd name="T18" fmla="*/ 198 h 1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4" h="198">
                  <a:moveTo>
                    <a:pt x="0" y="95"/>
                  </a:moveTo>
                  <a:cubicBezTo>
                    <a:pt x="0" y="23"/>
                    <a:pt x="70" y="1"/>
                    <a:pt x="151" y="0"/>
                  </a:cubicBezTo>
                  <a:cubicBezTo>
                    <a:pt x="460" y="16"/>
                    <a:pt x="1044" y="99"/>
                    <a:pt x="1044" y="99"/>
                  </a:cubicBezTo>
                  <a:cubicBezTo>
                    <a:pt x="1044" y="99"/>
                    <a:pt x="325" y="198"/>
                    <a:pt x="151" y="197"/>
                  </a:cubicBezTo>
                  <a:cubicBezTo>
                    <a:pt x="72" y="197"/>
                    <a:pt x="0" y="165"/>
                    <a:pt x="0" y="95"/>
                  </a:cubicBezTo>
                  <a:close/>
                </a:path>
              </a:pathLst>
            </a:custGeom>
            <a:solidFill>
              <a:schemeClr val="bg2">
                <a:alpha val="97000"/>
              </a:schemeClr>
            </a:solidFill>
            <a:ln w="9525">
              <a:solidFill>
                <a:srgbClr val="7F7F7F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161" name="Freeform 9"/>
            <p:cNvSpPr>
              <a:spLocks/>
            </p:cNvSpPr>
            <p:nvPr/>
          </p:nvSpPr>
          <p:spPr bwMode="auto">
            <a:xfrm rot="20696915">
              <a:off x="5117" y="3490"/>
              <a:ext cx="486" cy="103"/>
            </a:xfrm>
            <a:custGeom>
              <a:avLst/>
              <a:gdLst>
                <a:gd name="T0" fmla="*/ 0 w 1044"/>
                <a:gd name="T1" fmla="*/ 49 h 198"/>
                <a:gd name="T2" fmla="*/ 70 w 1044"/>
                <a:gd name="T3" fmla="*/ 0 h 198"/>
                <a:gd name="T4" fmla="*/ 486 w 1044"/>
                <a:gd name="T5" fmla="*/ 52 h 198"/>
                <a:gd name="T6" fmla="*/ 70 w 1044"/>
                <a:gd name="T7" fmla="*/ 102 h 198"/>
                <a:gd name="T8" fmla="*/ 0 w 1044"/>
                <a:gd name="T9" fmla="*/ 49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4"/>
                <a:gd name="T16" fmla="*/ 0 h 198"/>
                <a:gd name="T17" fmla="*/ 1044 w 1044"/>
                <a:gd name="T18" fmla="*/ 198 h 1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4" h="198">
                  <a:moveTo>
                    <a:pt x="0" y="95"/>
                  </a:moveTo>
                  <a:cubicBezTo>
                    <a:pt x="0" y="23"/>
                    <a:pt x="70" y="1"/>
                    <a:pt x="151" y="0"/>
                  </a:cubicBezTo>
                  <a:cubicBezTo>
                    <a:pt x="460" y="16"/>
                    <a:pt x="1044" y="99"/>
                    <a:pt x="1044" y="99"/>
                  </a:cubicBezTo>
                  <a:cubicBezTo>
                    <a:pt x="1044" y="99"/>
                    <a:pt x="325" y="198"/>
                    <a:pt x="151" y="197"/>
                  </a:cubicBezTo>
                  <a:cubicBezTo>
                    <a:pt x="72" y="197"/>
                    <a:pt x="0" y="165"/>
                    <a:pt x="0" y="95"/>
                  </a:cubicBezTo>
                  <a:close/>
                </a:path>
              </a:pathLst>
            </a:custGeom>
            <a:solidFill>
              <a:srgbClr val="F9B268">
                <a:alpha val="69000"/>
              </a:srgbClr>
            </a:solidFill>
            <a:ln w="6350">
              <a:solidFill>
                <a:srgbClr val="8FAFC3"/>
              </a:solidFill>
              <a:prstDash val="dash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</p:grpSp>
      <p:sp>
        <p:nvSpPr>
          <p:cNvPr id="168" name="Parallélogramme 167"/>
          <p:cNvSpPr/>
          <p:nvPr/>
        </p:nvSpPr>
        <p:spPr>
          <a:xfrm rot="120000">
            <a:off x="2099491" y="3333399"/>
            <a:ext cx="937300" cy="95200"/>
          </a:xfrm>
          <a:prstGeom prst="parallelogram">
            <a:avLst/>
          </a:prstGeom>
          <a:solidFill>
            <a:srgbClr val="F9B268"/>
          </a:solidFill>
          <a:ln>
            <a:solidFill>
              <a:srgbClr val="656565"/>
            </a:solidFill>
          </a:ln>
          <a:scene3d>
            <a:camera prst="obliqueTopLef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0" name="Parallélogramme 169"/>
          <p:cNvSpPr/>
          <p:nvPr/>
        </p:nvSpPr>
        <p:spPr>
          <a:xfrm rot="21480000" flipH="1">
            <a:off x="6087290" y="3177772"/>
            <a:ext cx="937300" cy="95200"/>
          </a:xfrm>
          <a:prstGeom prst="parallelogram">
            <a:avLst/>
          </a:prstGeom>
          <a:solidFill>
            <a:srgbClr val="F9B268"/>
          </a:solidFill>
          <a:ln>
            <a:solidFill>
              <a:schemeClr val="tx2">
                <a:lumMod val="75000"/>
                <a:lumOff val="25000"/>
              </a:schemeClr>
            </a:solidFill>
          </a:ln>
          <a:scene3d>
            <a:camera prst="obliqueTopLef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2400489" y="275749"/>
            <a:ext cx="43430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100" dir="4260000" algn="br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2000" cap="all" dirty="0">
                <a:ln w="11430"/>
                <a:solidFill>
                  <a:srgbClr val="9F2936"/>
                </a:solidFill>
                <a:latin typeface="Trebuchet MS"/>
                <a:ea typeface="+mj-ea"/>
                <a:cs typeface="Trebuchet MS"/>
              </a:rPr>
              <a:t>Comment incliner la portance ?</a:t>
            </a:r>
          </a:p>
        </p:txBody>
      </p:sp>
      <p:sp>
        <p:nvSpPr>
          <p:cNvPr id="71" name="Text Box 5"/>
          <p:cNvSpPr txBox="1">
            <a:spLocks noChangeArrowheads="1"/>
          </p:cNvSpPr>
          <p:nvPr/>
        </p:nvSpPr>
        <p:spPr bwMode="auto">
          <a:xfrm>
            <a:off x="828943" y="1069148"/>
            <a:ext cx="7474857" cy="684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457056" tIns="152352" bIns="38088" anchor="ctr">
            <a:prstTxWarp prst="textNoShape">
              <a:avLst/>
            </a:prstTxWarp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1600" dirty="0" smtClean="0">
                <a:solidFill>
                  <a:srgbClr val="000000"/>
                </a:solidFill>
                <a:latin typeface="Trebuchet MS"/>
                <a:cs typeface="Trebuchet MS"/>
              </a:rPr>
              <a:t>L’inclinaison d’un multiaxe sur son axe de roulis s’obtient grâce à l’effet différentiel des ailerons.</a:t>
            </a:r>
            <a:endParaRPr lang="fr-FR" sz="1200" dirty="0">
              <a:solidFill>
                <a:srgbClr val="000000"/>
              </a:solidFill>
              <a:latin typeface="Trebuchet MS"/>
              <a:cs typeface="Trebuchet MS"/>
            </a:endParaRPr>
          </a:p>
        </p:txBody>
      </p:sp>
      <p:sp>
        <p:nvSpPr>
          <p:cNvPr id="72" name="AutoShape 32"/>
          <p:cNvSpPr>
            <a:spLocks noChangeArrowheads="1"/>
          </p:cNvSpPr>
          <p:nvPr/>
        </p:nvSpPr>
        <p:spPr bwMode="auto">
          <a:xfrm rot="16200000">
            <a:off x="1788103" y="4944566"/>
            <a:ext cx="1081324" cy="359997"/>
          </a:xfrm>
          <a:custGeom>
            <a:avLst/>
            <a:gdLst>
              <a:gd name="T0" fmla="*/ 9761761 w 21600"/>
              <a:gd name="T1" fmla="*/ 0 h 21600"/>
              <a:gd name="T2" fmla="*/ 0 w 21600"/>
              <a:gd name="T3" fmla="*/ 5462450 h 21600"/>
              <a:gd name="T4" fmla="*/ 9761761 w 21600"/>
              <a:gd name="T5" fmla="*/ 10924877 h 21600"/>
              <a:gd name="T6" fmla="*/ 13015674 w 21600"/>
              <a:gd name="T7" fmla="*/ 5462450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5pPr>
            <a:lvl6pPr marL="2286000" algn="l" defTabSz="457200" rtl="0" eaLnBrk="1" latinLnBrk="0" hangingPunct="1"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6pPr>
            <a:lvl7pPr marL="2743200" algn="l" defTabSz="457200" rtl="0" eaLnBrk="1" latinLnBrk="0" hangingPunct="1"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7pPr>
            <a:lvl8pPr marL="3200400" algn="l" defTabSz="457200" rtl="0" eaLnBrk="1" latinLnBrk="0" hangingPunct="1"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8pPr>
            <a:lvl9pPr marL="3657600" algn="l" defTabSz="457200" rtl="0" eaLnBrk="1" latinLnBrk="0" hangingPunct="1"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fr-FR" dirty="0"/>
          </a:p>
        </p:txBody>
      </p:sp>
      <p:sp>
        <p:nvSpPr>
          <p:cNvPr id="73" name="AutoShape 32"/>
          <p:cNvSpPr>
            <a:spLocks noChangeArrowheads="1"/>
          </p:cNvSpPr>
          <p:nvPr/>
        </p:nvSpPr>
        <p:spPr bwMode="auto">
          <a:xfrm rot="16200000">
            <a:off x="6594789" y="5139227"/>
            <a:ext cx="636823" cy="359997"/>
          </a:xfrm>
          <a:custGeom>
            <a:avLst/>
            <a:gdLst>
              <a:gd name="T0" fmla="*/ 9761761 w 21600"/>
              <a:gd name="T1" fmla="*/ 0 h 21600"/>
              <a:gd name="T2" fmla="*/ 0 w 21600"/>
              <a:gd name="T3" fmla="*/ 5462450 h 21600"/>
              <a:gd name="T4" fmla="*/ 9761761 w 21600"/>
              <a:gd name="T5" fmla="*/ 10924877 h 21600"/>
              <a:gd name="T6" fmla="*/ 13015674 w 21600"/>
              <a:gd name="T7" fmla="*/ 5462450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5pPr>
            <a:lvl6pPr marL="2286000" algn="l" defTabSz="457200" rtl="0" eaLnBrk="1" latinLnBrk="0" hangingPunct="1"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6pPr>
            <a:lvl7pPr marL="2743200" algn="l" defTabSz="457200" rtl="0" eaLnBrk="1" latinLnBrk="0" hangingPunct="1"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7pPr>
            <a:lvl8pPr marL="3200400" algn="l" defTabSz="457200" rtl="0" eaLnBrk="1" latinLnBrk="0" hangingPunct="1"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8pPr>
            <a:lvl9pPr marL="3657600" algn="l" defTabSz="457200" rtl="0" eaLnBrk="1" latinLnBrk="0" hangingPunct="1"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fr-FR" dirty="0"/>
          </a:p>
        </p:txBody>
      </p:sp>
      <p:grpSp>
        <p:nvGrpSpPr>
          <p:cNvPr id="75" name="Group 17"/>
          <p:cNvGrpSpPr>
            <a:grpSpLocks/>
          </p:cNvGrpSpPr>
          <p:nvPr/>
        </p:nvGrpSpPr>
        <p:grpSpPr bwMode="auto">
          <a:xfrm rot="21420000" flipH="1">
            <a:off x="945843" y="5599537"/>
            <a:ext cx="2041524" cy="423862"/>
            <a:chOff x="4170" y="2147"/>
            <a:chExt cx="1286" cy="267"/>
          </a:xfrm>
        </p:grpSpPr>
        <p:sp>
          <p:nvSpPr>
            <p:cNvPr id="76" name="Freeform 18"/>
            <p:cNvSpPr>
              <a:spLocks/>
            </p:cNvSpPr>
            <p:nvPr/>
          </p:nvSpPr>
          <p:spPr bwMode="auto">
            <a:xfrm>
              <a:off x="4170" y="2147"/>
              <a:ext cx="824" cy="267"/>
            </a:xfrm>
            <a:custGeom>
              <a:avLst/>
              <a:gdLst>
                <a:gd name="T0" fmla="*/ 1 w 658"/>
                <a:gd name="T1" fmla="*/ 86 h 249"/>
                <a:gd name="T2" fmla="*/ 451 w 658"/>
                <a:gd name="T3" fmla="*/ 41 h 249"/>
                <a:gd name="T4" fmla="*/ 420 w 658"/>
                <a:gd name="T5" fmla="*/ 93 h 249"/>
                <a:gd name="T6" fmla="*/ 451 w 658"/>
                <a:gd name="T7" fmla="*/ 138 h 249"/>
                <a:gd name="T8" fmla="*/ 1 w 658"/>
                <a:gd name="T9" fmla="*/ 86 h 2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8"/>
                <a:gd name="T16" fmla="*/ 0 h 249"/>
                <a:gd name="T17" fmla="*/ 658 w 658"/>
                <a:gd name="T18" fmla="*/ 249 h 2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8" h="249">
                  <a:moveTo>
                    <a:pt x="2" y="125"/>
                  </a:moveTo>
                  <a:cubicBezTo>
                    <a:pt x="0" y="0"/>
                    <a:pt x="556" y="58"/>
                    <a:pt x="658" y="60"/>
                  </a:cubicBezTo>
                  <a:cubicBezTo>
                    <a:pt x="615" y="78"/>
                    <a:pt x="613" y="110"/>
                    <a:pt x="613" y="135"/>
                  </a:cubicBezTo>
                  <a:cubicBezTo>
                    <a:pt x="613" y="158"/>
                    <a:pt x="628" y="171"/>
                    <a:pt x="658" y="201"/>
                  </a:cubicBezTo>
                  <a:cubicBezTo>
                    <a:pt x="562" y="213"/>
                    <a:pt x="1" y="249"/>
                    <a:pt x="2" y="125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2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78" name="Freeform 19"/>
            <p:cNvSpPr>
              <a:spLocks/>
            </p:cNvSpPr>
            <p:nvPr/>
          </p:nvSpPr>
          <p:spPr bwMode="auto">
            <a:xfrm>
              <a:off x="4969" y="2234"/>
              <a:ext cx="487" cy="102"/>
            </a:xfrm>
            <a:custGeom>
              <a:avLst/>
              <a:gdLst>
                <a:gd name="T0" fmla="*/ 0 w 1044"/>
                <a:gd name="T1" fmla="*/ 49 h 198"/>
                <a:gd name="T2" fmla="*/ 70 w 1044"/>
                <a:gd name="T3" fmla="*/ 0 h 198"/>
                <a:gd name="T4" fmla="*/ 487 w 1044"/>
                <a:gd name="T5" fmla="*/ 51 h 198"/>
                <a:gd name="T6" fmla="*/ 70 w 1044"/>
                <a:gd name="T7" fmla="*/ 101 h 198"/>
                <a:gd name="T8" fmla="*/ 0 w 1044"/>
                <a:gd name="T9" fmla="*/ 49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4"/>
                <a:gd name="T16" fmla="*/ 0 h 198"/>
                <a:gd name="T17" fmla="*/ 1044 w 1044"/>
                <a:gd name="T18" fmla="*/ 198 h 1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4" h="198">
                  <a:moveTo>
                    <a:pt x="0" y="95"/>
                  </a:moveTo>
                  <a:cubicBezTo>
                    <a:pt x="0" y="23"/>
                    <a:pt x="70" y="1"/>
                    <a:pt x="151" y="0"/>
                  </a:cubicBezTo>
                  <a:cubicBezTo>
                    <a:pt x="460" y="16"/>
                    <a:pt x="1044" y="99"/>
                    <a:pt x="1044" y="99"/>
                  </a:cubicBezTo>
                  <a:cubicBezTo>
                    <a:pt x="1044" y="99"/>
                    <a:pt x="325" y="198"/>
                    <a:pt x="151" y="197"/>
                  </a:cubicBezTo>
                  <a:cubicBezTo>
                    <a:pt x="72" y="197"/>
                    <a:pt x="0" y="165"/>
                    <a:pt x="0" y="95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82000"/>
              </a:schemeClr>
            </a:solidFill>
            <a:ln w="9525">
              <a:solidFill>
                <a:srgbClr val="7F7F7F"/>
              </a:solidFill>
              <a:prstDash val="dash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</p:grpSp>
      <p:grpSp>
        <p:nvGrpSpPr>
          <p:cNvPr id="13" name="Group 69"/>
          <p:cNvGrpSpPr>
            <a:grpSpLocks/>
          </p:cNvGrpSpPr>
          <p:nvPr/>
        </p:nvGrpSpPr>
        <p:grpSpPr bwMode="auto">
          <a:xfrm rot="19380000" flipH="1">
            <a:off x="913363" y="5777626"/>
            <a:ext cx="815977" cy="244476"/>
            <a:chOff x="4828" y="708"/>
            <a:chExt cx="514" cy="154"/>
          </a:xfrm>
        </p:grpSpPr>
        <p:sp>
          <p:nvSpPr>
            <p:cNvPr id="156" name="Freeform 71"/>
            <p:cNvSpPr>
              <a:spLocks/>
            </p:cNvSpPr>
            <p:nvPr/>
          </p:nvSpPr>
          <p:spPr bwMode="auto">
            <a:xfrm rot="-2100000">
              <a:off x="4828" y="708"/>
              <a:ext cx="487" cy="102"/>
            </a:xfrm>
            <a:custGeom>
              <a:avLst/>
              <a:gdLst>
                <a:gd name="T0" fmla="*/ 0 w 1044"/>
                <a:gd name="T1" fmla="*/ 49 h 198"/>
                <a:gd name="T2" fmla="*/ 70 w 1044"/>
                <a:gd name="T3" fmla="*/ 0 h 198"/>
                <a:gd name="T4" fmla="*/ 487 w 1044"/>
                <a:gd name="T5" fmla="*/ 51 h 198"/>
                <a:gd name="T6" fmla="*/ 70 w 1044"/>
                <a:gd name="T7" fmla="*/ 101 h 198"/>
                <a:gd name="T8" fmla="*/ 0 w 1044"/>
                <a:gd name="T9" fmla="*/ 49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4"/>
                <a:gd name="T16" fmla="*/ 0 h 198"/>
                <a:gd name="T17" fmla="*/ 1044 w 1044"/>
                <a:gd name="T18" fmla="*/ 198 h 1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4" h="198">
                  <a:moveTo>
                    <a:pt x="0" y="95"/>
                  </a:moveTo>
                  <a:cubicBezTo>
                    <a:pt x="0" y="23"/>
                    <a:pt x="70" y="1"/>
                    <a:pt x="151" y="0"/>
                  </a:cubicBezTo>
                  <a:cubicBezTo>
                    <a:pt x="460" y="16"/>
                    <a:pt x="1044" y="99"/>
                    <a:pt x="1044" y="99"/>
                  </a:cubicBezTo>
                  <a:cubicBezTo>
                    <a:pt x="1044" y="99"/>
                    <a:pt x="325" y="198"/>
                    <a:pt x="151" y="197"/>
                  </a:cubicBezTo>
                  <a:cubicBezTo>
                    <a:pt x="72" y="197"/>
                    <a:pt x="0" y="165"/>
                    <a:pt x="0" y="9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rgbClr val="7F7F7F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Freeform 72"/>
            <p:cNvSpPr>
              <a:spLocks/>
            </p:cNvSpPr>
            <p:nvPr/>
          </p:nvSpPr>
          <p:spPr bwMode="auto">
            <a:xfrm rot="20527868">
              <a:off x="4855" y="759"/>
              <a:ext cx="487" cy="103"/>
            </a:xfrm>
            <a:custGeom>
              <a:avLst/>
              <a:gdLst>
                <a:gd name="T0" fmla="*/ 0 w 1044"/>
                <a:gd name="T1" fmla="*/ 49 h 198"/>
                <a:gd name="T2" fmla="*/ 70 w 1044"/>
                <a:gd name="T3" fmla="*/ 0 h 198"/>
                <a:gd name="T4" fmla="*/ 487 w 1044"/>
                <a:gd name="T5" fmla="*/ 52 h 198"/>
                <a:gd name="T6" fmla="*/ 70 w 1044"/>
                <a:gd name="T7" fmla="*/ 102 h 198"/>
                <a:gd name="T8" fmla="*/ 0 w 1044"/>
                <a:gd name="T9" fmla="*/ 49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4"/>
                <a:gd name="T16" fmla="*/ 0 h 198"/>
                <a:gd name="T17" fmla="*/ 1044 w 1044"/>
                <a:gd name="T18" fmla="*/ 198 h 1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4" h="198">
                  <a:moveTo>
                    <a:pt x="0" y="95"/>
                  </a:moveTo>
                  <a:cubicBezTo>
                    <a:pt x="0" y="23"/>
                    <a:pt x="70" y="1"/>
                    <a:pt x="151" y="0"/>
                  </a:cubicBezTo>
                  <a:cubicBezTo>
                    <a:pt x="460" y="16"/>
                    <a:pt x="1044" y="99"/>
                    <a:pt x="1044" y="99"/>
                  </a:cubicBezTo>
                  <a:cubicBezTo>
                    <a:pt x="1044" y="99"/>
                    <a:pt x="325" y="198"/>
                    <a:pt x="151" y="197"/>
                  </a:cubicBezTo>
                  <a:cubicBezTo>
                    <a:pt x="72" y="197"/>
                    <a:pt x="0" y="165"/>
                    <a:pt x="0" y="95"/>
                  </a:cubicBezTo>
                  <a:close/>
                </a:path>
              </a:pathLst>
            </a:custGeom>
            <a:solidFill>
              <a:srgbClr val="FF9929">
                <a:alpha val="63000"/>
              </a:srgbClr>
            </a:solidFill>
            <a:ln w="6350">
              <a:solidFill>
                <a:srgbClr val="8FAFC3"/>
              </a:solidFill>
              <a:prstDash val="dash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</p:grpSp>
      <p:sp>
        <p:nvSpPr>
          <p:cNvPr id="81" name="Freeform 8"/>
          <p:cNvSpPr>
            <a:spLocks/>
          </p:cNvSpPr>
          <p:nvPr/>
        </p:nvSpPr>
        <p:spPr bwMode="auto">
          <a:xfrm rot="120000">
            <a:off x="5569195" y="5788350"/>
            <a:ext cx="3048005" cy="0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418" y="0"/>
              </a:cxn>
            </a:cxnLst>
            <a:rect l="0" t="0" r="r" b="b"/>
            <a:pathLst>
              <a:path w="5418" h="1">
                <a:moveTo>
                  <a:pt x="0" y="1"/>
                </a:moveTo>
                <a:lnTo>
                  <a:pt x="5418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79" name="Freeform 8"/>
          <p:cNvSpPr>
            <a:spLocks/>
          </p:cNvSpPr>
          <p:nvPr/>
        </p:nvSpPr>
        <p:spPr bwMode="auto">
          <a:xfrm rot="21000000" flipH="1">
            <a:off x="626660" y="5901479"/>
            <a:ext cx="3048005" cy="0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418" y="0"/>
              </a:cxn>
            </a:cxnLst>
            <a:rect l="0" t="0" r="r" b="b"/>
            <a:pathLst>
              <a:path w="5418" h="1">
                <a:moveTo>
                  <a:pt x="0" y="1"/>
                </a:moveTo>
                <a:lnTo>
                  <a:pt x="5418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 dirty="0"/>
          </a:p>
        </p:txBody>
      </p:sp>
      <p:grpSp>
        <p:nvGrpSpPr>
          <p:cNvPr id="17" name="Grouper 16"/>
          <p:cNvGrpSpPr/>
          <p:nvPr/>
        </p:nvGrpSpPr>
        <p:grpSpPr>
          <a:xfrm>
            <a:off x="2383555" y="5945009"/>
            <a:ext cx="1371411" cy="345877"/>
            <a:chOff x="2400489" y="5945009"/>
            <a:chExt cx="1371411" cy="345877"/>
          </a:xfrm>
        </p:grpSpPr>
        <p:cxnSp>
          <p:nvCxnSpPr>
            <p:cNvPr id="16" name="Connecteur droit avec flèche 15"/>
            <p:cNvCxnSpPr/>
            <p:nvPr/>
          </p:nvCxnSpPr>
          <p:spPr>
            <a:xfrm flipH="1">
              <a:off x="2400489" y="5945009"/>
              <a:ext cx="1371411" cy="38496"/>
            </a:xfrm>
            <a:prstGeom prst="straightConnector1">
              <a:avLst/>
            </a:prstGeom>
            <a:ln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 Box 14"/>
            <p:cNvSpPr txBox="1">
              <a:spLocks noChangeArrowheads="1"/>
            </p:cNvSpPr>
            <p:nvPr/>
          </p:nvSpPr>
          <p:spPr bwMode="auto">
            <a:xfrm>
              <a:off x="2566292" y="5983109"/>
              <a:ext cx="762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sz="1400" dirty="0" err="1" smtClean="0">
                  <a:solidFill>
                    <a:schemeClr val="accent3">
                      <a:lumMod val="75000"/>
                    </a:schemeClr>
                  </a:solidFill>
                  <a:latin typeface="Trebuchet MS"/>
                  <a:cs typeface="Trebuchet MS"/>
                </a:rPr>
                <a:t>Vr</a:t>
              </a:r>
              <a:endParaRPr lang="fr-FR" sz="1400" dirty="0" smtClean="0">
                <a:solidFill>
                  <a:schemeClr val="accent3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</p:grpSp>
      <p:grpSp>
        <p:nvGrpSpPr>
          <p:cNvPr id="18" name="Grouper 17"/>
          <p:cNvGrpSpPr/>
          <p:nvPr/>
        </p:nvGrpSpPr>
        <p:grpSpPr>
          <a:xfrm>
            <a:off x="5549414" y="5948571"/>
            <a:ext cx="1371411" cy="307777"/>
            <a:chOff x="5549414" y="5961271"/>
            <a:chExt cx="1371411" cy="307777"/>
          </a:xfrm>
        </p:grpSpPr>
        <p:cxnSp>
          <p:nvCxnSpPr>
            <p:cNvPr id="82" name="Connecteur droit avec flèche 81"/>
            <p:cNvCxnSpPr/>
            <p:nvPr/>
          </p:nvCxnSpPr>
          <p:spPr>
            <a:xfrm>
              <a:off x="5549414" y="5980800"/>
              <a:ext cx="1371411" cy="2495"/>
            </a:xfrm>
            <a:prstGeom prst="straightConnector1">
              <a:avLst/>
            </a:prstGeom>
            <a:ln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 Box 14"/>
            <p:cNvSpPr txBox="1">
              <a:spLocks noChangeArrowheads="1"/>
            </p:cNvSpPr>
            <p:nvPr/>
          </p:nvSpPr>
          <p:spPr bwMode="auto">
            <a:xfrm>
              <a:off x="5971202" y="5961271"/>
              <a:ext cx="762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sz="1400" dirty="0" err="1" smtClean="0">
                  <a:solidFill>
                    <a:schemeClr val="accent3">
                      <a:lumMod val="75000"/>
                    </a:schemeClr>
                  </a:solidFill>
                  <a:latin typeface="Trebuchet MS"/>
                  <a:cs typeface="Trebuchet MS"/>
                </a:rPr>
                <a:t>Vr</a:t>
              </a:r>
              <a:endParaRPr lang="fr-FR" sz="1400" dirty="0" smtClean="0">
                <a:solidFill>
                  <a:schemeClr val="accent3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19" grpId="0" animBg="1"/>
      <p:bldP spid="136" grpId="0" animBg="1"/>
      <p:bldP spid="168" grpId="0" animBg="1"/>
      <p:bldP spid="170" grpId="0" animBg="1"/>
      <p:bldP spid="71" grpId="0" build="p"/>
      <p:bldP spid="72" grpId="0" animBg="1"/>
      <p:bldP spid="73" grpId="0" animBg="1"/>
      <p:bldP spid="81" grpId="0" animBg="1"/>
      <p:bldP spid="7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r 10"/>
          <p:cNvGrpSpPr/>
          <p:nvPr/>
        </p:nvGrpSpPr>
        <p:grpSpPr>
          <a:xfrm rot="1800000">
            <a:off x="2309906" y="2032082"/>
            <a:ext cx="4928220" cy="2131228"/>
            <a:chOff x="2099491" y="1993900"/>
            <a:chExt cx="4928220" cy="2131228"/>
          </a:xfrm>
        </p:grpSpPr>
        <p:grpSp>
          <p:nvGrpSpPr>
            <p:cNvPr id="2" name="Grouper 92"/>
            <p:cNvGrpSpPr/>
            <p:nvPr/>
          </p:nvGrpSpPr>
          <p:grpSpPr>
            <a:xfrm>
              <a:off x="2122487" y="3019401"/>
              <a:ext cx="4905224" cy="1105727"/>
              <a:chOff x="2122487" y="3019401"/>
              <a:chExt cx="4905224" cy="1105727"/>
            </a:xfrm>
          </p:grpSpPr>
          <p:sp>
            <p:nvSpPr>
              <p:cNvPr id="92" name="Ellipse 91"/>
              <p:cNvSpPr>
                <a:spLocks noChangeAspect="1"/>
              </p:cNvSpPr>
              <p:nvPr/>
            </p:nvSpPr>
            <p:spPr>
              <a:xfrm>
                <a:off x="4127502" y="3019401"/>
                <a:ext cx="931393" cy="914398"/>
              </a:xfrm>
              <a:prstGeom prst="ellipse">
                <a:avLst/>
              </a:prstGeom>
              <a:noFill/>
              <a:ln>
                <a:solidFill>
                  <a:srgbClr val="5F5F5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3" name="Group 3"/>
              <p:cNvGrpSpPr>
                <a:grpSpLocks/>
              </p:cNvGrpSpPr>
              <p:nvPr/>
            </p:nvGrpSpPr>
            <p:grpSpPr bwMode="auto">
              <a:xfrm>
                <a:off x="2122487" y="3095652"/>
                <a:ext cx="4905224" cy="1029476"/>
                <a:chOff x="1174" y="3028"/>
                <a:chExt cx="2156" cy="483"/>
              </a:xfrm>
            </p:grpSpPr>
            <p:sp>
              <p:nvSpPr>
                <p:cNvPr id="90" name="Line 19"/>
                <p:cNvSpPr>
                  <a:spLocks noChangeShapeType="1"/>
                </p:cNvSpPr>
                <p:nvPr/>
              </p:nvSpPr>
              <p:spPr bwMode="auto">
                <a:xfrm rot="120000" flipH="1" flipV="1">
                  <a:off x="1707" y="3157"/>
                  <a:ext cx="474" cy="193"/>
                </a:xfrm>
                <a:prstGeom prst="line">
                  <a:avLst/>
                </a:prstGeom>
                <a:noFill/>
                <a:ln w="38100" cmpd="dbl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89" name="Line 18"/>
                <p:cNvSpPr>
                  <a:spLocks noChangeShapeType="1"/>
                </p:cNvSpPr>
                <p:nvPr/>
              </p:nvSpPr>
              <p:spPr bwMode="auto">
                <a:xfrm rot="21480000" flipV="1">
                  <a:off x="2339" y="3151"/>
                  <a:ext cx="473" cy="193"/>
                </a:xfrm>
                <a:prstGeom prst="line">
                  <a:avLst/>
                </a:prstGeom>
                <a:noFill/>
                <a:ln w="38100" cmpd="dbl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59" name="AutoShape 4"/>
                <p:cNvSpPr>
                  <a:spLocks noChangeArrowheads="1"/>
                </p:cNvSpPr>
                <p:nvPr/>
              </p:nvSpPr>
              <p:spPr bwMode="auto">
                <a:xfrm rot="21480000">
                  <a:off x="2370" y="3123"/>
                  <a:ext cx="960" cy="27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Oval 5"/>
                <p:cNvSpPr>
                  <a:spLocks noChangeArrowheads="1"/>
                </p:cNvSpPr>
                <p:nvPr/>
              </p:nvSpPr>
              <p:spPr bwMode="auto">
                <a:xfrm>
                  <a:off x="2140" y="3118"/>
                  <a:ext cx="231" cy="79"/>
                </a:xfrm>
                <a:prstGeom prst="ellipse">
                  <a:avLst/>
                </a:prstGeom>
                <a:solidFill>
                  <a:schemeClr val="tx2">
                    <a:lumMod val="75000"/>
                    <a:lumOff val="25000"/>
                  </a:scheme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Oval 6"/>
                <p:cNvSpPr>
                  <a:spLocks noChangeArrowheads="1"/>
                </p:cNvSpPr>
                <p:nvPr/>
              </p:nvSpPr>
              <p:spPr bwMode="auto">
                <a:xfrm>
                  <a:off x="2134" y="3199"/>
                  <a:ext cx="243" cy="177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Rectangle 7"/>
                <p:cNvSpPr>
                  <a:spLocks noChangeArrowheads="1"/>
                </p:cNvSpPr>
                <p:nvPr/>
              </p:nvSpPr>
              <p:spPr bwMode="auto">
                <a:xfrm>
                  <a:off x="2134" y="3168"/>
                  <a:ext cx="243" cy="88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" name="AutoShape 9"/>
                <p:cNvSpPr>
                  <a:spLocks noChangeArrowheads="1"/>
                </p:cNvSpPr>
                <p:nvPr/>
              </p:nvSpPr>
              <p:spPr bwMode="auto">
                <a:xfrm rot="16200000" flipV="1">
                  <a:off x="2093" y="3188"/>
                  <a:ext cx="334" cy="14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2198" y="3288"/>
                  <a:ext cx="55" cy="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6" name="Line 11"/>
                <p:cNvSpPr>
                  <a:spLocks noChangeShapeType="1"/>
                </p:cNvSpPr>
                <p:nvPr/>
              </p:nvSpPr>
              <p:spPr bwMode="auto">
                <a:xfrm>
                  <a:off x="2267" y="3284"/>
                  <a:ext cx="53" cy="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7" name="Line 12"/>
                <p:cNvSpPr>
                  <a:spLocks noChangeShapeType="1"/>
                </p:cNvSpPr>
                <p:nvPr/>
              </p:nvSpPr>
              <p:spPr bwMode="auto">
                <a:xfrm flipH="1">
                  <a:off x="2090" y="3350"/>
                  <a:ext cx="49" cy="113"/>
                </a:xfrm>
                <a:prstGeom prst="line">
                  <a:avLst/>
                </a:prstGeom>
                <a:noFill/>
                <a:ln w="38100" cmpd="dbl">
                  <a:solidFill>
                    <a:srgbClr val="5F5F5F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9" name="Line 13"/>
                <p:cNvSpPr>
                  <a:spLocks noChangeShapeType="1"/>
                </p:cNvSpPr>
                <p:nvPr/>
              </p:nvSpPr>
              <p:spPr bwMode="auto">
                <a:xfrm>
                  <a:off x="2365" y="3350"/>
                  <a:ext cx="48" cy="113"/>
                </a:xfrm>
                <a:prstGeom prst="line">
                  <a:avLst/>
                </a:prstGeom>
                <a:noFill/>
                <a:ln w="38100" cmpd="dbl">
                  <a:solidFill>
                    <a:srgbClr val="5F5F5F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70" name="Oval 14"/>
                <p:cNvSpPr>
                  <a:spLocks noChangeArrowheads="1"/>
                </p:cNvSpPr>
                <p:nvPr/>
              </p:nvSpPr>
              <p:spPr bwMode="auto">
                <a:xfrm>
                  <a:off x="2411" y="3425"/>
                  <a:ext cx="44" cy="86"/>
                </a:xfrm>
                <a:prstGeom prst="ellipse">
                  <a:avLst/>
                </a:prstGeom>
                <a:solidFill>
                  <a:srgbClr val="656565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Line 15"/>
                <p:cNvSpPr>
                  <a:spLocks noChangeShapeType="1"/>
                </p:cNvSpPr>
                <p:nvPr/>
              </p:nvSpPr>
              <p:spPr bwMode="auto">
                <a:xfrm flipH="1" flipV="1">
                  <a:off x="2146" y="3174"/>
                  <a:ext cx="91" cy="1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77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283" y="3174"/>
                  <a:ext cx="89" cy="1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87" name="AutoShape 17"/>
                <p:cNvSpPr>
                  <a:spLocks noChangeArrowheads="1"/>
                </p:cNvSpPr>
                <p:nvPr/>
              </p:nvSpPr>
              <p:spPr bwMode="auto">
                <a:xfrm rot="120000" flipH="1">
                  <a:off x="1174" y="3131"/>
                  <a:ext cx="960" cy="27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Oval 20"/>
                <p:cNvSpPr>
                  <a:spLocks noChangeArrowheads="1"/>
                </p:cNvSpPr>
                <p:nvPr/>
              </p:nvSpPr>
              <p:spPr bwMode="auto">
                <a:xfrm>
                  <a:off x="2056" y="3420"/>
                  <a:ext cx="44" cy="86"/>
                </a:xfrm>
                <a:prstGeom prst="ellipse">
                  <a:avLst/>
                </a:prstGeom>
                <a:solidFill>
                  <a:srgbClr val="656565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" name="AutoShape 8"/>
                <p:cNvSpPr>
                  <a:spLocks noChangeArrowheads="1"/>
                </p:cNvSpPr>
                <p:nvPr/>
              </p:nvSpPr>
              <p:spPr bwMode="auto">
                <a:xfrm flipV="1">
                  <a:off x="2063" y="3256"/>
                  <a:ext cx="391" cy="22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4" name="Grouper 49"/>
            <p:cNvGrpSpPr/>
            <p:nvPr/>
          </p:nvGrpSpPr>
          <p:grpSpPr>
            <a:xfrm>
              <a:off x="4216400" y="1993900"/>
              <a:ext cx="762000" cy="1447800"/>
              <a:chOff x="2990850" y="1543050"/>
              <a:chExt cx="762000" cy="1447800"/>
            </a:xfrm>
          </p:grpSpPr>
          <p:grpSp>
            <p:nvGrpSpPr>
              <p:cNvPr id="5" name="Grouper 47"/>
              <p:cNvGrpSpPr/>
              <p:nvPr/>
            </p:nvGrpSpPr>
            <p:grpSpPr>
              <a:xfrm>
                <a:off x="2990850" y="1543050"/>
                <a:ext cx="762000" cy="1447800"/>
                <a:chOff x="2990850" y="1543050"/>
                <a:chExt cx="762000" cy="1447800"/>
              </a:xfrm>
            </p:grpSpPr>
            <p:sp>
              <p:nvSpPr>
                <p:cNvPr id="96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990850" y="1543050"/>
                  <a:ext cx="762000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fr-FR" sz="1400" dirty="0" smtClean="0">
                      <a:solidFill>
                        <a:schemeClr val="tx2"/>
                      </a:solidFill>
                      <a:latin typeface="Trebuchet MS"/>
                      <a:cs typeface="Trebuchet MS"/>
                    </a:rPr>
                    <a:t>Rz</a:t>
                  </a:r>
                </a:p>
              </p:txBody>
            </p:sp>
            <p:sp>
              <p:nvSpPr>
                <p:cNvPr id="97" name="AutoShape 7"/>
                <p:cNvSpPr>
                  <a:spLocks noChangeArrowheads="1"/>
                </p:cNvSpPr>
                <p:nvPr/>
              </p:nvSpPr>
              <p:spPr bwMode="auto">
                <a:xfrm>
                  <a:off x="3270254" y="1816100"/>
                  <a:ext cx="179999" cy="1174750"/>
                </a:xfrm>
                <a:prstGeom prst="upArrow">
                  <a:avLst>
                    <a:gd name="adj1" fmla="val 50000"/>
                    <a:gd name="adj2" fmla="val 96354"/>
                  </a:avLst>
                </a:prstGeom>
                <a:solidFill>
                  <a:schemeClr val="tx2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fr-FR" dirty="0"/>
                </a:p>
              </p:txBody>
            </p:sp>
          </p:grpSp>
        </p:grpSp>
        <p:sp>
          <p:nvSpPr>
            <p:cNvPr id="168" name="Parallélogramme 167"/>
            <p:cNvSpPr/>
            <p:nvPr/>
          </p:nvSpPr>
          <p:spPr>
            <a:xfrm rot="120000">
              <a:off x="2099491" y="3333399"/>
              <a:ext cx="937300" cy="95200"/>
            </a:xfrm>
            <a:prstGeom prst="parallelogram">
              <a:avLst/>
            </a:prstGeom>
            <a:solidFill>
              <a:srgbClr val="F9B268"/>
            </a:solidFill>
            <a:ln>
              <a:solidFill>
                <a:srgbClr val="656565"/>
              </a:solidFill>
            </a:ln>
            <a:scene3d>
              <a:camera prst="obliqueTopLeft">
                <a:rot lat="0" lon="0" rev="0"/>
              </a:camera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0" name="Parallélogramme 169"/>
            <p:cNvSpPr/>
            <p:nvPr/>
          </p:nvSpPr>
          <p:spPr>
            <a:xfrm rot="21480000" flipH="1">
              <a:off x="6087290" y="3177772"/>
              <a:ext cx="937300" cy="95200"/>
            </a:xfrm>
            <a:prstGeom prst="parallelogram">
              <a:avLst/>
            </a:prstGeom>
            <a:solidFill>
              <a:srgbClr val="F9B268"/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  <a:scene3d>
              <a:camera prst="obliqueTopLeft">
                <a:rot lat="0" lon="0" rev="0"/>
              </a:camera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5" name="Triangle rectangle 18"/>
          <p:cNvSpPr/>
          <p:nvPr/>
        </p:nvSpPr>
        <p:spPr>
          <a:xfrm flipH="1">
            <a:off x="2395579" y="5643305"/>
            <a:ext cx="1284252" cy="335484"/>
          </a:xfrm>
          <a:custGeom>
            <a:avLst/>
            <a:gdLst>
              <a:gd name="connsiteX0" fmla="*/ 0 w 1343494"/>
              <a:gd name="connsiteY0" fmla="*/ 267750 h 267750"/>
              <a:gd name="connsiteX1" fmla="*/ 0 w 1343494"/>
              <a:gd name="connsiteY1" fmla="*/ 0 h 267750"/>
              <a:gd name="connsiteX2" fmla="*/ 1343494 w 1343494"/>
              <a:gd name="connsiteY2" fmla="*/ 267750 h 267750"/>
              <a:gd name="connsiteX3" fmla="*/ 0 w 1343494"/>
              <a:gd name="connsiteY3" fmla="*/ 267750 h 267750"/>
              <a:gd name="connsiteX0" fmla="*/ 0 w 1394294"/>
              <a:gd name="connsiteY0" fmla="*/ 267750 h 267750"/>
              <a:gd name="connsiteX1" fmla="*/ 0 w 1394294"/>
              <a:gd name="connsiteY1" fmla="*/ 0 h 267750"/>
              <a:gd name="connsiteX2" fmla="*/ 1394294 w 1394294"/>
              <a:gd name="connsiteY2" fmla="*/ 255050 h 267750"/>
              <a:gd name="connsiteX3" fmla="*/ 0 w 1394294"/>
              <a:gd name="connsiteY3" fmla="*/ 267750 h 267750"/>
              <a:gd name="connsiteX0" fmla="*/ 0 w 1394294"/>
              <a:gd name="connsiteY0" fmla="*/ 267750 h 267750"/>
              <a:gd name="connsiteX1" fmla="*/ 0 w 1394294"/>
              <a:gd name="connsiteY1" fmla="*/ 0 h 267750"/>
              <a:gd name="connsiteX2" fmla="*/ 1394294 w 1394294"/>
              <a:gd name="connsiteY2" fmla="*/ 255050 h 267750"/>
              <a:gd name="connsiteX3" fmla="*/ 0 w 1394294"/>
              <a:gd name="connsiteY3" fmla="*/ 267750 h 267750"/>
              <a:gd name="connsiteX0" fmla="*/ 0 w 1394294"/>
              <a:gd name="connsiteY0" fmla="*/ 178850 h 178850"/>
              <a:gd name="connsiteX1" fmla="*/ 0 w 1394294"/>
              <a:gd name="connsiteY1" fmla="*/ 0 h 178850"/>
              <a:gd name="connsiteX2" fmla="*/ 1394294 w 1394294"/>
              <a:gd name="connsiteY2" fmla="*/ 166150 h 178850"/>
              <a:gd name="connsiteX3" fmla="*/ 0 w 1394294"/>
              <a:gd name="connsiteY3" fmla="*/ 178850 h 178850"/>
              <a:gd name="connsiteX0" fmla="*/ 0 w 1394294"/>
              <a:gd name="connsiteY0" fmla="*/ 178850 h 178850"/>
              <a:gd name="connsiteX1" fmla="*/ 0 w 1394294"/>
              <a:gd name="connsiteY1" fmla="*/ 0 h 178850"/>
              <a:gd name="connsiteX2" fmla="*/ 1394294 w 1394294"/>
              <a:gd name="connsiteY2" fmla="*/ 166150 h 178850"/>
              <a:gd name="connsiteX3" fmla="*/ 0 w 1394294"/>
              <a:gd name="connsiteY3" fmla="*/ 178850 h 178850"/>
              <a:gd name="connsiteX0" fmla="*/ 0 w 1425722"/>
              <a:gd name="connsiteY0" fmla="*/ 184618 h 184618"/>
              <a:gd name="connsiteX1" fmla="*/ 0 w 1425722"/>
              <a:gd name="connsiteY1" fmla="*/ 5768 h 184618"/>
              <a:gd name="connsiteX2" fmla="*/ 894176 w 1425722"/>
              <a:gd name="connsiteY2" fmla="*/ 55541 h 184618"/>
              <a:gd name="connsiteX3" fmla="*/ 1394294 w 1425722"/>
              <a:gd name="connsiteY3" fmla="*/ 171918 h 184618"/>
              <a:gd name="connsiteX4" fmla="*/ 0 w 1425722"/>
              <a:gd name="connsiteY4" fmla="*/ 184618 h 184618"/>
              <a:gd name="connsiteX0" fmla="*/ 0 w 1428934"/>
              <a:gd name="connsiteY0" fmla="*/ 186055 h 186055"/>
              <a:gd name="connsiteX1" fmla="*/ 0 w 1428934"/>
              <a:gd name="connsiteY1" fmla="*/ 7205 h 186055"/>
              <a:gd name="connsiteX2" fmla="*/ 944976 w 1428934"/>
              <a:gd name="connsiteY2" fmla="*/ 44278 h 186055"/>
              <a:gd name="connsiteX3" fmla="*/ 1394294 w 1428934"/>
              <a:gd name="connsiteY3" fmla="*/ 173355 h 186055"/>
              <a:gd name="connsiteX4" fmla="*/ 0 w 1428934"/>
              <a:gd name="connsiteY4" fmla="*/ 186055 h 186055"/>
              <a:gd name="connsiteX0" fmla="*/ 0 w 1426967"/>
              <a:gd name="connsiteY0" fmla="*/ 196747 h 196747"/>
              <a:gd name="connsiteX1" fmla="*/ 0 w 1426967"/>
              <a:gd name="connsiteY1" fmla="*/ 17897 h 196747"/>
              <a:gd name="connsiteX2" fmla="*/ 228600 w 1426967"/>
              <a:gd name="connsiteY2" fmla="*/ 10496 h 196747"/>
              <a:gd name="connsiteX3" fmla="*/ 944976 w 1426967"/>
              <a:gd name="connsiteY3" fmla="*/ 54970 h 196747"/>
              <a:gd name="connsiteX4" fmla="*/ 1394294 w 1426967"/>
              <a:gd name="connsiteY4" fmla="*/ 184047 h 196747"/>
              <a:gd name="connsiteX5" fmla="*/ 0 w 1426967"/>
              <a:gd name="connsiteY5" fmla="*/ 196747 h 196747"/>
              <a:gd name="connsiteX0" fmla="*/ 0 w 1426967"/>
              <a:gd name="connsiteY0" fmla="*/ 196747 h 234847"/>
              <a:gd name="connsiteX1" fmla="*/ 0 w 1426967"/>
              <a:gd name="connsiteY1" fmla="*/ 17897 h 234847"/>
              <a:gd name="connsiteX2" fmla="*/ 228600 w 1426967"/>
              <a:gd name="connsiteY2" fmla="*/ 10496 h 234847"/>
              <a:gd name="connsiteX3" fmla="*/ 944976 w 1426967"/>
              <a:gd name="connsiteY3" fmla="*/ 54970 h 234847"/>
              <a:gd name="connsiteX4" fmla="*/ 1394294 w 1426967"/>
              <a:gd name="connsiteY4" fmla="*/ 234847 h 234847"/>
              <a:gd name="connsiteX5" fmla="*/ 0 w 1426967"/>
              <a:gd name="connsiteY5" fmla="*/ 196747 h 234847"/>
              <a:gd name="connsiteX0" fmla="*/ 0 w 1426967"/>
              <a:gd name="connsiteY0" fmla="*/ 262902 h 301002"/>
              <a:gd name="connsiteX1" fmla="*/ 0 w 1426967"/>
              <a:gd name="connsiteY1" fmla="*/ 84052 h 301002"/>
              <a:gd name="connsiteX2" fmla="*/ 292100 w 1426967"/>
              <a:gd name="connsiteY2" fmla="*/ 451 h 301002"/>
              <a:gd name="connsiteX3" fmla="*/ 944976 w 1426967"/>
              <a:gd name="connsiteY3" fmla="*/ 121125 h 301002"/>
              <a:gd name="connsiteX4" fmla="*/ 1394294 w 1426967"/>
              <a:gd name="connsiteY4" fmla="*/ 301002 h 301002"/>
              <a:gd name="connsiteX5" fmla="*/ 0 w 1426967"/>
              <a:gd name="connsiteY5" fmla="*/ 262902 h 301002"/>
              <a:gd name="connsiteX0" fmla="*/ 12700 w 1439667"/>
              <a:gd name="connsiteY0" fmla="*/ 325613 h 363713"/>
              <a:gd name="connsiteX1" fmla="*/ 0 w 1439667"/>
              <a:gd name="connsiteY1" fmla="*/ 7063 h 363713"/>
              <a:gd name="connsiteX2" fmla="*/ 304800 w 1439667"/>
              <a:gd name="connsiteY2" fmla="*/ 63162 h 363713"/>
              <a:gd name="connsiteX3" fmla="*/ 957676 w 1439667"/>
              <a:gd name="connsiteY3" fmla="*/ 183836 h 363713"/>
              <a:gd name="connsiteX4" fmla="*/ 1406994 w 1439667"/>
              <a:gd name="connsiteY4" fmla="*/ 363713 h 363713"/>
              <a:gd name="connsiteX5" fmla="*/ 12700 w 1439667"/>
              <a:gd name="connsiteY5" fmla="*/ 325613 h 363713"/>
              <a:gd name="connsiteX0" fmla="*/ 12700 w 1439667"/>
              <a:gd name="connsiteY0" fmla="*/ 318550 h 356650"/>
              <a:gd name="connsiteX1" fmla="*/ 0 w 1439667"/>
              <a:gd name="connsiteY1" fmla="*/ 0 h 356650"/>
              <a:gd name="connsiteX2" fmla="*/ 304800 w 1439667"/>
              <a:gd name="connsiteY2" fmla="*/ 56099 h 356650"/>
              <a:gd name="connsiteX3" fmla="*/ 957676 w 1439667"/>
              <a:gd name="connsiteY3" fmla="*/ 176773 h 356650"/>
              <a:gd name="connsiteX4" fmla="*/ 1406994 w 1439667"/>
              <a:gd name="connsiteY4" fmla="*/ 356650 h 356650"/>
              <a:gd name="connsiteX5" fmla="*/ 12700 w 1439667"/>
              <a:gd name="connsiteY5" fmla="*/ 318550 h 356650"/>
              <a:gd name="connsiteX0" fmla="*/ 0 w 1426967"/>
              <a:gd name="connsiteY0" fmla="*/ 318550 h 356650"/>
              <a:gd name="connsiteX1" fmla="*/ 38100 w 1426967"/>
              <a:gd name="connsiteY1" fmla="*/ 0 h 356650"/>
              <a:gd name="connsiteX2" fmla="*/ 292100 w 1426967"/>
              <a:gd name="connsiteY2" fmla="*/ 56099 h 356650"/>
              <a:gd name="connsiteX3" fmla="*/ 944976 w 1426967"/>
              <a:gd name="connsiteY3" fmla="*/ 176773 h 356650"/>
              <a:gd name="connsiteX4" fmla="*/ 1394294 w 1426967"/>
              <a:gd name="connsiteY4" fmla="*/ 356650 h 356650"/>
              <a:gd name="connsiteX5" fmla="*/ 0 w 1426967"/>
              <a:gd name="connsiteY5" fmla="*/ 318550 h 356650"/>
              <a:gd name="connsiteX0" fmla="*/ 12700 w 1388867"/>
              <a:gd name="connsiteY0" fmla="*/ 318550 h 356650"/>
              <a:gd name="connsiteX1" fmla="*/ 0 w 1388867"/>
              <a:gd name="connsiteY1" fmla="*/ 0 h 356650"/>
              <a:gd name="connsiteX2" fmla="*/ 254000 w 1388867"/>
              <a:gd name="connsiteY2" fmla="*/ 56099 h 356650"/>
              <a:gd name="connsiteX3" fmla="*/ 906876 w 1388867"/>
              <a:gd name="connsiteY3" fmla="*/ 176773 h 356650"/>
              <a:gd name="connsiteX4" fmla="*/ 1356194 w 1388867"/>
              <a:gd name="connsiteY4" fmla="*/ 356650 h 356650"/>
              <a:gd name="connsiteX5" fmla="*/ 12700 w 1388867"/>
              <a:gd name="connsiteY5" fmla="*/ 318550 h 356650"/>
              <a:gd name="connsiteX0" fmla="*/ 0 w 1376167"/>
              <a:gd name="connsiteY0" fmla="*/ 318550 h 356650"/>
              <a:gd name="connsiteX1" fmla="*/ 40269 w 1376167"/>
              <a:gd name="connsiteY1" fmla="*/ 0 h 356650"/>
              <a:gd name="connsiteX2" fmla="*/ 241300 w 1376167"/>
              <a:gd name="connsiteY2" fmla="*/ 56099 h 356650"/>
              <a:gd name="connsiteX3" fmla="*/ 894176 w 1376167"/>
              <a:gd name="connsiteY3" fmla="*/ 176773 h 356650"/>
              <a:gd name="connsiteX4" fmla="*/ 1343494 w 1376167"/>
              <a:gd name="connsiteY4" fmla="*/ 356650 h 356650"/>
              <a:gd name="connsiteX5" fmla="*/ 0 w 1376167"/>
              <a:gd name="connsiteY5" fmla="*/ 318550 h 356650"/>
              <a:gd name="connsiteX0" fmla="*/ 25942 w 1402109"/>
              <a:gd name="connsiteY0" fmla="*/ 318550 h 356650"/>
              <a:gd name="connsiteX1" fmla="*/ 0 w 1402109"/>
              <a:gd name="connsiteY1" fmla="*/ 0 h 356650"/>
              <a:gd name="connsiteX2" fmla="*/ 267242 w 1402109"/>
              <a:gd name="connsiteY2" fmla="*/ 56099 h 356650"/>
              <a:gd name="connsiteX3" fmla="*/ 920118 w 1402109"/>
              <a:gd name="connsiteY3" fmla="*/ 176773 h 356650"/>
              <a:gd name="connsiteX4" fmla="*/ 1369436 w 1402109"/>
              <a:gd name="connsiteY4" fmla="*/ 356650 h 356650"/>
              <a:gd name="connsiteX5" fmla="*/ 25942 w 1402109"/>
              <a:gd name="connsiteY5" fmla="*/ 318550 h 356650"/>
              <a:gd name="connsiteX0" fmla="*/ 25942 w 1369436"/>
              <a:gd name="connsiteY0" fmla="*/ 318550 h 356650"/>
              <a:gd name="connsiteX1" fmla="*/ 0 w 1369436"/>
              <a:gd name="connsiteY1" fmla="*/ 0 h 356650"/>
              <a:gd name="connsiteX2" fmla="*/ 267242 w 1369436"/>
              <a:gd name="connsiteY2" fmla="*/ 56099 h 356650"/>
              <a:gd name="connsiteX3" fmla="*/ 920118 w 1369436"/>
              <a:gd name="connsiteY3" fmla="*/ 176773 h 356650"/>
              <a:gd name="connsiteX4" fmla="*/ 1369436 w 1369436"/>
              <a:gd name="connsiteY4" fmla="*/ 356650 h 356650"/>
              <a:gd name="connsiteX5" fmla="*/ 25942 w 1369436"/>
              <a:gd name="connsiteY5" fmla="*/ 318550 h 356650"/>
              <a:gd name="connsiteX0" fmla="*/ 0 w 1343494"/>
              <a:gd name="connsiteY0" fmla="*/ 297384 h 335484"/>
              <a:gd name="connsiteX1" fmla="*/ 4956 w 1343494"/>
              <a:gd name="connsiteY1" fmla="*/ 0 h 335484"/>
              <a:gd name="connsiteX2" fmla="*/ 241300 w 1343494"/>
              <a:gd name="connsiteY2" fmla="*/ 34933 h 335484"/>
              <a:gd name="connsiteX3" fmla="*/ 894176 w 1343494"/>
              <a:gd name="connsiteY3" fmla="*/ 155607 h 335484"/>
              <a:gd name="connsiteX4" fmla="*/ 1343494 w 1343494"/>
              <a:gd name="connsiteY4" fmla="*/ 335484 h 335484"/>
              <a:gd name="connsiteX5" fmla="*/ 0 w 1343494"/>
              <a:gd name="connsiteY5" fmla="*/ 297384 h 335484"/>
              <a:gd name="connsiteX0" fmla="*/ 0 w 1339080"/>
              <a:gd name="connsiteY0" fmla="*/ 293151 h 335484"/>
              <a:gd name="connsiteX1" fmla="*/ 542 w 1339080"/>
              <a:gd name="connsiteY1" fmla="*/ 0 h 335484"/>
              <a:gd name="connsiteX2" fmla="*/ 236886 w 1339080"/>
              <a:gd name="connsiteY2" fmla="*/ 34933 h 335484"/>
              <a:gd name="connsiteX3" fmla="*/ 889762 w 1339080"/>
              <a:gd name="connsiteY3" fmla="*/ 155607 h 335484"/>
              <a:gd name="connsiteX4" fmla="*/ 1339080 w 1339080"/>
              <a:gd name="connsiteY4" fmla="*/ 335484 h 335484"/>
              <a:gd name="connsiteX5" fmla="*/ 0 w 1339080"/>
              <a:gd name="connsiteY5" fmla="*/ 293151 h 335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39080" h="335484">
                <a:moveTo>
                  <a:pt x="0" y="293151"/>
                </a:moveTo>
                <a:cubicBezTo>
                  <a:pt x="181" y="195434"/>
                  <a:pt x="361" y="97717"/>
                  <a:pt x="542" y="0"/>
                </a:cubicBezTo>
                <a:lnTo>
                  <a:pt x="236886" y="34933"/>
                </a:lnTo>
                <a:cubicBezTo>
                  <a:pt x="394382" y="41112"/>
                  <a:pt x="689130" y="126682"/>
                  <a:pt x="889762" y="155607"/>
                </a:cubicBezTo>
                <a:lnTo>
                  <a:pt x="1339080" y="335484"/>
                </a:lnTo>
                <a:lnTo>
                  <a:pt x="0" y="293151"/>
                </a:lnTo>
                <a:close/>
              </a:path>
            </a:pathLst>
          </a:custGeom>
          <a:pattFill prst="pct40">
            <a:fgClr>
              <a:schemeClr val="accent3">
                <a:lumMod val="7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Triangle rectangle 18"/>
          <p:cNvSpPr/>
          <p:nvPr/>
        </p:nvSpPr>
        <p:spPr>
          <a:xfrm>
            <a:off x="5570123" y="5735511"/>
            <a:ext cx="1334837" cy="246207"/>
          </a:xfrm>
          <a:custGeom>
            <a:avLst/>
            <a:gdLst>
              <a:gd name="connsiteX0" fmla="*/ 0 w 1343494"/>
              <a:gd name="connsiteY0" fmla="*/ 267750 h 267750"/>
              <a:gd name="connsiteX1" fmla="*/ 0 w 1343494"/>
              <a:gd name="connsiteY1" fmla="*/ 0 h 267750"/>
              <a:gd name="connsiteX2" fmla="*/ 1343494 w 1343494"/>
              <a:gd name="connsiteY2" fmla="*/ 267750 h 267750"/>
              <a:gd name="connsiteX3" fmla="*/ 0 w 1343494"/>
              <a:gd name="connsiteY3" fmla="*/ 267750 h 267750"/>
              <a:gd name="connsiteX0" fmla="*/ 0 w 1394294"/>
              <a:gd name="connsiteY0" fmla="*/ 267750 h 267750"/>
              <a:gd name="connsiteX1" fmla="*/ 0 w 1394294"/>
              <a:gd name="connsiteY1" fmla="*/ 0 h 267750"/>
              <a:gd name="connsiteX2" fmla="*/ 1394294 w 1394294"/>
              <a:gd name="connsiteY2" fmla="*/ 255050 h 267750"/>
              <a:gd name="connsiteX3" fmla="*/ 0 w 1394294"/>
              <a:gd name="connsiteY3" fmla="*/ 267750 h 267750"/>
              <a:gd name="connsiteX0" fmla="*/ 0 w 1394294"/>
              <a:gd name="connsiteY0" fmla="*/ 267750 h 267750"/>
              <a:gd name="connsiteX1" fmla="*/ 0 w 1394294"/>
              <a:gd name="connsiteY1" fmla="*/ 0 h 267750"/>
              <a:gd name="connsiteX2" fmla="*/ 1394294 w 1394294"/>
              <a:gd name="connsiteY2" fmla="*/ 255050 h 267750"/>
              <a:gd name="connsiteX3" fmla="*/ 0 w 1394294"/>
              <a:gd name="connsiteY3" fmla="*/ 267750 h 267750"/>
              <a:gd name="connsiteX0" fmla="*/ 0 w 1394294"/>
              <a:gd name="connsiteY0" fmla="*/ 178850 h 178850"/>
              <a:gd name="connsiteX1" fmla="*/ 0 w 1394294"/>
              <a:gd name="connsiteY1" fmla="*/ 0 h 178850"/>
              <a:gd name="connsiteX2" fmla="*/ 1394294 w 1394294"/>
              <a:gd name="connsiteY2" fmla="*/ 166150 h 178850"/>
              <a:gd name="connsiteX3" fmla="*/ 0 w 1394294"/>
              <a:gd name="connsiteY3" fmla="*/ 178850 h 178850"/>
              <a:gd name="connsiteX0" fmla="*/ 0 w 1394294"/>
              <a:gd name="connsiteY0" fmla="*/ 178850 h 178850"/>
              <a:gd name="connsiteX1" fmla="*/ 0 w 1394294"/>
              <a:gd name="connsiteY1" fmla="*/ 0 h 178850"/>
              <a:gd name="connsiteX2" fmla="*/ 1394294 w 1394294"/>
              <a:gd name="connsiteY2" fmla="*/ 166150 h 178850"/>
              <a:gd name="connsiteX3" fmla="*/ 0 w 1394294"/>
              <a:gd name="connsiteY3" fmla="*/ 178850 h 178850"/>
              <a:gd name="connsiteX0" fmla="*/ 0 w 1425722"/>
              <a:gd name="connsiteY0" fmla="*/ 184618 h 184618"/>
              <a:gd name="connsiteX1" fmla="*/ 0 w 1425722"/>
              <a:gd name="connsiteY1" fmla="*/ 5768 h 184618"/>
              <a:gd name="connsiteX2" fmla="*/ 894176 w 1425722"/>
              <a:gd name="connsiteY2" fmla="*/ 55541 h 184618"/>
              <a:gd name="connsiteX3" fmla="*/ 1394294 w 1425722"/>
              <a:gd name="connsiteY3" fmla="*/ 171918 h 184618"/>
              <a:gd name="connsiteX4" fmla="*/ 0 w 1425722"/>
              <a:gd name="connsiteY4" fmla="*/ 184618 h 184618"/>
              <a:gd name="connsiteX0" fmla="*/ 0 w 1428934"/>
              <a:gd name="connsiteY0" fmla="*/ 186055 h 186055"/>
              <a:gd name="connsiteX1" fmla="*/ 0 w 1428934"/>
              <a:gd name="connsiteY1" fmla="*/ 7205 h 186055"/>
              <a:gd name="connsiteX2" fmla="*/ 944976 w 1428934"/>
              <a:gd name="connsiteY2" fmla="*/ 44278 h 186055"/>
              <a:gd name="connsiteX3" fmla="*/ 1394294 w 1428934"/>
              <a:gd name="connsiteY3" fmla="*/ 173355 h 186055"/>
              <a:gd name="connsiteX4" fmla="*/ 0 w 1428934"/>
              <a:gd name="connsiteY4" fmla="*/ 186055 h 186055"/>
              <a:gd name="connsiteX0" fmla="*/ 0 w 1428934"/>
              <a:gd name="connsiteY0" fmla="*/ 178850 h 178850"/>
              <a:gd name="connsiteX1" fmla="*/ 0 w 1428934"/>
              <a:gd name="connsiteY1" fmla="*/ 0 h 178850"/>
              <a:gd name="connsiteX2" fmla="*/ 944976 w 1428934"/>
              <a:gd name="connsiteY2" fmla="*/ 37073 h 178850"/>
              <a:gd name="connsiteX3" fmla="*/ 1394294 w 1428934"/>
              <a:gd name="connsiteY3" fmla="*/ 166150 h 178850"/>
              <a:gd name="connsiteX4" fmla="*/ 0 w 1428934"/>
              <a:gd name="connsiteY4" fmla="*/ 178850 h 178850"/>
              <a:gd name="connsiteX0" fmla="*/ 0 w 1394294"/>
              <a:gd name="connsiteY0" fmla="*/ 178850 h 178850"/>
              <a:gd name="connsiteX1" fmla="*/ 0 w 1394294"/>
              <a:gd name="connsiteY1" fmla="*/ 0 h 178850"/>
              <a:gd name="connsiteX2" fmla="*/ 944976 w 1394294"/>
              <a:gd name="connsiteY2" fmla="*/ 37073 h 178850"/>
              <a:gd name="connsiteX3" fmla="*/ 1394294 w 1394294"/>
              <a:gd name="connsiteY3" fmla="*/ 166150 h 178850"/>
              <a:gd name="connsiteX4" fmla="*/ 0 w 1394294"/>
              <a:gd name="connsiteY4" fmla="*/ 178850 h 178850"/>
              <a:gd name="connsiteX0" fmla="*/ 0 w 1394294"/>
              <a:gd name="connsiteY0" fmla="*/ 178850 h 178850"/>
              <a:gd name="connsiteX1" fmla="*/ 0 w 1394294"/>
              <a:gd name="connsiteY1" fmla="*/ 0 h 178850"/>
              <a:gd name="connsiteX2" fmla="*/ 949397 w 1394294"/>
              <a:gd name="connsiteY2" fmla="*/ 21445 h 178850"/>
              <a:gd name="connsiteX3" fmla="*/ 1394294 w 1394294"/>
              <a:gd name="connsiteY3" fmla="*/ 166150 h 178850"/>
              <a:gd name="connsiteX4" fmla="*/ 0 w 1394294"/>
              <a:gd name="connsiteY4" fmla="*/ 178850 h 178850"/>
              <a:gd name="connsiteX0" fmla="*/ 0 w 1394294"/>
              <a:gd name="connsiteY0" fmla="*/ 163223 h 166150"/>
              <a:gd name="connsiteX1" fmla="*/ 0 w 1394294"/>
              <a:gd name="connsiteY1" fmla="*/ 0 h 166150"/>
              <a:gd name="connsiteX2" fmla="*/ 949397 w 1394294"/>
              <a:gd name="connsiteY2" fmla="*/ 21445 h 166150"/>
              <a:gd name="connsiteX3" fmla="*/ 1394294 w 1394294"/>
              <a:gd name="connsiteY3" fmla="*/ 166150 h 166150"/>
              <a:gd name="connsiteX4" fmla="*/ 0 w 1394294"/>
              <a:gd name="connsiteY4" fmla="*/ 163223 h 166150"/>
              <a:gd name="connsiteX0" fmla="*/ 0 w 1394294"/>
              <a:gd name="connsiteY0" fmla="*/ 178851 h 181778"/>
              <a:gd name="connsiteX1" fmla="*/ 4422 w 1394294"/>
              <a:gd name="connsiteY1" fmla="*/ 0 h 181778"/>
              <a:gd name="connsiteX2" fmla="*/ 949397 w 1394294"/>
              <a:gd name="connsiteY2" fmla="*/ 37073 h 181778"/>
              <a:gd name="connsiteX3" fmla="*/ 1394294 w 1394294"/>
              <a:gd name="connsiteY3" fmla="*/ 181778 h 181778"/>
              <a:gd name="connsiteX4" fmla="*/ 0 w 1394294"/>
              <a:gd name="connsiteY4" fmla="*/ 178851 h 181778"/>
              <a:gd name="connsiteX0" fmla="*/ 0 w 1394294"/>
              <a:gd name="connsiteY0" fmla="*/ 178851 h 181778"/>
              <a:gd name="connsiteX1" fmla="*/ 4422 w 1394294"/>
              <a:gd name="connsiteY1" fmla="*/ 0 h 181778"/>
              <a:gd name="connsiteX2" fmla="*/ 958241 w 1394294"/>
              <a:gd name="connsiteY2" fmla="*/ 27696 h 181778"/>
              <a:gd name="connsiteX3" fmla="*/ 1394294 w 1394294"/>
              <a:gd name="connsiteY3" fmla="*/ 181778 h 181778"/>
              <a:gd name="connsiteX4" fmla="*/ 0 w 1394294"/>
              <a:gd name="connsiteY4" fmla="*/ 178851 h 181778"/>
              <a:gd name="connsiteX0" fmla="*/ 0 w 1394294"/>
              <a:gd name="connsiteY0" fmla="*/ 178851 h 181778"/>
              <a:gd name="connsiteX1" fmla="*/ 4422 w 1394294"/>
              <a:gd name="connsiteY1" fmla="*/ 0 h 181778"/>
              <a:gd name="connsiteX2" fmla="*/ 958241 w 1394294"/>
              <a:gd name="connsiteY2" fmla="*/ 27696 h 181778"/>
              <a:gd name="connsiteX3" fmla="*/ 1256804 w 1394294"/>
              <a:gd name="connsiteY3" fmla="*/ 128630 h 181778"/>
              <a:gd name="connsiteX4" fmla="*/ 1394294 w 1394294"/>
              <a:gd name="connsiteY4" fmla="*/ 181778 h 181778"/>
              <a:gd name="connsiteX5" fmla="*/ 0 w 1394294"/>
              <a:gd name="connsiteY5" fmla="*/ 178851 h 181778"/>
              <a:gd name="connsiteX0" fmla="*/ 0 w 1394294"/>
              <a:gd name="connsiteY0" fmla="*/ 178851 h 181778"/>
              <a:gd name="connsiteX1" fmla="*/ 4422 w 1394294"/>
              <a:gd name="connsiteY1" fmla="*/ 0 h 181778"/>
              <a:gd name="connsiteX2" fmla="*/ 958241 w 1394294"/>
              <a:gd name="connsiteY2" fmla="*/ 27696 h 181778"/>
              <a:gd name="connsiteX3" fmla="*/ 1389461 w 1394294"/>
              <a:gd name="connsiteY3" fmla="*/ 81747 h 181778"/>
              <a:gd name="connsiteX4" fmla="*/ 1394294 w 1394294"/>
              <a:gd name="connsiteY4" fmla="*/ 181778 h 181778"/>
              <a:gd name="connsiteX5" fmla="*/ 0 w 1394294"/>
              <a:gd name="connsiteY5" fmla="*/ 178851 h 181778"/>
              <a:gd name="connsiteX0" fmla="*/ 0 w 1394294"/>
              <a:gd name="connsiteY0" fmla="*/ 178851 h 181778"/>
              <a:gd name="connsiteX1" fmla="*/ 4422 w 1394294"/>
              <a:gd name="connsiteY1" fmla="*/ 0 h 181778"/>
              <a:gd name="connsiteX2" fmla="*/ 958241 w 1394294"/>
              <a:gd name="connsiteY2" fmla="*/ 27696 h 181778"/>
              <a:gd name="connsiteX3" fmla="*/ 1274492 w 1394294"/>
              <a:gd name="connsiteY3" fmla="*/ 128630 h 181778"/>
              <a:gd name="connsiteX4" fmla="*/ 1394294 w 1394294"/>
              <a:gd name="connsiteY4" fmla="*/ 181778 h 181778"/>
              <a:gd name="connsiteX5" fmla="*/ 0 w 1394294"/>
              <a:gd name="connsiteY5" fmla="*/ 178851 h 181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4294" h="181778">
                <a:moveTo>
                  <a:pt x="0" y="178851"/>
                </a:moveTo>
                <a:lnTo>
                  <a:pt x="4422" y="0"/>
                </a:lnTo>
                <a:lnTo>
                  <a:pt x="958241" y="27696"/>
                </a:lnTo>
                <a:lnTo>
                  <a:pt x="1274492" y="128630"/>
                </a:lnTo>
                <a:lnTo>
                  <a:pt x="1394294" y="181778"/>
                </a:lnTo>
                <a:lnTo>
                  <a:pt x="0" y="178851"/>
                </a:lnTo>
                <a:close/>
              </a:path>
            </a:pathLst>
          </a:custGeom>
          <a:pattFill prst="pct40">
            <a:fgClr>
              <a:schemeClr val="accent3">
                <a:lumMod val="7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6" name="Grouper 50"/>
          <p:cNvGrpSpPr/>
          <p:nvPr/>
        </p:nvGrpSpPr>
        <p:grpSpPr>
          <a:xfrm>
            <a:off x="4178300" y="3316463"/>
            <a:ext cx="812800" cy="1576014"/>
            <a:chOff x="2946400" y="3481563"/>
            <a:chExt cx="812800" cy="1576014"/>
          </a:xfrm>
        </p:grpSpPr>
        <p:sp>
          <p:nvSpPr>
            <p:cNvPr id="99" name="Text Box 11"/>
            <p:cNvSpPr txBox="1">
              <a:spLocks noChangeArrowheads="1"/>
            </p:cNvSpPr>
            <p:nvPr/>
          </p:nvSpPr>
          <p:spPr bwMode="auto">
            <a:xfrm>
              <a:off x="2946400" y="4749800"/>
              <a:ext cx="8128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C02C04"/>
                  </a:solidFill>
                  <a:latin typeface="Trebuchet MS"/>
                  <a:cs typeface="Trebuchet MS"/>
                </a:rPr>
                <a:t>Mg</a:t>
              </a:r>
              <a:endParaRPr lang="fr-FR" sz="1400" dirty="0">
                <a:solidFill>
                  <a:srgbClr val="C02C04"/>
                </a:solidFill>
                <a:latin typeface="Trebuchet MS"/>
                <a:cs typeface="Trebuchet MS"/>
              </a:endParaRPr>
            </a:p>
          </p:txBody>
        </p:sp>
        <p:grpSp>
          <p:nvGrpSpPr>
            <p:cNvPr id="7" name="Grouper 44"/>
            <p:cNvGrpSpPr/>
            <p:nvPr/>
          </p:nvGrpSpPr>
          <p:grpSpPr>
            <a:xfrm>
              <a:off x="3164786" y="3481563"/>
              <a:ext cx="402749" cy="1363487"/>
              <a:chOff x="2859986" y="3646663"/>
              <a:chExt cx="402749" cy="1363487"/>
            </a:xfrm>
          </p:grpSpPr>
          <p:sp>
            <p:nvSpPr>
              <p:cNvPr id="101" name="AutoShape 16"/>
              <p:cNvSpPr>
                <a:spLocks noChangeArrowheads="1"/>
              </p:cNvSpPr>
              <p:nvPr/>
            </p:nvSpPr>
            <p:spPr bwMode="auto">
              <a:xfrm flipV="1">
                <a:off x="2965451" y="3835400"/>
                <a:ext cx="179999" cy="1174750"/>
              </a:xfrm>
              <a:prstGeom prst="upArrow">
                <a:avLst>
                  <a:gd name="adj1" fmla="val 50000"/>
                  <a:gd name="adj2" fmla="val 96354"/>
                </a:avLst>
              </a:prstGeom>
              <a:solidFill>
                <a:srgbClr val="C02C04"/>
              </a:solidFill>
              <a:ln w="9525">
                <a:noFill/>
                <a:miter lim="800000"/>
                <a:headEnd/>
                <a:tailEnd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  <p:grpSp>
            <p:nvGrpSpPr>
              <p:cNvPr id="8" name="Group 48"/>
              <p:cNvGrpSpPr>
                <a:grpSpLocks/>
              </p:cNvGrpSpPr>
              <p:nvPr/>
            </p:nvGrpSpPr>
            <p:grpSpPr bwMode="auto">
              <a:xfrm>
                <a:off x="2859986" y="3646663"/>
                <a:ext cx="402749" cy="378154"/>
                <a:chOff x="1093" y="2411"/>
                <a:chExt cx="177" cy="157"/>
              </a:xfrm>
            </p:grpSpPr>
            <p:sp>
              <p:nvSpPr>
                <p:cNvPr id="103" name="Oval 49"/>
                <p:cNvSpPr>
                  <a:spLocks noChangeArrowheads="1"/>
                </p:cNvSpPr>
                <p:nvPr/>
              </p:nvSpPr>
              <p:spPr bwMode="auto">
                <a:xfrm>
                  <a:off x="1140" y="2451"/>
                  <a:ext cx="77" cy="75"/>
                </a:xfrm>
                <a:prstGeom prst="ellipse">
                  <a:avLst/>
                </a:prstGeom>
                <a:solidFill>
                  <a:srgbClr val="FFFF00"/>
                </a:solidFill>
                <a:ln w="3175" cap="flat" cmpd="sng" algn="ctr">
                  <a:solidFill>
                    <a:srgbClr val="E3DED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04" name="Line 50"/>
                <p:cNvSpPr>
                  <a:spLocks noChangeShapeType="1"/>
                </p:cNvSpPr>
                <p:nvPr/>
              </p:nvSpPr>
              <p:spPr bwMode="auto">
                <a:xfrm>
                  <a:off x="1183" y="2411"/>
                  <a:ext cx="0" cy="157"/>
                </a:xfrm>
                <a:prstGeom prst="line">
                  <a:avLst/>
                </a:prstGeom>
                <a:noFill/>
                <a:ln w="3175" cap="flat" cmpd="sng" algn="ctr">
                  <a:solidFill>
                    <a:srgbClr val="E3DED1"/>
                  </a:solidFill>
                  <a:prstDash val="solid"/>
                  <a:round/>
                  <a:headEnd type="none" w="med" len="med"/>
                  <a:tailEnd type="none" w="med" len="med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05" name="Line 51"/>
                <p:cNvSpPr>
                  <a:spLocks noChangeShapeType="1"/>
                </p:cNvSpPr>
                <p:nvPr/>
              </p:nvSpPr>
              <p:spPr bwMode="auto">
                <a:xfrm rot="5400000">
                  <a:off x="1182" y="2403"/>
                  <a:ext cx="0" cy="177"/>
                </a:xfrm>
                <a:prstGeom prst="line">
                  <a:avLst/>
                </a:prstGeom>
                <a:noFill/>
                <a:ln w="317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</p:grpSp>
      </p:grpSp>
      <p:grpSp>
        <p:nvGrpSpPr>
          <p:cNvPr id="9" name="Group 32"/>
          <p:cNvGrpSpPr>
            <a:grpSpLocks/>
          </p:cNvGrpSpPr>
          <p:nvPr/>
        </p:nvGrpSpPr>
        <p:grpSpPr bwMode="auto">
          <a:xfrm>
            <a:off x="4515643" y="4942556"/>
            <a:ext cx="138113" cy="1331912"/>
            <a:chOff x="2854" y="1696"/>
            <a:chExt cx="91" cy="679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07" name="AutoShape 33"/>
            <p:cNvSpPr>
              <a:spLocks noChangeArrowheads="1"/>
            </p:cNvSpPr>
            <p:nvPr/>
          </p:nvSpPr>
          <p:spPr bwMode="auto">
            <a:xfrm rot="21540000" flipH="1">
              <a:off x="2869" y="1743"/>
              <a:ext cx="71" cy="632"/>
            </a:xfrm>
            <a:prstGeom prst="can">
              <a:avLst>
                <a:gd name="adj" fmla="val 86418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" name="AutoShape 34"/>
            <p:cNvSpPr>
              <a:spLocks noChangeArrowheads="1"/>
            </p:cNvSpPr>
            <p:nvPr/>
          </p:nvSpPr>
          <p:spPr bwMode="auto">
            <a:xfrm rot="21540000" flipH="1">
              <a:off x="2854" y="1696"/>
              <a:ext cx="91" cy="170"/>
            </a:xfrm>
            <a:prstGeom prst="can">
              <a:avLst>
                <a:gd name="adj" fmla="val 18136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136" name="AutoShape 2"/>
          <p:cNvSpPr>
            <a:spLocks noChangeArrowheads="1"/>
          </p:cNvSpPr>
          <p:nvPr/>
        </p:nvSpPr>
        <p:spPr bwMode="auto">
          <a:xfrm rot="6522448" flipH="1" flipV="1">
            <a:off x="4858136" y="4522964"/>
            <a:ext cx="747712" cy="1460500"/>
          </a:xfrm>
          <a:custGeom>
            <a:avLst/>
            <a:gdLst>
              <a:gd name="T0" fmla="*/ 25806345 w 21600"/>
              <a:gd name="T1" fmla="*/ 44022716 h 21600"/>
              <a:gd name="T2" fmla="*/ 22042515 w 21600"/>
              <a:gd name="T3" fmla="*/ 26023203 h 21600"/>
              <a:gd name="T4" fmla="*/ 21880753 w 21600"/>
              <a:gd name="T5" fmla="*/ 45654892 h 21600"/>
              <a:gd name="T6" fmla="*/ 27994407 w 21600"/>
              <a:gd name="T7" fmla="*/ 71970668 h 21600"/>
              <a:gd name="T8" fmla="*/ 21239659 w 21600"/>
              <a:gd name="T9" fmla="*/ 83194678 h 21600"/>
              <a:gd name="T10" fmla="*/ 18299040 w 21600"/>
              <a:gd name="T11" fmla="*/ 5741834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783" y="13547"/>
                </a:moveTo>
                <a:cubicBezTo>
                  <a:pt x="18128" y="12672"/>
                  <a:pt x="18305" y="11740"/>
                  <a:pt x="18305" y="10800"/>
                </a:cubicBezTo>
                <a:cubicBezTo>
                  <a:pt x="18305" y="9307"/>
                  <a:pt x="17860" y="7849"/>
                  <a:pt x="17027" y="6611"/>
                </a:cubicBezTo>
                <a:lnTo>
                  <a:pt x="19761" y="4772"/>
                </a:lnTo>
                <a:cubicBezTo>
                  <a:pt x="20960" y="6554"/>
                  <a:pt x="21600" y="8652"/>
                  <a:pt x="21600" y="10800"/>
                </a:cubicBezTo>
                <a:cubicBezTo>
                  <a:pt x="21600" y="12153"/>
                  <a:pt x="21345" y="13494"/>
                  <a:pt x="20850" y="14754"/>
                </a:cubicBezTo>
                <a:lnTo>
                  <a:pt x="23362" y="15742"/>
                </a:lnTo>
                <a:lnTo>
                  <a:pt x="17725" y="18197"/>
                </a:lnTo>
                <a:lnTo>
                  <a:pt x="15271" y="12559"/>
                </a:lnTo>
                <a:lnTo>
                  <a:pt x="17783" y="13547"/>
                </a:lnTo>
                <a:close/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FFB66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grpSp>
        <p:nvGrpSpPr>
          <p:cNvPr id="10" name="Group 38"/>
          <p:cNvGrpSpPr>
            <a:grpSpLocks/>
          </p:cNvGrpSpPr>
          <p:nvPr/>
        </p:nvGrpSpPr>
        <p:grpSpPr bwMode="auto">
          <a:xfrm rot="1200000">
            <a:off x="4725987" y="4933031"/>
            <a:ext cx="138112" cy="1331912"/>
            <a:chOff x="900" y="904"/>
            <a:chExt cx="87" cy="839"/>
          </a:xfrm>
        </p:grpSpPr>
        <p:sp>
          <p:nvSpPr>
            <p:cNvPr id="140" name="AutoShape 39"/>
            <p:cNvSpPr>
              <a:spLocks noChangeArrowheads="1"/>
            </p:cNvSpPr>
            <p:nvPr/>
          </p:nvSpPr>
          <p:spPr bwMode="auto">
            <a:xfrm rot="21540000" flipH="1">
              <a:off x="914" y="962"/>
              <a:ext cx="68" cy="781"/>
            </a:xfrm>
            <a:prstGeom prst="can">
              <a:avLst>
                <a:gd name="adj" fmla="val 111503"/>
              </a:avLst>
            </a:prstGeom>
            <a:solidFill>
              <a:srgbClr val="FFB66D">
                <a:alpha val="79999"/>
              </a:srgbClr>
            </a:solidFill>
            <a:ln w="9525">
              <a:solidFill>
                <a:srgbClr val="FFA347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AutoShape 40"/>
            <p:cNvSpPr>
              <a:spLocks noChangeArrowheads="1"/>
            </p:cNvSpPr>
            <p:nvPr/>
          </p:nvSpPr>
          <p:spPr bwMode="auto">
            <a:xfrm rot="21540000" flipH="1">
              <a:off x="900" y="904"/>
              <a:ext cx="87" cy="210"/>
            </a:xfrm>
            <a:prstGeom prst="can">
              <a:avLst>
                <a:gd name="adj" fmla="val 23434"/>
              </a:avLst>
            </a:prstGeom>
            <a:solidFill>
              <a:srgbClr val="FFB66D"/>
            </a:solidFill>
            <a:ln w="9525">
              <a:solidFill>
                <a:srgbClr val="FFA347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2" name="Group 17"/>
          <p:cNvGrpSpPr>
            <a:grpSpLocks/>
          </p:cNvGrpSpPr>
          <p:nvPr/>
        </p:nvGrpSpPr>
        <p:grpSpPr bwMode="auto">
          <a:xfrm rot="180000">
            <a:off x="6244813" y="5571947"/>
            <a:ext cx="2041524" cy="423862"/>
            <a:chOff x="4170" y="2147"/>
            <a:chExt cx="1286" cy="267"/>
          </a:xfrm>
        </p:grpSpPr>
        <p:sp>
          <p:nvSpPr>
            <p:cNvPr id="152" name="Freeform 18"/>
            <p:cNvSpPr>
              <a:spLocks/>
            </p:cNvSpPr>
            <p:nvPr/>
          </p:nvSpPr>
          <p:spPr bwMode="auto">
            <a:xfrm>
              <a:off x="4170" y="2147"/>
              <a:ext cx="824" cy="267"/>
            </a:xfrm>
            <a:custGeom>
              <a:avLst/>
              <a:gdLst>
                <a:gd name="T0" fmla="*/ 1 w 658"/>
                <a:gd name="T1" fmla="*/ 86 h 249"/>
                <a:gd name="T2" fmla="*/ 451 w 658"/>
                <a:gd name="T3" fmla="*/ 41 h 249"/>
                <a:gd name="T4" fmla="*/ 420 w 658"/>
                <a:gd name="T5" fmla="*/ 93 h 249"/>
                <a:gd name="T6" fmla="*/ 451 w 658"/>
                <a:gd name="T7" fmla="*/ 138 h 249"/>
                <a:gd name="T8" fmla="*/ 1 w 658"/>
                <a:gd name="T9" fmla="*/ 86 h 2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8"/>
                <a:gd name="T16" fmla="*/ 0 h 249"/>
                <a:gd name="T17" fmla="*/ 658 w 658"/>
                <a:gd name="T18" fmla="*/ 249 h 2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8" h="249">
                  <a:moveTo>
                    <a:pt x="2" y="125"/>
                  </a:moveTo>
                  <a:cubicBezTo>
                    <a:pt x="0" y="0"/>
                    <a:pt x="556" y="58"/>
                    <a:pt x="658" y="60"/>
                  </a:cubicBezTo>
                  <a:cubicBezTo>
                    <a:pt x="615" y="78"/>
                    <a:pt x="613" y="110"/>
                    <a:pt x="613" y="135"/>
                  </a:cubicBezTo>
                  <a:cubicBezTo>
                    <a:pt x="613" y="158"/>
                    <a:pt x="628" y="171"/>
                    <a:pt x="658" y="201"/>
                  </a:cubicBezTo>
                  <a:cubicBezTo>
                    <a:pt x="562" y="213"/>
                    <a:pt x="1" y="249"/>
                    <a:pt x="2" y="125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2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153" name="Freeform 19"/>
            <p:cNvSpPr>
              <a:spLocks/>
            </p:cNvSpPr>
            <p:nvPr/>
          </p:nvSpPr>
          <p:spPr bwMode="auto">
            <a:xfrm>
              <a:off x="4969" y="2234"/>
              <a:ext cx="487" cy="102"/>
            </a:xfrm>
            <a:custGeom>
              <a:avLst/>
              <a:gdLst>
                <a:gd name="T0" fmla="*/ 0 w 1044"/>
                <a:gd name="T1" fmla="*/ 49 h 198"/>
                <a:gd name="T2" fmla="*/ 70 w 1044"/>
                <a:gd name="T3" fmla="*/ 0 h 198"/>
                <a:gd name="T4" fmla="*/ 487 w 1044"/>
                <a:gd name="T5" fmla="*/ 51 h 198"/>
                <a:gd name="T6" fmla="*/ 70 w 1044"/>
                <a:gd name="T7" fmla="*/ 101 h 198"/>
                <a:gd name="T8" fmla="*/ 0 w 1044"/>
                <a:gd name="T9" fmla="*/ 49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4"/>
                <a:gd name="T16" fmla="*/ 0 h 198"/>
                <a:gd name="T17" fmla="*/ 1044 w 1044"/>
                <a:gd name="T18" fmla="*/ 198 h 1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4" h="198">
                  <a:moveTo>
                    <a:pt x="0" y="95"/>
                  </a:moveTo>
                  <a:cubicBezTo>
                    <a:pt x="0" y="23"/>
                    <a:pt x="70" y="1"/>
                    <a:pt x="151" y="0"/>
                  </a:cubicBezTo>
                  <a:cubicBezTo>
                    <a:pt x="460" y="16"/>
                    <a:pt x="1044" y="99"/>
                    <a:pt x="1044" y="99"/>
                  </a:cubicBezTo>
                  <a:cubicBezTo>
                    <a:pt x="1044" y="99"/>
                    <a:pt x="325" y="198"/>
                    <a:pt x="151" y="197"/>
                  </a:cubicBezTo>
                  <a:cubicBezTo>
                    <a:pt x="72" y="197"/>
                    <a:pt x="0" y="165"/>
                    <a:pt x="0" y="95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82000"/>
              </a:schemeClr>
            </a:solidFill>
            <a:ln w="9525">
              <a:solidFill>
                <a:srgbClr val="7F7F7F"/>
              </a:solidFill>
              <a:prstDash val="dash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</p:grpSp>
      <p:grpSp>
        <p:nvGrpSpPr>
          <p:cNvPr id="14" name="Group 6"/>
          <p:cNvGrpSpPr>
            <a:grpSpLocks/>
          </p:cNvGrpSpPr>
          <p:nvPr/>
        </p:nvGrpSpPr>
        <p:grpSpPr bwMode="auto">
          <a:xfrm rot="240000">
            <a:off x="7502112" y="5674355"/>
            <a:ext cx="776288" cy="227014"/>
            <a:chOff x="5114" y="3490"/>
            <a:chExt cx="489" cy="143"/>
          </a:xfrm>
        </p:grpSpPr>
        <p:sp>
          <p:nvSpPr>
            <p:cNvPr id="160" name="Freeform 8"/>
            <p:cNvSpPr>
              <a:spLocks/>
            </p:cNvSpPr>
            <p:nvPr/>
          </p:nvSpPr>
          <p:spPr bwMode="auto">
            <a:xfrm rot="-118975">
              <a:off x="5114" y="3531"/>
              <a:ext cx="487" cy="102"/>
            </a:xfrm>
            <a:custGeom>
              <a:avLst/>
              <a:gdLst>
                <a:gd name="T0" fmla="*/ 0 w 1044"/>
                <a:gd name="T1" fmla="*/ 49 h 198"/>
                <a:gd name="T2" fmla="*/ 70 w 1044"/>
                <a:gd name="T3" fmla="*/ 0 h 198"/>
                <a:gd name="T4" fmla="*/ 487 w 1044"/>
                <a:gd name="T5" fmla="*/ 51 h 198"/>
                <a:gd name="T6" fmla="*/ 70 w 1044"/>
                <a:gd name="T7" fmla="*/ 101 h 198"/>
                <a:gd name="T8" fmla="*/ 0 w 1044"/>
                <a:gd name="T9" fmla="*/ 49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4"/>
                <a:gd name="T16" fmla="*/ 0 h 198"/>
                <a:gd name="T17" fmla="*/ 1044 w 1044"/>
                <a:gd name="T18" fmla="*/ 198 h 1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4" h="198">
                  <a:moveTo>
                    <a:pt x="0" y="95"/>
                  </a:moveTo>
                  <a:cubicBezTo>
                    <a:pt x="0" y="23"/>
                    <a:pt x="70" y="1"/>
                    <a:pt x="151" y="0"/>
                  </a:cubicBezTo>
                  <a:cubicBezTo>
                    <a:pt x="460" y="16"/>
                    <a:pt x="1044" y="99"/>
                    <a:pt x="1044" y="99"/>
                  </a:cubicBezTo>
                  <a:cubicBezTo>
                    <a:pt x="1044" y="99"/>
                    <a:pt x="325" y="198"/>
                    <a:pt x="151" y="197"/>
                  </a:cubicBezTo>
                  <a:cubicBezTo>
                    <a:pt x="72" y="197"/>
                    <a:pt x="0" y="165"/>
                    <a:pt x="0" y="95"/>
                  </a:cubicBezTo>
                  <a:close/>
                </a:path>
              </a:pathLst>
            </a:custGeom>
            <a:solidFill>
              <a:schemeClr val="bg2">
                <a:alpha val="97000"/>
              </a:schemeClr>
            </a:solidFill>
            <a:ln w="9525">
              <a:solidFill>
                <a:srgbClr val="7F7F7F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161" name="Freeform 9"/>
            <p:cNvSpPr>
              <a:spLocks/>
            </p:cNvSpPr>
            <p:nvPr/>
          </p:nvSpPr>
          <p:spPr bwMode="auto">
            <a:xfrm rot="20696915">
              <a:off x="5117" y="3490"/>
              <a:ext cx="486" cy="103"/>
            </a:xfrm>
            <a:custGeom>
              <a:avLst/>
              <a:gdLst>
                <a:gd name="T0" fmla="*/ 0 w 1044"/>
                <a:gd name="T1" fmla="*/ 49 h 198"/>
                <a:gd name="T2" fmla="*/ 70 w 1044"/>
                <a:gd name="T3" fmla="*/ 0 h 198"/>
                <a:gd name="T4" fmla="*/ 486 w 1044"/>
                <a:gd name="T5" fmla="*/ 52 h 198"/>
                <a:gd name="T6" fmla="*/ 70 w 1044"/>
                <a:gd name="T7" fmla="*/ 102 h 198"/>
                <a:gd name="T8" fmla="*/ 0 w 1044"/>
                <a:gd name="T9" fmla="*/ 49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4"/>
                <a:gd name="T16" fmla="*/ 0 h 198"/>
                <a:gd name="T17" fmla="*/ 1044 w 1044"/>
                <a:gd name="T18" fmla="*/ 198 h 1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4" h="198">
                  <a:moveTo>
                    <a:pt x="0" y="95"/>
                  </a:moveTo>
                  <a:cubicBezTo>
                    <a:pt x="0" y="23"/>
                    <a:pt x="70" y="1"/>
                    <a:pt x="151" y="0"/>
                  </a:cubicBezTo>
                  <a:cubicBezTo>
                    <a:pt x="460" y="16"/>
                    <a:pt x="1044" y="99"/>
                    <a:pt x="1044" y="99"/>
                  </a:cubicBezTo>
                  <a:cubicBezTo>
                    <a:pt x="1044" y="99"/>
                    <a:pt x="325" y="198"/>
                    <a:pt x="151" y="197"/>
                  </a:cubicBezTo>
                  <a:cubicBezTo>
                    <a:pt x="72" y="197"/>
                    <a:pt x="0" y="165"/>
                    <a:pt x="0" y="95"/>
                  </a:cubicBezTo>
                  <a:close/>
                </a:path>
              </a:pathLst>
            </a:custGeom>
            <a:solidFill>
              <a:srgbClr val="F9B268">
                <a:alpha val="69000"/>
              </a:srgbClr>
            </a:solidFill>
            <a:ln w="6350">
              <a:solidFill>
                <a:srgbClr val="8FAFC3"/>
              </a:solidFill>
              <a:prstDash val="dash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</p:grp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2409245" y="298530"/>
            <a:ext cx="43430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100" dir="4260000" algn="br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2000" cap="all" dirty="0">
                <a:ln w="11430"/>
                <a:solidFill>
                  <a:srgbClr val="9F2936"/>
                </a:solidFill>
                <a:latin typeface="Trebuchet MS"/>
                <a:ea typeface="+mj-ea"/>
                <a:cs typeface="Trebuchet MS"/>
              </a:rPr>
              <a:t>Comment incliner la portance ?</a:t>
            </a:r>
          </a:p>
        </p:txBody>
      </p:sp>
      <p:sp>
        <p:nvSpPr>
          <p:cNvPr id="71" name="Text Box 5"/>
          <p:cNvSpPr txBox="1">
            <a:spLocks noChangeArrowheads="1"/>
          </p:cNvSpPr>
          <p:nvPr/>
        </p:nvSpPr>
        <p:spPr bwMode="auto">
          <a:xfrm>
            <a:off x="828943" y="1069148"/>
            <a:ext cx="7474857" cy="684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457056" tIns="152352" bIns="38088" anchor="ctr">
            <a:prstTxWarp prst="textNoShape">
              <a:avLst/>
            </a:prstTxWarp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1600" dirty="0" smtClean="0">
                <a:solidFill>
                  <a:srgbClr val="000000"/>
                </a:solidFill>
                <a:latin typeface="Trebuchet MS"/>
                <a:cs typeface="Trebuchet MS"/>
              </a:rPr>
              <a:t>L’inclinaison d’un multiaxe sur son axe de roulis s’obtient grâce à l’effet différentiel des ailerons.</a:t>
            </a:r>
            <a:endParaRPr lang="fr-FR" sz="1200" dirty="0">
              <a:solidFill>
                <a:srgbClr val="000000"/>
              </a:solidFill>
              <a:latin typeface="Trebuchet MS"/>
              <a:cs typeface="Trebuchet MS"/>
            </a:endParaRPr>
          </a:p>
        </p:txBody>
      </p:sp>
      <p:sp>
        <p:nvSpPr>
          <p:cNvPr id="72" name="AutoShape 32"/>
          <p:cNvSpPr>
            <a:spLocks noChangeArrowheads="1"/>
          </p:cNvSpPr>
          <p:nvPr/>
        </p:nvSpPr>
        <p:spPr bwMode="auto">
          <a:xfrm rot="16200000">
            <a:off x="1788103" y="4944566"/>
            <a:ext cx="1081324" cy="359997"/>
          </a:xfrm>
          <a:custGeom>
            <a:avLst/>
            <a:gdLst>
              <a:gd name="T0" fmla="*/ 9761761 w 21600"/>
              <a:gd name="T1" fmla="*/ 0 h 21600"/>
              <a:gd name="T2" fmla="*/ 0 w 21600"/>
              <a:gd name="T3" fmla="*/ 5462450 h 21600"/>
              <a:gd name="T4" fmla="*/ 9761761 w 21600"/>
              <a:gd name="T5" fmla="*/ 10924877 h 21600"/>
              <a:gd name="T6" fmla="*/ 13015674 w 21600"/>
              <a:gd name="T7" fmla="*/ 5462450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5pPr>
            <a:lvl6pPr marL="2286000" algn="l" defTabSz="457200" rtl="0" eaLnBrk="1" latinLnBrk="0" hangingPunct="1"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6pPr>
            <a:lvl7pPr marL="2743200" algn="l" defTabSz="457200" rtl="0" eaLnBrk="1" latinLnBrk="0" hangingPunct="1"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7pPr>
            <a:lvl8pPr marL="3200400" algn="l" defTabSz="457200" rtl="0" eaLnBrk="1" latinLnBrk="0" hangingPunct="1"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8pPr>
            <a:lvl9pPr marL="3657600" algn="l" defTabSz="457200" rtl="0" eaLnBrk="1" latinLnBrk="0" hangingPunct="1"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fr-FR" dirty="0"/>
          </a:p>
        </p:txBody>
      </p:sp>
      <p:sp>
        <p:nvSpPr>
          <p:cNvPr id="73" name="AutoShape 32"/>
          <p:cNvSpPr>
            <a:spLocks noChangeArrowheads="1"/>
          </p:cNvSpPr>
          <p:nvPr/>
        </p:nvSpPr>
        <p:spPr bwMode="auto">
          <a:xfrm rot="16200000">
            <a:off x="6594789" y="5139227"/>
            <a:ext cx="636823" cy="359997"/>
          </a:xfrm>
          <a:custGeom>
            <a:avLst/>
            <a:gdLst>
              <a:gd name="T0" fmla="*/ 9761761 w 21600"/>
              <a:gd name="T1" fmla="*/ 0 h 21600"/>
              <a:gd name="T2" fmla="*/ 0 w 21600"/>
              <a:gd name="T3" fmla="*/ 5462450 h 21600"/>
              <a:gd name="T4" fmla="*/ 9761761 w 21600"/>
              <a:gd name="T5" fmla="*/ 10924877 h 21600"/>
              <a:gd name="T6" fmla="*/ 13015674 w 21600"/>
              <a:gd name="T7" fmla="*/ 5462450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5pPr>
            <a:lvl6pPr marL="2286000" algn="l" defTabSz="457200" rtl="0" eaLnBrk="1" latinLnBrk="0" hangingPunct="1"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6pPr>
            <a:lvl7pPr marL="2743200" algn="l" defTabSz="457200" rtl="0" eaLnBrk="1" latinLnBrk="0" hangingPunct="1"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7pPr>
            <a:lvl8pPr marL="3200400" algn="l" defTabSz="457200" rtl="0" eaLnBrk="1" latinLnBrk="0" hangingPunct="1"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8pPr>
            <a:lvl9pPr marL="3657600" algn="l" defTabSz="457200" rtl="0" eaLnBrk="1" latinLnBrk="0" hangingPunct="1">
              <a:defRPr sz="2400" b="1" kern="1200">
                <a:solidFill>
                  <a:schemeClr val="tx1"/>
                </a:solidFill>
                <a:latin typeface="Comic Sans MS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fr-FR" dirty="0"/>
          </a:p>
        </p:txBody>
      </p:sp>
      <p:grpSp>
        <p:nvGrpSpPr>
          <p:cNvPr id="75" name="Group 17"/>
          <p:cNvGrpSpPr>
            <a:grpSpLocks/>
          </p:cNvGrpSpPr>
          <p:nvPr/>
        </p:nvGrpSpPr>
        <p:grpSpPr bwMode="auto">
          <a:xfrm rot="21420000" flipH="1">
            <a:off x="945843" y="5599537"/>
            <a:ext cx="2041524" cy="423862"/>
            <a:chOff x="4170" y="2147"/>
            <a:chExt cx="1286" cy="267"/>
          </a:xfrm>
        </p:grpSpPr>
        <p:sp>
          <p:nvSpPr>
            <p:cNvPr id="76" name="Freeform 18"/>
            <p:cNvSpPr>
              <a:spLocks/>
            </p:cNvSpPr>
            <p:nvPr/>
          </p:nvSpPr>
          <p:spPr bwMode="auto">
            <a:xfrm>
              <a:off x="4170" y="2147"/>
              <a:ext cx="824" cy="267"/>
            </a:xfrm>
            <a:custGeom>
              <a:avLst/>
              <a:gdLst>
                <a:gd name="T0" fmla="*/ 1 w 658"/>
                <a:gd name="T1" fmla="*/ 86 h 249"/>
                <a:gd name="T2" fmla="*/ 451 w 658"/>
                <a:gd name="T3" fmla="*/ 41 h 249"/>
                <a:gd name="T4" fmla="*/ 420 w 658"/>
                <a:gd name="T5" fmla="*/ 93 h 249"/>
                <a:gd name="T6" fmla="*/ 451 w 658"/>
                <a:gd name="T7" fmla="*/ 138 h 249"/>
                <a:gd name="T8" fmla="*/ 1 w 658"/>
                <a:gd name="T9" fmla="*/ 86 h 2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8"/>
                <a:gd name="T16" fmla="*/ 0 h 249"/>
                <a:gd name="T17" fmla="*/ 658 w 658"/>
                <a:gd name="T18" fmla="*/ 249 h 2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8" h="249">
                  <a:moveTo>
                    <a:pt x="2" y="125"/>
                  </a:moveTo>
                  <a:cubicBezTo>
                    <a:pt x="0" y="0"/>
                    <a:pt x="556" y="58"/>
                    <a:pt x="658" y="60"/>
                  </a:cubicBezTo>
                  <a:cubicBezTo>
                    <a:pt x="615" y="78"/>
                    <a:pt x="613" y="110"/>
                    <a:pt x="613" y="135"/>
                  </a:cubicBezTo>
                  <a:cubicBezTo>
                    <a:pt x="613" y="158"/>
                    <a:pt x="628" y="171"/>
                    <a:pt x="658" y="201"/>
                  </a:cubicBezTo>
                  <a:cubicBezTo>
                    <a:pt x="562" y="213"/>
                    <a:pt x="1" y="249"/>
                    <a:pt x="2" y="125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2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78" name="Freeform 19"/>
            <p:cNvSpPr>
              <a:spLocks/>
            </p:cNvSpPr>
            <p:nvPr/>
          </p:nvSpPr>
          <p:spPr bwMode="auto">
            <a:xfrm>
              <a:off x="4969" y="2234"/>
              <a:ext cx="487" cy="102"/>
            </a:xfrm>
            <a:custGeom>
              <a:avLst/>
              <a:gdLst>
                <a:gd name="T0" fmla="*/ 0 w 1044"/>
                <a:gd name="T1" fmla="*/ 49 h 198"/>
                <a:gd name="T2" fmla="*/ 70 w 1044"/>
                <a:gd name="T3" fmla="*/ 0 h 198"/>
                <a:gd name="T4" fmla="*/ 487 w 1044"/>
                <a:gd name="T5" fmla="*/ 51 h 198"/>
                <a:gd name="T6" fmla="*/ 70 w 1044"/>
                <a:gd name="T7" fmla="*/ 101 h 198"/>
                <a:gd name="T8" fmla="*/ 0 w 1044"/>
                <a:gd name="T9" fmla="*/ 49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4"/>
                <a:gd name="T16" fmla="*/ 0 h 198"/>
                <a:gd name="T17" fmla="*/ 1044 w 1044"/>
                <a:gd name="T18" fmla="*/ 198 h 1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4" h="198">
                  <a:moveTo>
                    <a:pt x="0" y="95"/>
                  </a:moveTo>
                  <a:cubicBezTo>
                    <a:pt x="0" y="23"/>
                    <a:pt x="70" y="1"/>
                    <a:pt x="151" y="0"/>
                  </a:cubicBezTo>
                  <a:cubicBezTo>
                    <a:pt x="460" y="16"/>
                    <a:pt x="1044" y="99"/>
                    <a:pt x="1044" y="99"/>
                  </a:cubicBezTo>
                  <a:cubicBezTo>
                    <a:pt x="1044" y="99"/>
                    <a:pt x="325" y="198"/>
                    <a:pt x="151" y="197"/>
                  </a:cubicBezTo>
                  <a:cubicBezTo>
                    <a:pt x="72" y="197"/>
                    <a:pt x="0" y="165"/>
                    <a:pt x="0" y="95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82000"/>
              </a:schemeClr>
            </a:solidFill>
            <a:ln w="9525">
              <a:solidFill>
                <a:srgbClr val="7F7F7F"/>
              </a:solidFill>
              <a:prstDash val="dash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</p:grpSp>
      <p:grpSp>
        <p:nvGrpSpPr>
          <p:cNvPr id="13" name="Group 69"/>
          <p:cNvGrpSpPr>
            <a:grpSpLocks/>
          </p:cNvGrpSpPr>
          <p:nvPr/>
        </p:nvGrpSpPr>
        <p:grpSpPr bwMode="auto">
          <a:xfrm rot="19380000" flipH="1">
            <a:off x="913363" y="5777626"/>
            <a:ext cx="815977" cy="244476"/>
            <a:chOff x="4828" y="708"/>
            <a:chExt cx="514" cy="154"/>
          </a:xfrm>
        </p:grpSpPr>
        <p:sp>
          <p:nvSpPr>
            <p:cNvPr id="156" name="Freeform 71"/>
            <p:cNvSpPr>
              <a:spLocks/>
            </p:cNvSpPr>
            <p:nvPr/>
          </p:nvSpPr>
          <p:spPr bwMode="auto">
            <a:xfrm rot="-2100000">
              <a:off x="4828" y="708"/>
              <a:ext cx="487" cy="102"/>
            </a:xfrm>
            <a:custGeom>
              <a:avLst/>
              <a:gdLst>
                <a:gd name="T0" fmla="*/ 0 w 1044"/>
                <a:gd name="T1" fmla="*/ 49 h 198"/>
                <a:gd name="T2" fmla="*/ 70 w 1044"/>
                <a:gd name="T3" fmla="*/ 0 h 198"/>
                <a:gd name="T4" fmla="*/ 487 w 1044"/>
                <a:gd name="T5" fmla="*/ 51 h 198"/>
                <a:gd name="T6" fmla="*/ 70 w 1044"/>
                <a:gd name="T7" fmla="*/ 101 h 198"/>
                <a:gd name="T8" fmla="*/ 0 w 1044"/>
                <a:gd name="T9" fmla="*/ 49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4"/>
                <a:gd name="T16" fmla="*/ 0 h 198"/>
                <a:gd name="T17" fmla="*/ 1044 w 1044"/>
                <a:gd name="T18" fmla="*/ 198 h 1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4" h="198">
                  <a:moveTo>
                    <a:pt x="0" y="95"/>
                  </a:moveTo>
                  <a:cubicBezTo>
                    <a:pt x="0" y="23"/>
                    <a:pt x="70" y="1"/>
                    <a:pt x="151" y="0"/>
                  </a:cubicBezTo>
                  <a:cubicBezTo>
                    <a:pt x="460" y="16"/>
                    <a:pt x="1044" y="99"/>
                    <a:pt x="1044" y="99"/>
                  </a:cubicBezTo>
                  <a:cubicBezTo>
                    <a:pt x="1044" y="99"/>
                    <a:pt x="325" y="198"/>
                    <a:pt x="151" y="197"/>
                  </a:cubicBezTo>
                  <a:cubicBezTo>
                    <a:pt x="72" y="197"/>
                    <a:pt x="0" y="165"/>
                    <a:pt x="0" y="9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rgbClr val="7F7F7F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Freeform 72"/>
            <p:cNvSpPr>
              <a:spLocks/>
            </p:cNvSpPr>
            <p:nvPr/>
          </p:nvSpPr>
          <p:spPr bwMode="auto">
            <a:xfrm rot="20527868">
              <a:off x="4855" y="759"/>
              <a:ext cx="487" cy="103"/>
            </a:xfrm>
            <a:custGeom>
              <a:avLst/>
              <a:gdLst>
                <a:gd name="T0" fmla="*/ 0 w 1044"/>
                <a:gd name="T1" fmla="*/ 49 h 198"/>
                <a:gd name="T2" fmla="*/ 70 w 1044"/>
                <a:gd name="T3" fmla="*/ 0 h 198"/>
                <a:gd name="T4" fmla="*/ 487 w 1044"/>
                <a:gd name="T5" fmla="*/ 52 h 198"/>
                <a:gd name="T6" fmla="*/ 70 w 1044"/>
                <a:gd name="T7" fmla="*/ 102 h 198"/>
                <a:gd name="T8" fmla="*/ 0 w 1044"/>
                <a:gd name="T9" fmla="*/ 49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4"/>
                <a:gd name="T16" fmla="*/ 0 h 198"/>
                <a:gd name="T17" fmla="*/ 1044 w 1044"/>
                <a:gd name="T18" fmla="*/ 198 h 1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4" h="198">
                  <a:moveTo>
                    <a:pt x="0" y="95"/>
                  </a:moveTo>
                  <a:cubicBezTo>
                    <a:pt x="0" y="23"/>
                    <a:pt x="70" y="1"/>
                    <a:pt x="151" y="0"/>
                  </a:cubicBezTo>
                  <a:cubicBezTo>
                    <a:pt x="460" y="16"/>
                    <a:pt x="1044" y="99"/>
                    <a:pt x="1044" y="99"/>
                  </a:cubicBezTo>
                  <a:cubicBezTo>
                    <a:pt x="1044" y="99"/>
                    <a:pt x="325" y="198"/>
                    <a:pt x="151" y="197"/>
                  </a:cubicBezTo>
                  <a:cubicBezTo>
                    <a:pt x="72" y="197"/>
                    <a:pt x="0" y="165"/>
                    <a:pt x="0" y="95"/>
                  </a:cubicBezTo>
                  <a:close/>
                </a:path>
              </a:pathLst>
            </a:custGeom>
            <a:solidFill>
              <a:srgbClr val="FF9929">
                <a:alpha val="63000"/>
              </a:srgbClr>
            </a:solidFill>
            <a:ln w="6350">
              <a:solidFill>
                <a:srgbClr val="8FAFC3"/>
              </a:solidFill>
              <a:prstDash val="dash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</p:grpSp>
      <p:sp>
        <p:nvSpPr>
          <p:cNvPr id="81" name="Freeform 8"/>
          <p:cNvSpPr>
            <a:spLocks/>
          </p:cNvSpPr>
          <p:nvPr/>
        </p:nvSpPr>
        <p:spPr bwMode="auto">
          <a:xfrm rot="120000">
            <a:off x="5569195" y="5788350"/>
            <a:ext cx="3048005" cy="0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418" y="0"/>
              </a:cxn>
            </a:cxnLst>
            <a:rect l="0" t="0" r="r" b="b"/>
            <a:pathLst>
              <a:path w="5418" h="1">
                <a:moveTo>
                  <a:pt x="0" y="1"/>
                </a:moveTo>
                <a:lnTo>
                  <a:pt x="5418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79" name="Freeform 8"/>
          <p:cNvSpPr>
            <a:spLocks/>
          </p:cNvSpPr>
          <p:nvPr/>
        </p:nvSpPr>
        <p:spPr bwMode="auto">
          <a:xfrm rot="21000000" flipH="1">
            <a:off x="626660" y="5901479"/>
            <a:ext cx="3048005" cy="0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418" y="0"/>
              </a:cxn>
            </a:cxnLst>
            <a:rect l="0" t="0" r="r" b="b"/>
            <a:pathLst>
              <a:path w="5418" h="1">
                <a:moveTo>
                  <a:pt x="0" y="1"/>
                </a:moveTo>
                <a:lnTo>
                  <a:pt x="5418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 dirty="0"/>
          </a:p>
        </p:txBody>
      </p:sp>
      <p:grpSp>
        <p:nvGrpSpPr>
          <p:cNvPr id="17" name="Grouper 16"/>
          <p:cNvGrpSpPr/>
          <p:nvPr/>
        </p:nvGrpSpPr>
        <p:grpSpPr>
          <a:xfrm>
            <a:off x="2383555" y="5945009"/>
            <a:ext cx="1371411" cy="345877"/>
            <a:chOff x="2400489" y="5945009"/>
            <a:chExt cx="1371411" cy="345877"/>
          </a:xfrm>
        </p:grpSpPr>
        <p:cxnSp>
          <p:nvCxnSpPr>
            <p:cNvPr id="16" name="Connecteur droit avec flèche 15"/>
            <p:cNvCxnSpPr/>
            <p:nvPr/>
          </p:nvCxnSpPr>
          <p:spPr>
            <a:xfrm flipH="1">
              <a:off x="2400489" y="5945009"/>
              <a:ext cx="1371411" cy="38496"/>
            </a:xfrm>
            <a:prstGeom prst="straightConnector1">
              <a:avLst/>
            </a:prstGeom>
            <a:ln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 Box 14"/>
            <p:cNvSpPr txBox="1">
              <a:spLocks noChangeArrowheads="1"/>
            </p:cNvSpPr>
            <p:nvPr/>
          </p:nvSpPr>
          <p:spPr bwMode="auto">
            <a:xfrm>
              <a:off x="2566292" y="5983109"/>
              <a:ext cx="762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sz="1400" dirty="0" err="1" smtClean="0">
                  <a:solidFill>
                    <a:schemeClr val="accent3">
                      <a:lumMod val="75000"/>
                    </a:schemeClr>
                  </a:solidFill>
                  <a:latin typeface="Trebuchet MS"/>
                  <a:cs typeface="Trebuchet MS"/>
                </a:rPr>
                <a:t>Vr</a:t>
              </a:r>
              <a:endParaRPr lang="fr-FR" sz="1400" dirty="0" smtClean="0">
                <a:solidFill>
                  <a:schemeClr val="accent3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</p:grpSp>
      <p:grpSp>
        <p:nvGrpSpPr>
          <p:cNvPr id="18" name="Grouper 17"/>
          <p:cNvGrpSpPr/>
          <p:nvPr/>
        </p:nvGrpSpPr>
        <p:grpSpPr>
          <a:xfrm>
            <a:off x="5549414" y="5948571"/>
            <a:ext cx="1371411" cy="307777"/>
            <a:chOff x="5549414" y="5961271"/>
            <a:chExt cx="1371411" cy="307777"/>
          </a:xfrm>
        </p:grpSpPr>
        <p:cxnSp>
          <p:nvCxnSpPr>
            <p:cNvPr id="82" name="Connecteur droit avec flèche 81"/>
            <p:cNvCxnSpPr/>
            <p:nvPr/>
          </p:nvCxnSpPr>
          <p:spPr>
            <a:xfrm>
              <a:off x="5549414" y="5980800"/>
              <a:ext cx="1371411" cy="2495"/>
            </a:xfrm>
            <a:prstGeom prst="straightConnector1">
              <a:avLst/>
            </a:prstGeom>
            <a:ln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 Box 14"/>
            <p:cNvSpPr txBox="1">
              <a:spLocks noChangeArrowheads="1"/>
            </p:cNvSpPr>
            <p:nvPr/>
          </p:nvSpPr>
          <p:spPr bwMode="auto">
            <a:xfrm>
              <a:off x="5971202" y="5961271"/>
              <a:ext cx="762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sz="1400" dirty="0" err="1" smtClean="0">
                  <a:solidFill>
                    <a:schemeClr val="accent3">
                      <a:lumMod val="75000"/>
                    </a:schemeClr>
                  </a:solidFill>
                  <a:latin typeface="Trebuchet MS"/>
                  <a:cs typeface="Trebuchet MS"/>
                </a:rPr>
                <a:t>Vr</a:t>
              </a:r>
              <a:endParaRPr lang="fr-FR" sz="1400" dirty="0" smtClean="0">
                <a:solidFill>
                  <a:schemeClr val="accent3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310252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à coins arrondis 9"/>
          <p:cNvSpPr/>
          <p:nvPr/>
        </p:nvSpPr>
        <p:spPr>
          <a:xfrm>
            <a:off x="1875667" y="2819754"/>
            <a:ext cx="5198233" cy="393700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943100" y="1423364"/>
            <a:ext cx="5816600" cy="386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  Définition du </a:t>
            </a: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virage</a:t>
            </a: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Comment incliner la portance ?</a:t>
            </a: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 Les effets </a:t>
            </a: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secondaires</a:t>
            </a: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 L’équilibre des forces en </a:t>
            </a: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virage</a:t>
            </a: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Le virage dissymétrique</a:t>
            </a:r>
            <a:endParaRPr lang="fr-FR" sz="2000" b="1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ebuchet MS"/>
              <a:ea typeface="ＭＳ Ｐゴシック" charset="-128"/>
              <a:cs typeface="Trebuchet MS"/>
            </a:endParaRPr>
          </a:p>
          <a:p>
            <a:pPr lvl="1" indent="-393192" eaLnBrk="0" fontAlgn="base" hangingPunct="0">
              <a:spcBef>
                <a:spcPct val="50000"/>
              </a:spcBef>
              <a:spcAft>
                <a:spcPts val="1800"/>
              </a:spcAft>
              <a:buSzPct val="100000"/>
              <a:buFont typeface="Lucida Grande"/>
              <a:buChar char="➲"/>
              <a:defRPr/>
            </a:pPr>
            <a:r>
              <a:rPr lang="fr-FR" sz="2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Les limitations en </a:t>
            </a:r>
            <a:r>
              <a:rPr lang="fr-FR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/>
                <a:ea typeface="ＭＳ Ｐゴシック" charset="-128"/>
                <a:cs typeface="Trebuchet MS"/>
              </a:rPr>
              <a:t>virage</a:t>
            </a:r>
            <a:endParaRPr lang="fr-FR" sz="2000" b="1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ebuchet MS"/>
              <a:ea typeface="ＭＳ Ｐゴシック" charset="-128"/>
              <a:cs typeface="Trebuchet M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885451" y="226368"/>
            <a:ext cx="33730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2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Trebuchet MS"/>
                <a:cs typeface="Trebuchet MS"/>
              </a:rPr>
              <a:t>LE VIRAGE</a:t>
            </a:r>
            <a:endParaRPr lang="fr-FR" sz="280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50236435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Freeform 17"/>
          <p:cNvSpPr>
            <a:spLocks/>
          </p:cNvSpPr>
          <p:nvPr/>
        </p:nvSpPr>
        <p:spPr bwMode="auto">
          <a:xfrm flipH="1">
            <a:off x="1235075" y="5367338"/>
            <a:ext cx="2644775" cy="1128712"/>
          </a:xfrm>
          <a:custGeom>
            <a:avLst/>
            <a:gdLst/>
            <a:ahLst/>
            <a:cxnLst>
              <a:cxn ang="0">
                <a:pos x="0" y="89"/>
              </a:cxn>
              <a:cxn ang="0">
                <a:pos x="1450" y="90"/>
              </a:cxn>
              <a:cxn ang="0">
                <a:pos x="1453" y="0"/>
              </a:cxn>
              <a:cxn ang="0">
                <a:pos x="1666" y="354"/>
              </a:cxn>
              <a:cxn ang="0">
                <a:pos x="1453" y="711"/>
              </a:cxn>
              <a:cxn ang="0">
                <a:pos x="1450" y="615"/>
              </a:cxn>
              <a:cxn ang="0">
                <a:pos x="1117" y="615"/>
              </a:cxn>
              <a:cxn ang="0">
                <a:pos x="835" y="285"/>
              </a:cxn>
              <a:cxn ang="0">
                <a:pos x="0" y="89"/>
              </a:cxn>
            </a:cxnLst>
            <a:rect l="0" t="0" r="r" b="b"/>
            <a:pathLst>
              <a:path w="1666" h="711">
                <a:moveTo>
                  <a:pt x="0" y="89"/>
                </a:moveTo>
                <a:lnTo>
                  <a:pt x="1450" y="90"/>
                </a:lnTo>
                <a:lnTo>
                  <a:pt x="1453" y="0"/>
                </a:lnTo>
                <a:lnTo>
                  <a:pt x="1666" y="354"/>
                </a:lnTo>
                <a:lnTo>
                  <a:pt x="1453" y="711"/>
                </a:lnTo>
                <a:lnTo>
                  <a:pt x="1450" y="615"/>
                </a:lnTo>
                <a:lnTo>
                  <a:pt x="1117" y="615"/>
                </a:lnTo>
                <a:lnTo>
                  <a:pt x="835" y="285"/>
                </a:lnTo>
                <a:lnTo>
                  <a:pt x="0" y="89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CC99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88" name="Freeform 40"/>
          <p:cNvSpPr>
            <a:spLocks/>
          </p:cNvSpPr>
          <p:nvPr/>
        </p:nvSpPr>
        <p:spPr bwMode="auto">
          <a:xfrm>
            <a:off x="5308600" y="5359400"/>
            <a:ext cx="2671763" cy="776288"/>
          </a:xfrm>
          <a:custGeom>
            <a:avLst/>
            <a:gdLst/>
            <a:ahLst/>
            <a:cxnLst>
              <a:cxn ang="0">
                <a:pos x="0" y="93"/>
              </a:cxn>
              <a:cxn ang="0">
                <a:pos x="1464" y="93"/>
              </a:cxn>
              <a:cxn ang="0">
                <a:pos x="1467" y="0"/>
              </a:cxn>
              <a:cxn ang="0">
                <a:pos x="1683" y="222"/>
              </a:cxn>
              <a:cxn ang="0">
                <a:pos x="1467" y="489"/>
              </a:cxn>
              <a:cxn ang="0">
                <a:pos x="1467" y="399"/>
              </a:cxn>
              <a:cxn ang="0">
                <a:pos x="819" y="396"/>
              </a:cxn>
              <a:cxn ang="0">
                <a:pos x="748" y="321"/>
              </a:cxn>
              <a:cxn ang="0">
                <a:pos x="0" y="93"/>
              </a:cxn>
            </a:cxnLst>
            <a:rect l="0" t="0" r="r" b="b"/>
            <a:pathLst>
              <a:path w="1683" h="489">
                <a:moveTo>
                  <a:pt x="0" y="93"/>
                </a:moveTo>
                <a:lnTo>
                  <a:pt x="1464" y="93"/>
                </a:lnTo>
                <a:lnTo>
                  <a:pt x="1467" y="0"/>
                </a:lnTo>
                <a:lnTo>
                  <a:pt x="1683" y="222"/>
                </a:lnTo>
                <a:lnTo>
                  <a:pt x="1467" y="489"/>
                </a:lnTo>
                <a:lnTo>
                  <a:pt x="1467" y="399"/>
                </a:lnTo>
                <a:lnTo>
                  <a:pt x="819" y="396"/>
                </a:lnTo>
                <a:lnTo>
                  <a:pt x="748" y="321"/>
                </a:lnTo>
                <a:lnTo>
                  <a:pt x="0" y="93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CC99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97" name="Text Box 49"/>
          <p:cNvSpPr txBox="1">
            <a:spLocks noChangeArrowheads="1"/>
          </p:cNvSpPr>
          <p:nvPr/>
        </p:nvSpPr>
        <p:spPr bwMode="auto">
          <a:xfrm>
            <a:off x="635000" y="2002423"/>
            <a:ext cx="79629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FR" sz="1400" b="1" dirty="0" smtClean="0">
                <a:solidFill>
                  <a:srgbClr val="C0504D"/>
                </a:solidFill>
                <a:latin typeface="Trebuchet MS"/>
                <a:cs typeface="Trebuchet MS"/>
              </a:rPr>
              <a:t>Raison</a:t>
            </a:r>
            <a:r>
              <a:rPr lang="fr-FR" sz="1400" b="0" dirty="0" smtClean="0">
                <a:latin typeface="Trebuchet MS"/>
                <a:cs typeface="Trebuchet MS"/>
              </a:rPr>
              <a:t> </a:t>
            </a:r>
            <a:r>
              <a:rPr lang="fr-FR" sz="1400" b="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1400" dirty="0">
                <a:latin typeface="Trebuchet MS"/>
                <a:cs typeface="Trebuchet MS"/>
                <a:sym typeface="Wingdings"/>
              </a:rPr>
              <a:t> </a:t>
            </a:r>
            <a:r>
              <a:rPr lang="fr-FR" sz="1400" b="0" dirty="0" smtClean="0">
                <a:latin typeface="Trebuchet MS"/>
                <a:cs typeface="Trebuchet MS"/>
              </a:rPr>
              <a:t>L’épaisseur </a:t>
            </a:r>
            <a:r>
              <a:rPr lang="fr-FR" sz="1400" b="0" dirty="0">
                <a:latin typeface="Trebuchet MS"/>
                <a:cs typeface="Trebuchet MS"/>
              </a:rPr>
              <a:t>du profil de </a:t>
            </a:r>
            <a:r>
              <a:rPr lang="fr-FR" sz="1400" b="0" dirty="0" smtClean="0">
                <a:latin typeface="Trebuchet MS"/>
                <a:cs typeface="Trebuchet MS"/>
              </a:rPr>
              <a:t>l’aile augmente </a:t>
            </a:r>
            <a:r>
              <a:rPr lang="fr-FR" sz="1400" b="0" dirty="0">
                <a:latin typeface="Trebuchet MS"/>
                <a:cs typeface="Trebuchet MS"/>
              </a:rPr>
              <a:t>du côté de </a:t>
            </a:r>
            <a:r>
              <a:rPr lang="fr-FR" sz="1400" b="0" dirty="0" smtClean="0">
                <a:latin typeface="Trebuchet MS"/>
                <a:cs typeface="Trebuchet MS"/>
              </a:rPr>
              <a:t>l’aileron </a:t>
            </a:r>
            <a:r>
              <a:rPr lang="fr-FR" sz="1400" b="0" dirty="0">
                <a:latin typeface="Trebuchet MS"/>
                <a:cs typeface="Trebuchet MS"/>
              </a:rPr>
              <a:t>qui s ’</a:t>
            </a:r>
            <a:r>
              <a:rPr lang="fr-FR" sz="1400" b="0" dirty="0" smtClean="0">
                <a:latin typeface="Trebuchet MS"/>
                <a:cs typeface="Trebuchet MS"/>
              </a:rPr>
              <a:t>abaisse</a:t>
            </a:r>
            <a:endParaRPr lang="fr-FR" sz="1400" b="0" dirty="0">
              <a:latin typeface="Trebuchet MS"/>
              <a:cs typeface="Trebuchet MS"/>
            </a:endParaRPr>
          </a:p>
        </p:txBody>
      </p:sp>
      <p:sp>
        <p:nvSpPr>
          <p:cNvPr id="2098" name="Text Box 50"/>
          <p:cNvSpPr txBox="1">
            <a:spLocks noChangeArrowheads="1"/>
          </p:cNvSpPr>
          <p:nvPr/>
        </p:nvSpPr>
        <p:spPr bwMode="auto">
          <a:xfrm>
            <a:off x="635000" y="1585525"/>
            <a:ext cx="55514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FR" sz="1400" b="1" dirty="0" smtClean="0">
                <a:solidFill>
                  <a:srgbClr val="C0504D"/>
                </a:solidFill>
                <a:latin typeface="Trebuchet MS"/>
                <a:cs typeface="Trebuchet MS"/>
              </a:rPr>
              <a:t>Cause</a:t>
            </a:r>
            <a:r>
              <a:rPr lang="fr-FR" sz="1400" b="0" dirty="0" smtClean="0">
                <a:latin typeface="Trebuchet MS"/>
                <a:cs typeface="Trebuchet MS"/>
              </a:rPr>
              <a:t> </a:t>
            </a:r>
            <a:r>
              <a:rPr lang="fr-FR" sz="1400" b="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1400" b="0" dirty="0" smtClean="0">
                <a:latin typeface="Trebuchet MS"/>
                <a:cs typeface="Trebuchet MS"/>
              </a:rPr>
              <a:t> Braquage différentiel des ailerons</a:t>
            </a:r>
            <a:endParaRPr lang="fr-FR" sz="1400" b="0" dirty="0">
              <a:latin typeface="Trebuchet MS"/>
              <a:cs typeface="Trebuchet MS"/>
            </a:endParaRPr>
          </a:p>
        </p:txBody>
      </p:sp>
      <p:sp>
        <p:nvSpPr>
          <p:cNvPr id="2099" name="Text Box 51"/>
          <p:cNvSpPr txBox="1">
            <a:spLocks noChangeArrowheads="1"/>
          </p:cNvSpPr>
          <p:nvPr/>
        </p:nvSpPr>
        <p:spPr bwMode="auto">
          <a:xfrm>
            <a:off x="635000" y="2426900"/>
            <a:ext cx="74564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FR" sz="1400" b="1" dirty="0" smtClean="0">
                <a:solidFill>
                  <a:srgbClr val="C0504D"/>
                </a:solidFill>
                <a:latin typeface="Trebuchet MS"/>
                <a:cs typeface="Trebuchet MS"/>
              </a:rPr>
              <a:t>Conséquence</a:t>
            </a:r>
            <a:r>
              <a:rPr lang="fr-FR" sz="1400" b="0" dirty="0" smtClean="0">
                <a:latin typeface="Trebuchet MS"/>
                <a:cs typeface="Trebuchet MS"/>
              </a:rPr>
              <a:t> </a:t>
            </a:r>
            <a:r>
              <a:rPr lang="fr-FR" sz="1400" b="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1400" dirty="0">
                <a:latin typeface="Trebuchet MS"/>
                <a:cs typeface="Trebuchet MS"/>
                <a:sym typeface="Wingdings"/>
              </a:rPr>
              <a:t> </a:t>
            </a:r>
            <a:r>
              <a:rPr lang="fr-FR" sz="1400" b="0" dirty="0" smtClean="0">
                <a:latin typeface="Trebuchet MS"/>
                <a:cs typeface="Trebuchet MS"/>
              </a:rPr>
              <a:t>Traînée </a:t>
            </a:r>
            <a:r>
              <a:rPr lang="fr-FR" sz="1400" b="0" dirty="0">
                <a:latin typeface="Trebuchet MS"/>
                <a:cs typeface="Trebuchet MS"/>
              </a:rPr>
              <a:t>plus importante sur </a:t>
            </a:r>
            <a:r>
              <a:rPr lang="fr-FR" sz="1400" dirty="0" smtClean="0">
                <a:latin typeface="Trebuchet MS"/>
                <a:cs typeface="Trebuchet MS"/>
              </a:rPr>
              <a:t>l’aile extérieure au virage</a:t>
            </a:r>
            <a:endParaRPr lang="fr-FR" sz="1400" b="0" dirty="0">
              <a:latin typeface="Trebuchet MS"/>
              <a:cs typeface="Trebuchet MS"/>
            </a:endParaRPr>
          </a:p>
        </p:txBody>
      </p:sp>
      <p:sp>
        <p:nvSpPr>
          <p:cNvPr id="62" name="Titre 24"/>
          <p:cNvSpPr txBox="1">
            <a:spLocks/>
          </p:cNvSpPr>
          <p:nvPr/>
        </p:nvSpPr>
        <p:spPr>
          <a:xfrm>
            <a:off x="2788210" y="904143"/>
            <a:ext cx="3567580" cy="30008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t">
            <a:spAutoFit/>
          </a:bodyPr>
          <a:lstStyle/>
          <a:p>
            <a:pPr marL="0" marR="0" lvl="0" indent="0" algn="ctr" defTabSz="914363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b="1" spc="5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ebuchet MS"/>
                <a:cs typeface="Trebuchet MS"/>
              </a:rPr>
              <a:t>1/ </a:t>
            </a:r>
            <a:r>
              <a:rPr lang="fr-FR" sz="1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ebuchet MS"/>
                <a:cs typeface="Trebuchet MS"/>
              </a:rPr>
              <a:t>Le lacet inverse</a:t>
            </a:r>
            <a:endParaRPr kumimoji="0" lang="fr-FR" sz="1800" b="1" i="0" u="none" strike="noStrike" kern="1200" spc="50" normalizeH="0" baseline="0" noProof="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Trebuchet MS"/>
              <a:cs typeface="Trebuchet MS"/>
            </a:endParaRPr>
          </a:p>
        </p:txBody>
      </p:sp>
      <p:grpSp>
        <p:nvGrpSpPr>
          <p:cNvPr id="8" name="Grouper 79"/>
          <p:cNvGrpSpPr/>
          <p:nvPr/>
        </p:nvGrpSpPr>
        <p:grpSpPr>
          <a:xfrm flipH="1">
            <a:off x="1147763" y="5494338"/>
            <a:ext cx="2643187" cy="844550"/>
            <a:chOff x="1173163" y="4478338"/>
            <a:chExt cx="2643187" cy="844550"/>
          </a:xfrm>
        </p:grpSpPr>
        <p:sp>
          <p:nvSpPr>
            <p:cNvPr id="2100" name="Line 52"/>
            <p:cNvSpPr>
              <a:spLocks noChangeShapeType="1"/>
            </p:cNvSpPr>
            <p:nvPr/>
          </p:nvSpPr>
          <p:spPr bwMode="auto">
            <a:xfrm>
              <a:off x="1173163" y="4491038"/>
              <a:ext cx="2643187" cy="0"/>
            </a:xfrm>
            <a:prstGeom prst="line">
              <a:avLst/>
            </a:prstGeom>
            <a:noFill/>
            <a:ln w="9525">
              <a:solidFill>
                <a:srgbClr val="292929"/>
              </a:solidFill>
              <a:prstDash val="lgDashDot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01" name="Line 53"/>
            <p:cNvSpPr>
              <a:spLocks noChangeShapeType="1"/>
            </p:cNvSpPr>
            <p:nvPr/>
          </p:nvSpPr>
          <p:spPr bwMode="auto">
            <a:xfrm>
              <a:off x="2740025" y="5322888"/>
              <a:ext cx="1076325" cy="0"/>
            </a:xfrm>
            <a:prstGeom prst="line">
              <a:avLst/>
            </a:prstGeom>
            <a:noFill/>
            <a:ln w="9525">
              <a:solidFill>
                <a:srgbClr val="292929"/>
              </a:solidFill>
              <a:prstDash val="lgDashDot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9" name="Grouper 73"/>
            <p:cNvGrpSpPr/>
            <p:nvPr/>
          </p:nvGrpSpPr>
          <p:grpSpPr>
            <a:xfrm>
              <a:off x="3395663" y="4478338"/>
              <a:ext cx="339725" cy="833437"/>
              <a:chOff x="3471863" y="2243138"/>
              <a:chExt cx="339725" cy="833437"/>
            </a:xfrm>
          </p:grpSpPr>
          <p:sp>
            <p:nvSpPr>
              <p:cNvPr id="75" name="Line 54"/>
              <p:cNvSpPr>
                <a:spLocks noChangeShapeType="1"/>
              </p:cNvSpPr>
              <p:nvPr/>
            </p:nvSpPr>
            <p:spPr bwMode="auto">
              <a:xfrm>
                <a:off x="3471863" y="2243138"/>
                <a:ext cx="0" cy="833437"/>
              </a:xfrm>
              <a:prstGeom prst="line">
                <a:avLst/>
              </a:prstGeom>
              <a:noFill/>
              <a:ln w="38100">
                <a:solidFill>
                  <a:srgbClr val="339966"/>
                </a:solidFill>
                <a:round/>
                <a:headEnd type="stealth" w="med" len="med"/>
                <a:tailEnd type="stealth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6" name="Text Box 58"/>
              <p:cNvSpPr txBox="1">
                <a:spLocks noChangeArrowheads="1"/>
              </p:cNvSpPr>
              <p:nvPr/>
            </p:nvSpPr>
            <p:spPr bwMode="auto">
              <a:xfrm>
                <a:off x="3481388" y="2492375"/>
                <a:ext cx="33020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fr-FR" sz="1600" b="1" dirty="0">
                    <a:solidFill>
                      <a:srgbClr val="339966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D</a:t>
                </a:r>
              </a:p>
            </p:txBody>
          </p:sp>
        </p:grpSp>
      </p:grpSp>
      <p:grpSp>
        <p:nvGrpSpPr>
          <p:cNvPr id="10" name="Grouper 80"/>
          <p:cNvGrpSpPr/>
          <p:nvPr/>
        </p:nvGrpSpPr>
        <p:grpSpPr>
          <a:xfrm>
            <a:off x="5221288" y="5497513"/>
            <a:ext cx="2643187" cy="492125"/>
            <a:chOff x="5246688" y="4481513"/>
            <a:chExt cx="2643187" cy="492125"/>
          </a:xfrm>
        </p:grpSpPr>
        <p:sp>
          <p:nvSpPr>
            <p:cNvPr id="2103" name="Line 55"/>
            <p:cNvSpPr>
              <a:spLocks noChangeShapeType="1"/>
            </p:cNvSpPr>
            <p:nvPr/>
          </p:nvSpPr>
          <p:spPr bwMode="auto">
            <a:xfrm>
              <a:off x="5246688" y="4494213"/>
              <a:ext cx="2643187" cy="0"/>
            </a:xfrm>
            <a:prstGeom prst="line">
              <a:avLst/>
            </a:prstGeom>
            <a:noFill/>
            <a:ln w="9525">
              <a:solidFill>
                <a:srgbClr val="292929"/>
              </a:solidFill>
              <a:prstDash val="lgDashDot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04" name="Line 56"/>
            <p:cNvSpPr>
              <a:spLocks noChangeShapeType="1"/>
            </p:cNvSpPr>
            <p:nvPr/>
          </p:nvSpPr>
          <p:spPr bwMode="auto">
            <a:xfrm>
              <a:off x="6465888" y="4973638"/>
              <a:ext cx="1423987" cy="0"/>
            </a:xfrm>
            <a:prstGeom prst="line">
              <a:avLst/>
            </a:prstGeom>
            <a:noFill/>
            <a:ln w="9525">
              <a:solidFill>
                <a:srgbClr val="292929"/>
              </a:solidFill>
              <a:prstDash val="lgDashDot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11" name="Grouper 76"/>
            <p:cNvGrpSpPr/>
            <p:nvPr/>
          </p:nvGrpSpPr>
          <p:grpSpPr>
            <a:xfrm>
              <a:off x="7446963" y="4481513"/>
              <a:ext cx="307975" cy="488950"/>
              <a:chOff x="7523163" y="2246313"/>
              <a:chExt cx="307975" cy="488950"/>
            </a:xfrm>
          </p:grpSpPr>
          <p:sp>
            <p:nvSpPr>
              <p:cNvPr id="78" name="Line 57"/>
              <p:cNvSpPr>
                <a:spLocks noChangeShapeType="1"/>
              </p:cNvSpPr>
              <p:nvPr/>
            </p:nvSpPr>
            <p:spPr bwMode="auto">
              <a:xfrm>
                <a:off x="7545388" y="2246313"/>
                <a:ext cx="0" cy="488950"/>
              </a:xfrm>
              <a:prstGeom prst="line">
                <a:avLst/>
              </a:prstGeom>
              <a:noFill/>
              <a:ln w="38100">
                <a:solidFill>
                  <a:srgbClr val="339966"/>
                </a:solidFill>
                <a:round/>
                <a:headEnd type="stealth" w="med" len="med"/>
                <a:tailEnd type="stealth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9" name="Text Box 59"/>
              <p:cNvSpPr txBox="1">
                <a:spLocks noChangeArrowheads="1"/>
              </p:cNvSpPr>
              <p:nvPr/>
            </p:nvSpPr>
            <p:spPr bwMode="auto">
              <a:xfrm>
                <a:off x="7523163" y="2316163"/>
                <a:ext cx="307975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fr-FR" sz="1600" b="1" dirty="0">
                    <a:solidFill>
                      <a:srgbClr val="339966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d</a:t>
                </a:r>
              </a:p>
            </p:txBody>
          </p:sp>
        </p:grpSp>
      </p:grpSp>
      <p:sp>
        <p:nvSpPr>
          <p:cNvPr id="81" name="ZoneTexte 80"/>
          <p:cNvSpPr txBox="1">
            <a:spLocks/>
          </p:cNvSpPr>
          <p:nvPr/>
        </p:nvSpPr>
        <p:spPr>
          <a:xfrm>
            <a:off x="2817591" y="290796"/>
            <a:ext cx="3540170" cy="356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4260000" algn="br">
              <a:schemeClr val="tx1">
                <a:alpha val="34000"/>
              </a:schemeClr>
            </a:outerShdw>
          </a:effectLst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2000" cap="all" dirty="0">
                <a:ln w="11430"/>
                <a:solidFill>
                  <a:srgbClr val="9F2936"/>
                </a:solidFill>
                <a:latin typeface="Trebuchet MS"/>
                <a:ea typeface="+mj-ea"/>
                <a:cs typeface="Trebuchet MS"/>
              </a:rPr>
              <a:t>Les effets secondaires</a:t>
            </a:r>
          </a:p>
        </p:txBody>
      </p:sp>
      <p:grpSp>
        <p:nvGrpSpPr>
          <p:cNvPr id="2" name="Grouper 69"/>
          <p:cNvGrpSpPr/>
          <p:nvPr/>
        </p:nvGrpSpPr>
        <p:grpSpPr>
          <a:xfrm flipH="1">
            <a:off x="1092200" y="5268913"/>
            <a:ext cx="3238500" cy="1376362"/>
            <a:chOff x="758825" y="4227513"/>
            <a:chExt cx="3238500" cy="1376362"/>
          </a:xfrm>
        </p:grpSpPr>
        <p:grpSp>
          <p:nvGrpSpPr>
            <p:cNvPr id="3" name="Grouper 67"/>
            <p:cNvGrpSpPr/>
            <p:nvPr/>
          </p:nvGrpSpPr>
          <p:grpSpPr>
            <a:xfrm>
              <a:off x="758825" y="4227513"/>
              <a:ext cx="3238500" cy="1376362"/>
              <a:chOff x="758825" y="4227513"/>
              <a:chExt cx="3238500" cy="1376362"/>
            </a:xfrm>
          </p:grpSpPr>
          <p:grpSp>
            <p:nvGrpSpPr>
              <p:cNvPr id="4" name="Group 3"/>
              <p:cNvGrpSpPr>
                <a:grpSpLocks/>
              </p:cNvGrpSpPr>
              <p:nvPr/>
            </p:nvGrpSpPr>
            <p:grpSpPr bwMode="auto">
              <a:xfrm>
                <a:off x="758825" y="4227513"/>
                <a:ext cx="3238500" cy="1376362"/>
                <a:chOff x="548" y="160"/>
                <a:chExt cx="2040" cy="867"/>
              </a:xfrm>
            </p:grpSpPr>
            <p:sp>
              <p:nvSpPr>
                <p:cNvPr id="2052" name="Line 4"/>
                <p:cNvSpPr>
                  <a:spLocks noChangeShapeType="1"/>
                </p:cNvSpPr>
                <p:nvPr/>
              </p:nvSpPr>
              <p:spPr bwMode="auto">
                <a:xfrm>
                  <a:off x="548" y="160"/>
                  <a:ext cx="2040" cy="0"/>
                </a:xfrm>
                <a:prstGeom prst="line">
                  <a:avLst/>
                </a:prstGeom>
                <a:noFill/>
                <a:ln w="12700" cap="rnd">
                  <a:noFill/>
                  <a:prstDash val="sysDot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053" name="Line 5"/>
                <p:cNvSpPr>
                  <a:spLocks noChangeShapeType="1"/>
                </p:cNvSpPr>
                <p:nvPr/>
              </p:nvSpPr>
              <p:spPr bwMode="auto">
                <a:xfrm>
                  <a:off x="548" y="246"/>
                  <a:ext cx="2040" cy="0"/>
                </a:xfrm>
                <a:prstGeom prst="line">
                  <a:avLst/>
                </a:prstGeom>
                <a:noFill/>
                <a:ln w="12700" cap="rnd">
                  <a:noFill/>
                  <a:prstDash val="sysDot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054" name="Line 6"/>
                <p:cNvSpPr>
                  <a:spLocks noChangeShapeType="1"/>
                </p:cNvSpPr>
                <p:nvPr/>
              </p:nvSpPr>
              <p:spPr bwMode="auto">
                <a:xfrm>
                  <a:off x="548" y="333"/>
                  <a:ext cx="2040" cy="0"/>
                </a:xfrm>
                <a:prstGeom prst="line">
                  <a:avLst/>
                </a:prstGeom>
                <a:noFill/>
                <a:ln w="12700" cap="rnd">
                  <a:noFill/>
                  <a:prstDash val="sysDot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055" name="Line 7"/>
                <p:cNvSpPr>
                  <a:spLocks noChangeShapeType="1"/>
                </p:cNvSpPr>
                <p:nvPr/>
              </p:nvSpPr>
              <p:spPr bwMode="auto">
                <a:xfrm>
                  <a:off x="548" y="420"/>
                  <a:ext cx="2040" cy="0"/>
                </a:xfrm>
                <a:prstGeom prst="line">
                  <a:avLst/>
                </a:prstGeom>
                <a:noFill/>
                <a:ln w="12700" cap="rnd">
                  <a:noFill/>
                  <a:prstDash val="sysDot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 dirty="0"/>
                </a:p>
              </p:txBody>
            </p:sp>
            <p:sp>
              <p:nvSpPr>
                <p:cNvPr id="2056" name="Line 8"/>
                <p:cNvSpPr>
                  <a:spLocks noChangeShapeType="1"/>
                </p:cNvSpPr>
                <p:nvPr/>
              </p:nvSpPr>
              <p:spPr bwMode="auto">
                <a:xfrm>
                  <a:off x="548" y="506"/>
                  <a:ext cx="2040" cy="0"/>
                </a:xfrm>
                <a:prstGeom prst="line">
                  <a:avLst/>
                </a:prstGeom>
                <a:noFill/>
                <a:ln w="12700" cap="rnd">
                  <a:noFill/>
                  <a:prstDash val="sysDot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 dirty="0"/>
                </a:p>
              </p:txBody>
            </p:sp>
            <p:sp>
              <p:nvSpPr>
                <p:cNvPr id="2057" name="Line 9"/>
                <p:cNvSpPr>
                  <a:spLocks noChangeShapeType="1"/>
                </p:cNvSpPr>
                <p:nvPr/>
              </p:nvSpPr>
              <p:spPr bwMode="auto">
                <a:xfrm>
                  <a:off x="548" y="680"/>
                  <a:ext cx="2040" cy="0"/>
                </a:xfrm>
                <a:prstGeom prst="line">
                  <a:avLst/>
                </a:prstGeom>
                <a:noFill/>
                <a:ln w="12700" cap="rnd">
                  <a:noFill/>
                  <a:prstDash val="sysDot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058" name="Line 10"/>
                <p:cNvSpPr>
                  <a:spLocks noChangeShapeType="1"/>
                </p:cNvSpPr>
                <p:nvPr/>
              </p:nvSpPr>
              <p:spPr bwMode="auto">
                <a:xfrm>
                  <a:off x="548" y="766"/>
                  <a:ext cx="2040" cy="0"/>
                </a:xfrm>
                <a:prstGeom prst="line">
                  <a:avLst/>
                </a:prstGeom>
                <a:noFill/>
                <a:ln w="12700" cap="rnd">
                  <a:noFill/>
                  <a:prstDash val="sysDot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 dirty="0"/>
                </a:p>
              </p:txBody>
            </p:sp>
            <p:sp>
              <p:nvSpPr>
                <p:cNvPr id="2059" name="Line 11"/>
                <p:cNvSpPr>
                  <a:spLocks noChangeShapeType="1"/>
                </p:cNvSpPr>
                <p:nvPr/>
              </p:nvSpPr>
              <p:spPr bwMode="auto">
                <a:xfrm>
                  <a:off x="548" y="593"/>
                  <a:ext cx="2040" cy="0"/>
                </a:xfrm>
                <a:prstGeom prst="line">
                  <a:avLst/>
                </a:prstGeom>
                <a:noFill/>
                <a:ln w="12700" cap="rnd">
                  <a:noFill/>
                  <a:prstDash val="sysDot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 dirty="0"/>
                </a:p>
              </p:txBody>
            </p:sp>
            <p:sp>
              <p:nvSpPr>
                <p:cNvPr id="2060" name="Line 12"/>
                <p:cNvSpPr>
                  <a:spLocks noChangeShapeType="1"/>
                </p:cNvSpPr>
                <p:nvPr/>
              </p:nvSpPr>
              <p:spPr bwMode="auto">
                <a:xfrm>
                  <a:off x="548" y="853"/>
                  <a:ext cx="2040" cy="0"/>
                </a:xfrm>
                <a:prstGeom prst="line">
                  <a:avLst/>
                </a:prstGeom>
                <a:noFill/>
                <a:ln w="12700" cap="rnd">
                  <a:noFill/>
                  <a:prstDash val="sysDot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061" name="Line 13"/>
                <p:cNvSpPr>
                  <a:spLocks noChangeShapeType="1"/>
                </p:cNvSpPr>
                <p:nvPr/>
              </p:nvSpPr>
              <p:spPr bwMode="auto">
                <a:xfrm>
                  <a:off x="548" y="940"/>
                  <a:ext cx="2040" cy="0"/>
                </a:xfrm>
                <a:prstGeom prst="line">
                  <a:avLst/>
                </a:prstGeom>
                <a:noFill/>
                <a:ln w="12700" cap="rnd">
                  <a:noFill/>
                  <a:prstDash val="sysDot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062" name="Line 14"/>
                <p:cNvSpPr>
                  <a:spLocks noChangeShapeType="1"/>
                </p:cNvSpPr>
                <p:nvPr/>
              </p:nvSpPr>
              <p:spPr bwMode="auto">
                <a:xfrm>
                  <a:off x="548" y="1027"/>
                  <a:ext cx="2040" cy="0"/>
                </a:xfrm>
                <a:prstGeom prst="line">
                  <a:avLst/>
                </a:prstGeom>
                <a:noFill/>
                <a:ln w="12700" cap="rnd">
                  <a:noFill/>
                  <a:prstDash val="sysDot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2064" name="Line 16"/>
              <p:cNvSpPr>
                <a:spLocks noChangeShapeType="1"/>
              </p:cNvSpPr>
              <p:nvPr/>
            </p:nvSpPr>
            <p:spPr bwMode="auto">
              <a:xfrm>
                <a:off x="838200" y="5176838"/>
                <a:ext cx="539750" cy="0"/>
              </a:xfrm>
              <a:prstGeom prst="line">
                <a:avLst/>
              </a:prstGeom>
              <a:noFill/>
              <a:ln w="50800">
                <a:noFill/>
                <a:round/>
                <a:headEnd/>
                <a:tailEnd type="stealth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900113" y="4605338"/>
              <a:ext cx="2303462" cy="490537"/>
              <a:chOff x="559" y="1485"/>
              <a:chExt cx="1451" cy="309"/>
            </a:xfrm>
          </p:grpSpPr>
          <p:grpSp>
            <p:nvGrpSpPr>
              <p:cNvPr id="6" name="Group 19"/>
              <p:cNvGrpSpPr>
                <a:grpSpLocks/>
              </p:cNvGrpSpPr>
              <p:nvPr/>
            </p:nvGrpSpPr>
            <p:grpSpPr bwMode="auto">
              <a:xfrm rot="600000">
                <a:off x="559" y="1485"/>
                <a:ext cx="1451" cy="257"/>
                <a:chOff x="3147" y="1315"/>
                <a:chExt cx="1451" cy="257"/>
              </a:xfrm>
            </p:grpSpPr>
            <p:sp>
              <p:nvSpPr>
                <p:cNvPr id="2069" name="Freeform 21"/>
                <p:cNvSpPr>
                  <a:spLocks/>
                </p:cNvSpPr>
                <p:nvPr/>
              </p:nvSpPr>
              <p:spPr bwMode="auto">
                <a:xfrm>
                  <a:off x="4156" y="1382"/>
                  <a:ext cx="442" cy="93"/>
                </a:xfrm>
                <a:custGeom>
                  <a:avLst/>
                  <a:gdLst/>
                  <a:ahLst/>
                  <a:cxnLst>
                    <a:cxn ang="0">
                      <a:pos x="0" y="95"/>
                    </a:cxn>
                    <a:cxn ang="0">
                      <a:pos x="151" y="0"/>
                    </a:cxn>
                    <a:cxn ang="0">
                      <a:pos x="1044" y="99"/>
                    </a:cxn>
                    <a:cxn ang="0">
                      <a:pos x="151" y="197"/>
                    </a:cxn>
                    <a:cxn ang="0">
                      <a:pos x="0" y="95"/>
                    </a:cxn>
                  </a:cxnLst>
                  <a:rect l="0" t="0" r="r" b="b"/>
                  <a:pathLst>
                    <a:path w="1044" h="198">
                      <a:moveTo>
                        <a:pt x="0" y="95"/>
                      </a:moveTo>
                      <a:cubicBezTo>
                        <a:pt x="0" y="23"/>
                        <a:pt x="70" y="1"/>
                        <a:pt x="151" y="0"/>
                      </a:cubicBezTo>
                      <a:cubicBezTo>
                        <a:pt x="460" y="16"/>
                        <a:pt x="1044" y="99"/>
                        <a:pt x="1044" y="99"/>
                      </a:cubicBezTo>
                      <a:cubicBezTo>
                        <a:pt x="1044" y="99"/>
                        <a:pt x="325" y="198"/>
                        <a:pt x="151" y="197"/>
                      </a:cubicBezTo>
                      <a:cubicBezTo>
                        <a:pt x="72" y="197"/>
                        <a:pt x="0" y="165"/>
                        <a:pt x="0" y="95"/>
                      </a:cubicBezTo>
                      <a:close/>
                    </a:path>
                  </a:pathLst>
                </a:custGeom>
                <a:noFill/>
                <a:ln w="9525" cap="flat">
                  <a:noFill/>
                  <a:prstDash val="dash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070" name="Freeform 22"/>
                <p:cNvSpPr>
                  <a:spLocks/>
                </p:cNvSpPr>
                <p:nvPr/>
              </p:nvSpPr>
              <p:spPr bwMode="auto">
                <a:xfrm rot="2065593">
                  <a:off x="4126" y="1479"/>
                  <a:ext cx="442" cy="93"/>
                </a:xfrm>
                <a:custGeom>
                  <a:avLst/>
                  <a:gdLst/>
                  <a:ahLst/>
                  <a:cxnLst>
                    <a:cxn ang="0">
                      <a:pos x="0" y="95"/>
                    </a:cxn>
                    <a:cxn ang="0">
                      <a:pos x="151" y="0"/>
                    </a:cxn>
                    <a:cxn ang="0">
                      <a:pos x="1044" y="99"/>
                    </a:cxn>
                    <a:cxn ang="0">
                      <a:pos x="151" y="197"/>
                    </a:cxn>
                    <a:cxn ang="0">
                      <a:pos x="0" y="95"/>
                    </a:cxn>
                  </a:cxnLst>
                  <a:rect l="0" t="0" r="r" b="b"/>
                  <a:pathLst>
                    <a:path w="1044" h="198">
                      <a:moveTo>
                        <a:pt x="0" y="95"/>
                      </a:moveTo>
                      <a:cubicBezTo>
                        <a:pt x="0" y="23"/>
                        <a:pt x="70" y="1"/>
                        <a:pt x="151" y="0"/>
                      </a:cubicBezTo>
                      <a:cubicBezTo>
                        <a:pt x="460" y="16"/>
                        <a:pt x="1044" y="99"/>
                        <a:pt x="1044" y="99"/>
                      </a:cubicBezTo>
                      <a:cubicBezTo>
                        <a:pt x="1044" y="99"/>
                        <a:pt x="325" y="198"/>
                        <a:pt x="151" y="197"/>
                      </a:cubicBezTo>
                      <a:cubicBezTo>
                        <a:pt x="72" y="197"/>
                        <a:pt x="0" y="165"/>
                        <a:pt x="0" y="95"/>
                      </a:cubicBezTo>
                      <a:close/>
                    </a:path>
                  </a:pathLst>
                </a:custGeom>
                <a:solidFill>
                  <a:srgbClr val="376092">
                    <a:alpha val="80000"/>
                  </a:srgbClr>
                </a:solidFill>
                <a:ln w="9525" cap="flat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 dirty="0"/>
                </a:p>
              </p:txBody>
            </p:sp>
            <p:sp>
              <p:nvSpPr>
                <p:cNvPr id="2068" name="Freeform 20"/>
                <p:cNvSpPr>
                  <a:spLocks/>
                </p:cNvSpPr>
                <p:nvPr/>
              </p:nvSpPr>
              <p:spPr bwMode="auto">
                <a:xfrm>
                  <a:off x="3147" y="1315"/>
                  <a:ext cx="1039" cy="229"/>
                </a:xfrm>
                <a:custGeom>
                  <a:avLst/>
                  <a:gdLst/>
                  <a:ahLst/>
                  <a:cxnLst>
                    <a:cxn ang="0">
                      <a:pos x="0" y="245"/>
                    </a:cxn>
                    <a:cxn ang="0">
                      <a:pos x="834" y="19"/>
                    </a:cxn>
                    <a:cxn ang="0">
                      <a:pos x="2454" y="129"/>
                    </a:cxn>
                    <a:cxn ang="0">
                      <a:pos x="2350" y="240"/>
                    </a:cxn>
                    <a:cxn ang="0">
                      <a:pos x="2454" y="365"/>
                    </a:cxn>
                    <a:cxn ang="0">
                      <a:pos x="833" y="471"/>
                    </a:cxn>
                    <a:cxn ang="0">
                      <a:pos x="0" y="245"/>
                    </a:cxn>
                  </a:cxnLst>
                  <a:rect l="0" t="0" r="r" b="b"/>
                  <a:pathLst>
                    <a:path w="2454" h="492">
                      <a:moveTo>
                        <a:pt x="0" y="245"/>
                      </a:moveTo>
                      <a:cubicBezTo>
                        <a:pt x="0" y="169"/>
                        <a:pt x="260" y="19"/>
                        <a:pt x="834" y="19"/>
                      </a:cubicBezTo>
                      <a:cubicBezTo>
                        <a:pt x="1243" y="0"/>
                        <a:pt x="2019" y="91"/>
                        <a:pt x="2454" y="129"/>
                      </a:cubicBezTo>
                      <a:cubicBezTo>
                        <a:pt x="2352" y="168"/>
                        <a:pt x="2350" y="200"/>
                        <a:pt x="2350" y="240"/>
                      </a:cubicBezTo>
                      <a:cubicBezTo>
                        <a:pt x="2350" y="279"/>
                        <a:pt x="2351" y="301"/>
                        <a:pt x="2454" y="365"/>
                      </a:cubicBezTo>
                      <a:cubicBezTo>
                        <a:pt x="2201" y="403"/>
                        <a:pt x="1242" y="492"/>
                        <a:pt x="833" y="471"/>
                      </a:cubicBezTo>
                      <a:cubicBezTo>
                        <a:pt x="258" y="471"/>
                        <a:pt x="0" y="320"/>
                        <a:pt x="0" y="245"/>
                      </a:cubicBezTo>
                      <a:close/>
                    </a:path>
                  </a:pathLst>
                </a:custGeom>
                <a:solidFill>
                  <a:srgbClr val="A6A6A6"/>
                </a:solidFill>
                <a:ln w="9525">
                  <a:noFill/>
                  <a:round/>
                  <a:headEnd/>
                  <a:tailEnd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 dirty="0"/>
                </a:p>
              </p:txBody>
            </p:sp>
          </p:grpSp>
          <p:grpSp>
            <p:nvGrpSpPr>
              <p:cNvPr id="7" name="Group 23"/>
              <p:cNvGrpSpPr>
                <a:grpSpLocks/>
              </p:cNvGrpSpPr>
              <p:nvPr/>
            </p:nvGrpSpPr>
            <p:grpSpPr bwMode="auto">
              <a:xfrm>
                <a:off x="1539" y="1547"/>
                <a:ext cx="135" cy="247"/>
                <a:chOff x="2430" y="1563"/>
                <a:chExt cx="319" cy="530"/>
              </a:xfrm>
            </p:grpSpPr>
            <p:sp>
              <p:nvSpPr>
                <p:cNvPr id="2072" name="Line 24"/>
                <p:cNvSpPr>
                  <a:spLocks noChangeShapeType="1"/>
                </p:cNvSpPr>
                <p:nvPr/>
              </p:nvSpPr>
              <p:spPr bwMode="auto">
                <a:xfrm>
                  <a:off x="2590" y="1563"/>
                  <a:ext cx="0" cy="530"/>
                </a:xfrm>
                <a:prstGeom prst="line">
                  <a:avLst/>
                </a:prstGeom>
                <a:noFill/>
                <a:ln w="6350">
                  <a:noFill/>
                  <a:prstDash val="lgDashDot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073" name="Line 25"/>
                <p:cNvSpPr>
                  <a:spLocks noChangeShapeType="1"/>
                </p:cNvSpPr>
                <p:nvPr/>
              </p:nvSpPr>
              <p:spPr bwMode="auto">
                <a:xfrm>
                  <a:off x="2430" y="1808"/>
                  <a:ext cx="319" cy="0"/>
                </a:xfrm>
                <a:prstGeom prst="line">
                  <a:avLst/>
                </a:prstGeom>
                <a:noFill/>
                <a:ln w="6350">
                  <a:noFill/>
                  <a:prstDash val="lgDashDot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</p:grpSp>
      </p:grpSp>
      <p:grpSp>
        <p:nvGrpSpPr>
          <p:cNvPr id="12" name="Grouper 70"/>
          <p:cNvGrpSpPr/>
          <p:nvPr/>
        </p:nvGrpSpPr>
        <p:grpSpPr>
          <a:xfrm>
            <a:off x="4852988" y="5256213"/>
            <a:ext cx="3238500" cy="1376362"/>
            <a:chOff x="4878388" y="4227513"/>
            <a:chExt cx="3238500" cy="1376362"/>
          </a:xfrm>
        </p:grpSpPr>
        <p:grpSp>
          <p:nvGrpSpPr>
            <p:cNvPr id="13" name="Grouper 68"/>
            <p:cNvGrpSpPr/>
            <p:nvPr/>
          </p:nvGrpSpPr>
          <p:grpSpPr>
            <a:xfrm>
              <a:off x="4878388" y="4227513"/>
              <a:ext cx="3238500" cy="1376362"/>
              <a:chOff x="4878388" y="4227513"/>
              <a:chExt cx="3238500" cy="1376362"/>
            </a:xfrm>
          </p:grpSpPr>
          <p:grpSp>
            <p:nvGrpSpPr>
              <p:cNvPr id="14" name="Group 26"/>
              <p:cNvGrpSpPr>
                <a:grpSpLocks/>
              </p:cNvGrpSpPr>
              <p:nvPr/>
            </p:nvGrpSpPr>
            <p:grpSpPr bwMode="auto">
              <a:xfrm>
                <a:off x="4878388" y="4227513"/>
                <a:ext cx="3238500" cy="1376362"/>
                <a:chOff x="548" y="160"/>
                <a:chExt cx="2040" cy="867"/>
              </a:xfrm>
            </p:grpSpPr>
            <p:sp>
              <p:nvSpPr>
                <p:cNvPr id="2083" name="Line 35"/>
                <p:cNvSpPr>
                  <a:spLocks noChangeShapeType="1"/>
                </p:cNvSpPr>
                <p:nvPr/>
              </p:nvSpPr>
              <p:spPr bwMode="auto">
                <a:xfrm>
                  <a:off x="548" y="853"/>
                  <a:ext cx="2040" cy="0"/>
                </a:xfrm>
                <a:prstGeom prst="line">
                  <a:avLst/>
                </a:prstGeom>
                <a:noFill/>
                <a:ln w="12700" cap="rnd">
                  <a:noFill/>
                  <a:prstDash val="sysDot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075" name="Line 27"/>
                <p:cNvSpPr>
                  <a:spLocks noChangeShapeType="1"/>
                </p:cNvSpPr>
                <p:nvPr/>
              </p:nvSpPr>
              <p:spPr bwMode="auto">
                <a:xfrm>
                  <a:off x="548" y="160"/>
                  <a:ext cx="2040" cy="0"/>
                </a:xfrm>
                <a:prstGeom prst="line">
                  <a:avLst/>
                </a:prstGeom>
                <a:noFill/>
                <a:ln w="12700" cap="rnd">
                  <a:noFill/>
                  <a:prstDash val="sysDot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 dirty="0"/>
                </a:p>
              </p:txBody>
            </p:sp>
            <p:sp>
              <p:nvSpPr>
                <p:cNvPr id="2076" name="Line 28"/>
                <p:cNvSpPr>
                  <a:spLocks noChangeShapeType="1"/>
                </p:cNvSpPr>
                <p:nvPr/>
              </p:nvSpPr>
              <p:spPr bwMode="auto">
                <a:xfrm>
                  <a:off x="548" y="246"/>
                  <a:ext cx="2040" cy="0"/>
                </a:xfrm>
                <a:prstGeom prst="line">
                  <a:avLst/>
                </a:prstGeom>
                <a:noFill/>
                <a:ln w="12700" cap="rnd">
                  <a:noFill/>
                  <a:prstDash val="sysDot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077" name="Line 29"/>
                <p:cNvSpPr>
                  <a:spLocks noChangeShapeType="1"/>
                </p:cNvSpPr>
                <p:nvPr/>
              </p:nvSpPr>
              <p:spPr bwMode="auto">
                <a:xfrm>
                  <a:off x="548" y="333"/>
                  <a:ext cx="2040" cy="0"/>
                </a:xfrm>
                <a:prstGeom prst="line">
                  <a:avLst/>
                </a:prstGeom>
                <a:noFill/>
                <a:ln w="12700" cap="rnd">
                  <a:noFill/>
                  <a:prstDash val="sysDot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078" name="Line 30"/>
                <p:cNvSpPr>
                  <a:spLocks noChangeShapeType="1"/>
                </p:cNvSpPr>
                <p:nvPr/>
              </p:nvSpPr>
              <p:spPr bwMode="auto">
                <a:xfrm>
                  <a:off x="548" y="420"/>
                  <a:ext cx="2040" cy="0"/>
                </a:xfrm>
                <a:prstGeom prst="line">
                  <a:avLst/>
                </a:prstGeom>
                <a:noFill/>
                <a:ln w="12700" cap="rnd">
                  <a:noFill/>
                  <a:prstDash val="sysDot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079" name="Line 31"/>
                <p:cNvSpPr>
                  <a:spLocks noChangeShapeType="1"/>
                </p:cNvSpPr>
                <p:nvPr/>
              </p:nvSpPr>
              <p:spPr bwMode="auto">
                <a:xfrm>
                  <a:off x="548" y="506"/>
                  <a:ext cx="2040" cy="0"/>
                </a:xfrm>
                <a:prstGeom prst="line">
                  <a:avLst/>
                </a:prstGeom>
                <a:noFill/>
                <a:ln w="12700" cap="rnd">
                  <a:noFill/>
                  <a:prstDash val="sysDot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 dirty="0"/>
                </a:p>
              </p:txBody>
            </p:sp>
            <p:sp>
              <p:nvSpPr>
                <p:cNvPr id="2080" name="Line 32"/>
                <p:cNvSpPr>
                  <a:spLocks noChangeShapeType="1"/>
                </p:cNvSpPr>
                <p:nvPr/>
              </p:nvSpPr>
              <p:spPr bwMode="auto">
                <a:xfrm>
                  <a:off x="548" y="680"/>
                  <a:ext cx="2040" cy="0"/>
                </a:xfrm>
                <a:prstGeom prst="line">
                  <a:avLst/>
                </a:prstGeom>
                <a:noFill/>
                <a:ln w="12700" cap="rnd">
                  <a:noFill/>
                  <a:prstDash val="sysDot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081" name="Line 33"/>
                <p:cNvSpPr>
                  <a:spLocks noChangeShapeType="1"/>
                </p:cNvSpPr>
                <p:nvPr/>
              </p:nvSpPr>
              <p:spPr bwMode="auto">
                <a:xfrm>
                  <a:off x="548" y="766"/>
                  <a:ext cx="2040" cy="0"/>
                </a:xfrm>
                <a:prstGeom prst="line">
                  <a:avLst/>
                </a:prstGeom>
                <a:noFill/>
                <a:ln w="12700" cap="rnd">
                  <a:noFill/>
                  <a:prstDash val="sysDot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082" name="Line 34"/>
                <p:cNvSpPr>
                  <a:spLocks noChangeShapeType="1"/>
                </p:cNvSpPr>
                <p:nvPr/>
              </p:nvSpPr>
              <p:spPr bwMode="auto">
                <a:xfrm>
                  <a:off x="548" y="593"/>
                  <a:ext cx="2040" cy="0"/>
                </a:xfrm>
                <a:prstGeom prst="line">
                  <a:avLst/>
                </a:prstGeom>
                <a:noFill/>
                <a:ln w="12700" cap="rnd">
                  <a:noFill/>
                  <a:prstDash val="sysDot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084" name="Line 36"/>
                <p:cNvSpPr>
                  <a:spLocks noChangeShapeType="1"/>
                </p:cNvSpPr>
                <p:nvPr/>
              </p:nvSpPr>
              <p:spPr bwMode="auto">
                <a:xfrm>
                  <a:off x="548" y="940"/>
                  <a:ext cx="2040" cy="0"/>
                </a:xfrm>
                <a:prstGeom prst="line">
                  <a:avLst/>
                </a:prstGeom>
                <a:noFill/>
                <a:ln w="12700" cap="rnd">
                  <a:noFill/>
                  <a:prstDash val="sysDot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085" name="Line 37"/>
                <p:cNvSpPr>
                  <a:spLocks noChangeShapeType="1"/>
                </p:cNvSpPr>
                <p:nvPr/>
              </p:nvSpPr>
              <p:spPr bwMode="auto">
                <a:xfrm>
                  <a:off x="548" y="1027"/>
                  <a:ext cx="2040" cy="0"/>
                </a:xfrm>
                <a:prstGeom prst="line">
                  <a:avLst/>
                </a:prstGeom>
                <a:noFill/>
                <a:ln w="12700" cap="rnd">
                  <a:noFill/>
                  <a:prstDash val="sysDot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2087" name="Line 39"/>
              <p:cNvSpPr>
                <a:spLocks noChangeShapeType="1"/>
              </p:cNvSpPr>
              <p:nvPr/>
            </p:nvSpPr>
            <p:spPr bwMode="auto">
              <a:xfrm>
                <a:off x="4957763" y="5176838"/>
                <a:ext cx="539750" cy="0"/>
              </a:xfrm>
              <a:prstGeom prst="line">
                <a:avLst/>
              </a:prstGeom>
              <a:noFill/>
              <a:ln w="50800">
                <a:noFill/>
                <a:round/>
                <a:headEnd/>
                <a:tailEnd type="stealth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15" name="Group 41"/>
            <p:cNvGrpSpPr>
              <a:grpSpLocks/>
            </p:cNvGrpSpPr>
            <p:nvPr/>
          </p:nvGrpSpPr>
          <p:grpSpPr bwMode="auto">
            <a:xfrm>
              <a:off x="5002213" y="4562475"/>
              <a:ext cx="2303462" cy="527050"/>
              <a:chOff x="3143" y="1458"/>
              <a:chExt cx="1451" cy="332"/>
            </a:xfrm>
          </p:grpSpPr>
          <p:grpSp>
            <p:nvGrpSpPr>
              <p:cNvPr id="16" name="Group 42"/>
              <p:cNvGrpSpPr>
                <a:grpSpLocks/>
              </p:cNvGrpSpPr>
              <p:nvPr/>
            </p:nvGrpSpPr>
            <p:grpSpPr bwMode="auto">
              <a:xfrm>
                <a:off x="4117" y="1543"/>
                <a:ext cx="135" cy="247"/>
                <a:chOff x="2430" y="1563"/>
                <a:chExt cx="319" cy="530"/>
              </a:xfrm>
            </p:grpSpPr>
            <p:sp>
              <p:nvSpPr>
                <p:cNvPr id="2091" name="Line 43"/>
                <p:cNvSpPr>
                  <a:spLocks noChangeShapeType="1"/>
                </p:cNvSpPr>
                <p:nvPr/>
              </p:nvSpPr>
              <p:spPr bwMode="auto">
                <a:xfrm>
                  <a:off x="2590" y="1563"/>
                  <a:ext cx="0" cy="530"/>
                </a:xfrm>
                <a:prstGeom prst="line">
                  <a:avLst/>
                </a:prstGeom>
                <a:noFill/>
                <a:ln w="6350">
                  <a:noFill/>
                  <a:prstDash val="lgDashDot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092" name="Line 44"/>
                <p:cNvSpPr>
                  <a:spLocks noChangeShapeType="1"/>
                </p:cNvSpPr>
                <p:nvPr/>
              </p:nvSpPr>
              <p:spPr bwMode="auto">
                <a:xfrm>
                  <a:off x="2430" y="1808"/>
                  <a:ext cx="319" cy="0"/>
                </a:xfrm>
                <a:prstGeom prst="line">
                  <a:avLst/>
                </a:prstGeom>
                <a:noFill/>
                <a:ln w="6350">
                  <a:noFill/>
                  <a:prstDash val="lgDashDot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grpSp>
            <p:nvGrpSpPr>
              <p:cNvPr id="17" name="Group 45"/>
              <p:cNvGrpSpPr>
                <a:grpSpLocks/>
              </p:cNvGrpSpPr>
              <p:nvPr/>
            </p:nvGrpSpPr>
            <p:grpSpPr bwMode="auto">
              <a:xfrm rot="600000">
                <a:off x="3143" y="1458"/>
                <a:ext cx="1451" cy="260"/>
                <a:chOff x="511" y="1214"/>
                <a:chExt cx="1451" cy="260"/>
              </a:xfrm>
            </p:grpSpPr>
            <p:sp>
              <p:nvSpPr>
                <p:cNvPr id="2094" name="Freeform 46"/>
                <p:cNvSpPr>
                  <a:spLocks/>
                </p:cNvSpPr>
                <p:nvPr/>
              </p:nvSpPr>
              <p:spPr bwMode="auto">
                <a:xfrm>
                  <a:off x="511" y="1245"/>
                  <a:ext cx="1039" cy="229"/>
                </a:xfrm>
                <a:custGeom>
                  <a:avLst/>
                  <a:gdLst/>
                  <a:ahLst/>
                  <a:cxnLst>
                    <a:cxn ang="0">
                      <a:pos x="0" y="245"/>
                    </a:cxn>
                    <a:cxn ang="0">
                      <a:pos x="834" y="19"/>
                    </a:cxn>
                    <a:cxn ang="0">
                      <a:pos x="2454" y="129"/>
                    </a:cxn>
                    <a:cxn ang="0">
                      <a:pos x="2350" y="240"/>
                    </a:cxn>
                    <a:cxn ang="0">
                      <a:pos x="2454" y="365"/>
                    </a:cxn>
                    <a:cxn ang="0">
                      <a:pos x="833" y="471"/>
                    </a:cxn>
                    <a:cxn ang="0">
                      <a:pos x="0" y="245"/>
                    </a:cxn>
                  </a:cxnLst>
                  <a:rect l="0" t="0" r="r" b="b"/>
                  <a:pathLst>
                    <a:path w="2454" h="492">
                      <a:moveTo>
                        <a:pt x="0" y="245"/>
                      </a:moveTo>
                      <a:cubicBezTo>
                        <a:pt x="0" y="169"/>
                        <a:pt x="260" y="19"/>
                        <a:pt x="834" y="19"/>
                      </a:cubicBezTo>
                      <a:cubicBezTo>
                        <a:pt x="1243" y="0"/>
                        <a:pt x="2019" y="91"/>
                        <a:pt x="2454" y="129"/>
                      </a:cubicBezTo>
                      <a:cubicBezTo>
                        <a:pt x="2352" y="168"/>
                        <a:pt x="2350" y="200"/>
                        <a:pt x="2350" y="240"/>
                      </a:cubicBezTo>
                      <a:cubicBezTo>
                        <a:pt x="2350" y="279"/>
                        <a:pt x="2351" y="301"/>
                        <a:pt x="2454" y="365"/>
                      </a:cubicBezTo>
                      <a:cubicBezTo>
                        <a:pt x="2201" y="403"/>
                        <a:pt x="1242" y="492"/>
                        <a:pt x="833" y="471"/>
                      </a:cubicBezTo>
                      <a:cubicBezTo>
                        <a:pt x="258" y="471"/>
                        <a:pt x="0" y="320"/>
                        <a:pt x="0" y="245"/>
                      </a:cubicBez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 dirty="0"/>
                </a:p>
              </p:txBody>
            </p:sp>
            <p:sp>
              <p:nvSpPr>
                <p:cNvPr id="2095" name="Freeform 47"/>
                <p:cNvSpPr>
                  <a:spLocks/>
                </p:cNvSpPr>
                <p:nvPr/>
              </p:nvSpPr>
              <p:spPr bwMode="auto">
                <a:xfrm>
                  <a:off x="1520" y="1312"/>
                  <a:ext cx="442" cy="93"/>
                </a:xfrm>
                <a:custGeom>
                  <a:avLst/>
                  <a:gdLst/>
                  <a:ahLst/>
                  <a:cxnLst>
                    <a:cxn ang="0">
                      <a:pos x="0" y="95"/>
                    </a:cxn>
                    <a:cxn ang="0">
                      <a:pos x="151" y="0"/>
                    </a:cxn>
                    <a:cxn ang="0">
                      <a:pos x="1044" y="99"/>
                    </a:cxn>
                    <a:cxn ang="0">
                      <a:pos x="151" y="197"/>
                    </a:cxn>
                    <a:cxn ang="0">
                      <a:pos x="0" y="95"/>
                    </a:cxn>
                  </a:cxnLst>
                  <a:rect l="0" t="0" r="r" b="b"/>
                  <a:pathLst>
                    <a:path w="1044" h="198">
                      <a:moveTo>
                        <a:pt x="0" y="95"/>
                      </a:moveTo>
                      <a:cubicBezTo>
                        <a:pt x="0" y="23"/>
                        <a:pt x="70" y="1"/>
                        <a:pt x="151" y="0"/>
                      </a:cubicBezTo>
                      <a:cubicBezTo>
                        <a:pt x="460" y="16"/>
                        <a:pt x="1044" y="99"/>
                        <a:pt x="1044" y="99"/>
                      </a:cubicBezTo>
                      <a:cubicBezTo>
                        <a:pt x="1044" y="99"/>
                        <a:pt x="325" y="198"/>
                        <a:pt x="151" y="197"/>
                      </a:cubicBezTo>
                      <a:cubicBezTo>
                        <a:pt x="72" y="197"/>
                        <a:pt x="0" y="165"/>
                        <a:pt x="0" y="95"/>
                      </a:cubicBezTo>
                      <a:close/>
                    </a:path>
                  </a:pathLst>
                </a:custGeom>
                <a:noFill/>
                <a:ln w="9525" cap="flat">
                  <a:noFill/>
                  <a:prstDash val="dash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096" name="Freeform 48"/>
                <p:cNvSpPr>
                  <a:spLocks/>
                </p:cNvSpPr>
                <p:nvPr/>
              </p:nvSpPr>
              <p:spPr bwMode="auto">
                <a:xfrm rot="19560000">
                  <a:off x="1490" y="1214"/>
                  <a:ext cx="442" cy="93"/>
                </a:xfrm>
                <a:custGeom>
                  <a:avLst/>
                  <a:gdLst/>
                  <a:ahLst/>
                  <a:cxnLst>
                    <a:cxn ang="0">
                      <a:pos x="0" y="95"/>
                    </a:cxn>
                    <a:cxn ang="0">
                      <a:pos x="151" y="0"/>
                    </a:cxn>
                    <a:cxn ang="0">
                      <a:pos x="1044" y="99"/>
                    </a:cxn>
                    <a:cxn ang="0">
                      <a:pos x="151" y="197"/>
                    </a:cxn>
                    <a:cxn ang="0">
                      <a:pos x="0" y="95"/>
                    </a:cxn>
                  </a:cxnLst>
                  <a:rect l="0" t="0" r="r" b="b"/>
                  <a:pathLst>
                    <a:path w="1044" h="198">
                      <a:moveTo>
                        <a:pt x="0" y="95"/>
                      </a:moveTo>
                      <a:cubicBezTo>
                        <a:pt x="0" y="23"/>
                        <a:pt x="70" y="1"/>
                        <a:pt x="151" y="0"/>
                      </a:cubicBezTo>
                      <a:cubicBezTo>
                        <a:pt x="460" y="16"/>
                        <a:pt x="1044" y="99"/>
                        <a:pt x="1044" y="99"/>
                      </a:cubicBezTo>
                      <a:cubicBezTo>
                        <a:pt x="1044" y="99"/>
                        <a:pt x="325" y="198"/>
                        <a:pt x="151" y="197"/>
                      </a:cubicBezTo>
                      <a:cubicBezTo>
                        <a:pt x="72" y="197"/>
                        <a:pt x="0" y="165"/>
                        <a:pt x="0" y="95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  <a:alpha val="80000"/>
                  </a:schemeClr>
                </a:solidFill>
                <a:ln w="9525" cap="flat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 dirty="0"/>
                </a:p>
              </p:txBody>
            </p:sp>
          </p:grpSp>
        </p:grpSp>
      </p:grpSp>
      <p:grpSp>
        <p:nvGrpSpPr>
          <p:cNvPr id="110" name="Grouper 92"/>
          <p:cNvGrpSpPr>
            <a:grpSpLocks noChangeAspect="1"/>
          </p:cNvGrpSpPr>
          <p:nvPr/>
        </p:nvGrpSpPr>
        <p:grpSpPr>
          <a:xfrm rot="1800000">
            <a:off x="2384578" y="3791459"/>
            <a:ext cx="4283995" cy="967512"/>
            <a:chOff x="2122487" y="3019401"/>
            <a:chExt cx="4905224" cy="1105727"/>
          </a:xfrm>
        </p:grpSpPr>
        <p:sp>
          <p:nvSpPr>
            <p:cNvPr id="117" name="Ellipse 116"/>
            <p:cNvSpPr>
              <a:spLocks noChangeAspect="1"/>
            </p:cNvSpPr>
            <p:nvPr/>
          </p:nvSpPr>
          <p:spPr>
            <a:xfrm>
              <a:off x="4127502" y="3019401"/>
              <a:ext cx="931393" cy="914398"/>
            </a:xfrm>
            <a:prstGeom prst="ellipse">
              <a:avLst/>
            </a:prstGeom>
            <a:noFill/>
            <a:ln>
              <a:solidFill>
                <a:srgbClr val="5F5F5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118" name="Group 3"/>
            <p:cNvGrpSpPr>
              <a:grpSpLocks/>
            </p:cNvGrpSpPr>
            <p:nvPr/>
          </p:nvGrpSpPr>
          <p:grpSpPr bwMode="auto">
            <a:xfrm>
              <a:off x="2122487" y="3095652"/>
              <a:ext cx="4905224" cy="1029476"/>
              <a:chOff x="1174" y="3028"/>
              <a:chExt cx="2156" cy="483"/>
            </a:xfrm>
          </p:grpSpPr>
          <p:sp>
            <p:nvSpPr>
              <p:cNvPr id="119" name="Line 19"/>
              <p:cNvSpPr>
                <a:spLocks noChangeShapeType="1"/>
              </p:cNvSpPr>
              <p:nvPr/>
            </p:nvSpPr>
            <p:spPr bwMode="auto">
              <a:xfrm rot="120000" flipH="1" flipV="1">
                <a:off x="1707" y="3157"/>
                <a:ext cx="474" cy="193"/>
              </a:xfrm>
              <a:prstGeom prst="line">
                <a:avLst/>
              </a:prstGeom>
              <a:noFill/>
              <a:ln w="38100" cmpd="dbl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0" name="Line 18"/>
              <p:cNvSpPr>
                <a:spLocks noChangeShapeType="1"/>
              </p:cNvSpPr>
              <p:nvPr/>
            </p:nvSpPr>
            <p:spPr bwMode="auto">
              <a:xfrm rot="21480000" flipV="1">
                <a:off x="2339" y="3151"/>
                <a:ext cx="473" cy="193"/>
              </a:xfrm>
              <a:prstGeom prst="line">
                <a:avLst/>
              </a:prstGeom>
              <a:noFill/>
              <a:ln w="38100" cmpd="dbl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1" name="AutoShape 4"/>
              <p:cNvSpPr>
                <a:spLocks noChangeArrowheads="1"/>
              </p:cNvSpPr>
              <p:nvPr/>
            </p:nvSpPr>
            <p:spPr bwMode="auto">
              <a:xfrm rot="21480000">
                <a:off x="2370" y="3123"/>
                <a:ext cx="960" cy="27"/>
              </a:xfrm>
              <a:prstGeom prst="roundRect">
                <a:avLst>
                  <a:gd name="adj" fmla="val 16667"/>
                </a:avLst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Oval 5"/>
              <p:cNvSpPr>
                <a:spLocks noChangeArrowheads="1"/>
              </p:cNvSpPr>
              <p:nvPr/>
            </p:nvSpPr>
            <p:spPr bwMode="auto">
              <a:xfrm>
                <a:off x="2140" y="3118"/>
                <a:ext cx="231" cy="79"/>
              </a:xfrm>
              <a:prstGeom prst="ellipse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Oval 6"/>
              <p:cNvSpPr>
                <a:spLocks noChangeArrowheads="1"/>
              </p:cNvSpPr>
              <p:nvPr/>
            </p:nvSpPr>
            <p:spPr bwMode="auto">
              <a:xfrm>
                <a:off x="2134" y="3199"/>
                <a:ext cx="243" cy="177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Rectangle 7"/>
              <p:cNvSpPr>
                <a:spLocks noChangeArrowheads="1"/>
              </p:cNvSpPr>
              <p:nvPr/>
            </p:nvSpPr>
            <p:spPr bwMode="auto">
              <a:xfrm>
                <a:off x="2134" y="3168"/>
                <a:ext cx="243" cy="88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AutoShape 9"/>
              <p:cNvSpPr>
                <a:spLocks noChangeArrowheads="1"/>
              </p:cNvSpPr>
              <p:nvPr/>
            </p:nvSpPr>
            <p:spPr bwMode="auto">
              <a:xfrm rot="16200000" flipV="1">
                <a:off x="2093" y="3188"/>
                <a:ext cx="334" cy="14"/>
              </a:xfrm>
              <a:prstGeom prst="roundRect">
                <a:avLst>
                  <a:gd name="adj" fmla="val 16667"/>
                </a:avLst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Line 10"/>
              <p:cNvSpPr>
                <a:spLocks noChangeShapeType="1"/>
              </p:cNvSpPr>
              <p:nvPr/>
            </p:nvSpPr>
            <p:spPr bwMode="auto">
              <a:xfrm flipH="1">
                <a:off x="2198" y="3288"/>
                <a:ext cx="55" cy="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7" name="Line 11"/>
              <p:cNvSpPr>
                <a:spLocks noChangeShapeType="1"/>
              </p:cNvSpPr>
              <p:nvPr/>
            </p:nvSpPr>
            <p:spPr bwMode="auto">
              <a:xfrm>
                <a:off x="2267" y="3284"/>
                <a:ext cx="53" cy="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8" name="Line 12"/>
              <p:cNvSpPr>
                <a:spLocks noChangeShapeType="1"/>
              </p:cNvSpPr>
              <p:nvPr/>
            </p:nvSpPr>
            <p:spPr bwMode="auto">
              <a:xfrm flipH="1">
                <a:off x="2090" y="3350"/>
                <a:ext cx="49" cy="113"/>
              </a:xfrm>
              <a:prstGeom prst="line">
                <a:avLst/>
              </a:prstGeom>
              <a:noFill/>
              <a:ln w="38100" cmpd="dbl">
                <a:solidFill>
                  <a:srgbClr val="5F5F5F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9" name="Line 13"/>
              <p:cNvSpPr>
                <a:spLocks noChangeShapeType="1"/>
              </p:cNvSpPr>
              <p:nvPr/>
            </p:nvSpPr>
            <p:spPr bwMode="auto">
              <a:xfrm>
                <a:off x="2365" y="3350"/>
                <a:ext cx="48" cy="113"/>
              </a:xfrm>
              <a:prstGeom prst="line">
                <a:avLst/>
              </a:prstGeom>
              <a:noFill/>
              <a:ln w="38100" cmpd="dbl">
                <a:solidFill>
                  <a:srgbClr val="5F5F5F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0" name="Oval 14"/>
              <p:cNvSpPr>
                <a:spLocks noChangeArrowheads="1"/>
              </p:cNvSpPr>
              <p:nvPr/>
            </p:nvSpPr>
            <p:spPr bwMode="auto">
              <a:xfrm>
                <a:off x="2411" y="3425"/>
                <a:ext cx="44" cy="86"/>
              </a:xfrm>
              <a:prstGeom prst="ellipse">
                <a:avLst/>
              </a:prstGeom>
              <a:solidFill>
                <a:srgbClr val="65656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Line 15"/>
              <p:cNvSpPr>
                <a:spLocks noChangeShapeType="1"/>
              </p:cNvSpPr>
              <p:nvPr/>
            </p:nvSpPr>
            <p:spPr bwMode="auto">
              <a:xfrm flipH="1" flipV="1">
                <a:off x="2146" y="3174"/>
                <a:ext cx="91" cy="1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2" name="Line 16"/>
              <p:cNvSpPr>
                <a:spLocks noChangeShapeType="1"/>
              </p:cNvSpPr>
              <p:nvPr/>
            </p:nvSpPr>
            <p:spPr bwMode="auto">
              <a:xfrm flipV="1">
                <a:off x="2283" y="3174"/>
                <a:ext cx="89" cy="1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3" name="AutoShape 17"/>
              <p:cNvSpPr>
                <a:spLocks noChangeArrowheads="1"/>
              </p:cNvSpPr>
              <p:nvPr/>
            </p:nvSpPr>
            <p:spPr bwMode="auto">
              <a:xfrm rot="120000" flipH="1">
                <a:off x="1174" y="3131"/>
                <a:ext cx="960" cy="27"/>
              </a:xfrm>
              <a:prstGeom prst="roundRect">
                <a:avLst>
                  <a:gd name="adj" fmla="val 16667"/>
                </a:avLst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Oval 20"/>
              <p:cNvSpPr>
                <a:spLocks noChangeArrowheads="1"/>
              </p:cNvSpPr>
              <p:nvPr/>
            </p:nvSpPr>
            <p:spPr bwMode="auto">
              <a:xfrm>
                <a:off x="2056" y="3420"/>
                <a:ext cx="44" cy="86"/>
              </a:xfrm>
              <a:prstGeom prst="ellipse">
                <a:avLst/>
              </a:prstGeom>
              <a:solidFill>
                <a:srgbClr val="65656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AutoShape 8"/>
              <p:cNvSpPr>
                <a:spLocks noChangeArrowheads="1"/>
              </p:cNvSpPr>
              <p:nvPr/>
            </p:nvSpPr>
            <p:spPr bwMode="auto">
              <a:xfrm flipV="1">
                <a:off x="2063" y="3256"/>
                <a:ext cx="391" cy="22"/>
              </a:xfrm>
              <a:prstGeom prst="roundRect">
                <a:avLst>
                  <a:gd name="adj" fmla="val 16667"/>
                </a:avLst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12" name="Parallélogramme 111"/>
          <p:cNvSpPr>
            <a:spLocks noChangeAspect="1"/>
          </p:cNvSpPr>
          <p:nvPr/>
        </p:nvSpPr>
        <p:spPr>
          <a:xfrm rot="1920000">
            <a:off x="2637150" y="3276414"/>
            <a:ext cx="937300" cy="95200"/>
          </a:xfrm>
          <a:prstGeom prst="parallelogram">
            <a:avLst/>
          </a:prstGeom>
          <a:solidFill>
            <a:srgbClr val="F9B268"/>
          </a:solidFill>
          <a:ln>
            <a:solidFill>
              <a:srgbClr val="656565"/>
            </a:solidFill>
          </a:ln>
          <a:scene3d>
            <a:camera prst="obliqueTopLef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3" name="Parallélogramme 112"/>
          <p:cNvSpPr/>
          <p:nvPr/>
        </p:nvSpPr>
        <p:spPr>
          <a:xfrm rot="1680000" flipH="1">
            <a:off x="5655699" y="4810694"/>
            <a:ext cx="937300" cy="95200"/>
          </a:xfrm>
          <a:prstGeom prst="parallelogram">
            <a:avLst/>
          </a:prstGeom>
          <a:solidFill>
            <a:srgbClr val="F9B268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bliqueTopLef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3105800" y="337714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2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1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5" grpId="0" animBg="1"/>
      <p:bldP spid="2088" grpId="0" animBg="1"/>
      <p:bldP spid="2098" grpId="0"/>
      <p:bldP spid="6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r 84"/>
          <p:cNvGrpSpPr/>
          <p:nvPr/>
        </p:nvGrpSpPr>
        <p:grpSpPr>
          <a:xfrm>
            <a:off x="2964872" y="3851696"/>
            <a:ext cx="3216402" cy="2400300"/>
            <a:chOff x="753999" y="2774950"/>
            <a:chExt cx="3216402" cy="2400300"/>
          </a:xfrm>
        </p:grpSpPr>
        <p:sp>
          <p:nvSpPr>
            <p:cNvPr id="3079" name="AutoShape 7"/>
            <p:cNvSpPr>
              <a:spLocks noChangeArrowheads="1"/>
            </p:cNvSpPr>
            <p:nvPr/>
          </p:nvSpPr>
          <p:spPr bwMode="auto">
            <a:xfrm rot="-5400000" flipH="1" flipV="1">
              <a:off x="731838" y="4156076"/>
              <a:ext cx="879475" cy="434975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gradFill rotWithShape="1">
              <a:gsLst>
                <a:gs pos="0">
                  <a:srgbClr val="FFCC99">
                    <a:alpha val="39999"/>
                  </a:srgbClr>
                </a:gs>
                <a:gs pos="100000">
                  <a:srgbClr val="FFBC79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96" name="AutoShape 24"/>
            <p:cNvSpPr>
              <a:spLocks noChangeArrowheads="1"/>
            </p:cNvSpPr>
            <p:nvPr/>
          </p:nvSpPr>
          <p:spPr bwMode="auto">
            <a:xfrm rot="-5400000" flipH="1" flipV="1">
              <a:off x="3329784" y="3956846"/>
              <a:ext cx="463550" cy="436563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gradFill rotWithShape="1">
              <a:gsLst>
                <a:gs pos="0">
                  <a:srgbClr val="FFCC99">
                    <a:alpha val="39999"/>
                  </a:srgbClr>
                </a:gs>
                <a:gs pos="100000">
                  <a:srgbClr val="FFBC79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8" name="Grouper 66"/>
            <p:cNvGrpSpPr/>
            <p:nvPr/>
          </p:nvGrpSpPr>
          <p:grpSpPr>
            <a:xfrm>
              <a:off x="753999" y="2774950"/>
              <a:ext cx="3216402" cy="2400300"/>
              <a:chOff x="2989199" y="3892550"/>
              <a:chExt cx="3216402" cy="2400300"/>
            </a:xfrm>
          </p:grpSpPr>
          <p:grpSp>
            <p:nvGrpSpPr>
              <p:cNvPr id="9" name="Grouper 73"/>
              <p:cNvGrpSpPr/>
              <p:nvPr/>
            </p:nvGrpSpPr>
            <p:grpSpPr>
              <a:xfrm>
                <a:off x="2989199" y="3892550"/>
                <a:ext cx="3216402" cy="2400300"/>
                <a:chOff x="2963799" y="3956050"/>
                <a:chExt cx="3216402" cy="2400300"/>
              </a:xfrm>
            </p:grpSpPr>
            <p:pic>
              <p:nvPicPr>
                <p:cNvPr id="65" name="Image 64"/>
                <p:cNvPicPr>
                  <a:picLocks noChangeAspect="1"/>
                </p:cNvPicPr>
                <p:nvPr/>
              </p:nvPicPr>
              <p:blipFill>
                <a:blip r:embed="rId2">
                  <a:grayscl/>
                </a:blip>
                <a:stretch>
                  <a:fillRect/>
                </a:stretch>
              </p:blipFill>
              <p:spPr>
                <a:xfrm>
                  <a:off x="2963799" y="3956050"/>
                  <a:ext cx="3216402" cy="2400300"/>
                </a:xfrm>
                <a:prstGeom prst="rect">
                  <a:avLst/>
                </a:prstGeom>
              </p:spPr>
            </p:pic>
            <p:sp>
              <p:nvSpPr>
                <p:cNvPr id="68" name="Forme libre 67"/>
                <p:cNvSpPr/>
                <p:nvPr/>
              </p:nvSpPr>
              <p:spPr bwMode="auto">
                <a:xfrm>
                  <a:off x="3086100" y="4991100"/>
                  <a:ext cx="690050" cy="177800"/>
                </a:xfrm>
                <a:custGeom>
                  <a:avLst/>
                  <a:gdLst>
                    <a:gd name="connsiteX0" fmla="*/ 0 w 654050"/>
                    <a:gd name="connsiteY0" fmla="*/ 0 h 177800"/>
                    <a:gd name="connsiteX1" fmla="*/ 654050 w 654050"/>
                    <a:gd name="connsiteY1" fmla="*/ 57150 h 177800"/>
                    <a:gd name="connsiteX2" fmla="*/ 635000 w 654050"/>
                    <a:gd name="connsiteY2" fmla="*/ 177800 h 177800"/>
                    <a:gd name="connsiteX3" fmla="*/ 0 w 654050"/>
                    <a:gd name="connsiteY3" fmla="*/ 127000 h 177800"/>
                    <a:gd name="connsiteX4" fmla="*/ 0 w 654050"/>
                    <a:gd name="connsiteY4" fmla="*/ 0 h 177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54050" h="177800">
                      <a:moveTo>
                        <a:pt x="0" y="0"/>
                      </a:moveTo>
                      <a:lnTo>
                        <a:pt x="654050" y="57150"/>
                      </a:lnTo>
                      <a:lnTo>
                        <a:pt x="635000" y="177800"/>
                      </a:lnTo>
                      <a:lnTo>
                        <a:pt x="0" y="1270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28FAD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square" lIns="109728" tIns="54864" rIns="109728" bIns="54864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109696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fr-FR" sz="2800" b="0" i="0" u="none" strike="noStrike" cap="none" normalizeH="0" baseline="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egoe" pitchFamily="34" charset="0"/>
                  </a:endParaRPr>
                </a:p>
              </p:txBody>
            </p:sp>
            <p:sp>
              <p:nvSpPr>
                <p:cNvPr id="69" name="Forme libre 68"/>
                <p:cNvSpPr/>
                <p:nvPr/>
              </p:nvSpPr>
              <p:spPr bwMode="auto">
                <a:xfrm flipH="1">
                  <a:off x="5359400" y="4991100"/>
                  <a:ext cx="690050" cy="177800"/>
                </a:xfrm>
                <a:custGeom>
                  <a:avLst/>
                  <a:gdLst>
                    <a:gd name="connsiteX0" fmla="*/ 0 w 654050"/>
                    <a:gd name="connsiteY0" fmla="*/ 0 h 177800"/>
                    <a:gd name="connsiteX1" fmla="*/ 654050 w 654050"/>
                    <a:gd name="connsiteY1" fmla="*/ 57150 h 177800"/>
                    <a:gd name="connsiteX2" fmla="*/ 635000 w 654050"/>
                    <a:gd name="connsiteY2" fmla="*/ 177800 h 177800"/>
                    <a:gd name="connsiteX3" fmla="*/ 0 w 654050"/>
                    <a:gd name="connsiteY3" fmla="*/ 127000 h 177800"/>
                    <a:gd name="connsiteX4" fmla="*/ 0 w 654050"/>
                    <a:gd name="connsiteY4" fmla="*/ 0 h 177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54050" h="177800">
                      <a:moveTo>
                        <a:pt x="0" y="0"/>
                      </a:moveTo>
                      <a:lnTo>
                        <a:pt x="654050" y="57150"/>
                      </a:lnTo>
                      <a:lnTo>
                        <a:pt x="635000" y="177800"/>
                      </a:lnTo>
                      <a:lnTo>
                        <a:pt x="0" y="1270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28FAD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square" lIns="109728" tIns="54864" rIns="109728" bIns="54864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109696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fr-FR" sz="2800" b="0" i="0" u="none" strike="noStrike" cap="none" normalizeH="0" baseline="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egoe" pitchFamily="34" charset="0"/>
                  </a:endParaRPr>
                </a:p>
              </p:txBody>
            </p:sp>
          </p:grpSp>
          <p:grpSp>
            <p:nvGrpSpPr>
              <p:cNvPr id="10" name="Group 52"/>
              <p:cNvGrpSpPr>
                <a:grpSpLocks noChangeAspect="1"/>
              </p:cNvGrpSpPr>
              <p:nvPr/>
            </p:nvGrpSpPr>
            <p:grpSpPr bwMode="auto">
              <a:xfrm rot="3900000">
                <a:off x="4516195" y="4730474"/>
                <a:ext cx="137008" cy="113788"/>
                <a:chOff x="481" y="2600"/>
                <a:chExt cx="1350" cy="1112"/>
              </a:xfrm>
            </p:grpSpPr>
            <p:sp>
              <p:nvSpPr>
                <p:cNvPr id="3125" name="AutoShape 53"/>
                <p:cNvSpPr>
                  <a:spLocks noChangeArrowheads="1"/>
                </p:cNvSpPr>
                <p:nvPr/>
              </p:nvSpPr>
              <p:spPr bwMode="auto">
                <a:xfrm>
                  <a:off x="602" y="2600"/>
                  <a:ext cx="1112" cy="1112"/>
                </a:xfrm>
                <a:prstGeom prst="flowChartSummingJunction">
                  <a:avLst/>
                </a:prstGeom>
                <a:noFill/>
                <a:ln w="9525">
                  <a:solidFill>
                    <a:srgbClr val="CC0000"/>
                  </a:solidFill>
                  <a:round/>
                  <a:headEnd/>
                  <a:tailEnd/>
                </a:ln>
                <a:effectLst/>
              </p:spPr>
              <p:txBody>
                <a:bodyPr rot="10800000"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fr-FR" sz="1600"/>
                </a:p>
              </p:txBody>
            </p:sp>
            <p:sp>
              <p:nvSpPr>
                <p:cNvPr id="3126" name="Arc 54"/>
                <p:cNvSpPr>
                  <a:spLocks/>
                </p:cNvSpPr>
                <p:nvPr/>
              </p:nvSpPr>
              <p:spPr bwMode="auto">
                <a:xfrm rot="2700000">
                  <a:off x="1268" y="2875"/>
                  <a:ext cx="563" cy="563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0000"/>
                </a:solidFill>
                <a:ln w="9525">
                  <a:solidFill>
                    <a:srgbClr val="CC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127" name="Arc 55"/>
                <p:cNvSpPr>
                  <a:spLocks/>
                </p:cNvSpPr>
                <p:nvPr/>
              </p:nvSpPr>
              <p:spPr bwMode="auto">
                <a:xfrm rot="18900000" flipH="1">
                  <a:off x="481" y="2875"/>
                  <a:ext cx="563" cy="563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0000"/>
                </a:solidFill>
                <a:ln w="9525">
                  <a:solidFill>
                    <a:srgbClr val="CC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</p:grpSp>
      </p:grpSp>
      <p:grpSp>
        <p:nvGrpSpPr>
          <p:cNvPr id="2" name="Grouper 42"/>
          <p:cNvGrpSpPr/>
          <p:nvPr/>
        </p:nvGrpSpPr>
        <p:grpSpPr>
          <a:xfrm>
            <a:off x="3018400" y="3292816"/>
            <a:ext cx="3216402" cy="2951905"/>
            <a:chOff x="906400" y="1873250"/>
            <a:chExt cx="3216402" cy="2951905"/>
          </a:xfrm>
        </p:grpSpPr>
        <p:grpSp>
          <p:nvGrpSpPr>
            <p:cNvPr id="3" name="Grouper 71"/>
            <p:cNvGrpSpPr/>
            <p:nvPr/>
          </p:nvGrpSpPr>
          <p:grpSpPr>
            <a:xfrm>
              <a:off x="906400" y="2424855"/>
              <a:ext cx="3216402" cy="2400300"/>
              <a:chOff x="3014600" y="3821855"/>
              <a:chExt cx="3216402" cy="2400300"/>
            </a:xfrm>
          </p:grpSpPr>
          <p:grpSp>
            <p:nvGrpSpPr>
              <p:cNvPr id="4" name="Grouper 54"/>
              <p:cNvGrpSpPr/>
              <p:nvPr/>
            </p:nvGrpSpPr>
            <p:grpSpPr>
              <a:xfrm rot="21381705">
                <a:off x="3014600" y="3821855"/>
                <a:ext cx="3216402" cy="2400300"/>
                <a:chOff x="2938400" y="3821855"/>
                <a:chExt cx="3216402" cy="2400300"/>
              </a:xfrm>
            </p:grpSpPr>
            <p:grpSp>
              <p:nvGrpSpPr>
                <p:cNvPr id="5" name="Grouper 53"/>
                <p:cNvGrpSpPr/>
                <p:nvPr/>
              </p:nvGrpSpPr>
              <p:grpSpPr>
                <a:xfrm>
                  <a:off x="2938400" y="3821855"/>
                  <a:ext cx="3216402" cy="2400300"/>
                  <a:chOff x="2938400" y="3821855"/>
                  <a:chExt cx="3216402" cy="2400300"/>
                </a:xfrm>
              </p:grpSpPr>
              <p:pic>
                <p:nvPicPr>
                  <p:cNvPr id="82" name="Image 81"/>
                  <p:cNvPicPr>
                    <a:picLocks noChangeAspect="1"/>
                  </p:cNvPicPr>
                  <p:nvPr/>
                </p:nvPicPr>
                <p:blipFill>
                  <a:blip r:embed="rId2">
                    <a:grayscl/>
                  </a:blip>
                  <a:stretch>
                    <a:fillRect/>
                  </a:stretch>
                </p:blipFill>
                <p:spPr>
                  <a:xfrm rot="21063247">
                    <a:off x="2938400" y="3821855"/>
                    <a:ext cx="3216402" cy="2400300"/>
                  </a:xfrm>
                  <a:prstGeom prst="rect">
                    <a:avLst/>
                  </a:prstGeom>
                </p:spPr>
              </p:pic>
              <p:sp>
                <p:nvSpPr>
                  <p:cNvPr id="83" name="Forme libre 82"/>
                  <p:cNvSpPr/>
                  <p:nvPr/>
                </p:nvSpPr>
                <p:spPr bwMode="auto">
                  <a:xfrm rot="21063247">
                    <a:off x="3049042" y="5041668"/>
                    <a:ext cx="690050" cy="177800"/>
                  </a:xfrm>
                  <a:custGeom>
                    <a:avLst/>
                    <a:gdLst>
                      <a:gd name="connsiteX0" fmla="*/ 0 w 654050"/>
                      <a:gd name="connsiteY0" fmla="*/ 0 h 177800"/>
                      <a:gd name="connsiteX1" fmla="*/ 654050 w 654050"/>
                      <a:gd name="connsiteY1" fmla="*/ 57150 h 177800"/>
                      <a:gd name="connsiteX2" fmla="*/ 635000 w 654050"/>
                      <a:gd name="connsiteY2" fmla="*/ 177800 h 177800"/>
                      <a:gd name="connsiteX3" fmla="*/ 0 w 654050"/>
                      <a:gd name="connsiteY3" fmla="*/ 127000 h 177800"/>
                      <a:gd name="connsiteX4" fmla="*/ 0 w 654050"/>
                      <a:gd name="connsiteY4" fmla="*/ 0 h 1778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54050" h="177800">
                        <a:moveTo>
                          <a:pt x="0" y="0"/>
                        </a:moveTo>
                        <a:lnTo>
                          <a:pt x="654050" y="57150"/>
                        </a:lnTo>
                        <a:lnTo>
                          <a:pt x="635000" y="177800"/>
                        </a:lnTo>
                        <a:lnTo>
                          <a:pt x="0" y="1270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28FAD"/>
                  </a:solidFill>
                  <a:ln>
                    <a:noFill/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vert="horz" wrap="square" lIns="109728" tIns="54864" rIns="109728" bIns="54864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109696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fr-FR" sz="2800" b="0" i="0" u="none" strike="noStrike" cap="none" normalizeH="0" baseline="0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Segoe" pitchFamily="34" charset="0"/>
                    </a:endParaRPr>
                  </a:p>
                </p:txBody>
              </p:sp>
              <p:sp>
                <p:nvSpPr>
                  <p:cNvPr id="84" name="Forme libre 83"/>
                  <p:cNvSpPr/>
                  <p:nvPr/>
                </p:nvSpPr>
                <p:spPr bwMode="auto">
                  <a:xfrm rot="21063247" flipH="1">
                    <a:off x="5307389" y="4675465"/>
                    <a:ext cx="690050" cy="177800"/>
                  </a:xfrm>
                  <a:custGeom>
                    <a:avLst/>
                    <a:gdLst>
                      <a:gd name="connsiteX0" fmla="*/ 0 w 654050"/>
                      <a:gd name="connsiteY0" fmla="*/ 0 h 177800"/>
                      <a:gd name="connsiteX1" fmla="*/ 654050 w 654050"/>
                      <a:gd name="connsiteY1" fmla="*/ 57150 h 177800"/>
                      <a:gd name="connsiteX2" fmla="*/ 635000 w 654050"/>
                      <a:gd name="connsiteY2" fmla="*/ 177800 h 177800"/>
                      <a:gd name="connsiteX3" fmla="*/ 0 w 654050"/>
                      <a:gd name="connsiteY3" fmla="*/ 127000 h 177800"/>
                      <a:gd name="connsiteX4" fmla="*/ 0 w 654050"/>
                      <a:gd name="connsiteY4" fmla="*/ 0 h 1778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54050" h="177800">
                        <a:moveTo>
                          <a:pt x="0" y="0"/>
                        </a:moveTo>
                        <a:lnTo>
                          <a:pt x="654050" y="57150"/>
                        </a:lnTo>
                        <a:lnTo>
                          <a:pt x="635000" y="177800"/>
                        </a:lnTo>
                        <a:lnTo>
                          <a:pt x="0" y="1270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28FAD"/>
                  </a:solidFill>
                  <a:ln>
                    <a:noFill/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vert="horz" wrap="square" lIns="109728" tIns="54864" rIns="109728" bIns="54864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109696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fr-FR" sz="2800" b="0" i="0" u="none" strike="noStrike" cap="none" normalizeH="0" baseline="0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Segoe" pitchFamily="34" charset="0"/>
                    </a:endParaRPr>
                  </a:p>
                </p:txBody>
              </p:sp>
            </p:grpSp>
            <p:grpSp>
              <p:nvGrpSpPr>
                <p:cNvPr id="6" name="Group 52"/>
                <p:cNvGrpSpPr>
                  <a:grpSpLocks noChangeAspect="1"/>
                </p:cNvGrpSpPr>
                <p:nvPr/>
              </p:nvGrpSpPr>
              <p:grpSpPr bwMode="auto">
                <a:xfrm rot="3900000">
                  <a:off x="4422981" y="4660359"/>
                  <a:ext cx="137008" cy="113788"/>
                  <a:chOff x="481" y="2600"/>
                  <a:chExt cx="1350" cy="1112"/>
                </a:xfrm>
              </p:grpSpPr>
              <p:sp>
                <p:nvSpPr>
                  <p:cNvPr id="79" name="AutoShape 53"/>
                  <p:cNvSpPr>
                    <a:spLocks noChangeArrowheads="1"/>
                  </p:cNvSpPr>
                  <p:nvPr/>
                </p:nvSpPr>
                <p:spPr bwMode="auto">
                  <a:xfrm>
                    <a:off x="602" y="2600"/>
                    <a:ext cx="1112" cy="1112"/>
                  </a:xfrm>
                  <a:prstGeom prst="flowChartSummingJunction">
                    <a:avLst/>
                  </a:prstGeom>
                  <a:noFill/>
                  <a:ln w="9525">
                    <a:solidFill>
                      <a:srgbClr val="CC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rot="10800000" vert="eaVert"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fr-FR" sz="1600"/>
                  </a:p>
                </p:txBody>
              </p:sp>
              <p:sp>
                <p:nvSpPr>
                  <p:cNvPr id="80" name="Arc 54"/>
                  <p:cNvSpPr>
                    <a:spLocks/>
                  </p:cNvSpPr>
                  <p:nvPr/>
                </p:nvSpPr>
                <p:spPr bwMode="auto">
                  <a:xfrm rot="2700000">
                    <a:off x="1268" y="2875"/>
                    <a:ext cx="563" cy="563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CC0000"/>
                  </a:solidFill>
                  <a:ln w="9525">
                    <a:solidFill>
                      <a:srgbClr val="CC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fr-FR"/>
                  </a:p>
                </p:txBody>
              </p:sp>
              <p:sp>
                <p:nvSpPr>
                  <p:cNvPr id="81" name="Arc 55"/>
                  <p:cNvSpPr>
                    <a:spLocks/>
                  </p:cNvSpPr>
                  <p:nvPr/>
                </p:nvSpPr>
                <p:spPr bwMode="auto">
                  <a:xfrm rot="18900000" flipH="1">
                    <a:off x="481" y="2875"/>
                    <a:ext cx="563" cy="563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CC0000"/>
                  </a:solidFill>
                  <a:ln w="9525">
                    <a:solidFill>
                      <a:srgbClr val="CC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fr-FR"/>
                  </a:p>
                </p:txBody>
              </p:sp>
            </p:grpSp>
          </p:grpSp>
          <p:sp>
            <p:nvSpPr>
              <p:cNvPr id="75" name="AutoShape 7"/>
              <p:cNvSpPr>
                <a:spLocks noChangeArrowheads="1"/>
              </p:cNvSpPr>
              <p:nvPr/>
            </p:nvSpPr>
            <p:spPr bwMode="auto">
              <a:xfrm rot="15507110" flipH="1" flipV="1">
                <a:off x="3170239" y="5489576"/>
                <a:ext cx="879475" cy="434975"/>
              </a:xfrm>
              <a:custGeom>
                <a:avLst/>
                <a:gdLst>
                  <a:gd name="G0" fmla="+- 16200 0 0"/>
                  <a:gd name="G1" fmla="+- 5400 0 0"/>
                  <a:gd name="G2" fmla="+- 21600 0 5400"/>
                  <a:gd name="G3" fmla="+- 10800 0 5400"/>
                  <a:gd name="G4" fmla="+- 21600 0 16200"/>
                  <a:gd name="G5" fmla="*/ G4 G3 10800"/>
                  <a:gd name="G6" fmla="+- 21600 0 G5"/>
                  <a:gd name="T0" fmla="*/ 16200 w 21600"/>
                  <a:gd name="T1" fmla="*/ 0 h 21600"/>
                  <a:gd name="T2" fmla="*/ 0 w 21600"/>
                  <a:gd name="T3" fmla="*/ 10800 h 21600"/>
                  <a:gd name="T4" fmla="*/ 16200 w 21600"/>
                  <a:gd name="T5" fmla="*/ 21600 h 21600"/>
                  <a:gd name="T6" fmla="*/ 21600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75 w 21600"/>
                  <a:gd name="T13" fmla="*/ G1 h 21600"/>
                  <a:gd name="T14" fmla="*/ G6 w 21600"/>
                  <a:gd name="T15" fmla="*/ G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6200" y="0"/>
                    </a:moveTo>
                    <a:lnTo>
                      <a:pt x="16200" y="5400"/>
                    </a:lnTo>
                    <a:lnTo>
                      <a:pt x="3375" y="5400"/>
                    </a:lnTo>
                    <a:lnTo>
                      <a:pt x="3375" y="16200"/>
                    </a:lnTo>
                    <a:lnTo>
                      <a:pt x="16200" y="16200"/>
                    </a:lnTo>
                    <a:lnTo>
                      <a:pt x="16200" y="21600"/>
                    </a:lnTo>
                    <a:lnTo>
                      <a:pt x="21600" y="10800"/>
                    </a:lnTo>
                    <a:close/>
                  </a:path>
                  <a:path w="21600" h="21600">
                    <a:moveTo>
                      <a:pt x="1350" y="5400"/>
                    </a:moveTo>
                    <a:lnTo>
                      <a:pt x="1350" y="16200"/>
                    </a:lnTo>
                    <a:lnTo>
                      <a:pt x="2700" y="16200"/>
                    </a:lnTo>
                    <a:lnTo>
                      <a:pt x="2700" y="5400"/>
                    </a:lnTo>
                    <a:close/>
                  </a:path>
                  <a:path w="21600" h="21600">
                    <a:moveTo>
                      <a:pt x="0" y="5400"/>
                    </a:moveTo>
                    <a:lnTo>
                      <a:pt x="0" y="16200"/>
                    </a:lnTo>
                    <a:lnTo>
                      <a:pt x="675" y="16200"/>
                    </a:lnTo>
                    <a:lnTo>
                      <a:pt x="675" y="540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CC99">
                      <a:alpha val="39999"/>
                    </a:srgbClr>
                  </a:gs>
                  <a:gs pos="100000">
                    <a:srgbClr val="FFBC79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6" name="AutoShape 24"/>
              <p:cNvSpPr>
                <a:spLocks noChangeArrowheads="1"/>
              </p:cNvSpPr>
              <p:nvPr/>
            </p:nvSpPr>
            <p:spPr bwMode="auto">
              <a:xfrm rot="15240000" flipH="1" flipV="1">
                <a:off x="5544742" y="4799803"/>
                <a:ext cx="463550" cy="436563"/>
              </a:xfrm>
              <a:custGeom>
                <a:avLst/>
                <a:gdLst>
                  <a:gd name="G0" fmla="+- 16200 0 0"/>
                  <a:gd name="G1" fmla="+- 5400 0 0"/>
                  <a:gd name="G2" fmla="+- 21600 0 5400"/>
                  <a:gd name="G3" fmla="+- 10800 0 5400"/>
                  <a:gd name="G4" fmla="+- 21600 0 16200"/>
                  <a:gd name="G5" fmla="*/ G4 G3 10800"/>
                  <a:gd name="G6" fmla="+- 21600 0 G5"/>
                  <a:gd name="T0" fmla="*/ 16200 w 21600"/>
                  <a:gd name="T1" fmla="*/ 0 h 21600"/>
                  <a:gd name="T2" fmla="*/ 0 w 21600"/>
                  <a:gd name="T3" fmla="*/ 10800 h 21600"/>
                  <a:gd name="T4" fmla="*/ 16200 w 21600"/>
                  <a:gd name="T5" fmla="*/ 21600 h 21600"/>
                  <a:gd name="T6" fmla="*/ 21600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75 w 21600"/>
                  <a:gd name="T13" fmla="*/ G1 h 21600"/>
                  <a:gd name="T14" fmla="*/ G6 w 21600"/>
                  <a:gd name="T15" fmla="*/ G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6200" y="0"/>
                    </a:moveTo>
                    <a:lnTo>
                      <a:pt x="16200" y="5400"/>
                    </a:lnTo>
                    <a:lnTo>
                      <a:pt x="3375" y="5400"/>
                    </a:lnTo>
                    <a:lnTo>
                      <a:pt x="3375" y="16200"/>
                    </a:lnTo>
                    <a:lnTo>
                      <a:pt x="16200" y="16200"/>
                    </a:lnTo>
                    <a:lnTo>
                      <a:pt x="16200" y="21600"/>
                    </a:lnTo>
                    <a:lnTo>
                      <a:pt x="21600" y="10800"/>
                    </a:lnTo>
                    <a:close/>
                  </a:path>
                  <a:path w="21600" h="21600">
                    <a:moveTo>
                      <a:pt x="1350" y="5400"/>
                    </a:moveTo>
                    <a:lnTo>
                      <a:pt x="1350" y="16200"/>
                    </a:lnTo>
                    <a:lnTo>
                      <a:pt x="2700" y="16200"/>
                    </a:lnTo>
                    <a:lnTo>
                      <a:pt x="2700" y="5400"/>
                    </a:lnTo>
                    <a:close/>
                  </a:path>
                  <a:path w="21600" h="21600">
                    <a:moveTo>
                      <a:pt x="0" y="5400"/>
                    </a:moveTo>
                    <a:lnTo>
                      <a:pt x="0" y="16200"/>
                    </a:lnTo>
                    <a:lnTo>
                      <a:pt x="675" y="16200"/>
                    </a:lnTo>
                    <a:lnTo>
                      <a:pt x="675" y="540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CC99">
                      <a:alpha val="39999"/>
                    </a:srgbClr>
                  </a:gs>
                  <a:gs pos="100000">
                    <a:srgbClr val="FFBC79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42" name="Freeform 25"/>
            <p:cNvSpPr>
              <a:spLocks/>
            </p:cNvSpPr>
            <p:nvPr/>
          </p:nvSpPr>
          <p:spPr bwMode="auto">
            <a:xfrm>
              <a:off x="2120900" y="1873250"/>
              <a:ext cx="653314" cy="2933699"/>
            </a:xfrm>
            <a:custGeom>
              <a:avLst/>
              <a:gdLst/>
              <a:ahLst/>
              <a:cxnLst>
                <a:cxn ang="0">
                  <a:pos x="333" y="1008"/>
                </a:cxn>
                <a:cxn ang="0">
                  <a:pos x="0" y="0"/>
                </a:cxn>
              </a:cxnLst>
              <a:rect l="0" t="0" r="r" b="b"/>
              <a:pathLst>
                <a:path w="333" h="1008">
                  <a:moveTo>
                    <a:pt x="333" y="1008"/>
                  </a:moveTo>
                  <a:lnTo>
                    <a:pt x="0" y="0"/>
                  </a:lnTo>
                </a:path>
              </a:pathLst>
            </a:custGeom>
            <a:noFill/>
            <a:ln w="127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lgDashDot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43" name="Grouper 26"/>
          <p:cNvGrpSpPr/>
          <p:nvPr/>
        </p:nvGrpSpPr>
        <p:grpSpPr>
          <a:xfrm rot="5400000">
            <a:off x="4030358" y="2960283"/>
            <a:ext cx="952500" cy="2036475"/>
            <a:chOff x="879476" y="2731167"/>
            <a:chExt cx="952500" cy="2036475"/>
          </a:xfrm>
        </p:grpSpPr>
        <p:sp>
          <p:nvSpPr>
            <p:cNvPr id="45" name="Line 125"/>
            <p:cNvSpPr>
              <a:spLocks noChangeShapeType="1"/>
            </p:cNvSpPr>
            <p:nvPr/>
          </p:nvSpPr>
          <p:spPr bwMode="auto">
            <a:xfrm>
              <a:off x="879476" y="3300042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6" name="Line 127"/>
            <p:cNvSpPr>
              <a:spLocks noChangeShapeType="1"/>
            </p:cNvSpPr>
            <p:nvPr/>
          </p:nvSpPr>
          <p:spPr bwMode="auto">
            <a:xfrm>
              <a:off x="879476" y="4767642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7" name="Line 128"/>
            <p:cNvSpPr>
              <a:spLocks noChangeShapeType="1"/>
            </p:cNvSpPr>
            <p:nvPr/>
          </p:nvSpPr>
          <p:spPr bwMode="auto">
            <a:xfrm>
              <a:off x="879476" y="4459128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" name="Line 129"/>
            <p:cNvSpPr>
              <a:spLocks noChangeShapeType="1"/>
            </p:cNvSpPr>
            <p:nvPr/>
          </p:nvSpPr>
          <p:spPr bwMode="auto">
            <a:xfrm>
              <a:off x="879476" y="4176015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0" name="Line 131"/>
            <p:cNvSpPr>
              <a:spLocks noChangeShapeType="1"/>
            </p:cNvSpPr>
            <p:nvPr/>
          </p:nvSpPr>
          <p:spPr bwMode="auto">
            <a:xfrm>
              <a:off x="879476" y="3014282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" name="Line 133"/>
            <p:cNvSpPr>
              <a:spLocks noChangeShapeType="1"/>
            </p:cNvSpPr>
            <p:nvPr/>
          </p:nvSpPr>
          <p:spPr bwMode="auto">
            <a:xfrm>
              <a:off x="879476" y="2731167"/>
              <a:ext cx="952500" cy="0"/>
            </a:xfrm>
            <a:prstGeom prst="line">
              <a:avLst/>
            </a:prstGeom>
            <a:noFill/>
            <a:ln w="19050" cmpd="sng">
              <a:solidFill>
                <a:srgbClr val="0099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635000" y="1665386"/>
            <a:ext cx="64643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FR" sz="1400" b="1" dirty="0" smtClean="0">
                <a:solidFill>
                  <a:srgbClr val="C0504D"/>
                </a:solidFill>
                <a:latin typeface="Trebuchet MS"/>
                <a:cs typeface="Trebuchet MS"/>
              </a:rPr>
              <a:t>Effet</a:t>
            </a:r>
            <a:r>
              <a:rPr lang="fr-FR" sz="1400" dirty="0" smtClean="0">
                <a:latin typeface="Trebuchet MS"/>
                <a:cs typeface="Trebuchet MS"/>
              </a:rPr>
              <a:t> </a:t>
            </a:r>
            <a:r>
              <a:rPr lang="fr-FR" sz="14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1400" dirty="0">
                <a:latin typeface="Trebuchet MS"/>
                <a:cs typeface="Trebuchet MS"/>
                <a:sym typeface="Wingdings"/>
              </a:rPr>
              <a:t> </a:t>
            </a:r>
            <a:r>
              <a:rPr lang="fr-FR" sz="1400" dirty="0" smtClean="0">
                <a:latin typeface="Trebuchet MS"/>
                <a:cs typeface="Trebuchet MS"/>
              </a:rPr>
              <a:t>Rotation </a:t>
            </a:r>
            <a:r>
              <a:rPr lang="fr-FR" sz="1400" dirty="0">
                <a:latin typeface="Trebuchet MS"/>
                <a:cs typeface="Trebuchet MS"/>
              </a:rPr>
              <a:t>en </a:t>
            </a:r>
            <a:r>
              <a:rPr lang="fr-FR" sz="1400" dirty="0" smtClean="0">
                <a:latin typeface="Trebuchet MS"/>
                <a:cs typeface="Trebuchet MS"/>
              </a:rPr>
              <a:t>lacet du côté opposé à l’action sur le manche</a:t>
            </a:r>
            <a:endParaRPr lang="fr-FR" sz="1400" dirty="0">
              <a:latin typeface="Trebuchet MS"/>
              <a:cs typeface="Trebuchet MS"/>
            </a:endParaRPr>
          </a:p>
        </p:txBody>
      </p:sp>
      <p:sp>
        <p:nvSpPr>
          <p:cNvPr id="3129" name="Text Box 57"/>
          <p:cNvSpPr txBox="1">
            <a:spLocks noChangeArrowheads="1"/>
          </p:cNvSpPr>
          <p:nvPr/>
        </p:nvSpPr>
        <p:spPr bwMode="auto">
          <a:xfrm>
            <a:off x="0" y="1160463"/>
            <a:ext cx="9144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fr-FR" dirty="0" smtClean="0">
                <a:latin typeface="Comic Sans MS" pitchFamily="-84" charset="0"/>
              </a:rPr>
              <a:t>.</a:t>
            </a:r>
            <a:endParaRPr lang="fr-FR" dirty="0"/>
          </a:p>
        </p:txBody>
      </p:sp>
      <p:pic>
        <p:nvPicPr>
          <p:cNvPr id="36" name="Imag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5845" y="3441700"/>
            <a:ext cx="1497709" cy="344796"/>
          </a:xfrm>
          <a:prstGeom prst="rect">
            <a:avLst/>
          </a:prstGeom>
        </p:spPr>
      </p:pic>
      <p:sp>
        <p:nvSpPr>
          <p:cNvPr id="38" name="Oval 58"/>
          <p:cNvSpPr>
            <a:spLocks noChangeArrowheads="1"/>
          </p:cNvSpPr>
          <p:nvPr/>
        </p:nvSpPr>
        <p:spPr bwMode="auto">
          <a:xfrm rot="2586291">
            <a:off x="4749800" y="3571875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4" name="ZoneTexte 43"/>
          <p:cNvSpPr txBox="1">
            <a:spLocks/>
          </p:cNvSpPr>
          <p:nvPr/>
        </p:nvSpPr>
        <p:spPr>
          <a:xfrm>
            <a:off x="2826276" y="290807"/>
            <a:ext cx="3540170" cy="356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4260000" algn="br">
              <a:schemeClr val="tx1">
                <a:alpha val="34000"/>
              </a:schemeClr>
            </a:outerShdw>
          </a:effectLst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ct val="0"/>
              </a:spcBef>
              <a:spcAft>
                <a:spcPts val="1200"/>
              </a:spcAft>
              <a:defRPr/>
            </a:pPr>
            <a:r>
              <a:rPr lang="fr-FR" sz="2000" cap="all" dirty="0">
                <a:ln w="11430"/>
                <a:solidFill>
                  <a:srgbClr val="9F2936"/>
                </a:solidFill>
                <a:latin typeface="Trebuchet MS"/>
                <a:ea typeface="+mj-ea"/>
                <a:cs typeface="Trebuchet MS"/>
              </a:rPr>
              <a:t>Les effets secondaires</a:t>
            </a:r>
          </a:p>
        </p:txBody>
      </p:sp>
      <p:sp>
        <p:nvSpPr>
          <p:cNvPr id="49" name="Titre 24"/>
          <p:cNvSpPr txBox="1">
            <a:spLocks/>
          </p:cNvSpPr>
          <p:nvPr/>
        </p:nvSpPr>
        <p:spPr>
          <a:xfrm>
            <a:off x="2788210" y="904143"/>
            <a:ext cx="3567580" cy="30008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t">
            <a:spAutoFit/>
          </a:bodyPr>
          <a:lstStyle/>
          <a:p>
            <a:pPr marL="0" marR="0" lvl="0" indent="0" algn="ctr" defTabSz="914363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b="1" spc="5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ebuchet MS"/>
                <a:cs typeface="Trebuchet MS"/>
              </a:rPr>
              <a:t>1/ </a:t>
            </a:r>
            <a:r>
              <a:rPr lang="fr-FR" sz="1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ebuchet MS"/>
                <a:cs typeface="Trebuchet MS"/>
              </a:rPr>
              <a:t>Le lacet inverse</a:t>
            </a:r>
            <a:endParaRPr kumimoji="0" lang="fr-FR" sz="1800" b="1" i="0" u="none" strike="noStrike" kern="1200" spc="50" normalizeH="0" baseline="0" noProof="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Trebuchet MS"/>
              <a:cs typeface="Trebuchet MS"/>
            </a:endParaRPr>
          </a:p>
        </p:txBody>
      </p:sp>
      <p:sp>
        <p:nvSpPr>
          <p:cNvPr id="51" name="Flèche courbée vers la droite 50"/>
          <p:cNvSpPr/>
          <p:nvPr/>
        </p:nvSpPr>
        <p:spPr>
          <a:xfrm>
            <a:off x="4195088" y="4356482"/>
            <a:ext cx="385199" cy="778815"/>
          </a:xfrm>
          <a:prstGeom prst="curvedRightArrow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3" name="Freeform 26"/>
          <p:cNvSpPr>
            <a:spLocks noChangeAspect="1"/>
          </p:cNvSpPr>
          <p:nvPr/>
        </p:nvSpPr>
        <p:spPr bwMode="auto">
          <a:xfrm rot="2774027">
            <a:off x="4664332" y="5914478"/>
            <a:ext cx="444538" cy="93752"/>
          </a:xfrm>
          <a:custGeom>
            <a:avLst/>
            <a:gdLst>
              <a:gd name="T0" fmla="*/ 0 w 1044"/>
              <a:gd name="T1" fmla="*/ 95 h 198"/>
              <a:gd name="T2" fmla="*/ 151 w 1044"/>
              <a:gd name="T3" fmla="*/ 0 h 198"/>
              <a:gd name="T4" fmla="*/ 1044 w 1044"/>
              <a:gd name="T5" fmla="*/ 99 h 198"/>
              <a:gd name="T6" fmla="*/ 151 w 1044"/>
              <a:gd name="T7" fmla="*/ 197 h 198"/>
              <a:gd name="T8" fmla="*/ 0 w 1044"/>
              <a:gd name="T9" fmla="*/ 95 h 1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44"/>
              <a:gd name="T16" fmla="*/ 0 h 198"/>
              <a:gd name="T17" fmla="*/ 1044 w 1044"/>
              <a:gd name="T18" fmla="*/ 198 h 1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44" h="198">
                <a:moveTo>
                  <a:pt x="0" y="95"/>
                </a:moveTo>
                <a:cubicBezTo>
                  <a:pt x="0" y="23"/>
                  <a:pt x="70" y="1"/>
                  <a:pt x="151" y="0"/>
                </a:cubicBezTo>
                <a:cubicBezTo>
                  <a:pt x="460" y="16"/>
                  <a:pt x="1044" y="99"/>
                  <a:pt x="1044" y="99"/>
                </a:cubicBezTo>
                <a:cubicBezTo>
                  <a:pt x="1044" y="99"/>
                  <a:pt x="325" y="198"/>
                  <a:pt x="151" y="197"/>
                </a:cubicBezTo>
                <a:cubicBezTo>
                  <a:pt x="72" y="197"/>
                  <a:pt x="0" y="165"/>
                  <a:pt x="0" y="95"/>
                </a:cubicBezTo>
                <a:close/>
              </a:path>
            </a:pathLst>
          </a:custGeom>
          <a:solidFill>
            <a:srgbClr val="9F2936"/>
          </a:solidFill>
          <a:ln w="6350" cap="flat" cmpd="sng">
            <a:noFill/>
            <a:prstDash val="dash"/>
            <a:round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54" name="AutoShape 24"/>
          <p:cNvSpPr>
            <a:spLocks noChangeArrowheads="1"/>
          </p:cNvSpPr>
          <p:nvPr/>
        </p:nvSpPr>
        <p:spPr bwMode="auto">
          <a:xfrm rot="19148959" flipH="1" flipV="1">
            <a:off x="4348009" y="6005590"/>
            <a:ext cx="499550" cy="29256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9F2936">
              <a:alpha val="63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55" name="Text Box 3"/>
          <p:cNvSpPr txBox="1">
            <a:spLocks noChangeArrowheads="1"/>
          </p:cNvSpPr>
          <p:nvPr/>
        </p:nvSpPr>
        <p:spPr bwMode="auto">
          <a:xfrm>
            <a:off x="635000" y="2162175"/>
            <a:ext cx="64643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FR" sz="1400" b="1" dirty="0" smtClean="0">
                <a:solidFill>
                  <a:schemeClr val="accent2"/>
                </a:solidFill>
                <a:latin typeface="Trebuchet MS"/>
                <a:cs typeface="Trebuchet MS"/>
              </a:rPr>
              <a:t>Remède</a:t>
            </a:r>
            <a:r>
              <a:rPr lang="fr-FR" sz="1400" b="0" dirty="0" smtClean="0">
                <a:latin typeface="Trebuchet MS"/>
                <a:cs typeface="Trebuchet MS"/>
              </a:rPr>
              <a:t> </a:t>
            </a:r>
            <a:r>
              <a:rPr lang="fr-FR" sz="1400" b="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1400" dirty="0">
                <a:latin typeface="Trebuchet MS"/>
                <a:cs typeface="Trebuchet MS"/>
                <a:sym typeface="Wingdings"/>
              </a:rPr>
              <a:t> </a:t>
            </a:r>
            <a:r>
              <a:rPr lang="fr-FR" sz="1400" b="0" dirty="0" smtClean="0">
                <a:latin typeface="Trebuchet MS"/>
                <a:cs typeface="Trebuchet MS"/>
              </a:rPr>
              <a:t>Action sur la dérive du même côté que le manche (conjugaison)</a:t>
            </a:r>
            <a:endParaRPr lang="fr-FR" sz="1400" b="0" dirty="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8" grpId="0" animBg="1"/>
      <p:bldP spid="51" grpId="0" animBg="1"/>
      <p:bldP spid="53" grpId="0" animBg="1"/>
      <p:bldP spid="54" grpId="0" animBg="1"/>
      <p:bldP spid="55" grpId="0"/>
    </p:bldLst>
  </p:timing>
</p:sld>
</file>

<file path=ppt/theme/theme1.xml><?xml version="1.0" encoding="utf-8"?>
<a:theme xmlns:a="http://schemas.openxmlformats.org/drawingml/2006/main" name="HORNULM15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HORNULM15.thmx</Template>
  <TotalTime>815</TotalTime>
  <Words>1247</Words>
  <Application>Microsoft Macintosh PowerPoint</Application>
  <PresentationFormat>Présentation à l'écran (4:3)</PresentationFormat>
  <Paragraphs>241</Paragraphs>
  <Slides>25</Slides>
  <Notes>13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25</vt:i4>
      </vt:variant>
    </vt:vector>
  </HeadingPairs>
  <TitlesOfParts>
    <vt:vector size="27" baseType="lpstr">
      <vt:lpstr>HORNULM15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/>
  <Company>HORN ULM EURL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subject/>
  <dc:creator>DIDIER HORN</dc:creator>
  <cp:keywords/>
  <dc:description/>
  <cp:lastModifiedBy>HORN ULM EURL</cp:lastModifiedBy>
  <cp:revision>119</cp:revision>
  <dcterms:created xsi:type="dcterms:W3CDTF">2014-11-12T07:00:30Z</dcterms:created>
  <dcterms:modified xsi:type="dcterms:W3CDTF">2015-08-28T09:36:17Z</dcterms:modified>
  <cp:category/>
</cp:coreProperties>
</file>