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  <p:sldMasterId id="2147483703" r:id="rId4"/>
    <p:sldMasterId id="2147483716" r:id="rId5"/>
  </p:sldMasterIdLst>
  <p:notesMasterIdLst>
    <p:notesMasterId r:id="rId82"/>
  </p:notesMasterIdLst>
  <p:sldIdLst>
    <p:sldId id="416" r:id="rId6"/>
    <p:sldId id="340" r:id="rId7"/>
    <p:sldId id="271" r:id="rId8"/>
    <p:sldId id="408" r:id="rId9"/>
    <p:sldId id="402" r:id="rId10"/>
    <p:sldId id="403" r:id="rId11"/>
    <p:sldId id="404" r:id="rId12"/>
    <p:sldId id="405" r:id="rId13"/>
    <p:sldId id="406" r:id="rId14"/>
    <p:sldId id="407" r:id="rId15"/>
    <p:sldId id="409" r:id="rId16"/>
    <p:sldId id="285" r:id="rId17"/>
    <p:sldId id="286" r:id="rId18"/>
    <p:sldId id="274" r:id="rId19"/>
    <p:sldId id="341" r:id="rId20"/>
    <p:sldId id="342" r:id="rId21"/>
    <p:sldId id="344" r:id="rId22"/>
    <p:sldId id="348" r:id="rId23"/>
    <p:sldId id="276" r:id="rId24"/>
    <p:sldId id="277" r:id="rId25"/>
    <p:sldId id="278" r:id="rId26"/>
    <p:sldId id="279" r:id="rId27"/>
    <p:sldId id="354" r:id="rId28"/>
    <p:sldId id="352" r:id="rId29"/>
    <p:sldId id="275" r:id="rId30"/>
    <p:sldId id="272" r:id="rId31"/>
    <p:sldId id="287" r:id="rId32"/>
    <p:sldId id="282" r:id="rId33"/>
    <p:sldId id="288" r:id="rId34"/>
    <p:sldId id="290" r:id="rId35"/>
    <p:sldId id="410" r:id="rId36"/>
    <p:sldId id="291" r:id="rId37"/>
    <p:sldId id="297" r:id="rId38"/>
    <p:sldId id="298" r:id="rId39"/>
    <p:sldId id="299" r:id="rId40"/>
    <p:sldId id="411" r:id="rId41"/>
    <p:sldId id="301" r:id="rId42"/>
    <p:sldId id="326" r:id="rId43"/>
    <p:sldId id="325" r:id="rId44"/>
    <p:sldId id="327" r:id="rId45"/>
    <p:sldId id="328" r:id="rId46"/>
    <p:sldId id="302" r:id="rId47"/>
    <p:sldId id="329" r:id="rId48"/>
    <p:sldId id="330" r:id="rId49"/>
    <p:sldId id="331" r:id="rId50"/>
    <p:sldId id="332" r:id="rId51"/>
    <p:sldId id="303" r:id="rId52"/>
    <p:sldId id="337" r:id="rId53"/>
    <p:sldId id="339" r:id="rId54"/>
    <p:sldId id="338" r:id="rId55"/>
    <p:sldId id="336" r:id="rId56"/>
    <p:sldId id="309" r:id="rId57"/>
    <p:sldId id="412" r:id="rId58"/>
    <p:sldId id="395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415" r:id="rId68"/>
    <p:sldId id="368" r:id="rId69"/>
    <p:sldId id="414" r:id="rId70"/>
    <p:sldId id="413" r:id="rId71"/>
    <p:sldId id="382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  <p:sldId id="392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kj5zlV5ZU4LOsGlUD61HQ==" hashData="D+jMLxzfh8ko4XIeeYyNiB1JS6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03B"/>
    <a:srgbClr val="FFCC66"/>
    <a:srgbClr val="A3BDC9"/>
    <a:srgbClr val="A6B4E1"/>
    <a:srgbClr val="72B0D2"/>
    <a:srgbClr val="D76523"/>
    <a:srgbClr val="328FAD"/>
    <a:srgbClr val="5166C9"/>
    <a:srgbClr val="6D68BB"/>
    <a:srgbClr val="746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36" autoAdjust="0"/>
    <p:restoredTop sz="93802" autoAdjust="0"/>
  </p:normalViewPr>
  <p:slideViewPr>
    <p:cSldViewPr snapToGrid="0">
      <p:cViewPr>
        <p:scale>
          <a:sx n="100" d="100"/>
          <a:sy n="100" d="100"/>
        </p:scale>
        <p:origin x="-1560" y="24"/>
      </p:cViewPr>
      <p:guideLst>
        <p:guide orient="horz" pos="286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EC775-880C-44CB-8AE2-3269D895F24F}" type="datetimeFigureOut">
              <a:rPr lang="en-US" smtClean="0"/>
              <a:pPr/>
              <a:t>28/08/15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310F0-22F4-44BC-9418-29B3E40774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Organisation_des_Nations_unies" TargetMode="External"/><Relationship Id="rId4" Type="http://schemas.openxmlformats.org/officeDocument/2006/relationships/hyperlink" Target="http://fr.wikipedia.org/wiki/Montr%C3%A9a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u="sng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dépend </a:t>
            </a:r>
            <a:r>
              <a:rPr lang="fr-FR" sz="1200" u="none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des</a:t>
            </a:r>
            <a:r>
              <a:rPr lang="fr-FR" sz="1200" u="none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  <a:hlinkClick r:id="rId3"/>
              </a:rPr>
              <a:t>Nations</a:t>
            </a:r>
            <a:r>
              <a:rPr lang="fr-FR" sz="1200" u="none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hlinkClick r:id="rId3"/>
              </a:rPr>
              <a:t> unies. Son rôle est de participer à l’élaboration des normes qui permettent la standardisation du transport aéronautique international (les vols à l’intérieur d'un même pays ne sont pas concernés par l’OACI). Son siège social est situé à </a:t>
            </a:r>
            <a:r>
              <a:rPr lang="fr-FR" sz="1200" u="none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hlinkClick r:id="rId4"/>
              </a:rPr>
              <a:t>Montréal.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kern="1200" dirty="0" smtClean="0">
                <a:solidFill>
                  <a:srgbClr val="FF0000"/>
                </a:solidFill>
                <a:latin typeface="+mn-lt"/>
                <a:ea typeface="+mn-ea"/>
                <a:cs typeface="Trebuchet MS"/>
              </a:rPr>
              <a:t>Angle de calage (</a:t>
            </a:r>
            <a:r>
              <a:rPr lang="fr-FR" sz="1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200" b="0" kern="1200" dirty="0" smtClean="0">
                <a:solidFill>
                  <a:srgbClr val="FF0000"/>
                </a:solidFill>
                <a:latin typeface="+mn-lt"/>
                <a:ea typeface="+mn-ea"/>
                <a:cs typeface="Symbol" charset="2"/>
              </a:rPr>
              <a:t>) = oméga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-84" charset="2"/>
              <a:buChar char="h"/>
              <a:tabLst/>
              <a:defRPr/>
            </a:pP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êta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moteur fournit 350 watt à l’arbre. Combien fournit l’hélice, dont le rendement est 0.7 ?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Réponse : Pf =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Rh.Pa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0,7 . 350 = 245 Watt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Elle aura donc gaspillé plus de 100 Watt.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none" smtClean="0">
                <a:solidFill>
                  <a:srgbClr val="000000"/>
                </a:solidFill>
              </a:rPr>
              <a:t>1</a:t>
            </a:r>
            <a:r>
              <a:rPr lang="fr-FR" u="none" baseline="0" smtClean="0">
                <a:solidFill>
                  <a:srgbClr val="000000"/>
                </a:solidFill>
              </a:rPr>
              <a:t> KW = 1,36 CV – 1 CV = 0,73 KW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none" smtClean="0">
                <a:solidFill>
                  <a:srgbClr val="000000"/>
                </a:solidFill>
              </a:rPr>
              <a:t>1</a:t>
            </a:r>
            <a:r>
              <a:rPr lang="fr-FR" u="none" baseline="0" smtClean="0">
                <a:solidFill>
                  <a:srgbClr val="000000"/>
                </a:solidFill>
              </a:rPr>
              <a:t> KW = 1,36 CV – 1 CV = 0,73 KW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none" smtClean="0">
                <a:solidFill>
                  <a:srgbClr val="000000"/>
                </a:solidFill>
              </a:rPr>
              <a:t>1</a:t>
            </a:r>
            <a:r>
              <a:rPr lang="fr-FR" u="none" baseline="0" smtClean="0">
                <a:solidFill>
                  <a:srgbClr val="000000"/>
                </a:solidFill>
              </a:rPr>
              <a:t> KW = 1,36 CV – 1 CV = 0,73 KW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none" smtClean="0">
                <a:solidFill>
                  <a:srgbClr val="000000"/>
                </a:solidFill>
              </a:rPr>
              <a:t>1</a:t>
            </a:r>
            <a:r>
              <a:rPr lang="fr-FR" u="none" baseline="0" smtClean="0">
                <a:solidFill>
                  <a:srgbClr val="000000"/>
                </a:solidFill>
              </a:rPr>
              <a:t> KW = 1,36 CV – 1 CV = 0,73 KW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none" smtClean="0">
                <a:solidFill>
                  <a:srgbClr val="000000"/>
                </a:solidFill>
              </a:rPr>
              <a:t>1</a:t>
            </a:r>
            <a:r>
              <a:rPr lang="fr-FR" u="none" baseline="0" smtClean="0">
                <a:solidFill>
                  <a:srgbClr val="000000"/>
                </a:solidFill>
              </a:rPr>
              <a:t> KW = 1,36 CV – 1 CV = 0,73 KW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none" smtClean="0">
                <a:solidFill>
                  <a:srgbClr val="000000"/>
                </a:solidFill>
              </a:rPr>
              <a:t>1</a:t>
            </a:r>
            <a:r>
              <a:rPr lang="fr-FR" u="none" baseline="0" smtClean="0">
                <a:solidFill>
                  <a:srgbClr val="000000"/>
                </a:solidFill>
              </a:rPr>
              <a:t> KW = 1,36 CV – 1 CV = 0,73 KW</a:t>
            </a:r>
            <a:endParaRPr lang="fr-FR" u="none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dirty="0" smtClean="0">
                <a:latin typeface="Symbol" charset="2"/>
                <a:cs typeface="Symbol" charset="2"/>
              </a:rPr>
              <a:t>l =</a:t>
            </a:r>
            <a:r>
              <a:rPr lang="fr-FR" sz="1200" b="1" baseline="0" dirty="0" smtClean="0">
                <a:latin typeface="Symbol" charset="2"/>
                <a:cs typeface="Symbol" charset="2"/>
              </a:rPr>
              <a:t> Lambda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62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 CV =</a:t>
            </a:r>
            <a:r>
              <a:rPr lang="fr-FR" baseline="0" dirty="0" smtClean="0"/>
              <a:t> 736 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310F0-22F4-44BC-9418-29B3E40774B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97056"/>
            <a:ext cx="9144000" cy="572088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844" y="2474976"/>
            <a:ext cx="7772400" cy="3400154"/>
          </a:xfrm>
        </p:spPr>
        <p:txBody>
          <a:bodyPr>
            <a:normAutofit/>
          </a:bodyPr>
          <a:lstStyle>
            <a:lvl1pPr marL="0" indent="0" algn="l">
              <a:spcBef>
                <a:spcPts val="1176"/>
              </a:spcBef>
              <a:buNone/>
              <a:defRPr sz="2400" b="0" i="0" baseline="0">
                <a:solidFill>
                  <a:schemeClr val="bg1"/>
                </a:solidFill>
                <a:latin typeface="Helvetica Neue UltraLight"/>
                <a:cs typeface="Helvetica Neue Ultra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Body Level One</a:t>
            </a:r>
          </a:p>
          <a:p>
            <a:r>
              <a:rPr lang="en-US" dirty="0" smtClean="0"/>
              <a:t>Body Level Two</a:t>
            </a:r>
          </a:p>
          <a:p>
            <a:r>
              <a:rPr lang="en-US" dirty="0" smtClean="0"/>
              <a:t>Body Level Three</a:t>
            </a:r>
          </a:p>
          <a:p>
            <a:r>
              <a:rPr lang="en-US" dirty="0" smtClean="0"/>
              <a:t>Body Level Four</a:t>
            </a:r>
          </a:p>
          <a:p>
            <a:r>
              <a:rPr lang="en-US" dirty="0" smtClean="0"/>
              <a:t>Body Level Five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57844" y="827754"/>
            <a:ext cx="7772400" cy="1470025"/>
          </a:xfrm>
        </p:spPr>
        <p:txBody>
          <a:bodyPr>
            <a:noAutofit/>
          </a:bodyPr>
          <a:lstStyle>
            <a:lvl1pPr algn="l">
              <a:defRPr sz="9200"/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466921" y="21708"/>
            <a:ext cx="662155" cy="685075"/>
          </a:xfrm>
        </p:spPr>
        <p:txBody>
          <a:bodyPr>
            <a:noAutofit/>
          </a:bodyPr>
          <a:lstStyle>
            <a:lvl1pPr marL="0" indent="0" algn="ctr">
              <a:buNone/>
              <a:defRPr sz="30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61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86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B15F2-2FDF-774A-8208-B53597C79C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443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004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461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46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0" i="1" u="none" strike="noStrike" kern="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0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100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8B15F2-2FDF-774A-8208-B53597C79CD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861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189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248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702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F0458-2687-364B-99E8-D05126BB5D95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1CF009-2B5D-2142-B224-75BB00827B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91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86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EC1D-A567-BA49-B18D-C48F4A9BA9AD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81B-962D-9D44-8590-BC29365B2B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16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  <p:sldLayoutId id="2147483676" r:id="rId13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700" y="6627678"/>
            <a:ext cx="137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0" dirty="0" smtClean="0">
                <a:latin typeface="Candara"/>
                <a:cs typeface="Haettenschweiler"/>
              </a:rPr>
              <a:t>Didier HORN – V1.13 </a:t>
            </a:r>
            <a:r>
              <a:rPr lang="fr-FR" sz="1000" b="0" dirty="0" smtClean="0">
                <a:latin typeface="Candara"/>
                <a:cs typeface="Haettenschweiler"/>
                <a:sym typeface="Symbol" charset="2"/>
              </a:rPr>
              <a:t></a:t>
            </a:r>
            <a:endParaRPr lang="fr-FR" sz="1000" dirty="0">
              <a:latin typeface="Candara"/>
              <a:cs typeface="Haettenschweiler"/>
            </a:endParaRPr>
          </a:p>
        </p:txBody>
      </p:sp>
      <p:pic>
        <p:nvPicPr>
          <p:cNvPr id="8" name="I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6165" y="6316443"/>
            <a:ext cx="1367835" cy="54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825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EC1D-A567-BA49-B18D-C48F4A9BA9AD}" type="datetimeFigureOut">
              <a:rPr lang="fr-FR" smtClean="0"/>
              <a:t>28/08/15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81B-962D-9D44-8590-BC29365B2B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1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jpeg"/><Relationship Id="rId3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slide" Target="slide23.xml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Relationship Id="rId3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0.png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png"/><Relationship Id="rId3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0.png"/><Relationship Id="rId3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1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image" Target="../media/image4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image" Target="../media/image4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2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20133"/>
            <a:ext cx="9143999" cy="591546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fr-FR" sz="2400" b="0" dirty="0" smtClean="0">
                <a:solidFill>
                  <a:schemeClr val="bg1"/>
                </a:solidFill>
                <a:latin typeface="Helvetica Neue Thin"/>
                <a:cs typeface="Helvetica Neue Thin"/>
              </a:rPr>
              <a:t>Avertissement </a:t>
            </a:r>
            <a:r>
              <a:rPr lang="fr-FR" sz="2400" dirty="0">
                <a:solidFill>
                  <a:schemeClr val="bg1"/>
                </a:solidFill>
                <a:latin typeface="Helvetica Neue Thin"/>
                <a:cs typeface="Helvetica Neue Thin"/>
              </a:rPr>
              <a:t>:</a:t>
            </a:r>
            <a:endParaRPr lang="fr-FR" sz="2400" b="0" dirty="0" smtClean="0">
              <a:solidFill>
                <a:schemeClr val="bg1"/>
              </a:solidFill>
              <a:latin typeface="Helvetica Neue Thin"/>
              <a:cs typeface="Helvetica Neue Thin"/>
            </a:endParaRP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Ce support pédagogique est la propriété intellectuelle </a:t>
            </a: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de Didier HORN, son concepteur.</a:t>
            </a: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Aucune duplication n’est autorisée.</a:t>
            </a:r>
          </a:p>
          <a:p>
            <a:pPr algn="ctr">
              <a:lnSpc>
                <a:spcPct val="120000"/>
              </a:lnSpc>
              <a:spcAft>
                <a:spcPts val="1800"/>
              </a:spcAft>
            </a:pPr>
            <a:r>
              <a:rPr lang="fr-FR" sz="2400" b="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Cet exemplaire a été concédé à </a:t>
            </a:r>
          </a:p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fr-FR" sz="2400" dirty="0">
                <a:solidFill>
                  <a:srgbClr val="FFF793"/>
                </a:solidFill>
                <a:latin typeface="Helvetica Neue Thin"/>
                <a:cs typeface="Helvetica Neue Thin"/>
              </a:rPr>
              <a:t>L’</a:t>
            </a:r>
            <a:r>
              <a:rPr lang="fr-FR" sz="2400" dirty="0" err="1">
                <a:solidFill>
                  <a:srgbClr val="FFF793"/>
                </a:solidFill>
                <a:latin typeface="Helvetica Neue Thin"/>
                <a:cs typeface="Helvetica Neue Thin"/>
              </a:rPr>
              <a:t>Aéro</a:t>
            </a:r>
            <a:r>
              <a:rPr lang="fr-FR" sz="2400">
                <a:solidFill>
                  <a:srgbClr val="FFF793"/>
                </a:solidFill>
                <a:latin typeface="Helvetica Neue Thin"/>
                <a:cs typeface="Helvetica Neue Thin"/>
              </a:rPr>
              <a:t> Club de l’Est</a:t>
            </a:r>
            <a:endParaRPr lang="fr-FR" sz="2400" cap="all">
              <a:solidFill>
                <a:srgbClr val="FFF793"/>
              </a:solidFill>
              <a:latin typeface="Helvetica Neue Thin"/>
              <a:cs typeface="Helvetica Neue Thin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sz="2400" smtClean="0">
                <a:solidFill>
                  <a:srgbClr val="FFFFFF"/>
                </a:solidFill>
                <a:latin typeface="Helvetica Neue Thin"/>
                <a:cs typeface="Helvetica Neue Thin"/>
              </a:rPr>
              <a:t>dans </a:t>
            </a:r>
            <a:r>
              <a:rPr lang="fr-FR" sz="2400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le cadre exclusif de la formation de ses élèves pilote et BIA.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endParaRPr lang="fr-FR" sz="2400" dirty="0">
              <a:solidFill>
                <a:srgbClr val="FFFFFF"/>
              </a:solidFill>
              <a:latin typeface="Helvetica Neue Thin"/>
              <a:cs typeface="Helvetica Neue Thin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fr-FR" i="1" dirty="0" smtClean="0">
                <a:solidFill>
                  <a:srgbClr val="FFFFFF"/>
                </a:solidFill>
                <a:latin typeface="Helvetica Neue Thin"/>
                <a:cs typeface="Helvetica Neue Thin"/>
              </a:rPr>
              <a:t>Renseignements, contact : +33 (0) 610.133.137 – </a:t>
            </a:r>
            <a:r>
              <a:rPr lang="fr-FR" i="1" dirty="0" err="1" smtClean="0">
                <a:solidFill>
                  <a:srgbClr val="FFFFFF"/>
                </a:solidFill>
                <a:latin typeface="Helvetica Neue Thin"/>
                <a:cs typeface="Helvetica Neue Thin"/>
              </a:rPr>
              <a:t>horn.ulm@wanadoo.fr</a:t>
            </a:r>
            <a:endParaRPr lang="fr-FR" i="1" dirty="0">
              <a:solidFill>
                <a:srgbClr val="FFFFFF"/>
              </a:solidFill>
              <a:latin typeface="Helvetica Neue Thin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34799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0828" r="5641" b="4702"/>
          <a:stretch/>
        </p:blipFill>
        <p:spPr>
          <a:xfrm>
            <a:off x="5672667" y="1865207"/>
            <a:ext cx="2743200" cy="2401993"/>
          </a:xfrm>
          <a:prstGeom prst="rect">
            <a:avLst/>
          </a:prstGeom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81000" y="812800"/>
            <a:ext cx="8382000" cy="6914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Les différentes classes d’ULM</a:t>
            </a:r>
            <a:endParaRPr lang="fr-FR" sz="2400" spc="-125" dirty="0">
              <a:ln w="3175">
                <a:noFill/>
              </a:ln>
              <a:latin typeface="+mj-lt"/>
              <a:cs typeface="Arial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25" normalizeH="0" baseline="0" noProof="0" dirty="0" smtClean="0">
                <a:ln w="3175">
                  <a:noFill/>
                </a:ln>
                <a:uLnTx/>
                <a:uFillTx/>
                <a:latin typeface="+mj-lt"/>
                <a:cs typeface="Arial" charset="0"/>
              </a:rPr>
              <a:t>(Arrêté du 23 septembre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49" y="1781115"/>
            <a:ext cx="841798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charset="2"/>
              <a:buChar char="²"/>
            </a:pPr>
            <a:r>
              <a:rPr lang="fr-FR" sz="2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classe 6 (dite hélicoptère ultralége</a:t>
            </a:r>
            <a:r>
              <a:rPr lang="fr-FR" sz="20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r)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j-lt"/>
              <a:cs typeface="Arial" charset="0"/>
            </a:endParaRPr>
          </a:p>
          <a:p>
            <a:r>
              <a:rPr lang="fr-FR" sz="1600" dirty="0"/>
              <a:t>Un hélicoptère ultraléger répond aux conditions techniques suivantes :</a:t>
            </a:r>
            <a:endParaRPr lang="en-GB" sz="1600" dirty="0"/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puissance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80 </a:t>
            </a:r>
            <a:r>
              <a:rPr lang="fr-FR" sz="1600" dirty="0"/>
              <a:t>kW </a:t>
            </a:r>
            <a:r>
              <a:rPr lang="fr-FR" sz="1600" dirty="0" smtClean="0"/>
              <a:t>( 108 Cv) pour </a:t>
            </a:r>
            <a:r>
              <a:rPr lang="fr-FR" sz="1600" dirty="0"/>
              <a:t>un </a:t>
            </a:r>
            <a:r>
              <a:rPr lang="fr-FR" sz="1600" dirty="0" smtClean="0"/>
              <a:t>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100 </a:t>
            </a:r>
            <a:r>
              <a:rPr lang="fr-FR" sz="1600" dirty="0"/>
              <a:t>kW </a:t>
            </a:r>
            <a:r>
              <a:rPr lang="fr-FR" sz="1600" dirty="0" smtClean="0"/>
              <a:t>(135 Cv) pour </a:t>
            </a:r>
            <a:r>
              <a:rPr lang="fr-FR" sz="1600" dirty="0"/>
              <a:t>un </a:t>
            </a:r>
            <a:r>
              <a:rPr lang="fr-FR" sz="1600" dirty="0" smtClean="0"/>
              <a:t>biplace,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masse maximale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300 kg pour un 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450 kg pour un </a:t>
            </a:r>
            <a:r>
              <a:rPr lang="fr-FR" sz="1600" dirty="0" smtClean="0"/>
              <a:t>biplace</a:t>
            </a:r>
            <a:r>
              <a:rPr lang="fr-FR" sz="1600" dirty="0"/>
              <a:t>,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/>
              <a:t>+ 10 % dans le cas d'un ULM à flotteurs</a:t>
            </a:r>
            <a:r>
              <a:rPr lang="en-GB" sz="1600" dirty="0"/>
              <a:t>.</a:t>
            </a:r>
            <a:endParaRPr lang="fr-FR" sz="16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charge </a:t>
            </a:r>
            <a:r>
              <a:rPr lang="fr-FR" sz="1600" b="1" dirty="0" err="1">
                <a:solidFill>
                  <a:srgbClr val="953735"/>
                </a:solidFill>
              </a:rPr>
              <a:t>rotorique</a:t>
            </a:r>
            <a:r>
              <a:rPr lang="fr-FR" sz="1600" b="1" dirty="0">
                <a:solidFill>
                  <a:srgbClr val="953735"/>
                </a:solidFill>
              </a:rPr>
              <a:t> à la masse maximale est comprise entre 8</a:t>
            </a:r>
            <a:r>
              <a:rPr lang="fr-FR" sz="1600" b="1" dirty="0" smtClean="0">
                <a:solidFill>
                  <a:srgbClr val="953735"/>
                </a:solidFill>
              </a:rPr>
              <a:t> </a:t>
            </a:r>
            <a:r>
              <a:rPr lang="fr-FR" sz="1600" b="1" dirty="0">
                <a:solidFill>
                  <a:srgbClr val="953735"/>
                </a:solidFill>
              </a:rPr>
              <a:t>et </a:t>
            </a:r>
            <a:r>
              <a:rPr lang="fr-FR" sz="1600" b="1" dirty="0" smtClean="0">
                <a:solidFill>
                  <a:srgbClr val="953735"/>
                </a:solidFill>
              </a:rPr>
              <a:t>20 </a:t>
            </a:r>
            <a:r>
              <a:rPr lang="fr-FR" sz="1600" b="1" dirty="0">
                <a:solidFill>
                  <a:srgbClr val="953735"/>
                </a:solidFill>
              </a:rPr>
              <a:t>kg au m</a:t>
            </a:r>
            <a:r>
              <a:rPr lang="fr-FR" sz="1600" b="1" baseline="40000" dirty="0">
                <a:solidFill>
                  <a:srgbClr val="953735"/>
                </a:solidFill>
              </a:rPr>
              <a:t>2</a:t>
            </a:r>
            <a:r>
              <a:rPr lang="fr-FR" sz="1600" b="1" dirty="0">
                <a:solidFill>
                  <a:srgbClr val="953735"/>
                </a:solidFill>
              </a:rPr>
              <a:t>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Charge </a:t>
            </a:r>
            <a:r>
              <a:rPr lang="fr-FR" sz="1600" dirty="0" err="1"/>
              <a:t>rotorique</a:t>
            </a:r>
            <a:r>
              <a:rPr lang="fr-FR" sz="1600" dirty="0"/>
              <a:t> : rapport de la masse de l'appareil par la surface du rotor.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 smtClean="0"/>
              <a:t>La </a:t>
            </a:r>
            <a:r>
              <a:rPr lang="fr-FR" sz="1600" dirty="0"/>
              <a:t>surface du rotor : produit du carré du diamètre du rotor par π / 4.</a:t>
            </a:r>
            <a:endParaRPr lang="en-GB" sz="1600" dirty="0"/>
          </a:p>
          <a:p>
            <a:pPr marL="800100" lvl="1" indent="-342900">
              <a:buFont typeface="Wingdings" charset="2"/>
              <a:buChar char="ü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755632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des aéronefs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Structure 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2552701"/>
            <a:ext cx="3801533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4667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r 26"/>
          <p:cNvGrpSpPr/>
          <p:nvPr/>
        </p:nvGrpSpPr>
        <p:grpSpPr>
          <a:xfrm>
            <a:off x="610486" y="2120900"/>
            <a:ext cx="8165214" cy="3517900"/>
            <a:chOff x="610486" y="2120900"/>
            <a:chExt cx="8165214" cy="351790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610486" y="2133600"/>
              <a:ext cx="8151628" cy="35052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 bwMode="auto">
            <a:xfrm>
              <a:off x="3784600" y="2120900"/>
              <a:ext cx="4991100" cy="78740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600700" y="2870200"/>
              <a:ext cx="2755900" cy="78740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13" name="Forme libre 12"/>
          <p:cNvSpPr/>
          <p:nvPr/>
        </p:nvSpPr>
        <p:spPr bwMode="auto">
          <a:xfrm>
            <a:off x="2819400" y="2317750"/>
            <a:ext cx="546100" cy="2508250"/>
          </a:xfrm>
          <a:custGeom>
            <a:avLst/>
            <a:gdLst>
              <a:gd name="connsiteX0" fmla="*/ 723900 w 1466850"/>
              <a:gd name="connsiteY0" fmla="*/ 2959100 h 2959100"/>
              <a:gd name="connsiteX1" fmla="*/ 685800 w 1466850"/>
              <a:gd name="connsiteY1" fmla="*/ 2800350 h 2959100"/>
              <a:gd name="connsiteX2" fmla="*/ 0 w 1466850"/>
              <a:gd name="connsiteY2" fmla="*/ 2794000 h 2959100"/>
              <a:gd name="connsiteX3" fmla="*/ 12700 w 1466850"/>
              <a:gd name="connsiteY3" fmla="*/ 2616200 h 2959100"/>
              <a:gd name="connsiteX4" fmla="*/ 654050 w 1466850"/>
              <a:gd name="connsiteY4" fmla="*/ 2508250 h 2959100"/>
              <a:gd name="connsiteX5" fmla="*/ 533400 w 1466850"/>
              <a:gd name="connsiteY5" fmla="*/ 1422400 h 2959100"/>
              <a:gd name="connsiteX6" fmla="*/ 463550 w 1466850"/>
              <a:gd name="connsiteY6" fmla="*/ 1238250 h 2959100"/>
              <a:gd name="connsiteX7" fmla="*/ 501650 w 1466850"/>
              <a:gd name="connsiteY7" fmla="*/ 628650 h 2959100"/>
              <a:gd name="connsiteX8" fmla="*/ 546100 w 1466850"/>
              <a:gd name="connsiteY8" fmla="*/ 25400 h 2959100"/>
              <a:gd name="connsiteX9" fmla="*/ 742950 w 1466850"/>
              <a:gd name="connsiteY9" fmla="*/ 0 h 2959100"/>
              <a:gd name="connsiteX10" fmla="*/ 933450 w 1466850"/>
              <a:gd name="connsiteY10" fmla="*/ 44450 h 2959100"/>
              <a:gd name="connsiteX11" fmla="*/ 990600 w 1466850"/>
              <a:gd name="connsiteY11" fmla="*/ 596900 h 2959100"/>
              <a:gd name="connsiteX12" fmla="*/ 1009650 w 1466850"/>
              <a:gd name="connsiteY12" fmla="*/ 1282700 h 2959100"/>
              <a:gd name="connsiteX13" fmla="*/ 946150 w 1466850"/>
              <a:gd name="connsiteY13" fmla="*/ 1454150 h 2959100"/>
              <a:gd name="connsiteX14" fmla="*/ 812800 w 1466850"/>
              <a:gd name="connsiteY14" fmla="*/ 2501900 h 2959100"/>
              <a:gd name="connsiteX15" fmla="*/ 1447800 w 1466850"/>
              <a:gd name="connsiteY15" fmla="*/ 2622550 h 2959100"/>
              <a:gd name="connsiteX16" fmla="*/ 1466850 w 1466850"/>
              <a:gd name="connsiteY16" fmla="*/ 2806700 h 2959100"/>
              <a:gd name="connsiteX17" fmla="*/ 774700 w 1466850"/>
              <a:gd name="connsiteY17" fmla="*/ 2806700 h 2959100"/>
              <a:gd name="connsiteX18" fmla="*/ 723900 w 1466850"/>
              <a:gd name="connsiteY18" fmla="*/ 2959100 h 2959100"/>
              <a:gd name="connsiteX0" fmla="*/ 774700 w 1466850"/>
              <a:gd name="connsiteY0" fmla="*/ 2806700 h 2806700"/>
              <a:gd name="connsiteX1" fmla="*/ 685800 w 1466850"/>
              <a:gd name="connsiteY1" fmla="*/ 2800350 h 2806700"/>
              <a:gd name="connsiteX2" fmla="*/ 0 w 1466850"/>
              <a:gd name="connsiteY2" fmla="*/ 2794000 h 2806700"/>
              <a:gd name="connsiteX3" fmla="*/ 12700 w 1466850"/>
              <a:gd name="connsiteY3" fmla="*/ 2616200 h 2806700"/>
              <a:gd name="connsiteX4" fmla="*/ 654050 w 1466850"/>
              <a:gd name="connsiteY4" fmla="*/ 2508250 h 2806700"/>
              <a:gd name="connsiteX5" fmla="*/ 533400 w 1466850"/>
              <a:gd name="connsiteY5" fmla="*/ 1422400 h 2806700"/>
              <a:gd name="connsiteX6" fmla="*/ 463550 w 1466850"/>
              <a:gd name="connsiteY6" fmla="*/ 1238250 h 2806700"/>
              <a:gd name="connsiteX7" fmla="*/ 501650 w 1466850"/>
              <a:gd name="connsiteY7" fmla="*/ 628650 h 2806700"/>
              <a:gd name="connsiteX8" fmla="*/ 546100 w 1466850"/>
              <a:gd name="connsiteY8" fmla="*/ 25400 h 2806700"/>
              <a:gd name="connsiteX9" fmla="*/ 742950 w 1466850"/>
              <a:gd name="connsiteY9" fmla="*/ 0 h 2806700"/>
              <a:gd name="connsiteX10" fmla="*/ 933450 w 1466850"/>
              <a:gd name="connsiteY10" fmla="*/ 44450 h 2806700"/>
              <a:gd name="connsiteX11" fmla="*/ 990600 w 1466850"/>
              <a:gd name="connsiteY11" fmla="*/ 596900 h 2806700"/>
              <a:gd name="connsiteX12" fmla="*/ 1009650 w 1466850"/>
              <a:gd name="connsiteY12" fmla="*/ 1282700 h 2806700"/>
              <a:gd name="connsiteX13" fmla="*/ 946150 w 1466850"/>
              <a:gd name="connsiteY13" fmla="*/ 1454150 h 2806700"/>
              <a:gd name="connsiteX14" fmla="*/ 812800 w 1466850"/>
              <a:gd name="connsiteY14" fmla="*/ 2501900 h 2806700"/>
              <a:gd name="connsiteX15" fmla="*/ 1447800 w 1466850"/>
              <a:gd name="connsiteY15" fmla="*/ 2622550 h 2806700"/>
              <a:gd name="connsiteX16" fmla="*/ 1466850 w 1466850"/>
              <a:gd name="connsiteY16" fmla="*/ 2806700 h 2806700"/>
              <a:gd name="connsiteX17" fmla="*/ 774700 w 1466850"/>
              <a:gd name="connsiteY17" fmla="*/ 2806700 h 2806700"/>
              <a:gd name="connsiteX0" fmla="*/ 1466850 w 1466850"/>
              <a:gd name="connsiteY0" fmla="*/ 2806700 h 2806700"/>
              <a:gd name="connsiteX1" fmla="*/ 685800 w 1466850"/>
              <a:gd name="connsiteY1" fmla="*/ 2800350 h 2806700"/>
              <a:gd name="connsiteX2" fmla="*/ 0 w 1466850"/>
              <a:gd name="connsiteY2" fmla="*/ 2794000 h 2806700"/>
              <a:gd name="connsiteX3" fmla="*/ 12700 w 1466850"/>
              <a:gd name="connsiteY3" fmla="*/ 2616200 h 2806700"/>
              <a:gd name="connsiteX4" fmla="*/ 654050 w 1466850"/>
              <a:gd name="connsiteY4" fmla="*/ 2508250 h 2806700"/>
              <a:gd name="connsiteX5" fmla="*/ 533400 w 1466850"/>
              <a:gd name="connsiteY5" fmla="*/ 1422400 h 2806700"/>
              <a:gd name="connsiteX6" fmla="*/ 463550 w 1466850"/>
              <a:gd name="connsiteY6" fmla="*/ 1238250 h 2806700"/>
              <a:gd name="connsiteX7" fmla="*/ 501650 w 1466850"/>
              <a:gd name="connsiteY7" fmla="*/ 628650 h 2806700"/>
              <a:gd name="connsiteX8" fmla="*/ 546100 w 1466850"/>
              <a:gd name="connsiteY8" fmla="*/ 25400 h 2806700"/>
              <a:gd name="connsiteX9" fmla="*/ 742950 w 1466850"/>
              <a:gd name="connsiteY9" fmla="*/ 0 h 2806700"/>
              <a:gd name="connsiteX10" fmla="*/ 933450 w 1466850"/>
              <a:gd name="connsiteY10" fmla="*/ 44450 h 2806700"/>
              <a:gd name="connsiteX11" fmla="*/ 990600 w 1466850"/>
              <a:gd name="connsiteY11" fmla="*/ 596900 h 2806700"/>
              <a:gd name="connsiteX12" fmla="*/ 1009650 w 1466850"/>
              <a:gd name="connsiteY12" fmla="*/ 1282700 h 2806700"/>
              <a:gd name="connsiteX13" fmla="*/ 946150 w 1466850"/>
              <a:gd name="connsiteY13" fmla="*/ 1454150 h 2806700"/>
              <a:gd name="connsiteX14" fmla="*/ 812800 w 1466850"/>
              <a:gd name="connsiteY14" fmla="*/ 2501900 h 2806700"/>
              <a:gd name="connsiteX15" fmla="*/ 1447800 w 1466850"/>
              <a:gd name="connsiteY15" fmla="*/ 2622550 h 2806700"/>
              <a:gd name="connsiteX16" fmla="*/ 1466850 w 1466850"/>
              <a:gd name="connsiteY16" fmla="*/ 2806700 h 2806700"/>
              <a:gd name="connsiteX0" fmla="*/ 1447800 w 1447800"/>
              <a:gd name="connsiteY0" fmla="*/ 2622550 h 2800350"/>
              <a:gd name="connsiteX1" fmla="*/ 685800 w 1447800"/>
              <a:gd name="connsiteY1" fmla="*/ 2800350 h 2800350"/>
              <a:gd name="connsiteX2" fmla="*/ 0 w 1447800"/>
              <a:gd name="connsiteY2" fmla="*/ 2794000 h 2800350"/>
              <a:gd name="connsiteX3" fmla="*/ 12700 w 1447800"/>
              <a:gd name="connsiteY3" fmla="*/ 2616200 h 2800350"/>
              <a:gd name="connsiteX4" fmla="*/ 654050 w 1447800"/>
              <a:gd name="connsiteY4" fmla="*/ 2508250 h 2800350"/>
              <a:gd name="connsiteX5" fmla="*/ 533400 w 1447800"/>
              <a:gd name="connsiteY5" fmla="*/ 1422400 h 2800350"/>
              <a:gd name="connsiteX6" fmla="*/ 463550 w 1447800"/>
              <a:gd name="connsiteY6" fmla="*/ 1238250 h 2800350"/>
              <a:gd name="connsiteX7" fmla="*/ 501650 w 1447800"/>
              <a:gd name="connsiteY7" fmla="*/ 628650 h 2800350"/>
              <a:gd name="connsiteX8" fmla="*/ 546100 w 1447800"/>
              <a:gd name="connsiteY8" fmla="*/ 25400 h 2800350"/>
              <a:gd name="connsiteX9" fmla="*/ 742950 w 1447800"/>
              <a:gd name="connsiteY9" fmla="*/ 0 h 2800350"/>
              <a:gd name="connsiteX10" fmla="*/ 933450 w 1447800"/>
              <a:gd name="connsiteY10" fmla="*/ 44450 h 2800350"/>
              <a:gd name="connsiteX11" fmla="*/ 990600 w 1447800"/>
              <a:gd name="connsiteY11" fmla="*/ 596900 h 2800350"/>
              <a:gd name="connsiteX12" fmla="*/ 1009650 w 1447800"/>
              <a:gd name="connsiteY12" fmla="*/ 1282700 h 2800350"/>
              <a:gd name="connsiteX13" fmla="*/ 946150 w 1447800"/>
              <a:gd name="connsiteY13" fmla="*/ 1454150 h 2800350"/>
              <a:gd name="connsiteX14" fmla="*/ 812800 w 1447800"/>
              <a:gd name="connsiteY14" fmla="*/ 2501900 h 2800350"/>
              <a:gd name="connsiteX15" fmla="*/ 1447800 w 1447800"/>
              <a:gd name="connsiteY15" fmla="*/ 2622550 h 2800350"/>
              <a:gd name="connsiteX0" fmla="*/ 812800 w 1009650"/>
              <a:gd name="connsiteY0" fmla="*/ 2501900 h 2800350"/>
              <a:gd name="connsiteX1" fmla="*/ 685800 w 1009650"/>
              <a:gd name="connsiteY1" fmla="*/ 2800350 h 2800350"/>
              <a:gd name="connsiteX2" fmla="*/ 0 w 1009650"/>
              <a:gd name="connsiteY2" fmla="*/ 2794000 h 2800350"/>
              <a:gd name="connsiteX3" fmla="*/ 12700 w 1009650"/>
              <a:gd name="connsiteY3" fmla="*/ 2616200 h 2800350"/>
              <a:gd name="connsiteX4" fmla="*/ 654050 w 1009650"/>
              <a:gd name="connsiteY4" fmla="*/ 2508250 h 2800350"/>
              <a:gd name="connsiteX5" fmla="*/ 533400 w 1009650"/>
              <a:gd name="connsiteY5" fmla="*/ 1422400 h 2800350"/>
              <a:gd name="connsiteX6" fmla="*/ 463550 w 1009650"/>
              <a:gd name="connsiteY6" fmla="*/ 1238250 h 2800350"/>
              <a:gd name="connsiteX7" fmla="*/ 501650 w 1009650"/>
              <a:gd name="connsiteY7" fmla="*/ 628650 h 2800350"/>
              <a:gd name="connsiteX8" fmla="*/ 546100 w 1009650"/>
              <a:gd name="connsiteY8" fmla="*/ 25400 h 2800350"/>
              <a:gd name="connsiteX9" fmla="*/ 742950 w 1009650"/>
              <a:gd name="connsiteY9" fmla="*/ 0 h 2800350"/>
              <a:gd name="connsiteX10" fmla="*/ 933450 w 1009650"/>
              <a:gd name="connsiteY10" fmla="*/ 44450 h 2800350"/>
              <a:gd name="connsiteX11" fmla="*/ 990600 w 1009650"/>
              <a:gd name="connsiteY11" fmla="*/ 596900 h 2800350"/>
              <a:gd name="connsiteX12" fmla="*/ 1009650 w 1009650"/>
              <a:gd name="connsiteY12" fmla="*/ 1282700 h 2800350"/>
              <a:gd name="connsiteX13" fmla="*/ 946150 w 1009650"/>
              <a:gd name="connsiteY13" fmla="*/ 1454150 h 2800350"/>
              <a:gd name="connsiteX14" fmla="*/ 812800 w 1009650"/>
              <a:gd name="connsiteY14" fmla="*/ 2501900 h 2800350"/>
              <a:gd name="connsiteX0" fmla="*/ 812800 w 1009650"/>
              <a:gd name="connsiteY0" fmla="*/ 2501900 h 2794000"/>
              <a:gd name="connsiteX1" fmla="*/ 0 w 1009650"/>
              <a:gd name="connsiteY1" fmla="*/ 2794000 h 2794000"/>
              <a:gd name="connsiteX2" fmla="*/ 12700 w 1009650"/>
              <a:gd name="connsiteY2" fmla="*/ 2616200 h 2794000"/>
              <a:gd name="connsiteX3" fmla="*/ 654050 w 1009650"/>
              <a:gd name="connsiteY3" fmla="*/ 2508250 h 2794000"/>
              <a:gd name="connsiteX4" fmla="*/ 533400 w 1009650"/>
              <a:gd name="connsiteY4" fmla="*/ 1422400 h 2794000"/>
              <a:gd name="connsiteX5" fmla="*/ 463550 w 1009650"/>
              <a:gd name="connsiteY5" fmla="*/ 1238250 h 2794000"/>
              <a:gd name="connsiteX6" fmla="*/ 501650 w 1009650"/>
              <a:gd name="connsiteY6" fmla="*/ 628650 h 2794000"/>
              <a:gd name="connsiteX7" fmla="*/ 546100 w 1009650"/>
              <a:gd name="connsiteY7" fmla="*/ 25400 h 2794000"/>
              <a:gd name="connsiteX8" fmla="*/ 742950 w 1009650"/>
              <a:gd name="connsiteY8" fmla="*/ 0 h 2794000"/>
              <a:gd name="connsiteX9" fmla="*/ 933450 w 1009650"/>
              <a:gd name="connsiteY9" fmla="*/ 44450 h 2794000"/>
              <a:gd name="connsiteX10" fmla="*/ 990600 w 1009650"/>
              <a:gd name="connsiteY10" fmla="*/ 596900 h 2794000"/>
              <a:gd name="connsiteX11" fmla="*/ 1009650 w 1009650"/>
              <a:gd name="connsiteY11" fmla="*/ 1282700 h 2794000"/>
              <a:gd name="connsiteX12" fmla="*/ 946150 w 1009650"/>
              <a:gd name="connsiteY12" fmla="*/ 1454150 h 2794000"/>
              <a:gd name="connsiteX13" fmla="*/ 812800 w 1009650"/>
              <a:gd name="connsiteY13" fmla="*/ 2501900 h 2794000"/>
              <a:gd name="connsiteX0" fmla="*/ 800100 w 996950"/>
              <a:gd name="connsiteY0" fmla="*/ 2501900 h 2616200"/>
              <a:gd name="connsiteX1" fmla="*/ 0 w 996950"/>
              <a:gd name="connsiteY1" fmla="*/ 2616200 h 2616200"/>
              <a:gd name="connsiteX2" fmla="*/ 641350 w 996950"/>
              <a:gd name="connsiteY2" fmla="*/ 2508250 h 2616200"/>
              <a:gd name="connsiteX3" fmla="*/ 520700 w 996950"/>
              <a:gd name="connsiteY3" fmla="*/ 1422400 h 2616200"/>
              <a:gd name="connsiteX4" fmla="*/ 450850 w 996950"/>
              <a:gd name="connsiteY4" fmla="*/ 1238250 h 2616200"/>
              <a:gd name="connsiteX5" fmla="*/ 488950 w 996950"/>
              <a:gd name="connsiteY5" fmla="*/ 628650 h 2616200"/>
              <a:gd name="connsiteX6" fmla="*/ 533400 w 996950"/>
              <a:gd name="connsiteY6" fmla="*/ 25400 h 2616200"/>
              <a:gd name="connsiteX7" fmla="*/ 730250 w 996950"/>
              <a:gd name="connsiteY7" fmla="*/ 0 h 2616200"/>
              <a:gd name="connsiteX8" fmla="*/ 920750 w 996950"/>
              <a:gd name="connsiteY8" fmla="*/ 44450 h 2616200"/>
              <a:gd name="connsiteX9" fmla="*/ 977900 w 996950"/>
              <a:gd name="connsiteY9" fmla="*/ 596900 h 2616200"/>
              <a:gd name="connsiteX10" fmla="*/ 996950 w 996950"/>
              <a:gd name="connsiteY10" fmla="*/ 1282700 h 2616200"/>
              <a:gd name="connsiteX11" fmla="*/ 933450 w 996950"/>
              <a:gd name="connsiteY11" fmla="*/ 1454150 h 2616200"/>
              <a:gd name="connsiteX12" fmla="*/ 800100 w 996950"/>
              <a:gd name="connsiteY12" fmla="*/ 2501900 h 2616200"/>
              <a:gd name="connsiteX0" fmla="*/ 549910 w 905510"/>
              <a:gd name="connsiteY0" fmla="*/ 2508250 h 2707640"/>
              <a:gd name="connsiteX1" fmla="*/ 429260 w 905510"/>
              <a:gd name="connsiteY1" fmla="*/ 1422400 h 2707640"/>
              <a:gd name="connsiteX2" fmla="*/ 359410 w 905510"/>
              <a:gd name="connsiteY2" fmla="*/ 1238250 h 2707640"/>
              <a:gd name="connsiteX3" fmla="*/ 397510 w 905510"/>
              <a:gd name="connsiteY3" fmla="*/ 628650 h 2707640"/>
              <a:gd name="connsiteX4" fmla="*/ 441960 w 905510"/>
              <a:gd name="connsiteY4" fmla="*/ 25400 h 2707640"/>
              <a:gd name="connsiteX5" fmla="*/ 638810 w 905510"/>
              <a:gd name="connsiteY5" fmla="*/ 0 h 2707640"/>
              <a:gd name="connsiteX6" fmla="*/ 829310 w 905510"/>
              <a:gd name="connsiteY6" fmla="*/ 44450 h 2707640"/>
              <a:gd name="connsiteX7" fmla="*/ 886460 w 905510"/>
              <a:gd name="connsiteY7" fmla="*/ 596900 h 2707640"/>
              <a:gd name="connsiteX8" fmla="*/ 905510 w 905510"/>
              <a:gd name="connsiteY8" fmla="*/ 1282700 h 2707640"/>
              <a:gd name="connsiteX9" fmla="*/ 842010 w 905510"/>
              <a:gd name="connsiteY9" fmla="*/ 1454150 h 2707640"/>
              <a:gd name="connsiteX10" fmla="*/ 708660 w 905510"/>
              <a:gd name="connsiteY10" fmla="*/ 2501900 h 2707640"/>
              <a:gd name="connsiteX11" fmla="*/ 0 w 905510"/>
              <a:gd name="connsiteY11" fmla="*/ 2707640 h 2707640"/>
              <a:gd name="connsiteX0" fmla="*/ 190500 w 546100"/>
              <a:gd name="connsiteY0" fmla="*/ 2508250 h 2508250"/>
              <a:gd name="connsiteX1" fmla="*/ 69850 w 546100"/>
              <a:gd name="connsiteY1" fmla="*/ 1422400 h 2508250"/>
              <a:gd name="connsiteX2" fmla="*/ 0 w 546100"/>
              <a:gd name="connsiteY2" fmla="*/ 1238250 h 2508250"/>
              <a:gd name="connsiteX3" fmla="*/ 38100 w 546100"/>
              <a:gd name="connsiteY3" fmla="*/ 628650 h 2508250"/>
              <a:gd name="connsiteX4" fmla="*/ 82550 w 546100"/>
              <a:gd name="connsiteY4" fmla="*/ 25400 h 2508250"/>
              <a:gd name="connsiteX5" fmla="*/ 279400 w 546100"/>
              <a:gd name="connsiteY5" fmla="*/ 0 h 2508250"/>
              <a:gd name="connsiteX6" fmla="*/ 469900 w 546100"/>
              <a:gd name="connsiteY6" fmla="*/ 44450 h 2508250"/>
              <a:gd name="connsiteX7" fmla="*/ 527050 w 546100"/>
              <a:gd name="connsiteY7" fmla="*/ 596900 h 2508250"/>
              <a:gd name="connsiteX8" fmla="*/ 546100 w 546100"/>
              <a:gd name="connsiteY8" fmla="*/ 1282700 h 2508250"/>
              <a:gd name="connsiteX9" fmla="*/ 482600 w 546100"/>
              <a:gd name="connsiteY9" fmla="*/ 1454150 h 2508250"/>
              <a:gd name="connsiteX10" fmla="*/ 349250 w 546100"/>
              <a:gd name="connsiteY10" fmla="*/ 2501900 h 250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100" h="2508250">
                <a:moveTo>
                  <a:pt x="190500" y="2508250"/>
                </a:moveTo>
                <a:lnTo>
                  <a:pt x="69850" y="1422400"/>
                </a:lnTo>
                <a:lnTo>
                  <a:pt x="0" y="1238250"/>
                </a:lnTo>
                <a:lnTo>
                  <a:pt x="38100" y="628650"/>
                </a:lnTo>
                <a:lnTo>
                  <a:pt x="82550" y="25400"/>
                </a:lnTo>
                <a:lnTo>
                  <a:pt x="279400" y="0"/>
                </a:lnTo>
                <a:lnTo>
                  <a:pt x="469900" y="44450"/>
                </a:lnTo>
                <a:lnTo>
                  <a:pt x="527050" y="596900"/>
                </a:lnTo>
                <a:lnTo>
                  <a:pt x="546100" y="1282700"/>
                </a:lnTo>
                <a:lnTo>
                  <a:pt x="482600" y="1454150"/>
                </a:lnTo>
                <a:lnTo>
                  <a:pt x="349250" y="2501900"/>
                </a:lnTo>
              </a:path>
            </a:pathLst>
          </a:custGeom>
          <a:solidFill>
            <a:srgbClr val="5E9923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35" name="Forme libre 34"/>
          <p:cNvSpPr/>
          <p:nvPr/>
        </p:nvSpPr>
        <p:spPr bwMode="auto">
          <a:xfrm>
            <a:off x="4868333" y="4224869"/>
            <a:ext cx="3136900" cy="541866"/>
          </a:xfrm>
          <a:custGeom>
            <a:avLst/>
            <a:gdLst>
              <a:gd name="connsiteX0" fmla="*/ 1397000 w 3386667"/>
              <a:gd name="connsiteY0" fmla="*/ 448734 h 927100"/>
              <a:gd name="connsiteX1" fmla="*/ 1604434 w 3386667"/>
              <a:gd name="connsiteY1" fmla="*/ 571500 h 927100"/>
              <a:gd name="connsiteX2" fmla="*/ 2650067 w 3386667"/>
              <a:gd name="connsiteY2" fmla="*/ 533400 h 927100"/>
              <a:gd name="connsiteX3" fmla="*/ 3136900 w 3386667"/>
              <a:gd name="connsiteY3" fmla="*/ 0 h 927100"/>
              <a:gd name="connsiteX4" fmla="*/ 3200400 w 3386667"/>
              <a:gd name="connsiteY4" fmla="*/ 46567 h 927100"/>
              <a:gd name="connsiteX5" fmla="*/ 3386667 w 3386667"/>
              <a:gd name="connsiteY5" fmla="*/ 67734 h 927100"/>
              <a:gd name="connsiteX6" fmla="*/ 3124200 w 3386667"/>
              <a:gd name="connsiteY6" fmla="*/ 651934 h 927100"/>
              <a:gd name="connsiteX7" fmla="*/ 3136900 w 3386667"/>
              <a:gd name="connsiteY7" fmla="*/ 732367 h 927100"/>
              <a:gd name="connsiteX8" fmla="*/ 3022600 w 3386667"/>
              <a:gd name="connsiteY8" fmla="*/ 795867 h 927100"/>
              <a:gd name="connsiteX9" fmla="*/ 2933700 w 3386667"/>
              <a:gd name="connsiteY9" fmla="*/ 812800 h 927100"/>
              <a:gd name="connsiteX10" fmla="*/ 1138767 w 3386667"/>
              <a:gd name="connsiteY10" fmla="*/ 922867 h 927100"/>
              <a:gd name="connsiteX11" fmla="*/ 651934 w 3386667"/>
              <a:gd name="connsiteY11" fmla="*/ 927100 h 927100"/>
              <a:gd name="connsiteX12" fmla="*/ 414867 w 3386667"/>
              <a:gd name="connsiteY12" fmla="*/ 901700 h 927100"/>
              <a:gd name="connsiteX13" fmla="*/ 118534 w 3386667"/>
              <a:gd name="connsiteY13" fmla="*/ 846667 h 927100"/>
              <a:gd name="connsiteX14" fmla="*/ 33867 w 3386667"/>
              <a:gd name="connsiteY14" fmla="*/ 783167 h 927100"/>
              <a:gd name="connsiteX15" fmla="*/ 0 w 3386667"/>
              <a:gd name="connsiteY15" fmla="*/ 690034 h 927100"/>
              <a:gd name="connsiteX16" fmla="*/ 4234 w 3386667"/>
              <a:gd name="connsiteY16" fmla="*/ 558800 h 927100"/>
              <a:gd name="connsiteX17" fmla="*/ 50800 w 3386667"/>
              <a:gd name="connsiteY17" fmla="*/ 529167 h 927100"/>
              <a:gd name="connsiteX18" fmla="*/ 465667 w 3386667"/>
              <a:gd name="connsiteY18" fmla="*/ 516467 h 927100"/>
              <a:gd name="connsiteX19" fmla="*/ 643467 w 3386667"/>
              <a:gd name="connsiteY19" fmla="*/ 385234 h 927100"/>
              <a:gd name="connsiteX20" fmla="*/ 702734 w 3386667"/>
              <a:gd name="connsiteY20" fmla="*/ 410634 h 927100"/>
              <a:gd name="connsiteX21" fmla="*/ 838200 w 3386667"/>
              <a:gd name="connsiteY21" fmla="*/ 427567 h 927100"/>
              <a:gd name="connsiteX22" fmla="*/ 1397000 w 3386667"/>
              <a:gd name="connsiteY22" fmla="*/ 448734 h 927100"/>
              <a:gd name="connsiteX0" fmla="*/ 1397000 w 3386667"/>
              <a:gd name="connsiteY0" fmla="*/ 402167 h 880533"/>
              <a:gd name="connsiteX1" fmla="*/ 1604434 w 3386667"/>
              <a:gd name="connsiteY1" fmla="*/ 524933 h 880533"/>
              <a:gd name="connsiteX2" fmla="*/ 2650067 w 3386667"/>
              <a:gd name="connsiteY2" fmla="*/ 486833 h 880533"/>
              <a:gd name="connsiteX3" fmla="*/ 3200400 w 3386667"/>
              <a:gd name="connsiteY3" fmla="*/ 0 h 880533"/>
              <a:gd name="connsiteX4" fmla="*/ 3386667 w 3386667"/>
              <a:gd name="connsiteY4" fmla="*/ 21167 h 880533"/>
              <a:gd name="connsiteX5" fmla="*/ 3124200 w 3386667"/>
              <a:gd name="connsiteY5" fmla="*/ 605367 h 880533"/>
              <a:gd name="connsiteX6" fmla="*/ 3136900 w 3386667"/>
              <a:gd name="connsiteY6" fmla="*/ 685800 h 880533"/>
              <a:gd name="connsiteX7" fmla="*/ 3022600 w 3386667"/>
              <a:gd name="connsiteY7" fmla="*/ 749300 h 880533"/>
              <a:gd name="connsiteX8" fmla="*/ 2933700 w 3386667"/>
              <a:gd name="connsiteY8" fmla="*/ 766233 h 880533"/>
              <a:gd name="connsiteX9" fmla="*/ 1138767 w 3386667"/>
              <a:gd name="connsiteY9" fmla="*/ 876300 h 880533"/>
              <a:gd name="connsiteX10" fmla="*/ 651934 w 3386667"/>
              <a:gd name="connsiteY10" fmla="*/ 880533 h 880533"/>
              <a:gd name="connsiteX11" fmla="*/ 414867 w 3386667"/>
              <a:gd name="connsiteY11" fmla="*/ 855133 h 880533"/>
              <a:gd name="connsiteX12" fmla="*/ 118534 w 3386667"/>
              <a:gd name="connsiteY12" fmla="*/ 800100 h 880533"/>
              <a:gd name="connsiteX13" fmla="*/ 33867 w 3386667"/>
              <a:gd name="connsiteY13" fmla="*/ 736600 h 880533"/>
              <a:gd name="connsiteX14" fmla="*/ 0 w 3386667"/>
              <a:gd name="connsiteY14" fmla="*/ 643467 h 880533"/>
              <a:gd name="connsiteX15" fmla="*/ 4234 w 3386667"/>
              <a:gd name="connsiteY15" fmla="*/ 512233 h 880533"/>
              <a:gd name="connsiteX16" fmla="*/ 50800 w 3386667"/>
              <a:gd name="connsiteY16" fmla="*/ 482600 h 880533"/>
              <a:gd name="connsiteX17" fmla="*/ 465667 w 3386667"/>
              <a:gd name="connsiteY17" fmla="*/ 469900 h 880533"/>
              <a:gd name="connsiteX18" fmla="*/ 643467 w 3386667"/>
              <a:gd name="connsiteY18" fmla="*/ 338667 h 880533"/>
              <a:gd name="connsiteX19" fmla="*/ 702734 w 3386667"/>
              <a:gd name="connsiteY19" fmla="*/ 364067 h 880533"/>
              <a:gd name="connsiteX20" fmla="*/ 838200 w 3386667"/>
              <a:gd name="connsiteY20" fmla="*/ 381000 h 880533"/>
              <a:gd name="connsiteX21" fmla="*/ 1397000 w 3386667"/>
              <a:gd name="connsiteY21" fmla="*/ 402167 h 880533"/>
              <a:gd name="connsiteX0" fmla="*/ 3386667 w 3386667"/>
              <a:gd name="connsiteY0" fmla="*/ 0 h 859366"/>
              <a:gd name="connsiteX1" fmla="*/ 3124200 w 3386667"/>
              <a:gd name="connsiteY1" fmla="*/ 584200 h 859366"/>
              <a:gd name="connsiteX2" fmla="*/ 3136900 w 3386667"/>
              <a:gd name="connsiteY2" fmla="*/ 664633 h 859366"/>
              <a:gd name="connsiteX3" fmla="*/ 3022600 w 3386667"/>
              <a:gd name="connsiteY3" fmla="*/ 728133 h 859366"/>
              <a:gd name="connsiteX4" fmla="*/ 2933700 w 3386667"/>
              <a:gd name="connsiteY4" fmla="*/ 745066 h 859366"/>
              <a:gd name="connsiteX5" fmla="*/ 1138767 w 3386667"/>
              <a:gd name="connsiteY5" fmla="*/ 855133 h 859366"/>
              <a:gd name="connsiteX6" fmla="*/ 651934 w 3386667"/>
              <a:gd name="connsiteY6" fmla="*/ 859366 h 859366"/>
              <a:gd name="connsiteX7" fmla="*/ 414867 w 3386667"/>
              <a:gd name="connsiteY7" fmla="*/ 833966 h 859366"/>
              <a:gd name="connsiteX8" fmla="*/ 118534 w 3386667"/>
              <a:gd name="connsiteY8" fmla="*/ 778933 h 859366"/>
              <a:gd name="connsiteX9" fmla="*/ 33867 w 3386667"/>
              <a:gd name="connsiteY9" fmla="*/ 715433 h 859366"/>
              <a:gd name="connsiteX10" fmla="*/ 0 w 3386667"/>
              <a:gd name="connsiteY10" fmla="*/ 622300 h 859366"/>
              <a:gd name="connsiteX11" fmla="*/ 4234 w 3386667"/>
              <a:gd name="connsiteY11" fmla="*/ 491066 h 859366"/>
              <a:gd name="connsiteX12" fmla="*/ 50800 w 3386667"/>
              <a:gd name="connsiteY12" fmla="*/ 461433 h 859366"/>
              <a:gd name="connsiteX13" fmla="*/ 465667 w 3386667"/>
              <a:gd name="connsiteY13" fmla="*/ 448733 h 859366"/>
              <a:gd name="connsiteX14" fmla="*/ 643467 w 3386667"/>
              <a:gd name="connsiteY14" fmla="*/ 317500 h 859366"/>
              <a:gd name="connsiteX15" fmla="*/ 702734 w 3386667"/>
              <a:gd name="connsiteY15" fmla="*/ 342900 h 859366"/>
              <a:gd name="connsiteX16" fmla="*/ 838200 w 3386667"/>
              <a:gd name="connsiteY16" fmla="*/ 359833 h 859366"/>
              <a:gd name="connsiteX17" fmla="*/ 1397000 w 3386667"/>
              <a:gd name="connsiteY17" fmla="*/ 381000 h 859366"/>
              <a:gd name="connsiteX18" fmla="*/ 1604434 w 3386667"/>
              <a:gd name="connsiteY18" fmla="*/ 503766 h 859366"/>
              <a:gd name="connsiteX19" fmla="*/ 2650067 w 3386667"/>
              <a:gd name="connsiteY19" fmla="*/ 465666 h 859366"/>
              <a:gd name="connsiteX20" fmla="*/ 3291840 w 3386667"/>
              <a:gd name="connsiteY20" fmla="*/ 70273 h 859366"/>
              <a:gd name="connsiteX0" fmla="*/ 3124200 w 3291840"/>
              <a:gd name="connsiteY0" fmla="*/ 513927 h 789093"/>
              <a:gd name="connsiteX1" fmla="*/ 3136900 w 3291840"/>
              <a:gd name="connsiteY1" fmla="*/ 594360 h 789093"/>
              <a:gd name="connsiteX2" fmla="*/ 3022600 w 3291840"/>
              <a:gd name="connsiteY2" fmla="*/ 657860 h 789093"/>
              <a:gd name="connsiteX3" fmla="*/ 2933700 w 3291840"/>
              <a:gd name="connsiteY3" fmla="*/ 674793 h 789093"/>
              <a:gd name="connsiteX4" fmla="*/ 1138767 w 3291840"/>
              <a:gd name="connsiteY4" fmla="*/ 784860 h 789093"/>
              <a:gd name="connsiteX5" fmla="*/ 651934 w 3291840"/>
              <a:gd name="connsiteY5" fmla="*/ 789093 h 789093"/>
              <a:gd name="connsiteX6" fmla="*/ 414867 w 3291840"/>
              <a:gd name="connsiteY6" fmla="*/ 763693 h 789093"/>
              <a:gd name="connsiteX7" fmla="*/ 118534 w 3291840"/>
              <a:gd name="connsiteY7" fmla="*/ 708660 h 789093"/>
              <a:gd name="connsiteX8" fmla="*/ 33867 w 3291840"/>
              <a:gd name="connsiteY8" fmla="*/ 645160 h 789093"/>
              <a:gd name="connsiteX9" fmla="*/ 0 w 3291840"/>
              <a:gd name="connsiteY9" fmla="*/ 552027 h 789093"/>
              <a:gd name="connsiteX10" fmla="*/ 4234 w 3291840"/>
              <a:gd name="connsiteY10" fmla="*/ 420793 h 789093"/>
              <a:gd name="connsiteX11" fmla="*/ 50800 w 3291840"/>
              <a:gd name="connsiteY11" fmla="*/ 391160 h 789093"/>
              <a:gd name="connsiteX12" fmla="*/ 465667 w 3291840"/>
              <a:gd name="connsiteY12" fmla="*/ 378460 h 789093"/>
              <a:gd name="connsiteX13" fmla="*/ 643467 w 3291840"/>
              <a:gd name="connsiteY13" fmla="*/ 247227 h 789093"/>
              <a:gd name="connsiteX14" fmla="*/ 702734 w 3291840"/>
              <a:gd name="connsiteY14" fmla="*/ 272627 h 789093"/>
              <a:gd name="connsiteX15" fmla="*/ 838200 w 3291840"/>
              <a:gd name="connsiteY15" fmla="*/ 289560 h 789093"/>
              <a:gd name="connsiteX16" fmla="*/ 1397000 w 3291840"/>
              <a:gd name="connsiteY16" fmla="*/ 310727 h 789093"/>
              <a:gd name="connsiteX17" fmla="*/ 1604434 w 3291840"/>
              <a:gd name="connsiteY17" fmla="*/ 433493 h 789093"/>
              <a:gd name="connsiteX18" fmla="*/ 2650067 w 3291840"/>
              <a:gd name="connsiteY18" fmla="*/ 395393 h 789093"/>
              <a:gd name="connsiteX19" fmla="*/ 3291840 w 3291840"/>
              <a:gd name="connsiteY19" fmla="*/ 0 h 789093"/>
              <a:gd name="connsiteX0" fmla="*/ 3136900 w 3291840"/>
              <a:gd name="connsiteY0" fmla="*/ 594360 h 789093"/>
              <a:gd name="connsiteX1" fmla="*/ 3022600 w 3291840"/>
              <a:gd name="connsiteY1" fmla="*/ 657860 h 789093"/>
              <a:gd name="connsiteX2" fmla="*/ 2933700 w 3291840"/>
              <a:gd name="connsiteY2" fmla="*/ 674793 h 789093"/>
              <a:gd name="connsiteX3" fmla="*/ 1138767 w 3291840"/>
              <a:gd name="connsiteY3" fmla="*/ 784860 h 789093"/>
              <a:gd name="connsiteX4" fmla="*/ 651934 w 3291840"/>
              <a:gd name="connsiteY4" fmla="*/ 789093 h 789093"/>
              <a:gd name="connsiteX5" fmla="*/ 414867 w 3291840"/>
              <a:gd name="connsiteY5" fmla="*/ 763693 h 789093"/>
              <a:gd name="connsiteX6" fmla="*/ 118534 w 3291840"/>
              <a:gd name="connsiteY6" fmla="*/ 708660 h 789093"/>
              <a:gd name="connsiteX7" fmla="*/ 33867 w 3291840"/>
              <a:gd name="connsiteY7" fmla="*/ 645160 h 789093"/>
              <a:gd name="connsiteX8" fmla="*/ 0 w 3291840"/>
              <a:gd name="connsiteY8" fmla="*/ 552027 h 789093"/>
              <a:gd name="connsiteX9" fmla="*/ 4234 w 3291840"/>
              <a:gd name="connsiteY9" fmla="*/ 420793 h 789093"/>
              <a:gd name="connsiteX10" fmla="*/ 50800 w 3291840"/>
              <a:gd name="connsiteY10" fmla="*/ 391160 h 789093"/>
              <a:gd name="connsiteX11" fmla="*/ 465667 w 3291840"/>
              <a:gd name="connsiteY11" fmla="*/ 378460 h 789093"/>
              <a:gd name="connsiteX12" fmla="*/ 643467 w 3291840"/>
              <a:gd name="connsiteY12" fmla="*/ 247227 h 789093"/>
              <a:gd name="connsiteX13" fmla="*/ 702734 w 3291840"/>
              <a:gd name="connsiteY13" fmla="*/ 272627 h 789093"/>
              <a:gd name="connsiteX14" fmla="*/ 838200 w 3291840"/>
              <a:gd name="connsiteY14" fmla="*/ 289560 h 789093"/>
              <a:gd name="connsiteX15" fmla="*/ 1397000 w 3291840"/>
              <a:gd name="connsiteY15" fmla="*/ 310727 h 789093"/>
              <a:gd name="connsiteX16" fmla="*/ 1604434 w 3291840"/>
              <a:gd name="connsiteY16" fmla="*/ 433493 h 789093"/>
              <a:gd name="connsiteX17" fmla="*/ 2650067 w 3291840"/>
              <a:gd name="connsiteY17" fmla="*/ 395393 h 789093"/>
              <a:gd name="connsiteX18" fmla="*/ 3291840 w 3291840"/>
              <a:gd name="connsiteY18" fmla="*/ 0 h 789093"/>
              <a:gd name="connsiteX0" fmla="*/ 3136900 w 3136900"/>
              <a:gd name="connsiteY0" fmla="*/ 361245 h 555978"/>
              <a:gd name="connsiteX1" fmla="*/ 3022600 w 3136900"/>
              <a:gd name="connsiteY1" fmla="*/ 424745 h 555978"/>
              <a:gd name="connsiteX2" fmla="*/ 2933700 w 3136900"/>
              <a:gd name="connsiteY2" fmla="*/ 441678 h 555978"/>
              <a:gd name="connsiteX3" fmla="*/ 1138767 w 3136900"/>
              <a:gd name="connsiteY3" fmla="*/ 551745 h 555978"/>
              <a:gd name="connsiteX4" fmla="*/ 651934 w 3136900"/>
              <a:gd name="connsiteY4" fmla="*/ 555978 h 555978"/>
              <a:gd name="connsiteX5" fmla="*/ 414867 w 3136900"/>
              <a:gd name="connsiteY5" fmla="*/ 530578 h 555978"/>
              <a:gd name="connsiteX6" fmla="*/ 118534 w 3136900"/>
              <a:gd name="connsiteY6" fmla="*/ 475545 h 555978"/>
              <a:gd name="connsiteX7" fmla="*/ 33867 w 3136900"/>
              <a:gd name="connsiteY7" fmla="*/ 412045 h 555978"/>
              <a:gd name="connsiteX8" fmla="*/ 0 w 3136900"/>
              <a:gd name="connsiteY8" fmla="*/ 318912 h 555978"/>
              <a:gd name="connsiteX9" fmla="*/ 4234 w 3136900"/>
              <a:gd name="connsiteY9" fmla="*/ 187678 h 555978"/>
              <a:gd name="connsiteX10" fmla="*/ 50800 w 3136900"/>
              <a:gd name="connsiteY10" fmla="*/ 158045 h 555978"/>
              <a:gd name="connsiteX11" fmla="*/ 465667 w 3136900"/>
              <a:gd name="connsiteY11" fmla="*/ 145345 h 555978"/>
              <a:gd name="connsiteX12" fmla="*/ 643467 w 3136900"/>
              <a:gd name="connsiteY12" fmla="*/ 14112 h 555978"/>
              <a:gd name="connsiteX13" fmla="*/ 702734 w 3136900"/>
              <a:gd name="connsiteY13" fmla="*/ 39512 h 555978"/>
              <a:gd name="connsiteX14" fmla="*/ 838200 w 3136900"/>
              <a:gd name="connsiteY14" fmla="*/ 56445 h 555978"/>
              <a:gd name="connsiteX15" fmla="*/ 1397000 w 3136900"/>
              <a:gd name="connsiteY15" fmla="*/ 77612 h 555978"/>
              <a:gd name="connsiteX16" fmla="*/ 1604434 w 3136900"/>
              <a:gd name="connsiteY16" fmla="*/ 200378 h 555978"/>
              <a:gd name="connsiteX17" fmla="*/ 2650067 w 3136900"/>
              <a:gd name="connsiteY17" fmla="*/ 162278 h 555978"/>
              <a:gd name="connsiteX18" fmla="*/ 2675890 w 3136900"/>
              <a:gd name="connsiteY18" fmla="*/ 274885 h 555978"/>
              <a:gd name="connsiteX0" fmla="*/ 3136900 w 3136900"/>
              <a:gd name="connsiteY0" fmla="*/ 361245 h 555978"/>
              <a:gd name="connsiteX1" fmla="*/ 3022600 w 3136900"/>
              <a:gd name="connsiteY1" fmla="*/ 424745 h 555978"/>
              <a:gd name="connsiteX2" fmla="*/ 2933700 w 3136900"/>
              <a:gd name="connsiteY2" fmla="*/ 441678 h 555978"/>
              <a:gd name="connsiteX3" fmla="*/ 1138767 w 3136900"/>
              <a:gd name="connsiteY3" fmla="*/ 551745 h 555978"/>
              <a:gd name="connsiteX4" fmla="*/ 651934 w 3136900"/>
              <a:gd name="connsiteY4" fmla="*/ 555978 h 555978"/>
              <a:gd name="connsiteX5" fmla="*/ 414867 w 3136900"/>
              <a:gd name="connsiteY5" fmla="*/ 530578 h 555978"/>
              <a:gd name="connsiteX6" fmla="*/ 118534 w 3136900"/>
              <a:gd name="connsiteY6" fmla="*/ 475545 h 555978"/>
              <a:gd name="connsiteX7" fmla="*/ 33867 w 3136900"/>
              <a:gd name="connsiteY7" fmla="*/ 412045 h 555978"/>
              <a:gd name="connsiteX8" fmla="*/ 0 w 3136900"/>
              <a:gd name="connsiteY8" fmla="*/ 318912 h 555978"/>
              <a:gd name="connsiteX9" fmla="*/ 4234 w 3136900"/>
              <a:gd name="connsiteY9" fmla="*/ 187678 h 555978"/>
              <a:gd name="connsiteX10" fmla="*/ 50800 w 3136900"/>
              <a:gd name="connsiteY10" fmla="*/ 158045 h 555978"/>
              <a:gd name="connsiteX11" fmla="*/ 465667 w 3136900"/>
              <a:gd name="connsiteY11" fmla="*/ 145345 h 555978"/>
              <a:gd name="connsiteX12" fmla="*/ 643467 w 3136900"/>
              <a:gd name="connsiteY12" fmla="*/ 14112 h 555978"/>
              <a:gd name="connsiteX13" fmla="*/ 702734 w 3136900"/>
              <a:gd name="connsiteY13" fmla="*/ 39512 h 555978"/>
              <a:gd name="connsiteX14" fmla="*/ 838200 w 3136900"/>
              <a:gd name="connsiteY14" fmla="*/ 56445 h 555978"/>
              <a:gd name="connsiteX15" fmla="*/ 1397000 w 3136900"/>
              <a:gd name="connsiteY15" fmla="*/ 77612 h 555978"/>
              <a:gd name="connsiteX16" fmla="*/ 1604434 w 3136900"/>
              <a:gd name="connsiteY16" fmla="*/ 200378 h 555978"/>
              <a:gd name="connsiteX17" fmla="*/ 2650067 w 3136900"/>
              <a:gd name="connsiteY17" fmla="*/ 162278 h 555978"/>
              <a:gd name="connsiteX18" fmla="*/ 2675890 w 3136900"/>
              <a:gd name="connsiteY18" fmla="*/ 274885 h 555978"/>
              <a:gd name="connsiteX19" fmla="*/ 3136900 w 3136900"/>
              <a:gd name="connsiteY19" fmla="*/ 361245 h 555978"/>
              <a:gd name="connsiteX0" fmla="*/ 3136900 w 3136900"/>
              <a:gd name="connsiteY0" fmla="*/ 347133 h 541866"/>
              <a:gd name="connsiteX1" fmla="*/ 3022600 w 3136900"/>
              <a:gd name="connsiteY1" fmla="*/ 410633 h 541866"/>
              <a:gd name="connsiteX2" fmla="*/ 2933700 w 3136900"/>
              <a:gd name="connsiteY2" fmla="*/ 427566 h 541866"/>
              <a:gd name="connsiteX3" fmla="*/ 1138767 w 3136900"/>
              <a:gd name="connsiteY3" fmla="*/ 537633 h 541866"/>
              <a:gd name="connsiteX4" fmla="*/ 651934 w 3136900"/>
              <a:gd name="connsiteY4" fmla="*/ 541866 h 541866"/>
              <a:gd name="connsiteX5" fmla="*/ 414867 w 3136900"/>
              <a:gd name="connsiteY5" fmla="*/ 516466 h 541866"/>
              <a:gd name="connsiteX6" fmla="*/ 118534 w 3136900"/>
              <a:gd name="connsiteY6" fmla="*/ 461433 h 541866"/>
              <a:gd name="connsiteX7" fmla="*/ 33867 w 3136900"/>
              <a:gd name="connsiteY7" fmla="*/ 397933 h 541866"/>
              <a:gd name="connsiteX8" fmla="*/ 0 w 3136900"/>
              <a:gd name="connsiteY8" fmla="*/ 304800 h 541866"/>
              <a:gd name="connsiteX9" fmla="*/ 4234 w 3136900"/>
              <a:gd name="connsiteY9" fmla="*/ 173566 h 541866"/>
              <a:gd name="connsiteX10" fmla="*/ 50800 w 3136900"/>
              <a:gd name="connsiteY10" fmla="*/ 143933 h 541866"/>
              <a:gd name="connsiteX11" fmla="*/ 465667 w 3136900"/>
              <a:gd name="connsiteY11" fmla="*/ 131233 h 541866"/>
              <a:gd name="connsiteX12" fmla="*/ 643467 w 3136900"/>
              <a:gd name="connsiteY12" fmla="*/ 0 h 541866"/>
              <a:gd name="connsiteX13" fmla="*/ 702734 w 3136900"/>
              <a:gd name="connsiteY13" fmla="*/ 25400 h 541866"/>
              <a:gd name="connsiteX14" fmla="*/ 838200 w 3136900"/>
              <a:gd name="connsiteY14" fmla="*/ 42333 h 541866"/>
              <a:gd name="connsiteX15" fmla="*/ 1397000 w 3136900"/>
              <a:gd name="connsiteY15" fmla="*/ 63500 h 541866"/>
              <a:gd name="connsiteX16" fmla="*/ 1604434 w 3136900"/>
              <a:gd name="connsiteY16" fmla="*/ 186266 h 541866"/>
              <a:gd name="connsiteX17" fmla="*/ 2650067 w 3136900"/>
              <a:gd name="connsiteY17" fmla="*/ 148166 h 541866"/>
              <a:gd name="connsiteX18" fmla="*/ 2675890 w 3136900"/>
              <a:gd name="connsiteY18" fmla="*/ 260773 h 541866"/>
              <a:gd name="connsiteX19" fmla="*/ 3136900 w 3136900"/>
              <a:gd name="connsiteY19" fmla="*/ 347133 h 541866"/>
              <a:gd name="connsiteX0" fmla="*/ 3136900 w 3136900"/>
              <a:gd name="connsiteY0" fmla="*/ 347133 h 541866"/>
              <a:gd name="connsiteX1" fmla="*/ 3022600 w 3136900"/>
              <a:gd name="connsiteY1" fmla="*/ 410633 h 541866"/>
              <a:gd name="connsiteX2" fmla="*/ 2933700 w 3136900"/>
              <a:gd name="connsiteY2" fmla="*/ 427566 h 541866"/>
              <a:gd name="connsiteX3" fmla="*/ 1138767 w 3136900"/>
              <a:gd name="connsiteY3" fmla="*/ 537633 h 541866"/>
              <a:gd name="connsiteX4" fmla="*/ 651934 w 3136900"/>
              <a:gd name="connsiteY4" fmla="*/ 541866 h 541866"/>
              <a:gd name="connsiteX5" fmla="*/ 414867 w 3136900"/>
              <a:gd name="connsiteY5" fmla="*/ 516466 h 541866"/>
              <a:gd name="connsiteX6" fmla="*/ 118534 w 3136900"/>
              <a:gd name="connsiteY6" fmla="*/ 461433 h 541866"/>
              <a:gd name="connsiteX7" fmla="*/ 33867 w 3136900"/>
              <a:gd name="connsiteY7" fmla="*/ 397933 h 541866"/>
              <a:gd name="connsiteX8" fmla="*/ 0 w 3136900"/>
              <a:gd name="connsiteY8" fmla="*/ 304800 h 541866"/>
              <a:gd name="connsiteX9" fmla="*/ 4234 w 3136900"/>
              <a:gd name="connsiteY9" fmla="*/ 173566 h 541866"/>
              <a:gd name="connsiteX10" fmla="*/ 50800 w 3136900"/>
              <a:gd name="connsiteY10" fmla="*/ 143933 h 541866"/>
              <a:gd name="connsiteX11" fmla="*/ 465667 w 3136900"/>
              <a:gd name="connsiteY11" fmla="*/ 131233 h 541866"/>
              <a:gd name="connsiteX12" fmla="*/ 643467 w 3136900"/>
              <a:gd name="connsiteY12" fmla="*/ 0 h 541866"/>
              <a:gd name="connsiteX13" fmla="*/ 702734 w 3136900"/>
              <a:gd name="connsiteY13" fmla="*/ 25400 h 541866"/>
              <a:gd name="connsiteX14" fmla="*/ 838200 w 3136900"/>
              <a:gd name="connsiteY14" fmla="*/ 42333 h 541866"/>
              <a:gd name="connsiteX15" fmla="*/ 1397000 w 3136900"/>
              <a:gd name="connsiteY15" fmla="*/ 63500 h 541866"/>
              <a:gd name="connsiteX16" fmla="*/ 1604434 w 3136900"/>
              <a:gd name="connsiteY16" fmla="*/ 186266 h 541866"/>
              <a:gd name="connsiteX17" fmla="*/ 2650067 w 3136900"/>
              <a:gd name="connsiteY17" fmla="*/ 148166 h 541866"/>
              <a:gd name="connsiteX18" fmla="*/ 2675890 w 3136900"/>
              <a:gd name="connsiteY18" fmla="*/ 260773 h 541866"/>
              <a:gd name="connsiteX19" fmla="*/ 3136900 w 3136900"/>
              <a:gd name="connsiteY19" fmla="*/ 347133 h 54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6900" h="541866">
                <a:moveTo>
                  <a:pt x="3136900" y="347133"/>
                </a:moveTo>
                <a:lnTo>
                  <a:pt x="3022600" y="410633"/>
                </a:lnTo>
                <a:lnTo>
                  <a:pt x="2933700" y="427566"/>
                </a:lnTo>
                <a:lnTo>
                  <a:pt x="1138767" y="537633"/>
                </a:lnTo>
                <a:lnTo>
                  <a:pt x="651934" y="541866"/>
                </a:lnTo>
                <a:lnTo>
                  <a:pt x="414867" y="516466"/>
                </a:lnTo>
                <a:lnTo>
                  <a:pt x="118534" y="461433"/>
                </a:lnTo>
                <a:lnTo>
                  <a:pt x="33867" y="397933"/>
                </a:lnTo>
                <a:lnTo>
                  <a:pt x="0" y="304800"/>
                </a:lnTo>
                <a:lnTo>
                  <a:pt x="4234" y="173566"/>
                </a:lnTo>
                <a:lnTo>
                  <a:pt x="50800" y="143933"/>
                </a:lnTo>
                <a:lnTo>
                  <a:pt x="465667" y="131233"/>
                </a:lnTo>
                <a:lnTo>
                  <a:pt x="643467" y="0"/>
                </a:lnTo>
                <a:lnTo>
                  <a:pt x="702734" y="25400"/>
                </a:lnTo>
                <a:lnTo>
                  <a:pt x="838200" y="42333"/>
                </a:lnTo>
                <a:lnTo>
                  <a:pt x="1397000" y="63500"/>
                </a:lnTo>
                <a:lnTo>
                  <a:pt x="1604434" y="186266"/>
                </a:lnTo>
                <a:lnTo>
                  <a:pt x="2650067" y="148166"/>
                </a:lnTo>
                <a:lnTo>
                  <a:pt x="2675890" y="260773"/>
                </a:lnTo>
                <a:lnTo>
                  <a:pt x="3136900" y="347133"/>
                </a:lnTo>
                <a:close/>
              </a:path>
            </a:pathLst>
          </a:custGeom>
          <a:solidFill>
            <a:srgbClr val="5E9923">
              <a:alpha val="5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Titre 24"/>
          <p:cNvSpPr txBox="1">
            <a:spLocks/>
          </p:cNvSpPr>
          <p:nvPr/>
        </p:nvSpPr>
        <p:spPr>
          <a:xfrm>
            <a:off x="381000" y="8128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Eléments constitutifs</a:t>
            </a:r>
            <a:r>
              <a:rPr lang="fr-FR" sz="2400" spc="-125" noProof="0" dirty="0" smtClean="0">
                <a:ln w="3175">
                  <a:noFill/>
                </a:ln>
                <a:latin typeface="+mj-lt"/>
                <a:cs typeface="Arial" charset="0"/>
              </a:rPr>
              <a:t> d’une cellule d’avion</a:t>
            </a:r>
            <a:endParaRPr kumimoji="0" lang="fr-FR" sz="2400" b="0" i="0" u="none" strike="noStrike" kern="1200" cap="none" spc="-125" normalizeH="0" baseline="0" noProof="0" dirty="0" smtClean="0">
              <a:ln w="3175">
                <a:noFill/>
              </a:ln>
              <a:uLnTx/>
              <a:uFillTx/>
              <a:latin typeface="+mj-lt"/>
              <a:cs typeface="Arial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7518400" y="3848100"/>
            <a:ext cx="749300" cy="660400"/>
          </a:xfrm>
          <a:custGeom>
            <a:avLst/>
            <a:gdLst>
              <a:gd name="connsiteX0" fmla="*/ 0 w 749300"/>
              <a:gd name="connsiteY0" fmla="*/ 609600 h 660400"/>
              <a:gd name="connsiteX1" fmla="*/ 6350 w 749300"/>
              <a:gd name="connsiteY1" fmla="*/ 508000 h 660400"/>
              <a:gd name="connsiteX2" fmla="*/ 488950 w 749300"/>
              <a:gd name="connsiteY2" fmla="*/ 0 h 660400"/>
              <a:gd name="connsiteX3" fmla="*/ 749300 w 749300"/>
              <a:gd name="connsiteY3" fmla="*/ 69850 h 660400"/>
              <a:gd name="connsiteX4" fmla="*/ 469900 w 749300"/>
              <a:gd name="connsiteY4" fmla="*/ 660400 h 660400"/>
              <a:gd name="connsiteX0" fmla="*/ 0 w 749300"/>
              <a:gd name="connsiteY0" fmla="*/ 609600 h 660400"/>
              <a:gd name="connsiteX1" fmla="*/ 6350 w 749300"/>
              <a:gd name="connsiteY1" fmla="*/ 508000 h 660400"/>
              <a:gd name="connsiteX2" fmla="*/ 488950 w 749300"/>
              <a:gd name="connsiteY2" fmla="*/ 0 h 660400"/>
              <a:gd name="connsiteX3" fmla="*/ 749300 w 749300"/>
              <a:gd name="connsiteY3" fmla="*/ 69850 h 660400"/>
              <a:gd name="connsiteX4" fmla="*/ 469900 w 749300"/>
              <a:gd name="connsiteY4" fmla="*/ 660400 h 660400"/>
              <a:gd name="connsiteX5" fmla="*/ 0 w 749300"/>
              <a:gd name="connsiteY5" fmla="*/ 6096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300" h="660400">
                <a:moveTo>
                  <a:pt x="0" y="609600"/>
                </a:moveTo>
                <a:lnTo>
                  <a:pt x="6350" y="508000"/>
                </a:lnTo>
                <a:lnTo>
                  <a:pt x="488950" y="0"/>
                </a:lnTo>
                <a:lnTo>
                  <a:pt x="749300" y="69850"/>
                </a:lnTo>
                <a:lnTo>
                  <a:pt x="469900" y="6604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5">
              <a:lumMod val="75000"/>
              <a:alpha val="3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Forme libre 11"/>
          <p:cNvSpPr/>
          <p:nvPr/>
        </p:nvSpPr>
        <p:spPr bwMode="auto">
          <a:xfrm>
            <a:off x="2349500" y="4800600"/>
            <a:ext cx="1479550" cy="552450"/>
          </a:xfrm>
          <a:custGeom>
            <a:avLst/>
            <a:gdLst>
              <a:gd name="connsiteX0" fmla="*/ 31750 w 1479550"/>
              <a:gd name="connsiteY0" fmla="*/ 450850 h 552450"/>
              <a:gd name="connsiteX1" fmla="*/ 0 w 1479550"/>
              <a:gd name="connsiteY1" fmla="*/ 247650 h 552450"/>
              <a:gd name="connsiteX2" fmla="*/ 31750 w 1479550"/>
              <a:gd name="connsiteY2" fmla="*/ 120650 h 552450"/>
              <a:gd name="connsiteX3" fmla="*/ 736600 w 1479550"/>
              <a:gd name="connsiteY3" fmla="*/ 0 h 552450"/>
              <a:gd name="connsiteX4" fmla="*/ 1454150 w 1479550"/>
              <a:gd name="connsiteY4" fmla="*/ 152400 h 552450"/>
              <a:gd name="connsiteX5" fmla="*/ 1479550 w 1479550"/>
              <a:gd name="connsiteY5" fmla="*/ 298450 h 552450"/>
              <a:gd name="connsiteX6" fmla="*/ 1428750 w 1479550"/>
              <a:gd name="connsiteY6" fmla="*/ 463550 h 552450"/>
              <a:gd name="connsiteX7" fmla="*/ 882650 w 1479550"/>
              <a:gd name="connsiteY7" fmla="*/ 552450 h 552450"/>
              <a:gd name="connsiteX8" fmla="*/ 736600 w 1479550"/>
              <a:gd name="connsiteY8" fmla="*/ 330200 h 552450"/>
              <a:gd name="connsiteX9" fmla="*/ 596900 w 1479550"/>
              <a:gd name="connsiteY9" fmla="*/ 539750 h 552450"/>
              <a:gd name="connsiteX10" fmla="*/ 31750 w 1479550"/>
              <a:gd name="connsiteY10" fmla="*/ 4508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9550" h="552450">
                <a:moveTo>
                  <a:pt x="31750" y="450850"/>
                </a:moveTo>
                <a:lnTo>
                  <a:pt x="0" y="247650"/>
                </a:lnTo>
                <a:lnTo>
                  <a:pt x="31750" y="120650"/>
                </a:lnTo>
                <a:lnTo>
                  <a:pt x="736600" y="0"/>
                </a:lnTo>
                <a:lnTo>
                  <a:pt x="1454150" y="152400"/>
                </a:lnTo>
                <a:lnTo>
                  <a:pt x="1479550" y="298450"/>
                </a:lnTo>
                <a:lnTo>
                  <a:pt x="1428750" y="463550"/>
                </a:lnTo>
                <a:lnTo>
                  <a:pt x="882650" y="552450"/>
                </a:lnTo>
                <a:lnTo>
                  <a:pt x="736600" y="330200"/>
                </a:lnTo>
                <a:lnTo>
                  <a:pt x="596900" y="539750"/>
                </a:lnTo>
                <a:lnTo>
                  <a:pt x="31750" y="450850"/>
                </a:lnTo>
                <a:close/>
              </a:path>
            </a:pathLst>
          </a:custGeom>
          <a:solidFill>
            <a:schemeClr val="accent5">
              <a:lumMod val="75000"/>
              <a:alpha val="32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4838700" y="4724400"/>
            <a:ext cx="1485900" cy="431800"/>
          </a:xfrm>
          <a:prstGeom prst="ellipse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7" name="Bulle rectangulaire à coins arrondis 16"/>
          <p:cNvSpPr/>
          <p:nvPr/>
        </p:nvSpPr>
        <p:spPr bwMode="auto">
          <a:xfrm>
            <a:off x="1700851" y="4129706"/>
            <a:ext cx="1142498" cy="327994"/>
          </a:xfrm>
          <a:prstGeom prst="wedgeRoundRectCallout">
            <a:avLst>
              <a:gd name="adj1" fmla="val 56469"/>
              <a:gd name="adj2" fmla="val -110260"/>
              <a:gd name="adj3" fmla="val 16667"/>
            </a:avLst>
          </a:prstGeom>
          <a:solidFill>
            <a:srgbClr val="FFFFFF"/>
          </a:solidFill>
          <a:ln w="19050" cmpd="sng">
            <a:solidFill>
              <a:srgbClr val="008000"/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i="0" u="none" strike="noStrike" cap="none" normalizeH="0" baseline="0" dirty="0" smtClean="0">
                <a:solidFill>
                  <a:srgbClr val="008000"/>
                </a:solidFill>
                <a:latin typeface="Segoe" pitchFamily="34" charset="0"/>
              </a:rPr>
              <a:t>Fuselage</a:t>
            </a:r>
          </a:p>
        </p:txBody>
      </p:sp>
      <p:sp>
        <p:nvSpPr>
          <p:cNvPr id="19" name="Bulle rectangulaire à coins arrondis 18"/>
          <p:cNvSpPr/>
          <p:nvPr/>
        </p:nvSpPr>
        <p:spPr bwMode="auto">
          <a:xfrm>
            <a:off x="838200" y="5575301"/>
            <a:ext cx="1398500" cy="327998"/>
          </a:xfrm>
          <a:prstGeom prst="wedgeRoundRectCallout">
            <a:avLst>
              <a:gd name="adj1" fmla="val 78712"/>
              <a:gd name="adj2" fmla="val -166751"/>
              <a:gd name="adj3" fmla="val 16667"/>
            </a:avLst>
          </a:prstGeom>
          <a:solidFill>
            <a:srgbClr val="FFFFFF">
              <a:alpha val="97000"/>
            </a:srgbClr>
          </a:solidFill>
          <a:ln w="19050" cmpd="sng">
            <a:solidFill>
              <a:schemeClr val="tx2"/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2"/>
                </a:solidFill>
                <a:latin typeface="Segoe" pitchFamily="34" charset="0"/>
              </a:rPr>
              <a:t>Empennage</a:t>
            </a:r>
            <a:endParaRPr kumimoji="0" lang="fr-FR" sz="1400" i="0" u="none" strike="noStrike" cap="none" normalizeH="0" baseline="0" dirty="0" smtClean="0">
              <a:solidFill>
                <a:schemeClr val="tx2"/>
              </a:solidFill>
              <a:latin typeface="Segoe" pitchFamily="34" charset="0"/>
            </a:endParaRPr>
          </a:p>
        </p:txBody>
      </p:sp>
      <p:sp>
        <p:nvSpPr>
          <p:cNvPr id="20" name="Bulle rectangulaire à coins arrondis 19"/>
          <p:cNvSpPr/>
          <p:nvPr/>
        </p:nvSpPr>
        <p:spPr bwMode="auto">
          <a:xfrm>
            <a:off x="6057900" y="3429000"/>
            <a:ext cx="1356300" cy="327998"/>
          </a:xfrm>
          <a:prstGeom prst="wedgeRoundRectCallout">
            <a:avLst>
              <a:gd name="adj1" fmla="val 78822"/>
              <a:gd name="adj2" fmla="val 185674"/>
              <a:gd name="adj3" fmla="val 16667"/>
            </a:avLst>
          </a:prstGeom>
          <a:solidFill>
            <a:srgbClr val="FFFFFF"/>
          </a:solidFill>
          <a:ln w="19050" cmpd="sng">
            <a:solidFill>
              <a:srgbClr val="1F497D"/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rgbClr val="1F497D"/>
                </a:solidFill>
                <a:latin typeface="Segoe" pitchFamily="34" charset="0"/>
              </a:rPr>
              <a:t>Empennage</a:t>
            </a:r>
            <a:endParaRPr kumimoji="0" lang="fr-FR" sz="1400" i="0" u="none" strike="noStrike" cap="none" normalizeH="0" baseline="0" dirty="0" smtClean="0">
              <a:solidFill>
                <a:srgbClr val="1F497D"/>
              </a:solidFill>
              <a:latin typeface="Segoe" pitchFamily="34" charset="0"/>
            </a:endParaRPr>
          </a:p>
        </p:txBody>
      </p:sp>
      <p:sp>
        <p:nvSpPr>
          <p:cNvPr id="21" name="Bulle rectangulaire à coins arrondis 20"/>
          <p:cNvSpPr/>
          <p:nvPr/>
        </p:nvSpPr>
        <p:spPr bwMode="auto">
          <a:xfrm>
            <a:off x="5308600" y="5435601"/>
            <a:ext cx="1860300" cy="327998"/>
          </a:xfrm>
          <a:prstGeom prst="wedgeRoundRectCallout">
            <a:avLst>
              <a:gd name="adj1" fmla="val -50464"/>
              <a:gd name="adj2" fmla="val -179451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Train d’atterrissage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0" name="Forme libre 9"/>
          <p:cNvSpPr/>
          <p:nvPr/>
        </p:nvSpPr>
        <p:spPr bwMode="auto">
          <a:xfrm>
            <a:off x="654050" y="2965450"/>
            <a:ext cx="4864100" cy="774700"/>
          </a:xfrm>
          <a:custGeom>
            <a:avLst/>
            <a:gdLst>
              <a:gd name="connsiteX0" fmla="*/ 0 w 4864100"/>
              <a:gd name="connsiteY0" fmla="*/ 552450 h 774700"/>
              <a:gd name="connsiteX1" fmla="*/ 12700 w 4864100"/>
              <a:gd name="connsiteY1" fmla="*/ 127000 h 774700"/>
              <a:gd name="connsiteX2" fmla="*/ 50800 w 4864100"/>
              <a:gd name="connsiteY2" fmla="*/ 50800 h 774700"/>
              <a:gd name="connsiteX3" fmla="*/ 1397000 w 4864100"/>
              <a:gd name="connsiteY3" fmla="*/ 12700 h 774700"/>
              <a:gd name="connsiteX4" fmla="*/ 3460750 w 4864100"/>
              <a:gd name="connsiteY4" fmla="*/ 0 h 774700"/>
              <a:gd name="connsiteX5" fmla="*/ 4775200 w 4864100"/>
              <a:gd name="connsiteY5" fmla="*/ 69850 h 774700"/>
              <a:gd name="connsiteX6" fmla="*/ 4851400 w 4864100"/>
              <a:gd name="connsiteY6" fmla="*/ 114300 h 774700"/>
              <a:gd name="connsiteX7" fmla="*/ 4864100 w 4864100"/>
              <a:gd name="connsiteY7" fmla="*/ 590550 h 774700"/>
              <a:gd name="connsiteX8" fmla="*/ 3486150 w 4864100"/>
              <a:gd name="connsiteY8" fmla="*/ 774700 h 774700"/>
              <a:gd name="connsiteX9" fmla="*/ 1397000 w 4864100"/>
              <a:gd name="connsiteY9" fmla="*/ 755650 h 774700"/>
              <a:gd name="connsiteX10" fmla="*/ 0 w 4864100"/>
              <a:gd name="connsiteY10" fmla="*/ 55245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4100" h="774700">
                <a:moveTo>
                  <a:pt x="0" y="552450"/>
                </a:moveTo>
                <a:lnTo>
                  <a:pt x="12700" y="127000"/>
                </a:lnTo>
                <a:lnTo>
                  <a:pt x="50800" y="50800"/>
                </a:lnTo>
                <a:lnTo>
                  <a:pt x="1397000" y="12700"/>
                </a:lnTo>
                <a:lnTo>
                  <a:pt x="3460750" y="0"/>
                </a:lnTo>
                <a:lnTo>
                  <a:pt x="4775200" y="69850"/>
                </a:lnTo>
                <a:lnTo>
                  <a:pt x="4851400" y="114300"/>
                </a:lnTo>
                <a:lnTo>
                  <a:pt x="4864100" y="590550"/>
                </a:lnTo>
                <a:lnTo>
                  <a:pt x="3486150" y="774700"/>
                </a:lnTo>
                <a:lnTo>
                  <a:pt x="1397000" y="755650"/>
                </a:lnTo>
                <a:lnTo>
                  <a:pt x="0" y="55245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15000"/>
                  <a:satMod val="180000"/>
                  <a:alpha val="43000"/>
                </a:schemeClr>
              </a:gs>
              <a:gs pos="50000">
                <a:schemeClr val="accent2">
                  <a:shade val="45000"/>
                  <a:satMod val="170000"/>
                  <a:alpha val="43000"/>
                </a:schemeClr>
              </a:gs>
              <a:gs pos="70000">
                <a:schemeClr val="accent2">
                  <a:tint val="99000"/>
                  <a:shade val="65000"/>
                  <a:satMod val="155000"/>
                  <a:alpha val="43000"/>
                </a:schemeClr>
              </a:gs>
              <a:gs pos="100000">
                <a:schemeClr val="accent2">
                  <a:tint val="95500"/>
                  <a:shade val="100000"/>
                  <a:satMod val="155000"/>
                  <a:alpha val="43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6" name="Bulle rectangulaire à coins arrondis 15"/>
          <p:cNvSpPr/>
          <p:nvPr/>
        </p:nvSpPr>
        <p:spPr bwMode="auto">
          <a:xfrm>
            <a:off x="914400" y="2514601"/>
            <a:ext cx="854500" cy="327998"/>
          </a:xfrm>
          <a:prstGeom prst="wedgeRoundRectCallout">
            <a:avLst>
              <a:gd name="adj1" fmla="val 46463"/>
              <a:gd name="adj2" fmla="val 182500"/>
              <a:gd name="adj3" fmla="val 16667"/>
            </a:avLst>
          </a:prstGeom>
          <a:ln w="19050" cmpd="sng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rgbClr val="000000"/>
                </a:solidFill>
                <a:latin typeface="Segoe" pitchFamily="34" charset="0"/>
              </a:rPr>
              <a:t>Aile</a:t>
            </a:r>
            <a:endParaRPr kumimoji="0" lang="fr-FR" sz="1400" i="0" u="none" strike="noStrike" cap="none" normalizeH="0" baseline="0" dirty="0" smtClean="0">
              <a:solidFill>
                <a:srgbClr val="000000"/>
              </a:solidFill>
              <a:latin typeface="Segoe" pitchFamily="34" charset="0"/>
            </a:endParaRPr>
          </a:p>
        </p:txBody>
      </p:sp>
      <p:sp>
        <p:nvSpPr>
          <p:cNvPr id="2" name="Forme libre 1"/>
          <p:cNvSpPr/>
          <p:nvPr/>
        </p:nvSpPr>
        <p:spPr>
          <a:xfrm>
            <a:off x="5518150" y="4133850"/>
            <a:ext cx="806450" cy="158750"/>
          </a:xfrm>
          <a:custGeom>
            <a:avLst/>
            <a:gdLst>
              <a:gd name="connsiteX0" fmla="*/ 0 w 806450"/>
              <a:gd name="connsiteY0" fmla="*/ 50800 h 158750"/>
              <a:gd name="connsiteX1" fmla="*/ 114300 w 806450"/>
              <a:gd name="connsiteY1" fmla="*/ 0 h 158750"/>
              <a:gd name="connsiteX2" fmla="*/ 527050 w 806450"/>
              <a:gd name="connsiteY2" fmla="*/ 19050 h 158750"/>
              <a:gd name="connsiteX3" fmla="*/ 806450 w 806450"/>
              <a:gd name="connsiteY3" fmla="*/ 114300 h 158750"/>
              <a:gd name="connsiteX4" fmla="*/ 520700 w 806450"/>
              <a:gd name="connsiteY4" fmla="*/ 158750 h 158750"/>
              <a:gd name="connsiteX5" fmla="*/ 165100 w 806450"/>
              <a:gd name="connsiteY5" fmla="*/ 120650 h 158750"/>
              <a:gd name="connsiteX6" fmla="*/ 38100 w 806450"/>
              <a:gd name="connsiteY6" fmla="*/ 101600 h 158750"/>
              <a:gd name="connsiteX7" fmla="*/ 0 w 806450"/>
              <a:gd name="connsiteY7" fmla="*/ 5080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6450" h="158750">
                <a:moveTo>
                  <a:pt x="0" y="50800"/>
                </a:moveTo>
                <a:lnTo>
                  <a:pt x="114300" y="0"/>
                </a:lnTo>
                <a:lnTo>
                  <a:pt x="527050" y="19050"/>
                </a:lnTo>
                <a:lnTo>
                  <a:pt x="806450" y="114300"/>
                </a:lnTo>
                <a:lnTo>
                  <a:pt x="520700" y="158750"/>
                </a:lnTo>
                <a:lnTo>
                  <a:pt x="165100" y="120650"/>
                </a:lnTo>
                <a:lnTo>
                  <a:pt x="38100" y="101600"/>
                </a:lnTo>
                <a:lnTo>
                  <a:pt x="0" y="5080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15000"/>
                  <a:satMod val="180000"/>
                  <a:alpha val="43000"/>
                </a:schemeClr>
              </a:gs>
              <a:gs pos="50000">
                <a:schemeClr val="accent2">
                  <a:shade val="45000"/>
                  <a:satMod val="170000"/>
                  <a:alpha val="43000"/>
                </a:schemeClr>
              </a:gs>
              <a:gs pos="70000">
                <a:schemeClr val="accent2">
                  <a:tint val="99000"/>
                  <a:shade val="65000"/>
                  <a:satMod val="155000"/>
                  <a:alpha val="43000"/>
                </a:schemeClr>
              </a:gs>
              <a:gs pos="100000">
                <a:schemeClr val="accent2">
                  <a:tint val="95500"/>
                  <a:shade val="100000"/>
                  <a:satMod val="155000"/>
                  <a:alpha val="43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endParaRPr lang="fr-FR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9" grpId="0"/>
      <p:bldP spid="11" grpId="0" animBg="1"/>
      <p:bldP spid="12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10" grpId="0" animBg="1"/>
      <p:bldP spid="1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/>
          <p:nvPr/>
        </p:nvGrpSpPr>
        <p:grpSpPr>
          <a:xfrm>
            <a:off x="2096386" y="2044700"/>
            <a:ext cx="5536314" cy="3505200"/>
            <a:chOff x="2121786" y="2095500"/>
            <a:chExt cx="5536314" cy="3505200"/>
          </a:xfrm>
        </p:grpSpPr>
        <p:grpSp>
          <p:nvGrpSpPr>
            <p:cNvPr id="3" name="Grouper 17"/>
            <p:cNvGrpSpPr/>
            <p:nvPr/>
          </p:nvGrpSpPr>
          <p:grpSpPr>
            <a:xfrm>
              <a:off x="2121786" y="2095500"/>
              <a:ext cx="5536314" cy="3505200"/>
              <a:chOff x="2045586" y="2044700"/>
              <a:chExt cx="5536314" cy="3505200"/>
            </a:xfrm>
          </p:grpSpPr>
          <p:grpSp>
            <p:nvGrpSpPr>
              <p:cNvPr id="4" name="Grouper 15"/>
              <p:cNvGrpSpPr/>
              <p:nvPr/>
            </p:nvGrpSpPr>
            <p:grpSpPr>
              <a:xfrm>
                <a:off x="2045586" y="2044700"/>
                <a:ext cx="5282314" cy="3505200"/>
                <a:chOff x="2045586" y="2044700"/>
                <a:chExt cx="5282314" cy="3505200"/>
              </a:xfrm>
              <a:solidFill>
                <a:srgbClr val="FFFFFF"/>
              </a:solidFill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>
                <a:blip r:embed="rId2"/>
                <a:srcRect r="38014"/>
                <a:stretch>
                  <a:fillRect/>
                </a:stretch>
              </p:blipFill>
              <p:spPr>
                <a:xfrm>
                  <a:off x="2045586" y="2044700"/>
                  <a:ext cx="5052828" cy="3505200"/>
                </a:xfrm>
                <a:prstGeom prst="snip1Rect">
                  <a:avLst/>
                </a:prstGeom>
                <a:ln w="19050" cmpd="sng">
                  <a:headEnd type="none" w="med" len="med"/>
                  <a:tailEnd type="none" w="med" len="med"/>
                </a:ln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6121400" y="3797300"/>
                  <a:ext cx="1206500" cy="1206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109728" tIns="54864" rIns="109728" bIns="54864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10969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800" b="0" i="0" u="none" strike="noStrike" cap="none" normalizeH="0" baseline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" pitchFamily="34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 bwMode="auto">
              <a:xfrm>
                <a:off x="5308600" y="2311400"/>
                <a:ext cx="2273300" cy="53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7086600" y="2819400"/>
              <a:ext cx="165100" cy="177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30" name="Forme libre 29"/>
          <p:cNvSpPr/>
          <p:nvPr/>
        </p:nvSpPr>
        <p:spPr bwMode="auto">
          <a:xfrm>
            <a:off x="2152650" y="2863850"/>
            <a:ext cx="4864100" cy="774700"/>
          </a:xfrm>
          <a:custGeom>
            <a:avLst/>
            <a:gdLst>
              <a:gd name="connsiteX0" fmla="*/ 0 w 4864100"/>
              <a:gd name="connsiteY0" fmla="*/ 552450 h 774700"/>
              <a:gd name="connsiteX1" fmla="*/ 12700 w 4864100"/>
              <a:gd name="connsiteY1" fmla="*/ 127000 h 774700"/>
              <a:gd name="connsiteX2" fmla="*/ 50800 w 4864100"/>
              <a:gd name="connsiteY2" fmla="*/ 50800 h 774700"/>
              <a:gd name="connsiteX3" fmla="*/ 1397000 w 4864100"/>
              <a:gd name="connsiteY3" fmla="*/ 12700 h 774700"/>
              <a:gd name="connsiteX4" fmla="*/ 3460750 w 4864100"/>
              <a:gd name="connsiteY4" fmla="*/ 0 h 774700"/>
              <a:gd name="connsiteX5" fmla="*/ 4775200 w 4864100"/>
              <a:gd name="connsiteY5" fmla="*/ 69850 h 774700"/>
              <a:gd name="connsiteX6" fmla="*/ 4851400 w 4864100"/>
              <a:gd name="connsiteY6" fmla="*/ 114300 h 774700"/>
              <a:gd name="connsiteX7" fmla="*/ 4864100 w 4864100"/>
              <a:gd name="connsiteY7" fmla="*/ 590550 h 774700"/>
              <a:gd name="connsiteX8" fmla="*/ 3486150 w 4864100"/>
              <a:gd name="connsiteY8" fmla="*/ 774700 h 774700"/>
              <a:gd name="connsiteX9" fmla="*/ 1397000 w 4864100"/>
              <a:gd name="connsiteY9" fmla="*/ 755650 h 774700"/>
              <a:gd name="connsiteX10" fmla="*/ 0 w 4864100"/>
              <a:gd name="connsiteY10" fmla="*/ 55245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4100" h="774700">
                <a:moveTo>
                  <a:pt x="0" y="552450"/>
                </a:moveTo>
                <a:lnTo>
                  <a:pt x="12700" y="127000"/>
                </a:lnTo>
                <a:lnTo>
                  <a:pt x="50800" y="50800"/>
                </a:lnTo>
                <a:lnTo>
                  <a:pt x="1397000" y="12700"/>
                </a:lnTo>
                <a:lnTo>
                  <a:pt x="3460750" y="0"/>
                </a:lnTo>
                <a:lnTo>
                  <a:pt x="4775200" y="69850"/>
                </a:lnTo>
                <a:lnTo>
                  <a:pt x="4851400" y="114300"/>
                </a:lnTo>
                <a:lnTo>
                  <a:pt x="4864100" y="590550"/>
                </a:lnTo>
                <a:lnTo>
                  <a:pt x="3486150" y="774700"/>
                </a:lnTo>
                <a:lnTo>
                  <a:pt x="1397000" y="755650"/>
                </a:lnTo>
                <a:lnTo>
                  <a:pt x="0" y="55245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15000"/>
                  <a:satMod val="180000"/>
                  <a:alpha val="43000"/>
                </a:schemeClr>
              </a:gs>
              <a:gs pos="50000">
                <a:schemeClr val="accent2">
                  <a:shade val="45000"/>
                  <a:satMod val="170000"/>
                  <a:alpha val="43000"/>
                </a:schemeClr>
              </a:gs>
              <a:gs pos="70000">
                <a:schemeClr val="accent2">
                  <a:tint val="99000"/>
                  <a:shade val="65000"/>
                  <a:satMod val="155000"/>
                  <a:alpha val="43000"/>
                </a:schemeClr>
              </a:gs>
              <a:gs pos="100000">
                <a:schemeClr val="accent2">
                  <a:tint val="95500"/>
                  <a:shade val="100000"/>
                  <a:satMod val="155000"/>
                  <a:alpha val="43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3" name="Bulle rectangulaire à coins arrondis 12"/>
          <p:cNvSpPr/>
          <p:nvPr/>
        </p:nvSpPr>
        <p:spPr bwMode="auto">
          <a:xfrm>
            <a:off x="4993250" y="1866901"/>
            <a:ext cx="1286500" cy="327998"/>
          </a:xfrm>
          <a:prstGeom prst="wedgeRoundRectCallout">
            <a:avLst>
              <a:gd name="adj1" fmla="val -59674"/>
              <a:gd name="adj2" fmla="val 24600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Emplanture</a:t>
            </a:r>
          </a:p>
        </p:txBody>
      </p:sp>
      <p:sp>
        <p:nvSpPr>
          <p:cNvPr id="14" name="Bulle rectangulaire à coins arrondis 13"/>
          <p:cNvSpPr/>
          <p:nvPr/>
        </p:nvSpPr>
        <p:spPr bwMode="auto">
          <a:xfrm>
            <a:off x="7001999" y="2451103"/>
            <a:ext cx="1898497" cy="291994"/>
          </a:xfrm>
          <a:prstGeom prst="wedgeRoundRectCallout">
            <a:avLst>
              <a:gd name="adj1" fmla="val -52073"/>
              <a:gd name="adj2" fmla="val 164654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Saumon ou </a:t>
            </a:r>
            <a:r>
              <a:rPr lang="fr-FR" sz="1400" dirty="0" err="1">
                <a:solidFill>
                  <a:srgbClr val="000000"/>
                </a:solidFill>
                <a:latin typeface="Segoe" pitchFamily="34" charset="0"/>
              </a:rPr>
              <a:t>Winglet</a:t>
            </a:r>
            <a:endParaRPr lang="fr-FR" sz="1400" dirty="0">
              <a:solidFill>
                <a:srgbClr val="000000"/>
              </a:solidFill>
              <a:latin typeface="Segoe" pitchFamily="34" charset="0"/>
            </a:endParaRPr>
          </a:p>
        </p:txBody>
      </p:sp>
      <p:sp>
        <p:nvSpPr>
          <p:cNvPr id="11" name="Bulle rectangulaire à coins arrondis 10"/>
          <p:cNvSpPr/>
          <p:nvPr/>
        </p:nvSpPr>
        <p:spPr bwMode="auto">
          <a:xfrm>
            <a:off x="1955800" y="2070101"/>
            <a:ext cx="1538500" cy="327998"/>
          </a:xfrm>
          <a:prstGeom prst="wedgeRoundRectCallout">
            <a:avLst>
              <a:gd name="adj1" fmla="val 46463"/>
              <a:gd name="adj2" fmla="val 18250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Bord d’attaque</a:t>
            </a:r>
          </a:p>
        </p:txBody>
      </p:sp>
      <p:sp>
        <p:nvSpPr>
          <p:cNvPr id="41" name="Titre 24"/>
          <p:cNvSpPr txBox="1">
            <a:spLocks/>
          </p:cNvSpPr>
          <p:nvPr/>
        </p:nvSpPr>
        <p:spPr>
          <a:xfrm>
            <a:off x="381000" y="8001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Description de l’aile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4826000" y="4406900"/>
            <a:ext cx="4318000" cy="2146300"/>
            <a:chOff x="4000500" y="3429000"/>
            <a:chExt cx="5143500" cy="3008948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3"/>
            <a:srcRect b="22001"/>
            <a:stretch>
              <a:fillRect/>
            </a:stretch>
          </p:blipFill>
          <p:spPr>
            <a:xfrm>
              <a:off x="4000500" y="3429000"/>
              <a:ext cx="5143500" cy="30089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Ellipse 34"/>
            <p:cNvSpPr/>
            <p:nvPr/>
          </p:nvSpPr>
          <p:spPr bwMode="auto">
            <a:xfrm rot="20240210">
              <a:off x="7659709" y="3559952"/>
              <a:ext cx="474098" cy="5503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6" name="Ellipse 35"/>
            <p:cNvSpPr/>
            <p:nvPr/>
          </p:nvSpPr>
          <p:spPr bwMode="auto">
            <a:xfrm rot="20240210">
              <a:off x="4102128" y="5178397"/>
              <a:ext cx="438098" cy="5863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40" name="Forme libre 39"/>
          <p:cNvSpPr/>
          <p:nvPr/>
        </p:nvSpPr>
        <p:spPr bwMode="auto">
          <a:xfrm>
            <a:off x="2235200" y="3306232"/>
            <a:ext cx="1316567" cy="309033"/>
          </a:xfrm>
          <a:custGeom>
            <a:avLst/>
            <a:gdLst>
              <a:gd name="connsiteX0" fmla="*/ 8467 w 1316567"/>
              <a:gd name="connsiteY0" fmla="*/ 0 h 309033"/>
              <a:gd name="connsiteX1" fmla="*/ 1316567 w 1316567"/>
              <a:gd name="connsiteY1" fmla="*/ 190500 h 309033"/>
              <a:gd name="connsiteX2" fmla="*/ 1316567 w 1316567"/>
              <a:gd name="connsiteY2" fmla="*/ 309033 h 309033"/>
              <a:gd name="connsiteX3" fmla="*/ 0 w 1316567"/>
              <a:gd name="connsiteY3" fmla="*/ 127000 h 309033"/>
              <a:gd name="connsiteX4" fmla="*/ 8467 w 1316567"/>
              <a:gd name="connsiteY4" fmla="*/ 0 h 30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567" h="309033">
                <a:moveTo>
                  <a:pt x="8467" y="0"/>
                </a:moveTo>
                <a:lnTo>
                  <a:pt x="1316567" y="190500"/>
                </a:lnTo>
                <a:lnTo>
                  <a:pt x="1316567" y="309033"/>
                </a:lnTo>
                <a:lnTo>
                  <a:pt x="0" y="127000"/>
                </a:lnTo>
                <a:lnTo>
                  <a:pt x="8467" y="0"/>
                </a:lnTo>
                <a:close/>
              </a:path>
            </a:pathLst>
          </a:custGeom>
          <a:solidFill>
            <a:srgbClr val="FF0000">
              <a:alpha val="66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2" name="Forme libre 41"/>
          <p:cNvSpPr/>
          <p:nvPr/>
        </p:nvSpPr>
        <p:spPr bwMode="auto">
          <a:xfrm flipH="1">
            <a:off x="5613398" y="3327400"/>
            <a:ext cx="1316567" cy="309033"/>
          </a:xfrm>
          <a:custGeom>
            <a:avLst/>
            <a:gdLst>
              <a:gd name="connsiteX0" fmla="*/ 8467 w 1316567"/>
              <a:gd name="connsiteY0" fmla="*/ 0 h 309033"/>
              <a:gd name="connsiteX1" fmla="*/ 1316567 w 1316567"/>
              <a:gd name="connsiteY1" fmla="*/ 190500 h 309033"/>
              <a:gd name="connsiteX2" fmla="*/ 1316567 w 1316567"/>
              <a:gd name="connsiteY2" fmla="*/ 309033 h 309033"/>
              <a:gd name="connsiteX3" fmla="*/ 0 w 1316567"/>
              <a:gd name="connsiteY3" fmla="*/ 127000 h 309033"/>
              <a:gd name="connsiteX4" fmla="*/ 8467 w 1316567"/>
              <a:gd name="connsiteY4" fmla="*/ 0 h 30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567" h="309033">
                <a:moveTo>
                  <a:pt x="8467" y="0"/>
                </a:moveTo>
                <a:lnTo>
                  <a:pt x="1316567" y="190500"/>
                </a:lnTo>
                <a:lnTo>
                  <a:pt x="1316567" y="309033"/>
                </a:lnTo>
                <a:lnTo>
                  <a:pt x="0" y="127000"/>
                </a:lnTo>
                <a:lnTo>
                  <a:pt x="8467" y="0"/>
                </a:lnTo>
                <a:close/>
              </a:path>
            </a:pathLst>
          </a:custGeom>
          <a:solidFill>
            <a:srgbClr val="FF0000">
              <a:alpha val="66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3" name="Forme libre 42"/>
          <p:cNvSpPr/>
          <p:nvPr/>
        </p:nvSpPr>
        <p:spPr bwMode="auto">
          <a:xfrm>
            <a:off x="3543300" y="3496732"/>
            <a:ext cx="855133" cy="127000"/>
          </a:xfrm>
          <a:custGeom>
            <a:avLst/>
            <a:gdLst>
              <a:gd name="connsiteX0" fmla="*/ 12700 w 855133"/>
              <a:gd name="connsiteY0" fmla="*/ 0 h 127000"/>
              <a:gd name="connsiteX1" fmla="*/ 855133 w 855133"/>
              <a:gd name="connsiteY1" fmla="*/ 12700 h 127000"/>
              <a:gd name="connsiteX2" fmla="*/ 817033 w 855133"/>
              <a:gd name="connsiteY2" fmla="*/ 127000 h 127000"/>
              <a:gd name="connsiteX3" fmla="*/ 0 w 855133"/>
              <a:gd name="connsiteY3" fmla="*/ 122766 h 127000"/>
              <a:gd name="connsiteX4" fmla="*/ 12700 w 855133"/>
              <a:gd name="connsiteY4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133" h="127000">
                <a:moveTo>
                  <a:pt x="12700" y="0"/>
                </a:moveTo>
                <a:lnTo>
                  <a:pt x="855133" y="12700"/>
                </a:lnTo>
                <a:lnTo>
                  <a:pt x="817033" y="127000"/>
                </a:lnTo>
                <a:lnTo>
                  <a:pt x="0" y="122766"/>
                </a:lnTo>
                <a:lnTo>
                  <a:pt x="12700" y="0"/>
                </a:lnTo>
                <a:close/>
              </a:path>
            </a:pathLst>
          </a:custGeom>
          <a:solidFill>
            <a:srgbClr val="CDABDF">
              <a:alpha val="54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4" name="Forme libre 43"/>
          <p:cNvSpPr/>
          <p:nvPr/>
        </p:nvSpPr>
        <p:spPr bwMode="auto">
          <a:xfrm flipH="1">
            <a:off x="4758263" y="3505199"/>
            <a:ext cx="855133" cy="127000"/>
          </a:xfrm>
          <a:custGeom>
            <a:avLst/>
            <a:gdLst>
              <a:gd name="connsiteX0" fmla="*/ 12700 w 855133"/>
              <a:gd name="connsiteY0" fmla="*/ 0 h 127000"/>
              <a:gd name="connsiteX1" fmla="*/ 855133 w 855133"/>
              <a:gd name="connsiteY1" fmla="*/ 12700 h 127000"/>
              <a:gd name="connsiteX2" fmla="*/ 817033 w 855133"/>
              <a:gd name="connsiteY2" fmla="*/ 127000 h 127000"/>
              <a:gd name="connsiteX3" fmla="*/ 0 w 855133"/>
              <a:gd name="connsiteY3" fmla="*/ 122766 h 127000"/>
              <a:gd name="connsiteX4" fmla="*/ 12700 w 855133"/>
              <a:gd name="connsiteY4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133" h="127000">
                <a:moveTo>
                  <a:pt x="12700" y="0"/>
                </a:moveTo>
                <a:lnTo>
                  <a:pt x="855133" y="12700"/>
                </a:lnTo>
                <a:lnTo>
                  <a:pt x="817033" y="127000"/>
                </a:lnTo>
                <a:lnTo>
                  <a:pt x="0" y="122766"/>
                </a:lnTo>
                <a:lnTo>
                  <a:pt x="12700" y="0"/>
                </a:lnTo>
                <a:close/>
              </a:path>
            </a:pathLst>
          </a:custGeom>
          <a:solidFill>
            <a:srgbClr val="CDABDF">
              <a:alpha val="62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5" name="Bulle rectangulaire à coins arrondis 44"/>
          <p:cNvSpPr/>
          <p:nvPr/>
        </p:nvSpPr>
        <p:spPr bwMode="auto">
          <a:xfrm>
            <a:off x="6705600" y="3746501"/>
            <a:ext cx="1286500" cy="399999"/>
          </a:xfrm>
          <a:prstGeom prst="wedgeRoundRectCallout">
            <a:avLst>
              <a:gd name="adj1" fmla="val -65352"/>
              <a:gd name="adj2" fmla="val -122301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Ailerons</a:t>
            </a:r>
          </a:p>
        </p:txBody>
      </p:sp>
      <p:sp>
        <p:nvSpPr>
          <p:cNvPr id="46" name="Bulle rectangulaire à coins arrondis 45"/>
          <p:cNvSpPr/>
          <p:nvPr/>
        </p:nvSpPr>
        <p:spPr bwMode="auto">
          <a:xfrm>
            <a:off x="5156200" y="3860801"/>
            <a:ext cx="1286500" cy="399999"/>
          </a:xfrm>
          <a:prstGeom prst="wedgeRoundRectCallout">
            <a:avLst>
              <a:gd name="adj1" fmla="val -65352"/>
              <a:gd name="adj2" fmla="val -122301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Volets</a:t>
            </a:r>
          </a:p>
        </p:txBody>
      </p:sp>
      <p:sp>
        <p:nvSpPr>
          <p:cNvPr id="12" name="Bulle rectangulaire à coins arrondis 11"/>
          <p:cNvSpPr/>
          <p:nvPr/>
        </p:nvSpPr>
        <p:spPr bwMode="auto">
          <a:xfrm>
            <a:off x="1841500" y="3708401"/>
            <a:ext cx="1502500" cy="327998"/>
          </a:xfrm>
          <a:prstGeom prst="wedgeRoundRectCallout">
            <a:avLst>
              <a:gd name="adj1" fmla="val 51352"/>
              <a:gd name="adj2" fmla="val -119126"/>
              <a:gd name="adj3" fmla="val 16667"/>
            </a:avLst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Bord de fuite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4" grpId="0" animBg="1"/>
      <p:bldP spid="11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r 19"/>
          <p:cNvGrpSpPr/>
          <p:nvPr/>
        </p:nvGrpSpPr>
        <p:grpSpPr>
          <a:xfrm>
            <a:off x="2096386" y="2044700"/>
            <a:ext cx="5536314" cy="3505200"/>
            <a:chOff x="2121786" y="2095500"/>
            <a:chExt cx="5536314" cy="3505200"/>
          </a:xfrm>
        </p:grpSpPr>
        <p:grpSp>
          <p:nvGrpSpPr>
            <p:cNvPr id="18" name="Grouper 17"/>
            <p:cNvGrpSpPr/>
            <p:nvPr/>
          </p:nvGrpSpPr>
          <p:grpSpPr>
            <a:xfrm>
              <a:off x="2121786" y="2095500"/>
              <a:ext cx="5536314" cy="3505200"/>
              <a:chOff x="2045586" y="2044700"/>
              <a:chExt cx="5536314" cy="3505200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2045586" y="2044700"/>
                <a:ext cx="5282314" cy="3505200"/>
                <a:chOff x="2045586" y="2044700"/>
                <a:chExt cx="5282314" cy="3505200"/>
              </a:xfrm>
              <a:solidFill>
                <a:srgbClr val="FFFFFF"/>
              </a:solidFill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rcRect r="38014"/>
                <a:stretch>
                  <a:fillRect/>
                </a:stretch>
              </p:blipFill>
              <p:spPr>
                <a:xfrm>
                  <a:off x="2045586" y="2044700"/>
                  <a:ext cx="5052828" cy="3505200"/>
                </a:xfrm>
                <a:prstGeom prst="snip1Rect">
                  <a:avLst/>
                </a:prstGeom>
                <a:grpFill/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6121400" y="3797300"/>
                  <a:ext cx="1206500" cy="1206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109728" tIns="54864" rIns="109728" bIns="54864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10969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800" b="0" i="0" u="none" strike="noStrike" cap="none" normalizeH="0" baseline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" pitchFamily="34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 bwMode="auto">
              <a:xfrm>
                <a:off x="5308600" y="2311400"/>
                <a:ext cx="2273300" cy="53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7086600" y="2819400"/>
              <a:ext cx="165100" cy="177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22" name="Bulle rectangulaire à coins arrondis 21"/>
          <p:cNvSpPr/>
          <p:nvPr/>
        </p:nvSpPr>
        <p:spPr bwMode="auto">
          <a:xfrm>
            <a:off x="1016000" y="2222501"/>
            <a:ext cx="2000044" cy="241299"/>
          </a:xfrm>
          <a:prstGeom prst="wedgeRoundRectCallout">
            <a:avLst>
              <a:gd name="adj1" fmla="val 49609"/>
              <a:gd name="adj2" fmla="val 237129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0000"/>
                </a:solidFill>
                <a:latin typeface="Segoe" pitchFamily="34" charset="0"/>
              </a:rPr>
              <a:t>Phare </a:t>
            </a: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d’atterrissage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4861703" y="3098801"/>
            <a:ext cx="2226166" cy="899999"/>
            <a:chOff x="4480367" y="3060701"/>
            <a:chExt cx="2598833" cy="1325899"/>
          </a:xfrm>
        </p:grpSpPr>
        <p:sp>
          <p:nvSpPr>
            <p:cNvPr id="23" name="Bulle rectangulaire à coins arrondis 22"/>
            <p:cNvSpPr/>
            <p:nvPr/>
          </p:nvSpPr>
          <p:spPr bwMode="auto">
            <a:xfrm>
              <a:off x="4480367" y="3986602"/>
              <a:ext cx="2510497" cy="399998"/>
            </a:xfrm>
            <a:prstGeom prst="wedgeRoundRectCallout">
              <a:avLst>
                <a:gd name="adj1" fmla="val 51803"/>
                <a:gd name="adj2" fmla="val -230645"/>
                <a:gd name="adj3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6963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8000"/>
                  </a:solidFill>
                  <a:latin typeface="Segoe" pitchFamily="34" charset="0"/>
                </a:rPr>
                <a:t>Feu de navigation (vert)</a:t>
              </a:r>
            </a:p>
          </p:txBody>
        </p:sp>
        <p:sp>
          <p:nvSpPr>
            <p:cNvPr id="28" name="Ellipse 27"/>
            <p:cNvSpPr>
              <a:spLocks/>
            </p:cNvSpPr>
            <p:nvPr/>
          </p:nvSpPr>
          <p:spPr bwMode="auto">
            <a:xfrm>
              <a:off x="6959601" y="3060701"/>
              <a:ext cx="119599" cy="196799"/>
            </a:xfrm>
            <a:prstGeom prst="ellipse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6963" fontAlgn="base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2019300" y="3086102"/>
            <a:ext cx="2294496" cy="899999"/>
            <a:chOff x="2006808" y="3035301"/>
            <a:chExt cx="2582496" cy="1410163"/>
          </a:xfrm>
          <a:effectLst/>
        </p:grpSpPr>
        <p:sp>
          <p:nvSpPr>
            <p:cNvPr id="24" name="Bulle rectangulaire à coins arrondis 23"/>
            <p:cNvSpPr/>
            <p:nvPr/>
          </p:nvSpPr>
          <p:spPr bwMode="auto">
            <a:xfrm>
              <a:off x="2006808" y="4000376"/>
              <a:ext cx="2582496" cy="445088"/>
            </a:xfrm>
            <a:prstGeom prst="wedgeRoundRectCallout">
              <a:avLst>
                <a:gd name="adj1" fmla="val -44110"/>
                <a:gd name="adj2" fmla="val -217536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400" dirty="0" smtClean="0">
                  <a:solidFill>
                    <a:srgbClr val="FF0000"/>
                  </a:solidFill>
                  <a:latin typeface="Segoe" pitchFamily="34" charset="0"/>
                </a:rPr>
                <a:t>Feu de navigation (rouge)</a:t>
              </a:r>
              <a:endParaRPr kumimoji="0" lang="fr-FR" sz="1400" i="0" u="none" strike="noStrike" cap="none" normalizeH="0" baseline="0" dirty="0" smtClean="0">
                <a:solidFill>
                  <a:srgbClr val="FF0000"/>
                </a:solidFill>
                <a:latin typeface="Segoe" pitchFamily="34" charset="0"/>
              </a:endParaRPr>
            </a:p>
          </p:txBody>
        </p:sp>
        <p:sp>
          <p:nvSpPr>
            <p:cNvPr id="31" name="Ellipse 30"/>
            <p:cNvSpPr>
              <a:spLocks/>
            </p:cNvSpPr>
            <p:nvPr/>
          </p:nvSpPr>
          <p:spPr bwMode="auto">
            <a:xfrm>
              <a:off x="2082801" y="3035301"/>
              <a:ext cx="118099" cy="196799"/>
            </a:xfrm>
            <a:prstGeom prst="ellipse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grpSp>
        <p:nvGrpSpPr>
          <p:cNvPr id="36" name="Grouper 35"/>
          <p:cNvGrpSpPr/>
          <p:nvPr/>
        </p:nvGrpSpPr>
        <p:grpSpPr>
          <a:xfrm>
            <a:off x="3439551" y="4940302"/>
            <a:ext cx="2251897" cy="899999"/>
            <a:chOff x="3426851" y="4940301"/>
            <a:chExt cx="2251897" cy="1178898"/>
          </a:xfrm>
        </p:grpSpPr>
        <p:sp>
          <p:nvSpPr>
            <p:cNvPr id="27" name="Bulle rectangulaire à coins arrondis 26"/>
            <p:cNvSpPr/>
            <p:nvPr/>
          </p:nvSpPr>
          <p:spPr bwMode="auto">
            <a:xfrm>
              <a:off x="3426851" y="5791201"/>
              <a:ext cx="2251897" cy="327998"/>
            </a:xfrm>
            <a:prstGeom prst="wedgeRoundRectCallout">
              <a:avLst>
                <a:gd name="adj1" fmla="val -1351"/>
                <a:gd name="adj2" fmla="val -255341"/>
                <a:gd name="adj3" fmla="val 16667"/>
              </a:avLst>
            </a:prstGeom>
            <a:ln w="19050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6963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000000"/>
                  </a:solidFill>
                  <a:latin typeface="Segoe" pitchFamily="34" charset="0"/>
                </a:rPr>
                <a:t>Feu </a:t>
              </a:r>
              <a:r>
                <a:rPr lang="fr-FR" sz="1400" dirty="0" err="1">
                  <a:solidFill>
                    <a:srgbClr val="000000"/>
                  </a:solidFill>
                  <a:latin typeface="Segoe" pitchFamily="34" charset="0"/>
                </a:rPr>
                <a:t>anti-collision</a:t>
              </a:r>
              <a:r>
                <a:rPr lang="fr-FR" sz="1400" dirty="0">
                  <a:solidFill>
                    <a:srgbClr val="000000"/>
                  </a:solidFill>
                  <a:latin typeface="Segoe" pitchFamily="34" charset="0"/>
                </a:rPr>
                <a:t> (</a:t>
              </a:r>
              <a:r>
                <a:rPr lang="fr-FR" sz="1400" dirty="0" err="1">
                  <a:solidFill>
                    <a:srgbClr val="000000"/>
                  </a:solidFill>
                  <a:latin typeface="Segoe" pitchFamily="34" charset="0"/>
                </a:rPr>
                <a:t>strobe</a:t>
              </a:r>
              <a:r>
                <a:rPr lang="fr-FR" sz="1400" dirty="0">
                  <a:solidFill>
                    <a:srgbClr val="000000"/>
                  </a:solidFill>
                  <a:latin typeface="Segoe" pitchFamily="34" charset="0"/>
                </a:rPr>
                <a:t>)</a:t>
              </a:r>
            </a:p>
          </p:txBody>
        </p:sp>
        <p:sp>
          <p:nvSpPr>
            <p:cNvPr id="32" name="Ellipse 31"/>
            <p:cNvSpPr>
              <a:spLocks noChangeAspect="1"/>
            </p:cNvSpPr>
            <p:nvPr/>
          </p:nvSpPr>
          <p:spPr bwMode="auto">
            <a:xfrm>
              <a:off x="4477700" y="4940301"/>
              <a:ext cx="154099" cy="160799"/>
            </a:xfrm>
            <a:prstGeom prst="ellipse">
              <a:avLst/>
            </a:prstGeom>
            <a:ln w="19050" cmpd="sng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6963" fontAlgn="base">
                <a:spcBef>
                  <a:spcPct val="0"/>
                </a:spcBef>
                <a:spcAft>
                  <a:spcPct val="0"/>
                </a:spcAft>
              </a:pPr>
              <a:endParaRPr lang="fr-FR" sz="1400" dirty="0">
                <a:solidFill>
                  <a:srgbClr val="000000"/>
                </a:solidFill>
                <a:latin typeface="Segoe" pitchFamily="34" charset="0"/>
              </a:endParaRPr>
            </a:p>
          </p:txBody>
        </p:sp>
      </p:grpSp>
      <p:sp>
        <p:nvSpPr>
          <p:cNvPr id="41" name="Titre 24"/>
          <p:cNvSpPr txBox="1">
            <a:spLocks/>
          </p:cNvSpPr>
          <p:nvPr/>
        </p:nvSpPr>
        <p:spPr>
          <a:xfrm>
            <a:off x="381000" y="8509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Description de l’aile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27" name="Freeform 2"/>
          <p:cNvSpPr>
            <a:spLocks noChangeAspect="1"/>
          </p:cNvSpPr>
          <p:nvPr/>
        </p:nvSpPr>
        <p:spPr bwMode="auto">
          <a:xfrm rot="21360000">
            <a:off x="3192464" y="3473450"/>
            <a:ext cx="4618037" cy="1593850"/>
          </a:xfrm>
          <a:custGeom>
            <a:avLst/>
            <a:gdLst>
              <a:gd name="T0" fmla="*/ 2147483647 w 2909"/>
              <a:gd name="T1" fmla="*/ 2147483647 h 1004"/>
              <a:gd name="T2" fmla="*/ 2147483647 w 2909"/>
              <a:gd name="T3" fmla="*/ 2147483647 h 1004"/>
              <a:gd name="T4" fmla="*/ 2147483647 w 2909"/>
              <a:gd name="T5" fmla="*/ 2147483647 h 1004"/>
              <a:gd name="T6" fmla="*/ 2147483647 w 2909"/>
              <a:gd name="T7" fmla="*/ 2147483647 h 1004"/>
              <a:gd name="T8" fmla="*/ 2147483647 w 2909"/>
              <a:gd name="T9" fmla="*/ 2147483647 h 1004"/>
              <a:gd name="T10" fmla="*/ 2147483647 w 2909"/>
              <a:gd name="T11" fmla="*/ 2147483647 h 1004"/>
              <a:gd name="T12" fmla="*/ 2147483647 w 2909"/>
              <a:gd name="T13" fmla="*/ 2147483647 h 1004"/>
              <a:gd name="T14" fmla="*/ 2147483647 w 2909"/>
              <a:gd name="T15" fmla="*/ 2147483647 h 1004"/>
              <a:gd name="T16" fmla="*/ 2147483647 w 2909"/>
              <a:gd name="T17" fmla="*/ 2147483647 h 1004"/>
              <a:gd name="T18" fmla="*/ 2147483647 w 2909"/>
              <a:gd name="T19" fmla="*/ 2147483647 h 1004"/>
              <a:gd name="T20" fmla="*/ 2147483647 w 2909"/>
              <a:gd name="T21" fmla="*/ 2147483647 h 10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09"/>
              <a:gd name="T34" fmla="*/ 0 h 1004"/>
              <a:gd name="T35" fmla="*/ 2909 w 2909"/>
              <a:gd name="T36" fmla="*/ 1004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60 w 2909"/>
              <a:gd name="connsiteY4" fmla="*/ 31 h 1004"/>
              <a:gd name="connsiteX5" fmla="*/ 833 w 2909"/>
              <a:gd name="connsiteY5" fmla="*/ 112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08 w 2909"/>
              <a:gd name="connsiteY4" fmla="*/ 31 h 1004"/>
              <a:gd name="connsiteX5" fmla="*/ 833 w 2909"/>
              <a:gd name="connsiteY5" fmla="*/ 112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12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12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12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12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602 h 1021"/>
              <a:gd name="connsiteX1" fmla="*/ 188 w 2909"/>
              <a:gd name="connsiteY1" fmla="*/ 429 h 1021"/>
              <a:gd name="connsiteX2" fmla="*/ 6 w 2909"/>
              <a:gd name="connsiteY2" fmla="*/ 211 h 1021"/>
              <a:gd name="connsiteX3" fmla="*/ 152 w 2909"/>
              <a:gd name="connsiteY3" fmla="*/ 44 h 1021"/>
              <a:gd name="connsiteX4" fmla="*/ 488 w 2909"/>
              <a:gd name="connsiteY4" fmla="*/ 48 h 1021"/>
              <a:gd name="connsiteX5" fmla="*/ 833 w 2909"/>
              <a:gd name="connsiteY5" fmla="*/ 77 h 1021"/>
              <a:gd name="connsiteX6" fmla="*/ 1160 w 2909"/>
              <a:gd name="connsiteY6" fmla="*/ 220 h 1021"/>
              <a:gd name="connsiteX7" fmla="*/ 1715 w 2909"/>
              <a:gd name="connsiteY7" fmla="*/ 448 h 1021"/>
              <a:gd name="connsiteX8" fmla="*/ 2251 w 2909"/>
              <a:gd name="connsiteY8" fmla="*/ 711 h 1021"/>
              <a:gd name="connsiteX9" fmla="*/ 2662 w 2909"/>
              <a:gd name="connsiteY9" fmla="*/ 1003 h 1021"/>
              <a:gd name="connsiteX10" fmla="*/ 770 w 2909"/>
              <a:gd name="connsiteY10" fmla="*/ 602 h 1021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60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60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60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60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08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08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  <a:gd name="connsiteX0" fmla="*/ 770 w 2909"/>
              <a:gd name="connsiteY0" fmla="*/ 585 h 1004"/>
              <a:gd name="connsiteX1" fmla="*/ 188 w 2909"/>
              <a:gd name="connsiteY1" fmla="*/ 412 h 1004"/>
              <a:gd name="connsiteX2" fmla="*/ 6 w 2909"/>
              <a:gd name="connsiteY2" fmla="*/ 194 h 1004"/>
              <a:gd name="connsiteX3" fmla="*/ 152 w 2909"/>
              <a:gd name="connsiteY3" fmla="*/ 27 h 1004"/>
              <a:gd name="connsiteX4" fmla="*/ 488 w 2909"/>
              <a:gd name="connsiteY4" fmla="*/ 31 h 1004"/>
              <a:gd name="connsiteX5" fmla="*/ 833 w 2909"/>
              <a:gd name="connsiteY5" fmla="*/ 108 h 1004"/>
              <a:gd name="connsiteX6" fmla="*/ 1160 w 2909"/>
              <a:gd name="connsiteY6" fmla="*/ 203 h 1004"/>
              <a:gd name="connsiteX7" fmla="*/ 1715 w 2909"/>
              <a:gd name="connsiteY7" fmla="*/ 431 h 1004"/>
              <a:gd name="connsiteX8" fmla="*/ 2251 w 2909"/>
              <a:gd name="connsiteY8" fmla="*/ 694 h 1004"/>
              <a:gd name="connsiteX9" fmla="*/ 2662 w 2909"/>
              <a:gd name="connsiteY9" fmla="*/ 986 h 1004"/>
              <a:gd name="connsiteX10" fmla="*/ 770 w 2909"/>
              <a:gd name="connsiteY10" fmla="*/ 585 h 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09" h="1004">
                <a:moveTo>
                  <a:pt x="770" y="585"/>
                </a:moveTo>
                <a:cubicBezTo>
                  <a:pt x="358" y="489"/>
                  <a:pt x="315" y="477"/>
                  <a:pt x="188" y="412"/>
                </a:cubicBezTo>
                <a:cubicBezTo>
                  <a:pt x="61" y="347"/>
                  <a:pt x="12" y="258"/>
                  <a:pt x="6" y="194"/>
                </a:cubicBezTo>
                <a:cubicBezTo>
                  <a:pt x="0" y="130"/>
                  <a:pt x="72" y="54"/>
                  <a:pt x="152" y="27"/>
                </a:cubicBezTo>
                <a:cubicBezTo>
                  <a:pt x="232" y="0"/>
                  <a:pt x="375" y="18"/>
                  <a:pt x="488" y="31"/>
                </a:cubicBezTo>
                <a:cubicBezTo>
                  <a:pt x="602" y="45"/>
                  <a:pt x="829" y="107"/>
                  <a:pt x="833" y="108"/>
                </a:cubicBezTo>
                <a:cubicBezTo>
                  <a:pt x="837" y="105"/>
                  <a:pt x="1013" y="149"/>
                  <a:pt x="1160" y="203"/>
                </a:cubicBezTo>
                <a:cubicBezTo>
                  <a:pt x="1307" y="257"/>
                  <a:pt x="1533" y="349"/>
                  <a:pt x="1715" y="431"/>
                </a:cubicBezTo>
                <a:cubicBezTo>
                  <a:pt x="1897" y="513"/>
                  <a:pt x="2093" y="601"/>
                  <a:pt x="2251" y="694"/>
                </a:cubicBezTo>
                <a:cubicBezTo>
                  <a:pt x="2409" y="787"/>
                  <a:pt x="2909" y="1004"/>
                  <a:pt x="2662" y="986"/>
                </a:cubicBezTo>
                <a:cubicBezTo>
                  <a:pt x="2415" y="968"/>
                  <a:pt x="1178" y="679"/>
                  <a:pt x="770" y="585"/>
                </a:cubicBezTo>
                <a:close/>
              </a:path>
            </a:pathLst>
          </a:custGeom>
          <a:gradFill rotWithShape="0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0" scaled="1"/>
          </a:gradFill>
          <a:ln w="3175" cmpd="sng">
            <a:solidFill>
              <a:schemeClr val="bg1"/>
            </a:solidFill>
            <a:miter lim="800000"/>
            <a:headEnd/>
            <a:tailEnd/>
          </a:ln>
          <a:scene3d>
            <a:camera prst="legacyPerspectiveTopRight" fov="4200000">
              <a:rot lat="21580959" lon="19489480" rev="1028619"/>
            </a:camera>
            <a:lightRig rig="legacyHarsh4" dir="b"/>
          </a:scene3d>
          <a:sp3d extrusionH="12673000" contourW="12700" prstMaterial="legacyMatte">
            <a:bevelT w="13500" h="13500" prst="angle"/>
            <a:bevelB w="13500" h="13500" prst="angle"/>
            <a:extrusionClr>
              <a:schemeClr val="tx2">
                <a:lumMod val="10000"/>
                <a:lumOff val="90000"/>
              </a:schemeClr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fr-FR"/>
          </a:p>
        </p:txBody>
      </p:sp>
      <p:sp>
        <p:nvSpPr>
          <p:cNvPr id="11" name="Bulle rectangulaire à coins arrondis 10"/>
          <p:cNvSpPr/>
          <p:nvPr/>
        </p:nvSpPr>
        <p:spPr bwMode="auto">
          <a:xfrm>
            <a:off x="1130300" y="3962401"/>
            <a:ext cx="1538500" cy="327998"/>
          </a:xfrm>
          <a:prstGeom prst="wedgeRoundRectCallout">
            <a:avLst>
              <a:gd name="adj1" fmla="val 75355"/>
              <a:gd name="adj2" fmla="val -69179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Bord d’attaque</a:t>
            </a:r>
          </a:p>
        </p:txBody>
      </p:sp>
      <p:sp>
        <p:nvSpPr>
          <p:cNvPr id="28" name="Bulle rectangulaire à coins arrondis 27"/>
          <p:cNvSpPr/>
          <p:nvPr/>
        </p:nvSpPr>
        <p:spPr bwMode="auto">
          <a:xfrm>
            <a:off x="6934200" y="3708401"/>
            <a:ext cx="1322500" cy="327998"/>
          </a:xfrm>
          <a:prstGeom prst="wedgeRoundRectCallout">
            <a:avLst>
              <a:gd name="adj1" fmla="val -81189"/>
              <a:gd name="adj2" fmla="val 70601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Bord de fuite</a:t>
            </a:r>
          </a:p>
        </p:txBody>
      </p:sp>
      <p:sp>
        <p:nvSpPr>
          <p:cNvPr id="29" name="Bulle rectangulaire à coins arrondis 28"/>
          <p:cNvSpPr/>
          <p:nvPr/>
        </p:nvSpPr>
        <p:spPr bwMode="auto">
          <a:xfrm>
            <a:off x="3975100" y="3098801"/>
            <a:ext cx="1214500" cy="327998"/>
          </a:xfrm>
          <a:prstGeom prst="wedgeRoundRectCallout">
            <a:avLst>
              <a:gd name="adj1" fmla="val -17601"/>
              <a:gd name="adj2" fmla="val 124809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Extrados</a:t>
            </a:r>
          </a:p>
        </p:txBody>
      </p:sp>
      <p:sp>
        <p:nvSpPr>
          <p:cNvPr id="31" name="Bulle rectangulaire à coins arrondis 30"/>
          <p:cNvSpPr/>
          <p:nvPr/>
        </p:nvSpPr>
        <p:spPr bwMode="auto">
          <a:xfrm>
            <a:off x="4013200" y="4902201"/>
            <a:ext cx="1286500" cy="327998"/>
          </a:xfrm>
          <a:prstGeom prst="wedgeRoundRectCallout">
            <a:avLst>
              <a:gd name="adj1" fmla="val -21698"/>
              <a:gd name="adj2" fmla="val -130742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Intrados</a:t>
            </a:r>
          </a:p>
        </p:txBody>
      </p:sp>
      <p:cxnSp>
        <p:nvCxnSpPr>
          <p:cNvPr id="38" name="Connecteur droit 37"/>
          <p:cNvCxnSpPr/>
          <p:nvPr/>
        </p:nvCxnSpPr>
        <p:spPr>
          <a:xfrm>
            <a:off x="3022600" y="4229100"/>
            <a:ext cx="4076700" cy="24130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Bulle rectangulaire à coins arrondis 46"/>
          <p:cNvSpPr/>
          <p:nvPr/>
        </p:nvSpPr>
        <p:spPr bwMode="auto">
          <a:xfrm>
            <a:off x="1142999" y="5016501"/>
            <a:ext cx="1803298" cy="327998"/>
          </a:xfrm>
          <a:prstGeom prst="wedgeRoundRectCallout">
            <a:avLst>
              <a:gd name="adj1" fmla="val 77759"/>
              <a:gd name="adj2" fmla="val -279116"/>
              <a:gd name="adj3" fmla="val 16667"/>
            </a:avLst>
          </a:prstGeom>
          <a:ln w="1905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FF0000"/>
                </a:solidFill>
                <a:latin typeface="Segoe" pitchFamily="34" charset="0"/>
              </a:rPr>
              <a:t>Corde de référence</a:t>
            </a:r>
          </a:p>
        </p:txBody>
      </p:sp>
      <p:sp>
        <p:nvSpPr>
          <p:cNvPr id="48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016250" y="16129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Profil d’une aile</a:t>
            </a:r>
          </a:p>
        </p:txBody>
      </p:sp>
      <p:cxnSp>
        <p:nvCxnSpPr>
          <p:cNvPr id="51" name="Connecteur droit 50"/>
          <p:cNvCxnSpPr/>
          <p:nvPr/>
        </p:nvCxnSpPr>
        <p:spPr>
          <a:xfrm flipH="1">
            <a:off x="3975100" y="3854194"/>
            <a:ext cx="4322" cy="755906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Bulle rectangulaire à coins arrondis 52"/>
          <p:cNvSpPr/>
          <p:nvPr/>
        </p:nvSpPr>
        <p:spPr bwMode="auto">
          <a:xfrm>
            <a:off x="783355" y="2768600"/>
            <a:ext cx="2598890" cy="327998"/>
          </a:xfrm>
          <a:prstGeom prst="wedgeRoundRectCallout">
            <a:avLst>
              <a:gd name="adj1" fmla="val 71980"/>
              <a:gd name="adj2" fmla="val 301833"/>
              <a:gd name="adj3" fmla="val 16667"/>
            </a:avLst>
          </a:prstGeom>
          <a:ln w="19050" cmpd="sng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chemeClr val="tx2"/>
                </a:solidFill>
                <a:latin typeface="Segoe" pitchFamily="34" charset="0"/>
              </a:rPr>
              <a:t>Epaisseur ou </a:t>
            </a:r>
            <a:r>
              <a:rPr lang="fr-FR" sz="1400" dirty="0" err="1">
                <a:solidFill>
                  <a:schemeClr val="tx2"/>
                </a:solidFill>
                <a:latin typeface="Segoe" pitchFamily="34" charset="0"/>
              </a:rPr>
              <a:t>maître-couple</a:t>
            </a:r>
            <a:endParaRPr lang="fr-FR" sz="1400" dirty="0">
              <a:solidFill>
                <a:schemeClr val="tx2"/>
              </a:solidFill>
              <a:latin typeface="Segoe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 animBg="1"/>
      <p:bldP spid="28" grpId="0" animBg="1"/>
      <p:bldP spid="29" grpId="0" animBg="1"/>
      <p:bldP spid="31" grpId="0" animBg="1"/>
      <p:bldP spid="47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48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016250" y="16129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Les différents profils d’ aile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803" r="26151"/>
          <a:stretch>
            <a:fillRect/>
          </a:stretch>
        </p:blipFill>
        <p:spPr>
          <a:xfrm>
            <a:off x="3133008" y="2057400"/>
            <a:ext cx="2937591" cy="44831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397003" y="2527300"/>
            <a:ext cx="1192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000000"/>
                </a:solidFill>
              </a:rPr>
              <a:t> Biconvexe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79500" y="3771900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000000"/>
                </a:solidFill>
              </a:rPr>
              <a:t> Plan convexe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19200" y="4978400"/>
            <a:ext cx="1372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000000"/>
                </a:solidFill>
              </a:rPr>
              <a:t>Creux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244600" y="6045200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000000"/>
                </a:solidFill>
              </a:rPr>
              <a:t> Auto stable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9" name="Accolade fermante 18"/>
          <p:cNvSpPr/>
          <p:nvPr/>
        </p:nvSpPr>
        <p:spPr>
          <a:xfrm flipH="1">
            <a:off x="2730500" y="2197100"/>
            <a:ext cx="381000" cy="1054100"/>
          </a:xfrm>
          <a:prstGeom prst="rightBrac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ccolade fermante 19"/>
          <p:cNvSpPr/>
          <p:nvPr/>
        </p:nvSpPr>
        <p:spPr>
          <a:xfrm flipH="1">
            <a:off x="2692400" y="4597400"/>
            <a:ext cx="381000" cy="1054100"/>
          </a:xfrm>
          <a:prstGeom prst="rightBrac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 flipV="1">
            <a:off x="3268134" y="2357967"/>
            <a:ext cx="273050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3276599" y="3187702"/>
            <a:ext cx="273050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3268132" y="4017433"/>
            <a:ext cx="273050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3259663" y="4855633"/>
            <a:ext cx="273050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21540000" flipV="1">
            <a:off x="3249085" y="5431366"/>
            <a:ext cx="273050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3232151" y="6121400"/>
            <a:ext cx="2709317" cy="105833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324600" y="2159000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Symétrique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324600" y="2963446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Asymétrique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324600" y="5935246"/>
            <a:ext cx="1968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Double courbure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324600" y="5236746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Simple surface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337300" y="4627146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Classique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337300" y="3814346"/>
            <a:ext cx="1516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Intrados plat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5" grpId="0"/>
      <p:bldP spid="16" grpId="0"/>
      <p:bldP spid="17" grpId="0"/>
      <p:bldP spid="18" grpId="0"/>
      <p:bldP spid="19" grpId="0" animBg="1"/>
      <p:bldP spid="20" grpId="0" animBg="1"/>
      <p:bldP spid="35" grpId="0"/>
      <p:bldP spid="36" grpId="0"/>
      <p:bldP spid="37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48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447925" y="1435100"/>
            <a:ext cx="424815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Les dispositifs </a:t>
            </a:r>
            <a:r>
              <a:rPr lang="fr-FR" dirty="0" smtClean="0"/>
              <a:t>hypersustentateurs de bord d’attaque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81000" y="4648200"/>
            <a:ext cx="803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/>
              <a:t>Becs automatiques </a:t>
            </a:r>
            <a:r>
              <a:rPr lang="fr-FR" sz="1600" dirty="0" smtClean="0"/>
              <a:t>: il sont fermés à grande vitesse et sortent par gravité aux basses vitesses </a:t>
            </a:r>
            <a:endParaRPr lang="fr-FR" sz="1600" dirty="0">
              <a:solidFill>
                <a:srgbClr val="000000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 rot="20914098">
            <a:off x="2908300" y="2133600"/>
            <a:ext cx="3586543" cy="1498600"/>
            <a:chOff x="2832099" y="2692400"/>
            <a:chExt cx="3586543" cy="14986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2099" y="2692400"/>
              <a:ext cx="3586543" cy="1476000"/>
            </a:xfrm>
            <a:prstGeom prst="rect">
              <a:avLst/>
            </a:prstGeom>
          </p:spPr>
        </p:pic>
        <p:sp>
          <p:nvSpPr>
            <p:cNvPr id="3" name="Rogner un rectangle à un seul coin 2"/>
            <p:cNvSpPr/>
            <p:nvPr/>
          </p:nvSpPr>
          <p:spPr>
            <a:xfrm>
              <a:off x="5143500" y="3962400"/>
              <a:ext cx="1003300" cy="22860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Bulle rectangulaire à coins arrondis 9"/>
          <p:cNvSpPr/>
          <p:nvPr/>
        </p:nvSpPr>
        <p:spPr bwMode="auto">
          <a:xfrm>
            <a:off x="1638300" y="2286001"/>
            <a:ext cx="806244" cy="228599"/>
          </a:xfrm>
          <a:prstGeom prst="wedgeRoundRectCallout">
            <a:avLst>
              <a:gd name="adj1" fmla="val 103166"/>
              <a:gd name="adj2" fmla="val 176018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000000"/>
                </a:solidFill>
                <a:latin typeface="Segoe" pitchFamily="34" charset="0"/>
              </a:rPr>
              <a:t>Becs</a:t>
            </a:r>
            <a:endParaRPr lang="fr-FR" sz="1400" dirty="0">
              <a:solidFill>
                <a:srgbClr val="000000"/>
              </a:solidFill>
              <a:latin typeface="Segoe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6250" y="3708400"/>
            <a:ext cx="7639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b="1" dirty="0" smtClean="0"/>
              <a:t>Becs basculants commandés </a:t>
            </a:r>
            <a:r>
              <a:rPr lang="fr-FR" sz="1600" dirty="0" smtClean="0"/>
              <a:t>: ils basculent vers le bas par une commande, ce qui</a:t>
            </a:r>
          </a:p>
          <a:p>
            <a:pPr algn="ctr"/>
            <a:r>
              <a:rPr lang="fr-FR" sz="1600" dirty="0" smtClean="0"/>
              <a:t> augmente la courbure de l'aile. Il est utilisé pour les avions de chasse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>
            <a:grpSpLocks noChangeAspect="1"/>
          </p:cNvGrpSpPr>
          <p:nvPr/>
        </p:nvGrpSpPr>
        <p:grpSpPr>
          <a:xfrm>
            <a:off x="610841" y="2540009"/>
            <a:ext cx="3565055" cy="1438751"/>
            <a:chOff x="2477736" y="2197100"/>
            <a:chExt cx="4177064" cy="168574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7736" y="2197100"/>
              <a:ext cx="4177064" cy="1685744"/>
            </a:xfrm>
            <a:prstGeom prst="rect">
              <a:avLst/>
            </a:prstGeom>
          </p:spPr>
        </p:pic>
        <p:sp>
          <p:nvSpPr>
            <p:cNvPr id="8" name="Rogner un rectangle à un seul coin 7"/>
            <p:cNvSpPr/>
            <p:nvPr/>
          </p:nvSpPr>
          <p:spPr>
            <a:xfrm>
              <a:off x="4673600" y="3568700"/>
              <a:ext cx="1003300" cy="22860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r 3"/>
          <p:cNvGrpSpPr>
            <a:grpSpLocks noChangeAspect="1"/>
          </p:cNvGrpSpPr>
          <p:nvPr/>
        </p:nvGrpSpPr>
        <p:grpSpPr>
          <a:xfrm>
            <a:off x="5270502" y="2743200"/>
            <a:ext cx="3308555" cy="1188000"/>
            <a:chOff x="2908300" y="3683000"/>
            <a:chExt cx="3556000" cy="127685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8300" y="3683000"/>
              <a:ext cx="3556000" cy="1270000"/>
            </a:xfrm>
            <a:prstGeom prst="rect">
              <a:avLst/>
            </a:prstGeom>
          </p:spPr>
        </p:pic>
        <p:sp>
          <p:nvSpPr>
            <p:cNvPr id="12" name="Rogner un rectangle à un seul coin 11"/>
            <p:cNvSpPr/>
            <p:nvPr/>
          </p:nvSpPr>
          <p:spPr>
            <a:xfrm>
              <a:off x="5228175" y="4764744"/>
              <a:ext cx="856300" cy="195106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48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8775" y="3441700"/>
            <a:ext cx="2727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Volets d'intrados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47925" y="1435100"/>
            <a:ext cx="424815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Les dispositifs </a:t>
            </a:r>
            <a:r>
              <a:rPr lang="fr-FR" dirty="0" smtClean="0"/>
              <a:t>hypersustentateurs de bord de fuite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057775" y="3441700"/>
            <a:ext cx="2892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Volets de courbures</a:t>
            </a:r>
            <a:endParaRPr lang="fr-FR" sz="1600" dirty="0">
              <a:solidFill>
                <a:srgbClr val="000000"/>
              </a:solidFill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609600" y="4648200"/>
            <a:ext cx="3556000" cy="1296583"/>
            <a:chOff x="2882900" y="2260600"/>
            <a:chExt cx="3556000" cy="1296583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2900" y="2260600"/>
              <a:ext cx="3556000" cy="1282700"/>
            </a:xfrm>
            <a:prstGeom prst="rect">
              <a:avLst/>
            </a:prstGeom>
          </p:spPr>
        </p:pic>
        <p:sp>
          <p:nvSpPr>
            <p:cNvPr id="17" name="Rogner un rectangle à un seul coin 16"/>
            <p:cNvSpPr/>
            <p:nvPr/>
          </p:nvSpPr>
          <p:spPr>
            <a:xfrm>
              <a:off x="5096727" y="3328583"/>
              <a:ext cx="1003300" cy="22860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5168900" y="4521199"/>
            <a:ext cx="3556000" cy="1476000"/>
            <a:chOff x="2425700" y="4038600"/>
            <a:chExt cx="3556000" cy="1360083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5700" y="4038600"/>
              <a:ext cx="3556000" cy="1346200"/>
            </a:xfrm>
            <a:prstGeom prst="rect">
              <a:avLst/>
            </a:prstGeom>
          </p:spPr>
        </p:pic>
        <p:sp>
          <p:nvSpPr>
            <p:cNvPr id="20" name="Rogner un rectangle à un seul coin 19"/>
            <p:cNvSpPr/>
            <p:nvPr/>
          </p:nvSpPr>
          <p:spPr>
            <a:xfrm>
              <a:off x="4626827" y="5170083"/>
              <a:ext cx="1003300" cy="22860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434975" y="5626100"/>
            <a:ext cx="280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Volets Fowler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080000" y="5626100"/>
            <a:ext cx="3057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Volet Fowler à fentes multiples</a:t>
            </a:r>
            <a:endParaRPr lang="fr-FR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/>
          <p:nvPr/>
        </p:nvGrpSpPr>
        <p:grpSpPr>
          <a:xfrm>
            <a:off x="2096386" y="2501900"/>
            <a:ext cx="5536314" cy="3505200"/>
            <a:chOff x="2121786" y="2095500"/>
            <a:chExt cx="5536314" cy="3505200"/>
          </a:xfrm>
        </p:grpSpPr>
        <p:grpSp>
          <p:nvGrpSpPr>
            <p:cNvPr id="3" name="Grouper 17"/>
            <p:cNvGrpSpPr/>
            <p:nvPr/>
          </p:nvGrpSpPr>
          <p:grpSpPr>
            <a:xfrm>
              <a:off x="2121786" y="2095500"/>
              <a:ext cx="5536314" cy="3505200"/>
              <a:chOff x="2045586" y="2044700"/>
              <a:chExt cx="5536314" cy="3505200"/>
            </a:xfrm>
          </p:grpSpPr>
          <p:grpSp>
            <p:nvGrpSpPr>
              <p:cNvPr id="4" name="Grouper 15"/>
              <p:cNvGrpSpPr/>
              <p:nvPr/>
            </p:nvGrpSpPr>
            <p:grpSpPr>
              <a:xfrm>
                <a:off x="2045586" y="2044700"/>
                <a:ext cx="5282314" cy="3505200"/>
                <a:chOff x="2045586" y="2044700"/>
                <a:chExt cx="5282314" cy="3505200"/>
              </a:xfrm>
              <a:solidFill>
                <a:srgbClr val="FFFFFF"/>
              </a:solidFill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rcRect r="38014"/>
                <a:stretch>
                  <a:fillRect/>
                </a:stretch>
              </p:blipFill>
              <p:spPr>
                <a:xfrm>
                  <a:off x="2045586" y="2044700"/>
                  <a:ext cx="5052828" cy="3505200"/>
                </a:xfrm>
                <a:prstGeom prst="snip1Rect">
                  <a:avLst/>
                </a:prstGeom>
                <a:grpFill/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6121400" y="3797300"/>
                  <a:ext cx="1206500" cy="1206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109728" tIns="54864" rIns="109728" bIns="54864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10969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800" b="0" i="0" u="none" strike="noStrike" cap="none" normalizeH="0" baseline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" pitchFamily="34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 bwMode="auto">
              <a:xfrm>
                <a:off x="5308600" y="2311400"/>
                <a:ext cx="2273300" cy="53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7086600" y="2819400"/>
              <a:ext cx="165100" cy="177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30" name="Forme libre 29"/>
          <p:cNvSpPr/>
          <p:nvPr/>
        </p:nvSpPr>
        <p:spPr bwMode="auto">
          <a:xfrm>
            <a:off x="2152650" y="3321050"/>
            <a:ext cx="4864100" cy="774700"/>
          </a:xfrm>
          <a:custGeom>
            <a:avLst/>
            <a:gdLst>
              <a:gd name="connsiteX0" fmla="*/ 0 w 4864100"/>
              <a:gd name="connsiteY0" fmla="*/ 552450 h 774700"/>
              <a:gd name="connsiteX1" fmla="*/ 12700 w 4864100"/>
              <a:gd name="connsiteY1" fmla="*/ 127000 h 774700"/>
              <a:gd name="connsiteX2" fmla="*/ 50800 w 4864100"/>
              <a:gd name="connsiteY2" fmla="*/ 50800 h 774700"/>
              <a:gd name="connsiteX3" fmla="*/ 1397000 w 4864100"/>
              <a:gd name="connsiteY3" fmla="*/ 12700 h 774700"/>
              <a:gd name="connsiteX4" fmla="*/ 3460750 w 4864100"/>
              <a:gd name="connsiteY4" fmla="*/ 0 h 774700"/>
              <a:gd name="connsiteX5" fmla="*/ 4775200 w 4864100"/>
              <a:gd name="connsiteY5" fmla="*/ 69850 h 774700"/>
              <a:gd name="connsiteX6" fmla="*/ 4851400 w 4864100"/>
              <a:gd name="connsiteY6" fmla="*/ 114300 h 774700"/>
              <a:gd name="connsiteX7" fmla="*/ 4864100 w 4864100"/>
              <a:gd name="connsiteY7" fmla="*/ 590550 h 774700"/>
              <a:gd name="connsiteX8" fmla="*/ 3486150 w 4864100"/>
              <a:gd name="connsiteY8" fmla="*/ 774700 h 774700"/>
              <a:gd name="connsiteX9" fmla="*/ 1397000 w 4864100"/>
              <a:gd name="connsiteY9" fmla="*/ 755650 h 774700"/>
              <a:gd name="connsiteX10" fmla="*/ 0 w 4864100"/>
              <a:gd name="connsiteY10" fmla="*/ 55245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4100" h="774700">
                <a:moveTo>
                  <a:pt x="0" y="552450"/>
                </a:moveTo>
                <a:lnTo>
                  <a:pt x="12700" y="127000"/>
                </a:lnTo>
                <a:lnTo>
                  <a:pt x="50800" y="50800"/>
                </a:lnTo>
                <a:lnTo>
                  <a:pt x="1397000" y="12700"/>
                </a:lnTo>
                <a:lnTo>
                  <a:pt x="3460750" y="0"/>
                </a:lnTo>
                <a:lnTo>
                  <a:pt x="4775200" y="69850"/>
                </a:lnTo>
                <a:lnTo>
                  <a:pt x="4851400" y="114300"/>
                </a:lnTo>
                <a:lnTo>
                  <a:pt x="4864100" y="590550"/>
                </a:lnTo>
                <a:lnTo>
                  <a:pt x="3486150" y="774700"/>
                </a:lnTo>
                <a:lnTo>
                  <a:pt x="1397000" y="755650"/>
                </a:lnTo>
                <a:lnTo>
                  <a:pt x="0" y="55245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15000"/>
                  <a:satMod val="180000"/>
                  <a:alpha val="43000"/>
                </a:schemeClr>
              </a:gs>
              <a:gs pos="50000">
                <a:schemeClr val="accent2">
                  <a:shade val="45000"/>
                  <a:satMod val="170000"/>
                  <a:alpha val="43000"/>
                </a:schemeClr>
              </a:gs>
              <a:gs pos="70000">
                <a:schemeClr val="accent2">
                  <a:tint val="99000"/>
                  <a:shade val="65000"/>
                  <a:satMod val="155000"/>
                  <a:alpha val="43000"/>
                </a:schemeClr>
              </a:gs>
              <a:gs pos="100000">
                <a:schemeClr val="accent2">
                  <a:tint val="95500"/>
                  <a:shade val="100000"/>
                  <a:satMod val="155000"/>
                  <a:alpha val="43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Bulle rectangulaire à coins arrondis 13"/>
          <p:cNvSpPr/>
          <p:nvPr/>
        </p:nvSpPr>
        <p:spPr bwMode="auto">
          <a:xfrm>
            <a:off x="6316198" y="2781303"/>
            <a:ext cx="1682496" cy="327994"/>
          </a:xfrm>
          <a:prstGeom prst="wedgeRoundRectCallout">
            <a:avLst>
              <a:gd name="adj1" fmla="val -52073"/>
              <a:gd name="adj2" fmla="val 164654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Surface alaire (S)</a:t>
            </a:r>
          </a:p>
        </p:txBody>
      </p:sp>
      <p:sp>
        <p:nvSpPr>
          <p:cNvPr id="41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2125100" y="3632200"/>
            <a:ext cx="4906600" cy="1270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5400000" flipH="1" flipV="1">
            <a:off x="3224005" y="3702355"/>
            <a:ext cx="754940" cy="635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Bulle rectangulaire à coins arrondis 35"/>
          <p:cNvSpPr/>
          <p:nvPr/>
        </p:nvSpPr>
        <p:spPr bwMode="auto">
          <a:xfrm>
            <a:off x="5820899" y="4318003"/>
            <a:ext cx="1466498" cy="327994"/>
          </a:xfrm>
          <a:prstGeom prst="wedgeRoundRectCallout">
            <a:avLst>
              <a:gd name="adj1" fmla="val -63655"/>
              <a:gd name="adj2" fmla="val -257396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Envergure (E)</a:t>
            </a:r>
          </a:p>
        </p:txBody>
      </p:sp>
      <p:sp>
        <p:nvSpPr>
          <p:cNvPr id="40" name="Bulle rectangulaire à coins arrondis 39"/>
          <p:cNvSpPr/>
          <p:nvPr/>
        </p:nvSpPr>
        <p:spPr bwMode="auto">
          <a:xfrm>
            <a:off x="1833099" y="4343403"/>
            <a:ext cx="1286498" cy="327994"/>
          </a:xfrm>
          <a:prstGeom prst="wedgeRoundRectCallout">
            <a:avLst>
              <a:gd name="adj1" fmla="val 86182"/>
              <a:gd name="adj2" fmla="val -20706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Corde (C) 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54000" y="1600200"/>
            <a:ext cx="8674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Allongement (</a:t>
            </a:r>
            <a:r>
              <a:rPr lang="fr-FR" sz="1600" b="1" dirty="0" smtClean="0">
                <a:latin typeface="Symbol" charset="2"/>
                <a:cs typeface="Symbol" charset="2"/>
              </a:rPr>
              <a:t>l</a:t>
            </a:r>
            <a:r>
              <a:rPr lang="fr-FR" sz="1600" b="1" dirty="0" smtClean="0"/>
              <a:t>) </a:t>
            </a:r>
            <a:r>
              <a:rPr lang="fr-FR" sz="1600" dirty="0" smtClean="0"/>
              <a:t>: rapport entre l’envergure (E) et la corde (</a:t>
            </a:r>
            <a:r>
              <a:rPr lang="fr-FR" sz="1600" dirty="0" smtClean="0">
                <a:latin typeface="+mj-lt"/>
              </a:rPr>
              <a:t>C</a:t>
            </a:r>
            <a:r>
              <a:rPr lang="fr-FR" sz="1600" dirty="0" smtClean="0"/>
              <a:t>) : </a:t>
            </a:r>
            <a:r>
              <a:rPr lang="fr-FR" sz="1600" b="1" dirty="0" smtClean="0">
                <a:latin typeface="Symbol" charset="2"/>
                <a:cs typeface="Symbol" charset="2"/>
              </a:rPr>
              <a:t>l = </a:t>
            </a:r>
            <a:r>
              <a:rPr lang="fr-FR" sz="1600" b="1" dirty="0" smtClean="0">
                <a:latin typeface="+mj-lt"/>
                <a:cs typeface="Symbol" charset="2"/>
              </a:rPr>
              <a:t>E</a:t>
            </a:r>
            <a:r>
              <a:rPr lang="fr-FR" sz="1600" b="1" dirty="0" smtClean="0">
                <a:latin typeface="Symbol" charset="2"/>
                <a:cs typeface="Symbol" charset="2"/>
              </a:rPr>
              <a:t>/</a:t>
            </a:r>
            <a:r>
              <a:rPr lang="fr-FR" sz="1600" b="1" dirty="0" smtClean="0">
                <a:latin typeface="+mj-lt"/>
                <a:cs typeface="Symbol" charset="2"/>
              </a:rPr>
              <a:t>C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260350" y="1981200"/>
            <a:ext cx="8674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ou rapport entre le carré de l’envergure (E) et la surface de l’aile (</a:t>
            </a:r>
            <a:r>
              <a:rPr lang="fr-FR" sz="1600" dirty="0" smtClean="0">
                <a:latin typeface="+mj-lt"/>
              </a:rPr>
              <a:t>S</a:t>
            </a:r>
            <a:r>
              <a:rPr lang="fr-FR" sz="1600" dirty="0" smtClean="0"/>
              <a:t>) </a:t>
            </a:r>
            <a:r>
              <a:rPr lang="fr-FR" sz="1600" b="1" dirty="0" smtClean="0"/>
              <a:t>: </a:t>
            </a:r>
            <a:r>
              <a:rPr lang="fr-FR" sz="1600" b="1" dirty="0" smtClean="0">
                <a:latin typeface="Symbol" charset="2"/>
                <a:cs typeface="Symbol" charset="2"/>
              </a:rPr>
              <a:t>l = </a:t>
            </a:r>
            <a:r>
              <a:rPr lang="fr-FR" sz="1600" b="1" dirty="0" smtClean="0">
                <a:latin typeface="+mj-lt"/>
                <a:cs typeface="Symbol" charset="2"/>
              </a:rPr>
              <a:t>E</a:t>
            </a:r>
            <a:r>
              <a:rPr lang="fr-FR" sz="1600" b="1" baseline="30000" dirty="0" smtClean="0">
                <a:latin typeface="+mj-lt"/>
                <a:cs typeface="Symbol" charset="2"/>
              </a:rPr>
              <a:t>2</a:t>
            </a:r>
            <a:r>
              <a:rPr lang="fr-FR" sz="1600" b="1" dirty="0" smtClean="0">
                <a:latin typeface="Symbol" charset="2"/>
                <a:cs typeface="Symbol" charset="2"/>
              </a:rPr>
              <a:t>/</a:t>
            </a:r>
            <a:r>
              <a:rPr lang="fr-FR" sz="1600" b="1" dirty="0" smtClean="0">
                <a:latin typeface="+mj-lt"/>
                <a:cs typeface="Symbol" charset="2"/>
              </a:rPr>
              <a:t>S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3016250" y="12573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L’allongement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66700" y="6070600"/>
            <a:ext cx="8674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L’allongement (</a:t>
            </a:r>
            <a:r>
              <a:rPr lang="fr-FR" sz="1600" b="1" dirty="0" smtClean="0">
                <a:latin typeface="Symbol" charset="2"/>
                <a:cs typeface="Symbol" charset="2"/>
              </a:rPr>
              <a:t>l</a:t>
            </a:r>
            <a:r>
              <a:rPr lang="fr-FR" sz="1600" b="1" dirty="0" smtClean="0"/>
              <a:t>) </a:t>
            </a:r>
            <a:r>
              <a:rPr lang="fr-FR" sz="1600" dirty="0" smtClean="0"/>
              <a:t>influence la valeur de la traînée induite (inversement proportionnelle.) </a:t>
            </a:r>
            <a:endParaRPr lang="fr-FR" sz="1600" b="1" dirty="0"/>
          </a:p>
        </p:txBody>
      </p:sp>
      <p:sp>
        <p:nvSpPr>
          <p:cNvPr id="5" name="Bouton d'action : Informations 4">
            <a:hlinkClick r:id="rId4" action="ppaction://hlinksldjump" highlightClick="1"/>
          </p:cNvPr>
          <p:cNvSpPr/>
          <p:nvPr/>
        </p:nvSpPr>
        <p:spPr>
          <a:xfrm>
            <a:off x="4356100" y="6489700"/>
            <a:ext cx="495300" cy="203200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 animBg="1"/>
      <p:bldP spid="36" grpId="0" animBg="1"/>
      <p:bldP spid="40" grpId="0" animBg="1"/>
      <p:bldP spid="42" grpId="0"/>
      <p:bldP spid="43" grpId="0"/>
      <p:bldP spid="44" grpId="0"/>
      <p:bldP spid="20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defTabSz="914400" eaLnBrk="1" fontAlgn="base" latinLnBrk="0" hangingPunct="1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</a:t>
            </a: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des </a:t>
            </a:r>
            <a:r>
              <a:rPr lang="fr-FR" b="1" noProof="1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aéronefs</a:t>
            </a:r>
          </a:p>
          <a:p>
            <a:pPr marL="342900" marR="0" lvl="2" indent="-342900" defTabSz="914400" eaLnBrk="1" fontAlgn="base" latinLnBrk="0" hangingPunct="1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  <a:endParaRPr lang="fr-FR" b="1" noProof="1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  <a:p>
            <a:pPr marL="342900" marR="0" lvl="2" indent="-342900" defTabSz="914400" eaLnBrk="1" fontAlgn="base" latinLnBrk="0" hangingPunct="1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</a:t>
            </a:r>
            <a:r>
              <a:rPr lang="fr-FR" b="1" noProof="1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tructure </a:t>
            </a: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1422401"/>
            <a:ext cx="3801533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2074076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/>
          <p:nvPr/>
        </p:nvGrpSpPr>
        <p:grpSpPr>
          <a:xfrm>
            <a:off x="2096386" y="2044700"/>
            <a:ext cx="5536314" cy="3505200"/>
            <a:chOff x="2121786" y="2095500"/>
            <a:chExt cx="5536314" cy="3505200"/>
          </a:xfrm>
        </p:grpSpPr>
        <p:grpSp>
          <p:nvGrpSpPr>
            <p:cNvPr id="3" name="Grouper 17"/>
            <p:cNvGrpSpPr/>
            <p:nvPr/>
          </p:nvGrpSpPr>
          <p:grpSpPr>
            <a:xfrm>
              <a:off x="2121786" y="2095500"/>
              <a:ext cx="5536314" cy="3505200"/>
              <a:chOff x="2045586" y="2044700"/>
              <a:chExt cx="5536314" cy="3505200"/>
            </a:xfrm>
          </p:grpSpPr>
          <p:grpSp>
            <p:nvGrpSpPr>
              <p:cNvPr id="4" name="Grouper 15"/>
              <p:cNvGrpSpPr/>
              <p:nvPr/>
            </p:nvGrpSpPr>
            <p:grpSpPr>
              <a:xfrm>
                <a:off x="2045586" y="2044700"/>
                <a:ext cx="5282314" cy="3505200"/>
                <a:chOff x="2045586" y="2044700"/>
                <a:chExt cx="5282314" cy="3505200"/>
              </a:xfrm>
              <a:solidFill>
                <a:srgbClr val="FFFFFF"/>
              </a:solidFill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/>
                </a:blip>
                <a:srcRect r="38014"/>
                <a:stretch>
                  <a:fillRect/>
                </a:stretch>
              </p:blipFill>
              <p:spPr>
                <a:xfrm>
                  <a:off x="2045586" y="2044700"/>
                  <a:ext cx="5052828" cy="3505200"/>
                </a:xfrm>
                <a:prstGeom prst="snip1Rect">
                  <a:avLst/>
                </a:prstGeom>
                <a:grpFill/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6121400" y="3797300"/>
                  <a:ext cx="1206500" cy="12065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109728" tIns="54864" rIns="109728" bIns="54864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10969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800" b="0" i="0" u="none" strike="noStrike" cap="none" normalizeH="0" baseline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" pitchFamily="34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 bwMode="auto">
              <a:xfrm>
                <a:off x="5308600" y="2311400"/>
                <a:ext cx="2273300" cy="533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7086600" y="2819400"/>
              <a:ext cx="165100" cy="177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2125100" y="3175000"/>
            <a:ext cx="4906600" cy="1270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5400000" flipH="1" flipV="1">
            <a:off x="3224005" y="3245155"/>
            <a:ext cx="754940" cy="635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34950" y="5740400"/>
            <a:ext cx="867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Allongement (</a:t>
            </a:r>
            <a:r>
              <a:rPr lang="fr-FR" b="1" dirty="0" smtClean="0">
                <a:latin typeface="Symbol" charset="2"/>
                <a:cs typeface="Symbol" charset="2"/>
              </a:rPr>
              <a:t>l</a:t>
            </a:r>
            <a:r>
              <a:rPr lang="fr-FR" b="1" dirty="0" smtClean="0"/>
              <a:t>)</a:t>
            </a:r>
            <a:r>
              <a:rPr lang="fr-FR" dirty="0" smtClean="0">
                <a:latin typeface="Symbol" charset="2"/>
                <a:cs typeface="Symbol" charset="2"/>
              </a:rPr>
              <a:t> = </a:t>
            </a:r>
            <a:r>
              <a:rPr lang="fr-FR" dirty="0" smtClean="0">
                <a:latin typeface="+mj-lt"/>
                <a:cs typeface="Symbol" charset="2"/>
              </a:rPr>
              <a:t>E</a:t>
            </a:r>
            <a:r>
              <a:rPr lang="fr-FR" dirty="0" smtClean="0">
                <a:latin typeface="Symbol" charset="2"/>
                <a:cs typeface="Symbol" charset="2"/>
              </a:rPr>
              <a:t>/</a:t>
            </a:r>
            <a:r>
              <a:rPr lang="fr-FR" dirty="0" smtClean="0">
                <a:latin typeface="+mj-lt"/>
                <a:cs typeface="Symbol" charset="2"/>
              </a:rPr>
              <a:t>C = 9,00 / 1,5 = 6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0" name="Bulle rectangulaire à coins arrondis 19"/>
          <p:cNvSpPr/>
          <p:nvPr/>
        </p:nvSpPr>
        <p:spPr bwMode="auto">
          <a:xfrm>
            <a:off x="5820899" y="3860803"/>
            <a:ext cx="1394498" cy="327994"/>
          </a:xfrm>
          <a:prstGeom prst="wedgeRoundRectCallout">
            <a:avLst>
              <a:gd name="adj1" fmla="val -63655"/>
              <a:gd name="adj2" fmla="val -257396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 = 9,00 m.</a:t>
            </a:r>
          </a:p>
        </p:txBody>
      </p:sp>
      <p:sp>
        <p:nvSpPr>
          <p:cNvPr id="21" name="Bulle rectangulaire à coins arrondis 20"/>
          <p:cNvSpPr/>
          <p:nvPr/>
        </p:nvSpPr>
        <p:spPr bwMode="auto">
          <a:xfrm>
            <a:off x="1680699" y="3860803"/>
            <a:ext cx="1394498" cy="327994"/>
          </a:xfrm>
          <a:prstGeom prst="wedgeRoundRectCallout">
            <a:avLst>
              <a:gd name="adj1" fmla="val 86182"/>
              <a:gd name="adj2" fmla="val -20706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C = 1,50 m.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03550" y="16002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allongement moyen</a:t>
            </a:r>
          </a:p>
        </p:txBody>
      </p:sp>
      <p:sp>
        <p:nvSpPr>
          <p:cNvPr id="18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0" grpId="0" animBg="1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8"/>
          <p:cNvGrpSpPr>
            <a:grpSpLocks noChangeAspect="1"/>
          </p:cNvGrpSpPr>
          <p:nvPr/>
        </p:nvGrpSpPr>
        <p:grpSpPr bwMode="auto">
          <a:xfrm flipV="1">
            <a:off x="1019185" y="2426800"/>
            <a:ext cx="7105629" cy="2450000"/>
            <a:chOff x="249" y="2069"/>
            <a:chExt cx="4335" cy="1876"/>
          </a:xfrm>
        </p:grpSpPr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2340" y="2256"/>
              <a:ext cx="169" cy="1689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33" y="836"/>
                </a:cxn>
                <a:cxn ang="0">
                  <a:pos x="9" y="873"/>
                </a:cxn>
                <a:cxn ang="0">
                  <a:pos x="19" y="1095"/>
                </a:cxn>
                <a:cxn ang="0">
                  <a:pos x="31" y="1521"/>
                </a:cxn>
                <a:cxn ang="0">
                  <a:pos x="91" y="1689"/>
                </a:cxn>
                <a:cxn ang="0">
                  <a:pos x="148" y="1518"/>
                </a:cxn>
                <a:cxn ang="0">
                  <a:pos x="162" y="1100"/>
                </a:cxn>
                <a:cxn ang="0">
                  <a:pos x="169" y="873"/>
                </a:cxn>
                <a:cxn ang="0">
                  <a:pos x="142" y="837"/>
                </a:cxn>
                <a:cxn ang="0">
                  <a:pos x="97" y="0"/>
                </a:cxn>
                <a:cxn ang="0">
                  <a:pos x="67" y="0"/>
                </a:cxn>
              </a:cxnLst>
              <a:rect l="0" t="0" r="r" b="b"/>
              <a:pathLst>
                <a:path w="169" h="1689">
                  <a:moveTo>
                    <a:pt x="67" y="0"/>
                  </a:moveTo>
                  <a:cubicBezTo>
                    <a:pt x="67" y="0"/>
                    <a:pt x="43" y="691"/>
                    <a:pt x="33" y="836"/>
                  </a:cubicBezTo>
                  <a:cubicBezTo>
                    <a:pt x="28" y="864"/>
                    <a:pt x="25" y="858"/>
                    <a:pt x="9" y="873"/>
                  </a:cubicBezTo>
                  <a:cubicBezTo>
                    <a:pt x="34" y="984"/>
                    <a:pt x="19" y="1095"/>
                    <a:pt x="19" y="1095"/>
                  </a:cubicBezTo>
                  <a:cubicBezTo>
                    <a:pt x="0" y="1307"/>
                    <a:pt x="31" y="1521"/>
                    <a:pt x="31" y="1521"/>
                  </a:cubicBezTo>
                  <a:cubicBezTo>
                    <a:pt x="45" y="1634"/>
                    <a:pt x="72" y="1689"/>
                    <a:pt x="91" y="1689"/>
                  </a:cubicBezTo>
                  <a:cubicBezTo>
                    <a:pt x="110" y="1689"/>
                    <a:pt x="132" y="1616"/>
                    <a:pt x="148" y="1518"/>
                  </a:cubicBezTo>
                  <a:cubicBezTo>
                    <a:pt x="160" y="1420"/>
                    <a:pt x="165" y="1310"/>
                    <a:pt x="162" y="1100"/>
                  </a:cubicBezTo>
                  <a:cubicBezTo>
                    <a:pt x="136" y="989"/>
                    <a:pt x="166" y="921"/>
                    <a:pt x="169" y="873"/>
                  </a:cubicBezTo>
                  <a:cubicBezTo>
                    <a:pt x="138" y="857"/>
                    <a:pt x="148" y="864"/>
                    <a:pt x="142" y="837"/>
                  </a:cubicBezTo>
                  <a:cubicBezTo>
                    <a:pt x="119" y="418"/>
                    <a:pt x="97" y="0"/>
                    <a:pt x="97" y="0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 w="6350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2484" y="3129"/>
              <a:ext cx="2100" cy="276"/>
            </a:xfrm>
            <a:custGeom>
              <a:avLst/>
              <a:gdLst/>
              <a:ahLst/>
              <a:cxnLst>
                <a:cxn ang="0">
                  <a:pos x="2098" y="141"/>
                </a:cxn>
                <a:cxn ang="0">
                  <a:pos x="1678" y="132"/>
                </a:cxn>
                <a:cxn ang="0">
                  <a:pos x="22" y="0"/>
                </a:cxn>
                <a:cxn ang="0">
                  <a:pos x="18" y="227"/>
                </a:cxn>
                <a:cxn ang="0">
                  <a:pos x="907" y="276"/>
                </a:cxn>
                <a:cxn ang="0">
                  <a:pos x="1681" y="273"/>
                </a:cxn>
                <a:cxn ang="0">
                  <a:pos x="2079" y="197"/>
                </a:cxn>
                <a:cxn ang="0">
                  <a:pos x="2098" y="141"/>
                </a:cxn>
              </a:cxnLst>
              <a:rect l="0" t="0" r="r" b="b"/>
              <a:pathLst>
                <a:path w="2100" h="276">
                  <a:moveTo>
                    <a:pt x="2098" y="141"/>
                  </a:moveTo>
                  <a:cubicBezTo>
                    <a:pt x="1885" y="147"/>
                    <a:pt x="1684" y="135"/>
                    <a:pt x="1678" y="132"/>
                  </a:cubicBezTo>
                  <a:cubicBezTo>
                    <a:pt x="838" y="57"/>
                    <a:pt x="410" y="30"/>
                    <a:pt x="22" y="0"/>
                  </a:cubicBezTo>
                  <a:cubicBezTo>
                    <a:pt x="7" y="122"/>
                    <a:pt x="0" y="120"/>
                    <a:pt x="18" y="227"/>
                  </a:cubicBezTo>
                  <a:cubicBezTo>
                    <a:pt x="465" y="254"/>
                    <a:pt x="907" y="276"/>
                    <a:pt x="907" y="276"/>
                  </a:cubicBezTo>
                  <a:cubicBezTo>
                    <a:pt x="1201" y="273"/>
                    <a:pt x="1276" y="273"/>
                    <a:pt x="1681" y="273"/>
                  </a:cubicBezTo>
                  <a:cubicBezTo>
                    <a:pt x="1867" y="249"/>
                    <a:pt x="1968" y="228"/>
                    <a:pt x="2079" y="197"/>
                  </a:cubicBezTo>
                  <a:cubicBezTo>
                    <a:pt x="2100" y="180"/>
                    <a:pt x="2097" y="173"/>
                    <a:pt x="2098" y="141"/>
                  </a:cubicBezTo>
                  <a:close/>
                </a:path>
              </a:pathLst>
            </a:custGeom>
            <a:solidFill>
              <a:srgbClr val="FFFFFF"/>
            </a:solidFill>
            <a:ln w="6350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249" y="3129"/>
              <a:ext cx="2125" cy="285"/>
            </a:xfrm>
            <a:custGeom>
              <a:avLst/>
              <a:gdLst/>
              <a:ahLst/>
              <a:cxnLst>
                <a:cxn ang="0">
                  <a:pos x="7" y="156"/>
                </a:cxn>
                <a:cxn ang="0">
                  <a:pos x="421" y="147"/>
                </a:cxn>
                <a:cxn ang="0">
                  <a:pos x="2098" y="0"/>
                </a:cxn>
                <a:cxn ang="0">
                  <a:pos x="2110" y="228"/>
                </a:cxn>
                <a:cxn ang="0">
                  <a:pos x="1216" y="282"/>
                </a:cxn>
                <a:cxn ang="0">
                  <a:pos x="421" y="285"/>
                </a:cxn>
                <a:cxn ang="0">
                  <a:pos x="28" y="219"/>
                </a:cxn>
                <a:cxn ang="0">
                  <a:pos x="7" y="156"/>
                </a:cxn>
              </a:cxnLst>
              <a:rect l="0" t="0" r="r" b="b"/>
              <a:pathLst>
                <a:path w="2125" h="285">
                  <a:moveTo>
                    <a:pt x="7" y="156"/>
                  </a:moveTo>
                  <a:cubicBezTo>
                    <a:pt x="220" y="162"/>
                    <a:pt x="421" y="147"/>
                    <a:pt x="421" y="147"/>
                  </a:cubicBezTo>
                  <a:cubicBezTo>
                    <a:pt x="1261" y="60"/>
                    <a:pt x="2098" y="0"/>
                    <a:pt x="2098" y="0"/>
                  </a:cubicBezTo>
                  <a:cubicBezTo>
                    <a:pt x="2098" y="0"/>
                    <a:pt x="2125" y="84"/>
                    <a:pt x="2110" y="228"/>
                  </a:cubicBezTo>
                  <a:cubicBezTo>
                    <a:pt x="1663" y="255"/>
                    <a:pt x="1216" y="282"/>
                    <a:pt x="1216" y="282"/>
                  </a:cubicBezTo>
                  <a:cubicBezTo>
                    <a:pt x="922" y="279"/>
                    <a:pt x="826" y="285"/>
                    <a:pt x="421" y="285"/>
                  </a:cubicBezTo>
                  <a:cubicBezTo>
                    <a:pt x="220" y="270"/>
                    <a:pt x="139" y="255"/>
                    <a:pt x="28" y="219"/>
                  </a:cubicBezTo>
                  <a:cubicBezTo>
                    <a:pt x="28" y="219"/>
                    <a:pt x="0" y="194"/>
                    <a:pt x="7" y="156"/>
                  </a:cubicBezTo>
                  <a:close/>
                </a:path>
              </a:pathLst>
            </a:custGeom>
            <a:solidFill>
              <a:srgbClr val="FFFFFF"/>
            </a:solidFill>
            <a:ln w="6350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24" name="AutoShape 12"/>
            <p:cNvCxnSpPr>
              <a:cxnSpLocks noChangeShapeType="1"/>
              <a:stCxn id="23" idx="1"/>
              <a:endCxn id="23" idx="5"/>
            </p:cNvCxnSpPr>
            <p:nvPr/>
          </p:nvCxnSpPr>
          <p:spPr bwMode="auto">
            <a:xfrm>
              <a:off x="670" y="3276"/>
              <a:ext cx="0" cy="138"/>
            </a:xfrm>
            <a:prstGeom prst="straightConnector1">
              <a:avLst/>
            </a:prstGeom>
            <a:noFill/>
            <a:ln w="3175">
              <a:solidFill>
                <a:srgbClr val="4D4D4D"/>
              </a:solidFill>
              <a:round/>
              <a:headEnd/>
              <a:tailEnd/>
            </a:ln>
            <a:effectLst/>
          </p:spPr>
        </p:cxn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445" y="3198"/>
              <a:ext cx="1008" cy="10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6" y="108"/>
                </a:cxn>
                <a:cxn ang="0">
                  <a:pos x="222" y="105"/>
                </a:cxn>
                <a:cxn ang="0">
                  <a:pos x="1008" y="42"/>
                </a:cxn>
                <a:cxn ang="0">
                  <a:pos x="1005" y="0"/>
                </a:cxn>
              </a:cxnLst>
              <a:rect l="0" t="0" r="r" b="b"/>
              <a:pathLst>
                <a:path w="1008" h="108">
                  <a:moveTo>
                    <a:pt x="0" y="87"/>
                  </a:moveTo>
                  <a:lnTo>
                    <a:pt x="6" y="108"/>
                  </a:lnTo>
                  <a:lnTo>
                    <a:pt x="222" y="105"/>
                  </a:lnTo>
                  <a:lnTo>
                    <a:pt x="1008" y="42"/>
                  </a:lnTo>
                  <a:lnTo>
                    <a:pt x="1005" y="0"/>
                  </a:lnTo>
                </a:path>
              </a:pathLst>
            </a:custGeom>
            <a:noFill/>
            <a:ln w="3175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1497" y="3245"/>
              <a:ext cx="304" cy="3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31"/>
                </a:cxn>
                <a:cxn ang="0">
                  <a:pos x="301" y="13"/>
                </a:cxn>
                <a:cxn ang="0">
                  <a:pos x="304" y="0"/>
                </a:cxn>
                <a:cxn ang="0">
                  <a:pos x="0" y="18"/>
                </a:cxn>
              </a:cxnLst>
              <a:rect l="0" t="0" r="r" b="b"/>
              <a:pathLst>
                <a:path w="304" h="31">
                  <a:moveTo>
                    <a:pt x="0" y="18"/>
                  </a:moveTo>
                  <a:lnTo>
                    <a:pt x="0" y="31"/>
                  </a:lnTo>
                  <a:lnTo>
                    <a:pt x="301" y="13"/>
                  </a:lnTo>
                  <a:lnTo>
                    <a:pt x="304" y="0"/>
                  </a:lnTo>
                  <a:lnTo>
                    <a:pt x="0" y="18"/>
                  </a:lnTo>
                  <a:close/>
                </a:path>
              </a:pathLst>
            </a:custGeom>
            <a:noFill/>
            <a:ln w="3175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cxnSp>
          <p:nvCxnSpPr>
            <p:cNvPr id="29" name="AutoShape 15"/>
            <p:cNvCxnSpPr>
              <a:cxnSpLocks noChangeShapeType="1"/>
              <a:stCxn id="22" idx="1"/>
              <a:endCxn id="22" idx="5"/>
            </p:cNvCxnSpPr>
            <p:nvPr/>
          </p:nvCxnSpPr>
          <p:spPr bwMode="auto">
            <a:xfrm>
              <a:off x="4162" y="3261"/>
              <a:ext cx="3" cy="141"/>
            </a:xfrm>
            <a:prstGeom prst="straightConnector1">
              <a:avLst/>
            </a:prstGeom>
            <a:noFill/>
            <a:ln w="3175">
              <a:solidFill>
                <a:srgbClr val="4D4D4D"/>
              </a:solidFill>
              <a:round/>
              <a:headEnd/>
              <a:tailEnd/>
            </a:ln>
            <a:effectLst/>
          </p:spPr>
        </p:cxn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3388" y="3195"/>
              <a:ext cx="996" cy="96"/>
            </a:xfrm>
            <a:custGeom>
              <a:avLst/>
              <a:gdLst/>
              <a:ahLst/>
              <a:cxnLst>
                <a:cxn ang="0">
                  <a:pos x="996" y="78"/>
                </a:cxn>
                <a:cxn ang="0">
                  <a:pos x="996" y="96"/>
                </a:cxn>
                <a:cxn ang="0">
                  <a:pos x="777" y="90"/>
                </a:cxn>
                <a:cxn ang="0">
                  <a:pos x="0" y="39"/>
                </a:cxn>
                <a:cxn ang="0">
                  <a:pos x="3" y="0"/>
                </a:cxn>
              </a:cxnLst>
              <a:rect l="0" t="0" r="r" b="b"/>
              <a:pathLst>
                <a:path w="996" h="96">
                  <a:moveTo>
                    <a:pt x="996" y="78"/>
                  </a:moveTo>
                  <a:lnTo>
                    <a:pt x="996" y="96"/>
                  </a:lnTo>
                  <a:lnTo>
                    <a:pt x="777" y="90"/>
                  </a:lnTo>
                  <a:lnTo>
                    <a:pt x="0" y="39"/>
                  </a:lnTo>
                  <a:lnTo>
                    <a:pt x="3" y="0"/>
                  </a:lnTo>
                </a:path>
              </a:pathLst>
            </a:custGeom>
            <a:noFill/>
            <a:ln w="3175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3049" y="3243"/>
              <a:ext cx="294" cy="30"/>
            </a:xfrm>
            <a:custGeom>
              <a:avLst/>
              <a:gdLst/>
              <a:ahLst/>
              <a:cxnLst>
                <a:cxn ang="0">
                  <a:pos x="294" y="18"/>
                </a:cxn>
                <a:cxn ang="0">
                  <a:pos x="294" y="30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294" y="18"/>
                </a:cxn>
              </a:cxnLst>
              <a:rect l="0" t="0" r="r" b="b"/>
              <a:pathLst>
                <a:path w="294" h="30">
                  <a:moveTo>
                    <a:pt x="294" y="18"/>
                  </a:moveTo>
                  <a:lnTo>
                    <a:pt x="294" y="30"/>
                  </a:lnTo>
                  <a:lnTo>
                    <a:pt x="0" y="12"/>
                  </a:lnTo>
                  <a:lnTo>
                    <a:pt x="0" y="0"/>
                  </a:lnTo>
                  <a:lnTo>
                    <a:pt x="294" y="18"/>
                  </a:lnTo>
                  <a:close/>
                </a:path>
              </a:pathLst>
            </a:custGeom>
            <a:noFill/>
            <a:ln w="3175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2" name="Group 18"/>
            <p:cNvGrpSpPr>
              <a:grpSpLocks/>
            </p:cNvGrpSpPr>
            <p:nvPr/>
          </p:nvGrpSpPr>
          <p:grpSpPr bwMode="auto">
            <a:xfrm>
              <a:off x="2071" y="2069"/>
              <a:ext cx="693" cy="298"/>
              <a:chOff x="2496" y="1598"/>
              <a:chExt cx="693" cy="298"/>
            </a:xfrm>
          </p:grpSpPr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>
                <a:off x="2496" y="1657"/>
                <a:ext cx="693" cy="128"/>
              </a:xfrm>
              <a:custGeom>
                <a:avLst/>
                <a:gdLst/>
                <a:ahLst/>
                <a:cxnLst>
                  <a:cxn ang="0">
                    <a:pos x="24" y="23"/>
                  </a:cxn>
                  <a:cxn ang="0">
                    <a:pos x="60" y="92"/>
                  </a:cxn>
                  <a:cxn ang="0">
                    <a:pos x="339" y="128"/>
                  </a:cxn>
                  <a:cxn ang="0">
                    <a:pos x="378" y="128"/>
                  </a:cxn>
                  <a:cxn ang="0">
                    <a:pos x="660" y="86"/>
                  </a:cxn>
                  <a:cxn ang="0">
                    <a:pos x="687" y="26"/>
                  </a:cxn>
                  <a:cxn ang="0">
                    <a:pos x="375" y="2"/>
                  </a:cxn>
                  <a:cxn ang="0">
                    <a:pos x="369" y="38"/>
                  </a:cxn>
                  <a:cxn ang="0">
                    <a:pos x="333" y="38"/>
                  </a:cxn>
                  <a:cxn ang="0">
                    <a:pos x="336" y="2"/>
                  </a:cxn>
                  <a:cxn ang="0">
                    <a:pos x="24" y="23"/>
                  </a:cxn>
                </a:cxnLst>
                <a:rect l="0" t="0" r="r" b="b"/>
                <a:pathLst>
                  <a:path w="693" h="128">
                    <a:moveTo>
                      <a:pt x="24" y="23"/>
                    </a:moveTo>
                    <a:cubicBezTo>
                      <a:pt x="24" y="23"/>
                      <a:pt x="0" y="86"/>
                      <a:pt x="60" y="92"/>
                    </a:cubicBezTo>
                    <a:cubicBezTo>
                      <a:pt x="199" y="110"/>
                      <a:pt x="339" y="128"/>
                      <a:pt x="339" y="128"/>
                    </a:cubicBezTo>
                    <a:lnTo>
                      <a:pt x="378" y="128"/>
                    </a:lnTo>
                    <a:cubicBezTo>
                      <a:pt x="378" y="128"/>
                      <a:pt x="608" y="103"/>
                      <a:pt x="660" y="86"/>
                    </a:cubicBezTo>
                    <a:cubicBezTo>
                      <a:pt x="693" y="62"/>
                      <a:pt x="684" y="59"/>
                      <a:pt x="687" y="26"/>
                    </a:cubicBezTo>
                    <a:cubicBezTo>
                      <a:pt x="640" y="12"/>
                      <a:pt x="428" y="0"/>
                      <a:pt x="375" y="2"/>
                    </a:cubicBezTo>
                    <a:lnTo>
                      <a:pt x="369" y="38"/>
                    </a:lnTo>
                    <a:lnTo>
                      <a:pt x="333" y="38"/>
                    </a:lnTo>
                    <a:lnTo>
                      <a:pt x="336" y="2"/>
                    </a:lnTo>
                    <a:lnTo>
                      <a:pt x="24" y="23"/>
                    </a:lnTo>
                    <a:close/>
                  </a:path>
                </a:pathLst>
              </a:custGeom>
              <a:solidFill>
                <a:srgbClr val="FFFFFF"/>
              </a:solidFill>
              <a:ln w="6350" cmpd="sng">
                <a:solidFill>
                  <a:srgbClr val="4D4D4D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Freeform 20"/>
              <p:cNvSpPr>
                <a:spLocks/>
              </p:cNvSpPr>
              <p:nvPr/>
            </p:nvSpPr>
            <p:spPr bwMode="auto">
              <a:xfrm>
                <a:off x="2837" y="1598"/>
                <a:ext cx="25" cy="87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2" y="0"/>
                  </a:cxn>
                  <a:cxn ang="0">
                    <a:pos x="25" y="87"/>
                  </a:cxn>
                  <a:cxn ang="0">
                    <a:pos x="0" y="87"/>
                  </a:cxn>
                </a:cxnLst>
                <a:rect l="0" t="0" r="r" b="b"/>
                <a:pathLst>
                  <a:path w="25" h="87">
                    <a:moveTo>
                      <a:pt x="0" y="87"/>
                    </a:moveTo>
                    <a:lnTo>
                      <a:pt x="12" y="0"/>
                    </a:lnTo>
                    <a:lnTo>
                      <a:pt x="25" y="87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FF"/>
              </a:solidFill>
              <a:ln w="6350" cmpd="sng">
                <a:solidFill>
                  <a:srgbClr val="4D4D4D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2829" y="1785"/>
                <a:ext cx="36" cy="11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8" y="111"/>
                  </a:cxn>
                  <a:cxn ang="0">
                    <a:pos x="0" y="0"/>
                  </a:cxn>
                </a:cxnLst>
                <a:rect l="0" t="0" r="r" b="b"/>
                <a:pathLst>
                  <a:path w="36" h="111">
                    <a:moveTo>
                      <a:pt x="36" y="0"/>
                    </a:moveTo>
                    <a:cubicBezTo>
                      <a:pt x="33" y="18"/>
                      <a:pt x="24" y="111"/>
                      <a:pt x="18" y="111"/>
                    </a:cubicBezTo>
                    <a:cubicBezTo>
                      <a:pt x="12" y="111"/>
                      <a:pt x="4" y="2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 w="6350" cmpd="sng">
                <a:solidFill>
                  <a:srgbClr val="4D4D4D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2516" y="1698"/>
                <a:ext cx="66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64" y="0"/>
                  </a:cxn>
                </a:cxnLst>
                <a:rect l="0" t="0" r="r" b="b"/>
                <a:pathLst>
                  <a:path w="664" h="1">
                    <a:moveTo>
                      <a:pt x="0" y="0"/>
                    </a:moveTo>
                    <a:lnTo>
                      <a:pt x="664" y="0"/>
                    </a:lnTo>
                  </a:path>
                </a:pathLst>
              </a:custGeom>
              <a:solidFill>
                <a:srgbClr val="FFFFFF"/>
              </a:solidFill>
              <a:ln w="3175" cmpd="sng">
                <a:solidFill>
                  <a:srgbClr val="4D4D4D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2350" y="3338"/>
              <a:ext cx="158" cy="474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75" y="3"/>
                </a:cxn>
                <a:cxn ang="0">
                  <a:pos x="152" y="27"/>
                </a:cxn>
                <a:cxn ang="0">
                  <a:pos x="137" y="433"/>
                </a:cxn>
                <a:cxn ang="0">
                  <a:pos x="24" y="438"/>
                </a:cxn>
                <a:cxn ang="0">
                  <a:pos x="6" y="30"/>
                </a:cxn>
              </a:cxnLst>
              <a:rect l="0" t="0" r="r" b="b"/>
              <a:pathLst>
                <a:path w="158" h="474">
                  <a:moveTo>
                    <a:pt x="6" y="30"/>
                  </a:moveTo>
                  <a:cubicBezTo>
                    <a:pt x="6" y="30"/>
                    <a:pt x="33" y="0"/>
                    <a:pt x="75" y="3"/>
                  </a:cubicBezTo>
                  <a:cubicBezTo>
                    <a:pt x="113" y="1"/>
                    <a:pt x="152" y="27"/>
                    <a:pt x="152" y="27"/>
                  </a:cubicBezTo>
                  <a:cubicBezTo>
                    <a:pt x="158" y="228"/>
                    <a:pt x="158" y="258"/>
                    <a:pt x="137" y="433"/>
                  </a:cubicBezTo>
                  <a:cubicBezTo>
                    <a:pt x="87" y="474"/>
                    <a:pt x="47" y="450"/>
                    <a:pt x="24" y="438"/>
                  </a:cubicBezTo>
                  <a:cubicBezTo>
                    <a:pt x="0" y="315"/>
                    <a:pt x="0" y="138"/>
                    <a:pt x="6" y="30"/>
                  </a:cubicBezTo>
                  <a:close/>
                </a:path>
              </a:pathLst>
            </a:custGeom>
            <a:gradFill rotWithShape="0">
              <a:gsLst>
                <a:gs pos="0">
                  <a:srgbClr val="DDDDDD"/>
                </a:gs>
                <a:gs pos="50000">
                  <a:schemeClr val="accent1"/>
                </a:gs>
                <a:gs pos="100000">
                  <a:srgbClr val="DDDDDD"/>
                </a:gs>
              </a:gsLst>
              <a:lin ang="18900000" scaled="1"/>
            </a:gradFill>
            <a:ln w="6350" cmpd="sng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1032900" y="3238500"/>
            <a:ext cx="7102599" cy="1270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5400000" flipH="1" flipV="1">
            <a:off x="3440007" y="3308555"/>
            <a:ext cx="322937" cy="635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34950" y="5740400"/>
            <a:ext cx="867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Allongement (</a:t>
            </a:r>
            <a:r>
              <a:rPr lang="fr-FR" b="1" dirty="0" smtClean="0">
                <a:latin typeface="Symbol" charset="2"/>
                <a:cs typeface="Symbol" charset="2"/>
              </a:rPr>
              <a:t>l</a:t>
            </a:r>
            <a:r>
              <a:rPr lang="fr-FR" b="1" dirty="0" smtClean="0"/>
              <a:t>)</a:t>
            </a:r>
            <a:r>
              <a:rPr lang="fr-FR" dirty="0" smtClean="0">
                <a:latin typeface="Symbol" charset="2"/>
                <a:cs typeface="Symbol" charset="2"/>
              </a:rPr>
              <a:t> = </a:t>
            </a:r>
            <a:r>
              <a:rPr lang="fr-FR" dirty="0" smtClean="0">
                <a:latin typeface="+mj-lt"/>
                <a:cs typeface="Symbol" charset="2"/>
              </a:rPr>
              <a:t>E</a:t>
            </a:r>
            <a:r>
              <a:rPr lang="fr-FR" dirty="0" smtClean="0">
                <a:latin typeface="Symbol" charset="2"/>
                <a:cs typeface="Symbol" charset="2"/>
              </a:rPr>
              <a:t>/</a:t>
            </a:r>
            <a:r>
              <a:rPr lang="fr-FR" dirty="0" smtClean="0">
                <a:latin typeface="+mj-lt"/>
                <a:cs typeface="Symbol" charset="2"/>
              </a:rPr>
              <a:t>C = 24,00 / 0,7 = 34</a:t>
            </a:r>
            <a:endParaRPr lang="fr-FR" dirty="0"/>
          </a:p>
        </p:txBody>
      </p:sp>
      <p:sp>
        <p:nvSpPr>
          <p:cNvPr id="20" name="Bulle rectangulaire à coins arrondis 19"/>
          <p:cNvSpPr/>
          <p:nvPr/>
        </p:nvSpPr>
        <p:spPr bwMode="auto">
          <a:xfrm>
            <a:off x="5820899" y="3911603"/>
            <a:ext cx="1466498" cy="327994"/>
          </a:xfrm>
          <a:prstGeom prst="wedgeRoundRectCallout">
            <a:avLst>
              <a:gd name="adj1" fmla="val -63655"/>
              <a:gd name="adj2" fmla="val -257396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 = </a:t>
            </a:r>
            <a:r>
              <a:rPr lang="fr-FR" sz="1400" dirty="0" smtClean="0">
                <a:solidFill>
                  <a:srgbClr val="000000"/>
                </a:solidFill>
                <a:latin typeface="Segoe" pitchFamily="34" charset="0"/>
              </a:rPr>
              <a:t>24,00 </a:t>
            </a: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m.</a:t>
            </a:r>
          </a:p>
        </p:txBody>
      </p:sp>
      <p:sp>
        <p:nvSpPr>
          <p:cNvPr id="21" name="Bulle rectangulaire à coins arrondis 20"/>
          <p:cNvSpPr/>
          <p:nvPr/>
        </p:nvSpPr>
        <p:spPr bwMode="auto">
          <a:xfrm>
            <a:off x="1871199" y="3860803"/>
            <a:ext cx="1250498" cy="327994"/>
          </a:xfrm>
          <a:prstGeom prst="wedgeRoundRectCallout">
            <a:avLst>
              <a:gd name="adj1" fmla="val 86182"/>
              <a:gd name="adj2" fmla="val -20706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C = </a:t>
            </a:r>
            <a:r>
              <a:rPr lang="fr-FR" sz="1400" dirty="0" smtClean="0">
                <a:solidFill>
                  <a:srgbClr val="000000"/>
                </a:solidFill>
                <a:latin typeface="Segoe" pitchFamily="34" charset="0"/>
              </a:rPr>
              <a:t>0,70 </a:t>
            </a: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m.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003550" y="16002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Fort allongement</a:t>
            </a:r>
          </a:p>
        </p:txBody>
      </p:sp>
      <p:sp>
        <p:nvSpPr>
          <p:cNvPr id="26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0" grpId="0" animBg="1"/>
      <p:bldP spid="21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rcRect t="4627" r="58600"/>
          <a:stretch>
            <a:fillRect/>
          </a:stretch>
        </p:blipFill>
        <p:spPr>
          <a:xfrm>
            <a:off x="3136900" y="2120900"/>
            <a:ext cx="2628900" cy="4057650"/>
          </a:xfrm>
          <a:prstGeom prst="rect">
            <a:avLst/>
          </a:prstGeom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47" name="Forme libre 46"/>
          <p:cNvSpPr/>
          <p:nvPr/>
        </p:nvSpPr>
        <p:spPr bwMode="auto">
          <a:xfrm>
            <a:off x="3530600" y="3746500"/>
            <a:ext cx="2171700" cy="838200"/>
          </a:xfrm>
          <a:custGeom>
            <a:avLst/>
            <a:gdLst>
              <a:gd name="connsiteX0" fmla="*/ 0 w 2171700"/>
              <a:gd name="connsiteY0" fmla="*/ 495300 h 800100"/>
              <a:gd name="connsiteX1" fmla="*/ 762000 w 2171700"/>
              <a:gd name="connsiteY1" fmla="*/ 0 h 800100"/>
              <a:gd name="connsiteX2" fmla="*/ 1447800 w 2171700"/>
              <a:gd name="connsiteY2" fmla="*/ 0 h 800100"/>
              <a:gd name="connsiteX3" fmla="*/ 2159000 w 2171700"/>
              <a:gd name="connsiteY3" fmla="*/ 558800 h 800100"/>
              <a:gd name="connsiteX4" fmla="*/ 2171700 w 2171700"/>
              <a:gd name="connsiteY4" fmla="*/ 800100 h 800100"/>
              <a:gd name="connsiteX5" fmla="*/ 1092200 w 2171700"/>
              <a:gd name="connsiteY5" fmla="*/ 647700 h 800100"/>
              <a:gd name="connsiteX6" fmla="*/ 0 w 2171700"/>
              <a:gd name="connsiteY6" fmla="*/ 800100 h 800100"/>
              <a:gd name="connsiteX7" fmla="*/ 0 w 2171700"/>
              <a:gd name="connsiteY7" fmla="*/ 495300 h 800100"/>
              <a:gd name="connsiteX0" fmla="*/ 0 w 2171700"/>
              <a:gd name="connsiteY0" fmla="*/ 495300 h 800100"/>
              <a:gd name="connsiteX1" fmla="*/ 762000 w 2171700"/>
              <a:gd name="connsiteY1" fmla="*/ 0 h 800100"/>
              <a:gd name="connsiteX2" fmla="*/ 1447800 w 2171700"/>
              <a:gd name="connsiteY2" fmla="*/ 0 h 800100"/>
              <a:gd name="connsiteX3" fmla="*/ 2159000 w 2171700"/>
              <a:gd name="connsiteY3" fmla="*/ 558800 h 800100"/>
              <a:gd name="connsiteX4" fmla="*/ 2171700 w 2171700"/>
              <a:gd name="connsiteY4" fmla="*/ 800100 h 800100"/>
              <a:gd name="connsiteX5" fmla="*/ 1092200 w 2171700"/>
              <a:gd name="connsiteY5" fmla="*/ 647700 h 800100"/>
              <a:gd name="connsiteX6" fmla="*/ 1092200 w 2171700"/>
              <a:gd name="connsiteY6" fmla="*/ 660400 h 800100"/>
              <a:gd name="connsiteX7" fmla="*/ 0 w 2171700"/>
              <a:gd name="connsiteY7" fmla="*/ 800100 h 800100"/>
              <a:gd name="connsiteX8" fmla="*/ 0 w 2171700"/>
              <a:gd name="connsiteY8" fmla="*/ 495300 h 800100"/>
              <a:gd name="connsiteX0" fmla="*/ 0 w 2171700"/>
              <a:gd name="connsiteY0" fmla="*/ 495300 h 800100"/>
              <a:gd name="connsiteX1" fmla="*/ 762000 w 2171700"/>
              <a:gd name="connsiteY1" fmla="*/ 0 h 800100"/>
              <a:gd name="connsiteX2" fmla="*/ 1447800 w 2171700"/>
              <a:gd name="connsiteY2" fmla="*/ 0 h 800100"/>
              <a:gd name="connsiteX3" fmla="*/ 2159000 w 2171700"/>
              <a:gd name="connsiteY3" fmla="*/ 558800 h 800100"/>
              <a:gd name="connsiteX4" fmla="*/ 2171700 w 2171700"/>
              <a:gd name="connsiteY4" fmla="*/ 800100 h 800100"/>
              <a:gd name="connsiteX5" fmla="*/ 1092200 w 2171700"/>
              <a:gd name="connsiteY5" fmla="*/ 647700 h 800100"/>
              <a:gd name="connsiteX6" fmla="*/ 1092200 w 2171700"/>
              <a:gd name="connsiteY6" fmla="*/ 660400 h 800100"/>
              <a:gd name="connsiteX7" fmla="*/ 0 w 2171700"/>
              <a:gd name="connsiteY7" fmla="*/ 800100 h 800100"/>
              <a:gd name="connsiteX8" fmla="*/ 0 w 2171700"/>
              <a:gd name="connsiteY8" fmla="*/ 495300 h 800100"/>
              <a:gd name="connsiteX0" fmla="*/ 0 w 2171700"/>
              <a:gd name="connsiteY0" fmla="*/ 495300 h 960967"/>
              <a:gd name="connsiteX1" fmla="*/ 762000 w 2171700"/>
              <a:gd name="connsiteY1" fmla="*/ 0 h 960967"/>
              <a:gd name="connsiteX2" fmla="*/ 1447800 w 2171700"/>
              <a:gd name="connsiteY2" fmla="*/ 0 h 960967"/>
              <a:gd name="connsiteX3" fmla="*/ 2159000 w 2171700"/>
              <a:gd name="connsiteY3" fmla="*/ 558800 h 960967"/>
              <a:gd name="connsiteX4" fmla="*/ 2171700 w 2171700"/>
              <a:gd name="connsiteY4" fmla="*/ 800100 h 960967"/>
              <a:gd name="connsiteX5" fmla="*/ 1092200 w 2171700"/>
              <a:gd name="connsiteY5" fmla="*/ 647700 h 960967"/>
              <a:gd name="connsiteX6" fmla="*/ 1092200 w 2171700"/>
              <a:gd name="connsiteY6" fmla="*/ 838200 h 960967"/>
              <a:gd name="connsiteX7" fmla="*/ 0 w 2171700"/>
              <a:gd name="connsiteY7" fmla="*/ 800100 h 960967"/>
              <a:gd name="connsiteX8" fmla="*/ 0 w 2171700"/>
              <a:gd name="connsiteY8" fmla="*/ 495300 h 960967"/>
              <a:gd name="connsiteX0" fmla="*/ 1092200 w 2171700"/>
              <a:gd name="connsiteY0" fmla="*/ 838200 h 838200"/>
              <a:gd name="connsiteX1" fmla="*/ 0 w 2171700"/>
              <a:gd name="connsiteY1" fmla="*/ 800100 h 838200"/>
              <a:gd name="connsiteX2" fmla="*/ 0 w 2171700"/>
              <a:gd name="connsiteY2" fmla="*/ 495300 h 838200"/>
              <a:gd name="connsiteX3" fmla="*/ 762000 w 2171700"/>
              <a:gd name="connsiteY3" fmla="*/ 0 h 838200"/>
              <a:gd name="connsiteX4" fmla="*/ 1447800 w 2171700"/>
              <a:gd name="connsiteY4" fmla="*/ 0 h 838200"/>
              <a:gd name="connsiteX5" fmla="*/ 2159000 w 2171700"/>
              <a:gd name="connsiteY5" fmla="*/ 558800 h 838200"/>
              <a:gd name="connsiteX6" fmla="*/ 2171700 w 2171700"/>
              <a:gd name="connsiteY6" fmla="*/ 800100 h 838200"/>
              <a:gd name="connsiteX7" fmla="*/ 1183640 w 2171700"/>
              <a:gd name="connsiteY7" fmla="*/ 739140 h 838200"/>
              <a:gd name="connsiteX0" fmla="*/ 1092200 w 2171700"/>
              <a:gd name="connsiteY0" fmla="*/ 838200 h 838200"/>
              <a:gd name="connsiteX1" fmla="*/ 0 w 2171700"/>
              <a:gd name="connsiteY1" fmla="*/ 800100 h 838200"/>
              <a:gd name="connsiteX2" fmla="*/ 0 w 2171700"/>
              <a:gd name="connsiteY2" fmla="*/ 495300 h 838200"/>
              <a:gd name="connsiteX3" fmla="*/ 762000 w 2171700"/>
              <a:gd name="connsiteY3" fmla="*/ 0 h 838200"/>
              <a:gd name="connsiteX4" fmla="*/ 1447800 w 2171700"/>
              <a:gd name="connsiteY4" fmla="*/ 0 h 838200"/>
              <a:gd name="connsiteX5" fmla="*/ 2159000 w 2171700"/>
              <a:gd name="connsiteY5" fmla="*/ 558800 h 838200"/>
              <a:gd name="connsiteX6" fmla="*/ 2171700 w 2171700"/>
              <a:gd name="connsiteY6" fmla="*/ 8001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1700" h="838200">
                <a:moveTo>
                  <a:pt x="1092200" y="838200"/>
                </a:moveTo>
                <a:lnTo>
                  <a:pt x="0" y="800100"/>
                </a:lnTo>
                <a:lnTo>
                  <a:pt x="0" y="495300"/>
                </a:lnTo>
                <a:lnTo>
                  <a:pt x="762000" y="0"/>
                </a:lnTo>
                <a:lnTo>
                  <a:pt x="1447800" y="0"/>
                </a:lnTo>
                <a:lnTo>
                  <a:pt x="2159000" y="558800"/>
                </a:lnTo>
                <a:lnTo>
                  <a:pt x="2171700" y="800100"/>
                </a:lnTo>
              </a:path>
            </a:pathLst>
          </a:custGeom>
          <a:solidFill>
            <a:schemeClr val="accent2">
              <a:alpha val="6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3511550" y="4368800"/>
            <a:ext cx="2188500" cy="25400"/>
          </a:xfrm>
          <a:prstGeom prst="line">
            <a:avLst/>
          </a:prstGeom>
          <a:ln w="28575" cap="flat" cmpd="sng" algn="ctr">
            <a:solidFill>
              <a:srgbClr val="B8144D"/>
            </a:solidFill>
            <a:prstDash val="solid"/>
            <a:round/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34950" y="5880100"/>
            <a:ext cx="867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Allongement (</a:t>
            </a:r>
            <a:r>
              <a:rPr lang="fr-FR" b="1" dirty="0" smtClean="0">
                <a:latin typeface="Symbol" charset="2"/>
                <a:cs typeface="Symbol" charset="2"/>
              </a:rPr>
              <a:t>l</a:t>
            </a:r>
            <a:r>
              <a:rPr lang="fr-FR" b="1" dirty="0" smtClean="0"/>
              <a:t>)</a:t>
            </a:r>
            <a:r>
              <a:rPr lang="fr-FR" dirty="0" smtClean="0">
                <a:latin typeface="Symbol" charset="2"/>
                <a:cs typeface="Symbol" charset="2"/>
              </a:rPr>
              <a:t> = </a:t>
            </a:r>
            <a:r>
              <a:rPr lang="fr-FR" dirty="0" smtClean="0">
                <a:latin typeface="+mj-lt"/>
                <a:cs typeface="Symbol" charset="2"/>
              </a:rPr>
              <a:t>E</a:t>
            </a:r>
            <a:r>
              <a:rPr lang="fr-FR" baseline="30000" dirty="0" smtClean="0">
                <a:latin typeface="+mj-lt"/>
                <a:cs typeface="Symbol" charset="2"/>
              </a:rPr>
              <a:t>2</a:t>
            </a:r>
            <a:r>
              <a:rPr lang="fr-FR" dirty="0" smtClean="0">
                <a:latin typeface="Symbol" charset="2"/>
                <a:cs typeface="Symbol" charset="2"/>
              </a:rPr>
              <a:t>/</a:t>
            </a:r>
            <a:r>
              <a:rPr lang="fr-FR" dirty="0" smtClean="0">
                <a:latin typeface="+mj-lt"/>
                <a:cs typeface="Symbol" charset="2"/>
              </a:rPr>
              <a:t>S = 9,80</a:t>
            </a:r>
            <a:r>
              <a:rPr lang="fr-FR" baseline="30000" dirty="0" smtClean="0">
                <a:latin typeface="+mj-lt"/>
                <a:cs typeface="Symbol" charset="2"/>
              </a:rPr>
              <a:t>2</a:t>
            </a:r>
            <a:r>
              <a:rPr lang="fr-FR" dirty="0" smtClean="0">
                <a:latin typeface="+mj-lt"/>
                <a:cs typeface="Symbol" charset="2"/>
              </a:rPr>
              <a:t> / 29,90 = 3,2</a:t>
            </a:r>
            <a:endParaRPr lang="fr-FR" dirty="0"/>
          </a:p>
        </p:txBody>
      </p:sp>
      <p:sp>
        <p:nvSpPr>
          <p:cNvPr id="20" name="Bulle rectangulaire à coins arrondis 19"/>
          <p:cNvSpPr/>
          <p:nvPr/>
        </p:nvSpPr>
        <p:spPr bwMode="auto">
          <a:xfrm>
            <a:off x="5744699" y="3619503"/>
            <a:ext cx="1250498" cy="327994"/>
          </a:xfrm>
          <a:prstGeom prst="wedgeRoundRectCallout">
            <a:avLst>
              <a:gd name="adj1" fmla="val -91161"/>
              <a:gd name="adj2" fmla="val 184015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 = 9,80 m.</a:t>
            </a:r>
          </a:p>
        </p:txBody>
      </p:sp>
      <p:sp>
        <p:nvSpPr>
          <p:cNvPr id="21" name="Bulle rectangulaire à coins arrondis 20"/>
          <p:cNvSpPr/>
          <p:nvPr/>
        </p:nvSpPr>
        <p:spPr bwMode="auto">
          <a:xfrm>
            <a:off x="2277599" y="3101006"/>
            <a:ext cx="1538498" cy="327994"/>
          </a:xfrm>
          <a:prstGeom prst="wedgeRoundRectCallout">
            <a:avLst>
              <a:gd name="adj1" fmla="val 86182"/>
              <a:gd name="adj2" fmla="val 214991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S = 29,90 m</a:t>
            </a:r>
            <a:r>
              <a:rPr lang="fr-FR" baseline="30000" dirty="0">
                <a:solidFill>
                  <a:schemeClr val="tx1"/>
                </a:solidFill>
                <a:latin typeface="+mj-lt"/>
                <a:cs typeface="Symbol" charset="2"/>
              </a:rPr>
              <a:t>2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003550" y="16002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Faible allongement</a:t>
            </a:r>
          </a:p>
        </p:txBody>
      </p:sp>
      <p:sp>
        <p:nvSpPr>
          <p:cNvPr id="11" name="Titre 24"/>
          <p:cNvSpPr txBox="1">
            <a:spLocks/>
          </p:cNvSpPr>
          <p:nvPr/>
        </p:nvSpPr>
        <p:spPr>
          <a:xfrm>
            <a:off x="381000" y="8128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2" grpId="0"/>
      <p:bldP spid="20" grpId="0" animBg="1"/>
      <p:bldP spid="21" grpId="0" animBg="1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774950" y="1600200"/>
            <a:ext cx="361315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Visualisation de la traînée induite</a:t>
            </a:r>
          </a:p>
        </p:txBody>
      </p:sp>
      <p:sp>
        <p:nvSpPr>
          <p:cNvPr id="11" name="Titre 24"/>
          <p:cNvSpPr txBox="1">
            <a:spLocks/>
          </p:cNvSpPr>
          <p:nvPr/>
        </p:nvSpPr>
        <p:spPr>
          <a:xfrm>
            <a:off x="381000" y="8128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1194" t="10509" r="30572" b="35624"/>
          <a:stretch>
            <a:fillRect/>
          </a:stretch>
        </p:blipFill>
        <p:spPr>
          <a:xfrm>
            <a:off x="1630600" y="2083923"/>
            <a:ext cx="5882800" cy="4507635"/>
          </a:xfrm>
          <a:prstGeom prst="rect">
            <a:avLst/>
          </a:prstGeom>
          <a:solidFill>
            <a:schemeClr val="accent1"/>
          </a:solidFill>
          <a:ln w="9525">
            <a:solidFill>
              <a:srgbClr val="328FAD"/>
            </a:solidFill>
            <a:miter lim="800000"/>
            <a:headEnd/>
            <a:tailEnd/>
          </a:ln>
          <a:effectLst/>
        </p:spPr>
      </p:pic>
      <p:grpSp>
        <p:nvGrpSpPr>
          <p:cNvPr id="8" name="Group 131"/>
          <p:cNvGrpSpPr>
            <a:grpSpLocks/>
          </p:cNvGrpSpPr>
          <p:nvPr/>
        </p:nvGrpSpPr>
        <p:grpSpPr bwMode="auto">
          <a:xfrm flipV="1">
            <a:off x="3448057" y="3294387"/>
            <a:ext cx="2247645" cy="36194"/>
            <a:chOff x="960" y="1258"/>
            <a:chExt cx="3824" cy="38"/>
          </a:xfrm>
        </p:grpSpPr>
        <p:grpSp>
          <p:nvGrpSpPr>
            <p:cNvPr id="9" name="Group 119"/>
            <p:cNvGrpSpPr>
              <a:grpSpLocks/>
            </p:cNvGrpSpPr>
            <p:nvPr/>
          </p:nvGrpSpPr>
          <p:grpSpPr bwMode="auto">
            <a:xfrm>
              <a:off x="960" y="1258"/>
              <a:ext cx="1361" cy="38"/>
              <a:chOff x="960" y="1258"/>
              <a:chExt cx="1361" cy="38"/>
            </a:xfrm>
          </p:grpSpPr>
          <p:sp>
            <p:nvSpPr>
              <p:cNvPr id="15" name="Rectangle 113"/>
              <p:cNvSpPr>
                <a:spLocks noChangeArrowheads="1"/>
              </p:cNvSpPr>
              <p:nvPr/>
            </p:nvSpPr>
            <p:spPr bwMode="auto">
              <a:xfrm>
                <a:off x="960" y="1258"/>
                <a:ext cx="367" cy="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Rectangle 114"/>
              <p:cNvSpPr>
                <a:spLocks noChangeArrowheads="1"/>
              </p:cNvSpPr>
              <p:nvPr/>
            </p:nvSpPr>
            <p:spPr bwMode="auto">
              <a:xfrm>
                <a:off x="1457" y="1258"/>
                <a:ext cx="367" cy="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Rectangle 115"/>
              <p:cNvSpPr>
                <a:spLocks noChangeArrowheads="1"/>
              </p:cNvSpPr>
              <p:nvPr/>
            </p:nvSpPr>
            <p:spPr bwMode="auto">
              <a:xfrm>
                <a:off x="1954" y="1258"/>
                <a:ext cx="367" cy="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" name="Group 120"/>
            <p:cNvGrpSpPr>
              <a:grpSpLocks/>
            </p:cNvGrpSpPr>
            <p:nvPr/>
          </p:nvGrpSpPr>
          <p:grpSpPr bwMode="auto">
            <a:xfrm>
              <a:off x="3434" y="1258"/>
              <a:ext cx="1350" cy="38"/>
              <a:chOff x="3434" y="1258"/>
              <a:chExt cx="1350" cy="38"/>
            </a:xfrm>
          </p:grpSpPr>
          <p:sp>
            <p:nvSpPr>
              <p:cNvPr id="12" name="Rectangle 116"/>
              <p:cNvSpPr>
                <a:spLocks noChangeArrowheads="1"/>
              </p:cNvSpPr>
              <p:nvPr/>
            </p:nvSpPr>
            <p:spPr bwMode="auto">
              <a:xfrm>
                <a:off x="4417" y="1258"/>
                <a:ext cx="367" cy="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Rectangle 117"/>
              <p:cNvSpPr>
                <a:spLocks noChangeArrowheads="1"/>
              </p:cNvSpPr>
              <p:nvPr/>
            </p:nvSpPr>
            <p:spPr bwMode="auto">
              <a:xfrm>
                <a:off x="3920" y="1258"/>
                <a:ext cx="367" cy="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Rectangle 118"/>
              <p:cNvSpPr>
                <a:spLocks noChangeArrowheads="1"/>
              </p:cNvSpPr>
              <p:nvPr/>
            </p:nvSpPr>
            <p:spPr bwMode="auto">
              <a:xfrm>
                <a:off x="3434" y="1258"/>
                <a:ext cx="367" cy="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18" name="Group 132"/>
          <p:cNvGrpSpPr>
            <a:grpSpLocks/>
          </p:cNvGrpSpPr>
          <p:nvPr/>
        </p:nvGrpSpPr>
        <p:grpSpPr bwMode="auto">
          <a:xfrm>
            <a:off x="3429007" y="3594102"/>
            <a:ext cx="2286000" cy="213882"/>
            <a:chOff x="960" y="1536"/>
            <a:chExt cx="3922" cy="362"/>
          </a:xfrm>
        </p:grpSpPr>
        <p:grpSp>
          <p:nvGrpSpPr>
            <p:cNvPr id="19" name="Group 124"/>
            <p:cNvGrpSpPr>
              <a:grpSpLocks/>
            </p:cNvGrpSpPr>
            <p:nvPr/>
          </p:nvGrpSpPr>
          <p:grpSpPr bwMode="auto">
            <a:xfrm>
              <a:off x="960" y="1536"/>
              <a:ext cx="1400" cy="362"/>
              <a:chOff x="1968" y="3024"/>
              <a:chExt cx="1400" cy="362"/>
            </a:xfrm>
          </p:grpSpPr>
          <p:sp>
            <p:nvSpPr>
              <p:cNvPr id="24" name="AutoShape 121"/>
              <p:cNvSpPr>
                <a:spLocks noChangeAspect="1" noChangeArrowheads="1"/>
              </p:cNvSpPr>
              <p:nvPr/>
            </p:nvSpPr>
            <p:spPr bwMode="auto">
              <a:xfrm>
                <a:off x="1968" y="3024"/>
                <a:ext cx="362" cy="362"/>
              </a:xfrm>
              <a:prstGeom prst="plus">
                <a:avLst>
                  <a:gd name="adj" fmla="val 41667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n w="10541" cmpd="sng">
                    <a:solidFill>
                      <a:srgbClr val="4F81BD"/>
                    </a:solidFill>
                    <a:prstDash val="solid"/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AutoShape 122"/>
              <p:cNvSpPr>
                <a:spLocks noChangeAspect="1" noChangeArrowheads="1"/>
              </p:cNvSpPr>
              <p:nvPr/>
            </p:nvSpPr>
            <p:spPr bwMode="auto">
              <a:xfrm>
                <a:off x="2509" y="3024"/>
                <a:ext cx="362" cy="362"/>
              </a:xfrm>
              <a:prstGeom prst="plus">
                <a:avLst>
                  <a:gd name="adj" fmla="val 41667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n w="10541" cmpd="sng">
                    <a:solidFill>
                      <a:srgbClr val="4F81BD"/>
                    </a:solidFill>
                    <a:prstDash val="solid"/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AutoShape 123"/>
              <p:cNvSpPr>
                <a:spLocks noChangeAspect="1" noChangeArrowheads="1"/>
              </p:cNvSpPr>
              <p:nvPr/>
            </p:nvSpPr>
            <p:spPr bwMode="auto">
              <a:xfrm>
                <a:off x="3006" y="3024"/>
                <a:ext cx="362" cy="362"/>
              </a:xfrm>
              <a:prstGeom prst="plus">
                <a:avLst>
                  <a:gd name="adj" fmla="val 41667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n w="10541" cmpd="sng">
                    <a:solidFill>
                      <a:srgbClr val="4F81BD"/>
                    </a:solidFill>
                    <a:prstDash val="solid"/>
                  </a:ln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25"/>
            <p:cNvGrpSpPr>
              <a:grpSpLocks/>
            </p:cNvGrpSpPr>
            <p:nvPr/>
          </p:nvGrpSpPr>
          <p:grpSpPr bwMode="auto">
            <a:xfrm>
              <a:off x="3471" y="1536"/>
              <a:ext cx="1411" cy="362"/>
              <a:chOff x="1407" y="3024"/>
              <a:chExt cx="1411" cy="362"/>
            </a:xfrm>
          </p:grpSpPr>
          <p:sp>
            <p:nvSpPr>
              <p:cNvPr id="21" name="AutoShape 126"/>
              <p:cNvSpPr>
                <a:spLocks noChangeAspect="1" noChangeArrowheads="1"/>
              </p:cNvSpPr>
              <p:nvPr/>
            </p:nvSpPr>
            <p:spPr bwMode="auto">
              <a:xfrm>
                <a:off x="1407" y="3024"/>
                <a:ext cx="362" cy="362"/>
              </a:xfrm>
              <a:prstGeom prst="plus">
                <a:avLst>
                  <a:gd name="adj" fmla="val 41667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n w="10541" cmpd="sng">
                    <a:solidFill>
                      <a:srgbClr val="4F81BD"/>
                    </a:solidFill>
                    <a:prstDash val="solid"/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1937" y="3024"/>
                <a:ext cx="362" cy="362"/>
              </a:xfrm>
              <a:prstGeom prst="plus">
                <a:avLst>
                  <a:gd name="adj" fmla="val 41667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n w="10541" cmpd="sng">
                    <a:solidFill>
                      <a:srgbClr val="4F81BD"/>
                    </a:solidFill>
                    <a:prstDash val="solid"/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AutoShape 128"/>
              <p:cNvSpPr>
                <a:spLocks noChangeAspect="1" noChangeArrowheads="1"/>
              </p:cNvSpPr>
              <p:nvPr/>
            </p:nvSpPr>
            <p:spPr bwMode="auto">
              <a:xfrm>
                <a:off x="2456" y="3024"/>
                <a:ext cx="362" cy="362"/>
              </a:xfrm>
              <a:prstGeom prst="plus">
                <a:avLst>
                  <a:gd name="adj" fmla="val 41667"/>
                </a:avLst>
              </a:prstGeom>
              <a:solidFill>
                <a:schemeClr val="tx2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b="1">
                  <a:ln w="10541" cmpd="sng">
                    <a:solidFill>
                      <a:srgbClr val="4F81BD"/>
                    </a:solidFill>
                    <a:prstDash val="solid"/>
                  </a:ln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1" name="Bouton d'action : Informations 30">
            <a:hlinkClick r:id="" action="ppaction://hlinkshowjump?jump=nextslide" highlightClick="1"/>
          </p:cNvPr>
          <p:cNvSpPr/>
          <p:nvPr/>
        </p:nvSpPr>
        <p:spPr>
          <a:xfrm>
            <a:off x="4356100" y="6299200"/>
            <a:ext cx="495300" cy="203200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59913" flipH="1">
            <a:off x="2831369" y="3217662"/>
            <a:ext cx="99214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2684644">
            <a:off x="5289035" y="3223033"/>
            <a:ext cx="992140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Bulle rectangulaire à coins arrondis 33"/>
          <p:cNvSpPr/>
          <p:nvPr/>
        </p:nvSpPr>
        <p:spPr>
          <a:xfrm>
            <a:off x="2971800" y="2603501"/>
            <a:ext cx="1136100" cy="342798"/>
          </a:xfrm>
          <a:prstGeom prst="wedgeRoundRectCallout">
            <a:avLst>
              <a:gd name="adj1" fmla="val 49778"/>
              <a:gd name="adj2" fmla="val 146225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0" dirty="0" smtClean="0">
                <a:solidFill>
                  <a:schemeClr val="accent2"/>
                </a:solidFill>
                <a:latin typeface="Trebuchet MS"/>
                <a:cs typeface="Trebuchet MS"/>
              </a:rPr>
              <a:t>Dépression</a:t>
            </a:r>
            <a:endParaRPr lang="fr-FR" sz="1400" b="0" dirty="0">
              <a:solidFill>
                <a:schemeClr val="accent2"/>
              </a:solidFill>
              <a:latin typeface="Trebuchet MS"/>
              <a:cs typeface="Trebuchet MS"/>
            </a:endParaRPr>
          </a:p>
        </p:txBody>
      </p:sp>
      <p:sp>
        <p:nvSpPr>
          <p:cNvPr id="35" name="Bulle rectangulaire à coins arrondis 34"/>
          <p:cNvSpPr/>
          <p:nvPr/>
        </p:nvSpPr>
        <p:spPr>
          <a:xfrm>
            <a:off x="2908300" y="4038601"/>
            <a:ext cx="1208100" cy="342798"/>
          </a:xfrm>
          <a:prstGeom prst="wedgeRoundRectCallout">
            <a:avLst>
              <a:gd name="adj1" fmla="val 48477"/>
              <a:gd name="adj2" fmla="val -133227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0" dirty="0" smtClean="0">
                <a:solidFill>
                  <a:srgbClr val="1B587C"/>
                </a:solidFill>
                <a:latin typeface="Trebuchet MS"/>
                <a:cs typeface="Trebuchet MS"/>
              </a:rPr>
              <a:t>Surpression</a:t>
            </a:r>
            <a:endParaRPr lang="fr-FR" sz="1400" b="0" dirty="0">
              <a:solidFill>
                <a:srgbClr val="1B587C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774950" y="1600200"/>
            <a:ext cx="361315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Visualisation de la traînée induite</a:t>
            </a:r>
          </a:p>
        </p:txBody>
      </p:sp>
      <p:sp>
        <p:nvSpPr>
          <p:cNvPr id="11" name="Titre 24"/>
          <p:cNvSpPr txBox="1">
            <a:spLocks/>
          </p:cNvSpPr>
          <p:nvPr/>
        </p:nvSpPr>
        <p:spPr>
          <a:xfrm>
            <a:off x="381000" y="8128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t="6691" b="19830"/>
          <a:stretch>
            <a:fillRect/>
          </a:stretch>
        </p:blipFill>
        <p:spPr>
          <a:xfrm>
            <a:off x="1533254" y="2612786"/>
            <a:ext cx="6077491" cy="3064114"/>
          </a:xfrm>
          <a:prstGeom prst="rect">
            <a:avLst/>
          </a:prstGeom>
        </p:spPr>
      </p:pic>
      <p:sp>
        <p:nvSpPr>
          <p:cNvPr id="6" name="Bouton d'action : Informations 5">
            <a:hlinkClick r:id="rId3" action="ppaction://hlinksldjump" highlightClick="1"/>
          </p:cNvPr>
          <p:cNvSpPr/>
          <p:nvPr/>
        </p:nvSpPr>
        <p:spPr>
          <a:xfrm>
            <a:off x="4356100" y="5905500"/>
            <a:ext cx="495300" cy="203200"/>
          </a:xfrm>
          <a:prstGeom prst="actionButtonInform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grpSp>
        <p:nvGrpSpPr>
          <p:cNvPr id="53" name="Grouper 52"/>
          <p:cNvGrpSpPr/>
          <p:nvPr/>
        </p:nvGrpSpPr>
        <p:grpSpPr>
          <a:xfrm>
            <a:off x="2349500" y="2133600"/>
            <a:ext cx="4445000" cy="1600200"/>
            <a:chOff x="2349500" y="1828800"/>
            <a:chExt cx="4445000" cy="1600200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500" y="1828800"/>
              <a:ext cx="4445000" cy="1600200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 bwMode="auto">
            <a:xfrm>
              <a:off x="5334000" y="3238500"/>
              <a:ext cx="914400" cy="190500"/>
            </a:xfrm>
            <a:prstGeom prst="rect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2692400" y="4362450"/>
            <a:ext cx="3759200" cy="1879600"/>
            <a:chOff x="2692400" y="4057650"/>
            <a:chExt cx="3759200" cy="1879600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400" y="4057650"/>
              <a:ext cx="3759200" cy="1879600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 bwMode="auto">
            <a:xfrm>
              <a:off x="5321299" y="5626100"/>
              <a:ext cx="1022398" cy="190500"/>
            </a:xfrm>
            <a:prstGeom prst="rect">
              <a:avLst/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3003550" y="19050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Dièdre positif = Stabilité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2990850" y="4089400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Dièdre négatif = Maniabilité</a:t>
            </a:r>
          </a:p>
        </p:txBody>
      </p:sp>
      <p:sp>
        <p:nvSpPr>
          <p:cNvPr id="12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G</a:t>
            </a:r>
            <a:r>
              <a:rPr lang="fr-FR" dirty="0" err="1"/>
              <a:t>éométrie</a:t>
            </a:r>
            <a:r>
              <a:rPr lang="fr-FR" dirty="0"/>
              <a:t> de l’aile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611372" y="2133600"/>
            <a:ext cx="8151628" cy="3505200"/>
          </a:xfrm>
          <a:prstGeom prst="rect">
            <a:avLst/>
          </a:prstGeom>
        </p:spPr>
      </p:pic>
      <p:sp>
        <p:nvSpPr>
          <p:cNvPr id="13" name="Forme libre 12"/>
          <p:cNvSpPr/>
          <p:nvPr/>
        </p:nvSpPr>
        <p:spPr bwMode="auto">
          <a:xfrm>
            <a:off x="2819400" y="2317750"/>
            <a:ext cx="546100" cy="2508250"/>
          </a:xfrm>
          <a:custGeom>
            <a:avLst/>
            <a:gdLst>
              <a:gd name="connsiteX0" fmla="*/ 723900 w 1466850"/>
              <a:gd name="connsiteY0" fmla="*/ 2959100 h 2959100"/>
              <a:gd name="connsiteX1" fmla="*/ 685800 w 1466850"/>
              <a:gd name="connsiteY1" fmla="*/ 2800350 h 2959100"/>
              <a:gd name="connsiteX2" fmla="*/ 0 w 1466850"/>
              <a:gd name="connsiteY2" fmla="*/ 2794000 h 2959100"/>
              <a:gd name="connsiteX3" fmla="*/ 12700 w 1466850"/>
              <a:gd name="connsiteY3" fmla="*/ 2616200 h 2959100"/>
              <a:gd name="connsiteX4" fmla="*/ 654050 w 1466850"/>
              <a:gd name="connsiteY4" fmla="*/ 2508250 h 2959100"/>
              <a:gd name="connsiteX5" fmla="*/ 533400 w 1466850"/>
              <a:gd name="connsiteY5" fmla="*/ 1422400 h 2959100"/>
              <a:gd name="connsiteX6" fmla="*/ 463550 w 1466850"/>
              <a:gd name="connsiteY6" fmla="*/ 1238250 h 2959100"/>
              <a:gd name="connsiteX7" fmla="*/ 501650 w 1466850"/>
              <a:gd name="connsiteY7" fmla="*/ 628650 h 2959100"/>
              <a:gd name="connsiteX8" fmla="*/ 546100 w 1466850"/>
              <a:gd name="connsiteY8" fmla="*/ 25400 h 2959100"/>
              <a:gd name="connsiteX9" fmla="*/ 742950 w 1466850"/>
              <a:gd name="connsiteY9" fmla="*/ 0 h 2959100"/>
              <a:gd name="connsiteX10" fmla="*/ 933450 w 1466850"/>
              <a:gd name="connsiteY10" fmla="*/ 44450 h 2959100"/>
              <a:gd name="connsiteX11" fmla="*/ 990600 w 1466850"/>
              <a:gd name="connsiteY11" fmla="*/ 596900 h 2959100"/>
              <a:gd name="connsiteX12" fmla="*/ 1009650 w 1466850"/>
              <a:gd name="connsiteY12" fmla="*/ 1282700 h 2959100"/>
              <a:gd name="connsiteX13" fmla="*/ 946150 w 1466850"/>
              <a:gd name="connsiteY13" fmla="*/ 1454150 h 2959100"/>
              <a:gd name="connsiteX14" fmla="*/ 812800 w 1466850"/>
              <a:gd name="connsiteY14" fmla="*/ 2501900 h 2959100"/>
              <a:gd name="connsiteX15" fmla="*/ 1447800 w 1466850"/>
              <a:gd name="connsiteY15" fmla="*/ 2622550 h 2959100"/>
              <a:gd name="connsiteX16" fmla="*/ 1466850 w 1466850"/>
              <a:gd name="connsiteY16" fmla="*/ 2806700 h 2959100"/>
              <a:gd name="connsiteX17" fmla="*/ 774700 w 1466850"/>
              <a:gd name="connsiteY17" fmla="*/ 2806700 h 2959100"/>
              <a:gd name="connsiteX18" fmla="*/ 723900 w 1466850"/>
              <a:gd name="connsiteY18" fmla="*/ 2959100 h 2959100"/>
              <a:gd name="connsiteX0" fmla="*/ 774700 w 1466850"/>
              <a:gd name="connsiteY0" fmla="*/ 2806700 h 2806700"/>
              <a:gd name="connsiteX1" fmla="*/ 685800 w 1466850"/>
              <a:gd name="connsiteY1" fmla="*/ 2800350 h 2806700"/>
              <a:gd name="connsiteX2" fmla="*/ 0 w 1466850"/>
              <a:gd name="connsiteY2" fmla="*/ 2794000 h 2806700"/>
              <a:gd name="connsiteX3" fmla="*/ 12700 w 1466850"/>
              <a:gd name="connsiteY3" fmla="*/ 2616200 h 2806700"/>
              <a:gd name="connsiteX4" fmla="*/ 654050 w 1466850"/>
              <a:gd name="connsiteY4" fmla="*/ 2508250 h 2806700"/>
              <a:gd name="connsiteX5" fmla="*/ 533400 w 1466850"/>
              <a:gd name="connsiteY5" fmla="*/ 1422400 h 2806700"/>
              <a:gd name="connsiteX6" fmla="*/ 463550 w 1466850"/>
              <a:gd name="connsiteY6" fmla="*/ 1238250 h 2806700"/>
              <a:gd name="connsiteX7" fmla="*/ 501650 w 1466850"/>
              <a:gd name="connsiteY7" fmla="*/ 628650 h 2806700"/>
              <a:gd name="connsiteX8" fmla="*/ 546100 w 1466850"/>
              <a:gd name="connsiteY8" fmla="*/ 25400 h 2806700"/>
              <a:gd name="connsiteX9" fmla="*/ 742950 w 1466850"/>
              <a:gd name="connsiteY9" fmla="*/ 0 h 2806700"/>
              <a:gd name="connsiteX10" fmla="*/ 933450 w 1466850"/>
              <a:gd name="connsiteY10" fmla="*/ 44450 h 2806700"/>
              <a:gd name="connsiteX11" fmla="*/ 990600 w 1466850"/>
              <a:gd name="connsiteY11" fmla="*/ 596900 h 2806700"/>
              <a:gd name="connsiteX12" fmla="*/ 1009650 w 1466850"/>
              <a:gd name="connsiteY12" fmla="*/ 1282700 h 2806700"/>
              <a:gd name="connsiteX13" fmla="*/ 946150 w 1466850"/>
              <a:gd name="connsiteY13" fmla="*/ 1454150 h 2806700"/>
              <a:gd name="connsiteX14" fmla="*/ 812800 w 1466850"/>
              <a:gd name="connsiteY14" fmla="*/ 2501900 h 2806700"/>
              <a:gd name="connsiteX15" fmla="*/ 1447800 w 1466850"/>
              <a:gd name="connsiteY15" fmla="*/ 2622550 h 2806700"/>
              <a:gd name="connsiteX16" fmla="*/ 1466850 w 1466850"/>
              <a:gd name="connsiteY16" fmla="*/ 2806700 h 2806700"/>
              <a:gd name="connsiteX17" fmla="*/ 774700 w 1466850"/>
              <a:gd name="connsiteY17" fmla="*/ 2806700 h 2806700"/>
              <a:gd name="connsiteX0" fmla="*/ 1466850 w 1466850"/>
              <a:gd name="connsiteY0" fmla="*/ 2806700 h 2806700"/>
              <a:gd name="connsiteX1" fmla="*/ 685800 w 1466850"/>
              <a:gd name="connsiteY1" fmla="*/ 2800350 h 2806700"/>
              <a:gd name="connsiteX2" fmla="*/ 0 w 1466850"/>
              <a:gd name="connsiteY2" fmla="*/ 2794000 h 2806700"/>
              <a:gd name="connsiteX3" fmla="*/ 12700 w 1466850"/>
              <a:gd name="connsiteY3" fmla="*/ 2616200 h 2806700"/>
              <a:gd name="connsiteX4" fmla="*/ 654050 w 1466850"/>
              <a:gd name="connsiteY4" fmla="*/ 2508250 h 2806700"/>
              <a:gd name="connsiteX5" fmla="*/ 533400 w 1466850"/>
              <a:gd name="connsiteY5" fmla="*/ 1422400 h 2806700"/>
              <a:gd name="connsiteX6" fmla="*/ 463550 w 1466850"/>
              <a:gd name="connsiteY6" fmla="*/ 1238250 h 2806700"/>
              <a:gd name="connsiteX7" fmla="*/ 501650 w 1466850"/>
              <a:gd name="connsiteY7" fmla="*/ 628650 h 2806700"/>
              <a:gd name="connsiteX8" fmla="*/ 546100 w 1466850"/>
              <a:gd name="connsiteY8" fmla="*/ 25400 h 2806700"/>
              <a:gd name="connsiteX9" fmla="*/ 742950 w 1466850"/>
              <a:gd name="connsiteY9" fmla="*/ 0 h 2806700"/>
              <a:gd name="connsiteX10" fmla="*/ 933450 w 1466850"/>
              <a:gd name="connsiteY10" fmla="*/ 44450 h 2806700"/>
              <a:gd name="connsiteX11" fmla="*/ 990600 w 1466850"/>
              <a:gd name="connsiteY11" fmla="*/ 596900 h 2806700"/>
              <a:gd name="connsiteX12" fmla="*/ 1009650 w 1466850"/>
              <a:gd name="connsiteY12" fmla="*/ 1282700 h 2806700"/>
              <a:gd name="connsiteX13" fmla="*/ 946150 w 1466850"/>
              <a:gd name="connsiteY13" fmla="*/ 1454150 h 2806700"/>
              <a:gd name="connsiteX14" fmla="*/ 812800 w 1466850"/>
              <a:gd name="connsiteY14" fmla="*/ 2501900 h 2806700"/>
              <a:gd name="connsiteX15" fmla="*/ 1447800 w 1466850"/>
              <a:gd name="connsiteY15" fmla="*/ 2622550 h 2806700"/>
              <a:gd name="connsiteX16" fmla="*/ 1466850 w 1466850"/>
              <a:gd name="connsiteY16" fmla="*/ 2806700 h 2806700"/>
              <a:gd name="connsiteX0" fmla="*/ 1447800 w 1447800"/>
              <a:gd name="connsiteY0" fmla="*/ 2622550 h 2800350"/>
              <a:gd name="connsiteX1" fmla="*/ 685800 w 1447800"/>
              <a:gd name="connsiteY1" fmla="*/ 2800350 h 2800350"/>
              <a:gd name="connsiteX2" fmla="*/ 0 w 1447800"/>
              <a:gd name="connsiteY2" fmla="*/ 2794000 h 2800350"/>
              <a:gd name="connsiteX3" fmla="*/ 12700 w 1447800"/>
              <a:gd name="connsiteY3" fmla="*/ 2616200 h 2800350"/>
              <a:gd name="connsiteX4" fmla="*/ 654050 w 1447800"/>
              <a:gd name="connsiteY4" fmla="*/ 2508250 h 2800350"/>
              <a:gd name="connsiteX5" fmla="*/ 533400 w 1447800"/>
              <a:gd name="connsiteY5" fmla="*/ 1422400 h 2800350"/>
              <a:gd name="connsiteX6" fmla="*/ 463550 w 1447800"/>
              <a:gd name="connsiteY6" fmla="*/ 1238250 h 2800350"/>
              <a:gd name="connsiteX7" fmla="*/ 501650 w 1447800"/>
              <a:gd name="connsiteY7" fmla="*/ 628650 h 2800350"/>
              <a:gd name="connsiteX8" fmla="*/ 546100 w 1447800"/>
              <a:gd name="connsiteY8" fmla="*/ 25400 h 2800350"/>
              <a:gd name="connsiteX9" fmla="*/ 742950 w 1447800"/>
              <a:gd name="connsiteY9" fmla="*/ 0 h 2800350"/>
              <a:gd name="connsiteX10" fmla="*/ 933450 w 1447800"/>
              <a:gd name="connsiteY10" fmla="*/ 44450 h 2800350"/>
              <a:gd name="connsiteX11" fmla="*/ 990600 w 1447800"/>
              <a:gd name="connsiteY11" fmla="*/ 596900 h 2800350"/>
              <a:gd name="connsiteX12" fmla="*/ 1009650 w 1447800"/>
              <a:gd name="connsiteY12" fmla="*/ 1282700 h 2800350"/>
              <a:gd name="connsiteX13" fmla="*/ 946150 w 1447800"/>
              <a:gd name="connsiteY13" fmla="*/ 1454150 h 2800350"/>
              <a:gd name="connsiteX14" fmla="*/ 812800 w 1447800"/>
              <a:gd name="connsiteY14" fmla="*/ 2501900 h 2800350"/>
              <a:gd name="connsiteX15" fmla="*/ 1447800 w 1447800"/>
              <a:gd name="connsiteY15" fmla="*/ 2622550 h 2800350"/>
              <a:gd name="connsiteX0" fmla="*/ 812800 w 1009650"/>
              <a:gd name="connsiteY0" fmla="*/ 2501900 h 2800350"/>
              <a:gd name="connsiteX1" fmla="*/ 685800 w 1009650"/>
              <a:gd name="connsiteY1" fmla="*/ 2800350 h 2800350"/>
              <a:gd name="connsiteX2" fmla="*/ 0 w 1009650"/>
              <a:gd name="connsiteY2" fmla="*/ 2794000 h 2800350"/>
              <a:gd name="connsiteX3" fmla="*/ 12700 w 1009650"/>
              <a:gd name="connsiteY3" fmla="*/ 2616200 h 2800350"/>
              <a:gd name="connsiteX4" fmla="*/ 654050 w 1009650"/>
              <a:gd name="connsiteY4" fmla="*/ 2508250 h 2800350"/>
              <a:gd name="connsiteX5" fmla="*/ 533400 w 1009650"/>
              <a:gd name="connsiteY5" fmla="*/ 1422400 h 2800350"/>
              <a:gd name="connsiteX6" fmla="*/ 463550 w 1009650"/>
              <a:gd name="connsiteY6" fmla="*/ 1238250 h 2800350"/>
              <a:gd name="connsiteX7" fmla="*/ 501650 w 1009650"/>
              <a:gd name="connsiteY7" fmla="*/ 628650 h 2800350"/>
              <a:gd name="connsiteX8" fmla="*/ 546100 w 1009650"/>
              <a:gd name="connsiteY8" fmla="*/ 25400 h 2800350"/>
              <a:gd name="connsiteX9" fmla="*/ 742950 w 1009650"/>
              <a:gd name="connsiteY9" fmla="*/ 0 h 2800350"/>
              <a:gd name="connsiteX10" fmla="*/ 933450 w 1009650"/>
              <a:gd name="connsiteY10" fmla="*/ 44450 h 2800350"/>
              <a:gd name="connsiteX11" fmla="*/ 990600 w 1009650"/>
              <a:gd name="connsiteY11" fmla="*/ 596900 h 2800350"/>
              <a:gd name="connsiteX12" fmla="*/ 1009650 w 1009650"/>
              <a:gd name="connsiteY12" fmla="*/ 1282700 h 2800350"/>
              <a:gd name="connsiteX13" fmla="*/ 946150 w 1009650"/>
              <a:gd name="connsiteY13" fmla="*/ 1454150 h 2800350"/>
              <a:gd name="connsiteX14" fmla="*/ 812800 w 1009650"/>
              <a:gd name="connsiteY14" fmla="*/ 2501900 h 2800350"/>
              <a:gd name="connsiteX0" fmla="*/ 812800 w 1009650"/>
              <a:gd name="connsiteY0" fmla="*/ 2501900 h 2794000"/>
              <a:gd name="connsiteX1" fmla="*/ 0 w 1009650"/>
              <a:gd name="connsiteY1" fmla="*/ 2794000 h 2794000"/>
              <a:gd name="connsiteX2" fmla="*/ 12700 w 1009650"/>
              <a:gd name="connsiteY2" fmla="*/ 2616200 h 2794000"/>
              <a:gd name="connsiteX3" fmla="*/ 654050 w 1009650"/>
              <a:gd name="connsiteY3" fmla="*/ 2508250 h 2794000"/>
              <a:gd name="connsiteX4" fmla="*/ 533400 w 1009650"/>
              <a:gd name="connsiteY4" fmla="*/ 1422400 h 2794000"/>
              <a:gd name="connsiteX5" fmla="*/ 463550 w 1009650"/>
              <a:gd name="connsiteY5" fmla="*/ 1238250 h 2794000"/>
              <a:gd name="connsiteX6" fmla="*/ 501650 w 1009650"/>
              <a:gd name="connsiteY6" fmla="*/ 628650 h 2794000"/>
              <a:gd name="connsiteX7" fmla="*/ 546100 w 1009650"/>
              <a:gd name="connsiteY7" fmla="*/ 25400 h 2794000"/>
              <a:gd name="connsiteX8" fmla="*/ 742950 w 1009650"/>
              <a:gd name="connsiteY8" fmla="*/ 0 h 2794000"/>
              <a:gd name="connsiteX9" fmla="*/ 933450 w 1009650"/>
              <a:gd name="connsiteY9" fmla="*/ 44450 h 2794000"/>
              <a:gd name="connsiteX10" fmla="*/ 990600 w 1009650"/>
              <a:gd name="connsiteY10" fmla="*/ 596900 h 2794000"/>
              <a:gd name="connsiteX11" fmla="*/ 1009650 w 1009650"/>
              <a:gd name="connsiteY11" fmla="*/ 1282700 h 2794000"/>
              <a:gd name="connsiteX12" fmla="*/ 946150 w 1009650"/>
              <a:gd name="connsiteY12" fmla="*/ 1454150 h 2794000"/>
              <a:gd name="connsiteX13" fmla="*/ 812800 w 1009650"/>
              <a:gd name="connsiteY13" fmla="*/ 2501900 h 2794000"/>
              <a:gd name="connsiteX0" fmla="*/ 800100 w 996950"/>
              <a:gd name="connsiteY0" fmla="*/ 2501900 h 2616200"/>
              <a:gd name="connsiteX1" fmla="*/ 0 w 996950"/>
              <a:gd name="connsiteY1" fmla="*/ 2616200 h 2616200"/>
              <a:gd name="connsiteX2" fmla="*/ 641350 w 996950"/>
              <a:gd name="connsiteY2" fmla="*/ 2508250 h 2616200"/>
              <a:gd name="connsiteX3" fmla="*/ 520700 w 996950"/>
              <a:gd name="connsiteY3" fmla="*/ 1422400 h 2616200"/>
              <a:gd name="connsiteX4" fmla="*/ 450850 w 996950"/>
              <a:gd name="connsiteY4" fmla="*/ 1238250 h 2616200"/>
              <a:gd name="connsiteX5" fmla="*/ 488950 w 996950"/>
              <a:gd name="connsiteY5" fmla="*/ 628650 h 2616200"/>
              <a:gd name="connsiteX6" fmla="*/ 533400 w 996950"/>
              <a:gd name="connsiteY6" fmla="*/ 25400 h 2616200"/>
              <a:gd name="connsiteX7" fmla="*/ 730250 w 996950"/>
              <a:gd name="connsiteY7" fmla="*/ 0 h 2616200"/>
              <a:gd name="connsiteX8" fmla="*/ 920750 w 996950"/>
              <a:gd name="connsiteY8" fmla="*/ 44450 h 2616200"/>
              <a:gd name="connsiteX9" fmla="*/ 977900 w 996950"/>
              <a:gd name="connsiteY9" fmla="*/ 596900 h 2616200"/>
              <a:gd name="connsiteX10" fmla="*/ 996950 w 996950"/>
              <a:gd name="connsiteY10" fmla="*/ 1282700 h 2616200"/>
              <a:gd name="connsiteX11" fmla="*/ 933450 w 996950"/>
              <a:gd name="connsiteY11" fmla="*/ 1454150 h 2616200"/>
              <a:gd name="connsiteX12" fmla="*/ 800100 w 996950"/>
              <a:gd name="connsiteY12" fmla="*/ 2501900 h 2616200"/>
              <a:gd name="connsiteX0" fmla="*/ 549910 w 905510"/>
              <a:gd name="connsiteY0" fmla="*/ 2508250 h 2707640"/>
              <a:gd name="connsiteX1" fmla="*/ 429260 w 905510"/>
              <a:gd name="connsiteY1" fmla="*/ 1422400 h 2707640"/>
              <a:gd name="connsiteX2" fmla="*/ 359410 w 905510"/>
              <a:gd name="connsiteY2" fmla="*/ 1238250 h 2707640"/>
              <a:gd name="connsiteX3" fmla="*/ 397510 w 905510"/>
              <a:gd name="connsiteY3" fmla="*/ 628650 h 2707640"/>
              <a:gd name="connsiteX4" fmla="*/ 441960 w 905510"/>
              <a:gd name="connsiteY4" fmla="*/ 25400 h 2707640"/>
              <a:gd name="connsiteX5" fmla="*/ 638810 w 905510"/>
              <a:gd name="connsiteY5" fmla="*/ 0 h 2707640"/>
              <a:gd name="connsiteX6" fmla="*/ 829310 w 905510"/>
              <a:gd name="connsiteY6" fmla="*/ 44450 h 2707640"/>
              <a:gd name="connsiteX7" fmla="*/ 886460 w 905510"/>
              <a:gd name="connsiteY7" fmla="*/ 596900 h 2707640"/>
              <a:gd name="connsiteX8" fmla="*/ 905510 w 905510"/>
              <a:gd name="connsiteY8" fmla="*/ 1282700 h 2707640"/>
              <a:gd name="connsiteX9" fmla="*/ 842010 w 905510"/>
              <a:gd name="connsiteY9" fmla="*/ 1454150 h 2707640"/>
              <a:gd name="connsiteX10" fmla="*/ 708660 w 905510"/>
              <a:gd name="connsiteY10" fmla="*/ 2501900 h 2707640"/>
              <a:gd name="connsiteX11" fmla="*/ 0 w 905510"/>
              <a:gd name="connsiteY11" fmla="*/ 2707640 h 2707640"/>
              <a:gd name="connsiteX0" fmla="*/ 190500 w 546100"/>
              <a:gd name="connsiteY0" fmla="*/ 2508250 h 2508250"/>
              <a:gd name="connsiteX1" fmla="*/ 69850 w 546100"/>
              <a:gd name="connsiteY1" fmla="*/ 1422400 h 2508250"/>
              <a:gd name="connsiteX2" fmla="*/ 0 w 546100"/>
              <a:gd name="connsiteY2" fmla="*/ 1238250 h 2508250"/>
              <a:gd name="connsiteX3" fmla="*/ 38100 w 546100"/>
              <a:gd name="connsiteY3" fmla="*/ 628650 h 2508250"/>
              <a:gd name="connsiteX4" fmla="*/ 82550 w 546100"/>
              <a:gd name="connsiteY4" fmla="*/ 25400 h 2508250"/>
              <a:gd name="connsiteX5" fmla="*/ 279400 w 546100"/>
              <a:gd name="connsiteY5" fmla="*/ 0 h 2508250"/>
              <a:gd name="connsiteX6" fmla="*/ 469900 w 546100"/>
              <a:gd name="connsiteY6" fmla="*/ 44450 h 2508250"/>
              <a:gd name="connsiteX7" fmla="*/ 527050 w 546100"/>
              <a:gd name="connsiteY7" fmla="*/ 596900 h 2508250"/>
              <a:gd name="connsiteX8" fmla="*/ 546100 w 546100"/>
              <a:gd name="connsiteY8" fmla="*/ 1282700 h 2508250"/>
              <a:gd name="connsiteX9" fmla="*/ 482600 w 546100"/>
              <a:gd name="connsiteY9" fmla="*/ 1454150 h 2508250"/>
              <a:gd name="connsiteX10" fmla="*/ 349250 w 546100"/>
              <a:gd name="connsiteY10" fmla="*/ 2501900 h 250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100" h="2508250">
                <a:moveTo>
                  <a:pt x="190500" y="2508250"/>
                </a:moveTo>
                <a:lnTo>
                  <a:pt x="69850" y="1422400"/>
                </a:lnTo>
                <a:lnTo>
                  <a:pt x="0" y="1238250"/>
                </a:lnTo>
                <a:lnTo>
                  <a:pt x="38100" y="628650"/>
                </a:lnTo>
                <a:lnTo>
                  <a:pt x="82550" y="25400"/>
                </a:lnTo>
                <a:lnTo>
                  <a:pt x="279400" y="0"/>
                </a:lnTo>
                <a:lnTo>
                  <a:pt x="469900" y="44450"/>
                </a:lnTo>
                <a:lnTo>
                  <a:pt x="527050" y="596900"/>
                </a:lnTo>
                <a:lnTo>
                  <a:pt x="546100" y="1282700"/>
                </a:lnTo>
                <a:lnTo>
                  <a:pt x="482600" y="1454150"/>
                </a:lnTo>
                <a:lnTo>
                  <a:pt x="349250" y="2501900"/>
                </a:lnTo>
              </a:path>
            </a:pathLst>
          </a:custGeom>
          <a:solidFill>
            <a:srgbClr val="5E9923">
              <a:alpha val="5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9" name="Titre 24"/>
          <p:cNvSpPr txBox="1">
            <a:spLocks/>
          </p:cNvSpPr>
          <p:nvPr/>
        </p:nvSpPr>
        <p:spPr>
          <a:xfrm>
            <a:off x="381000" y="7620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Description du fuselage</a:t>
            </a:r>
          </a:p>
        </p:txBody>
      </p:sp>
      <p:grpSp>
        <p:nvGrpSpPr>
          <p:cNvPr id="23" name="Grouper 22"/>
          <p:cNvGrpSpPr/>
          <p:nvPr/>
        </p:nvGrpSpPr>
        <p:grpSpPr>
          <a:xfrm>
            <a:off x="5353050" y="2736850"/>
            <a:ext cx="1892300" cy="476250"/>
            <a:chOff x="5353050" y="2736850"/>
            <a:chExt cx="1892300" cy="476250"/>
          </a:xfrm>
        </p:grpSpPr>
        <p:cxnSp>
          <p:nvCxnSpPr>
            <p:cNvPr id="14" name="Connecteur droit 13"/>
            <p:cNvCxnSpPr>
              <a:cxnSpLocks noChangeAspect="1"/>
            </p:cNvCxnSpPr>
            <p:nvPr/>
          </p:nvCxnSpPr>
          <p:spPr>
            <a:xfrm>
              <a:off x="5353050" y="2736850"/>
              <a:ext cx="755650" cy="457200"/>
            </a:xfrm>
            <a:prstGeom prst="line">
              <a:avLst/>
            </a:prstGeom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cxnSpLocks noChangeAspect="1"/>
            </p:cNvCxnSpPr>
            <p:nvPr/>
          </p:nvCxnSpPr>
          <p:spPr>
            <a:xfrm flipH="1">
              <a:off x="6489700" y="2755900"/>
              <a:ext cx="755650" cy="457200"/>
            </a:xfrm>
            <a:prstGeom prst="line">
              <a:avLst/>
            </a:prstGeom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6" name="Bulle rectangulaire à coins arrondis 15"/>
          <p:cNvSpPr/>
          <p:nvPr/>
        </p:nvSpPr>
        <p:spPr bwMode="auto">
          <a:xfrm>
            <a:off x="1020299" y="1856406"/>
            <a:ext cx="1394498" cy="327994"/>
          </a:xfrm>
          <a:prstGeom prst="wedgeRoundRectCallout">
            <a:avLst>
              <a:gd name="adj1" fmla="val 99211"/>
              <a:gd name="adj2" fmla="val 180142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Capot moteur</a:t>
            </a:r>
          </a:p>
        </p:txBody>
      </p:sp>
      <p:sp>
        <p:nvSpPr>
          <p:cNvPr id="17" name="Bulle rectangulaire à coins arrondis 16"/>
          <p:cNvSpPr/>
          <p:nvPr/>
        </p:nvSpPr>
        <p:spPr bwMode="auto">
          <a:xfrm>
            <a:off x="1345251" y="3621706"/>
            <a:ext cx="926498" cy="327994"/>
          </a:xfrm>
          <a:prstGeom prst="wedgeRoundRectCallout">
            <a:avLst>
              <a:gd name="adj1" fmla="val 135252"/>
              <a:gd name="adj2" fmla="val -152852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Cabine</a:t>
            </a:r>
          </a:p>
        </p:txBody>
      </p:sp>
      <p:sp>
        <p:nvSpPr>
          <p:cNvPr id="18" name="Bulle rectangulaire à coins arrondis 17"/>
          <p:cNvSpPr/>
          <p:nvPr/>
        </p:nvSpPr>
        <p:spPr bwMode="auto">
          <a:xfrm>
            <a:off x="888050" y="4218606"/>
            <a:ext cx="1804150" cy="327994"/>
          </a:xfrm>
          <a:prstGeom prst="wedgeRoundRectCallout">
            <a:avLst>
              <a:gd name="adj1" fmla="val 73175"/>
              <a:gd name="adj2" fmla="val -18770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Soute à bagages</a:t>
            </a:r>
          </a:p>
        </p:txBody>
      </p:sp>
      <p:sp>
        <p:nvSpPr>
          <p:cNvPr id="21" name="Bulle rectangulaire à coins arrondis 20"/>
          <p:cNvSpPr/>
          <p:nvPr/>
        </p:nvSpPr>
        <p:spPr bwMode="auto">
          <a:xfrm>
            <a:off x="5473700" y="1856406"/>
            <a:ext cx="1214498" cy="327994"/>
          </a:xfrm>
          <a:prstGeom prst="wedgeRoundRectCallout">
            <a:avLst>
              <a:gd name="adj1" fmla="val 85458"/>
              <a:gd name="adj2" fmla="val 245966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Haubans</a:t>
            </a:r>
          </a:p>
        </p:txBody>
      </p:sp>
      <p:sp>
        <p:nvSpPr>
          <p:cNvPr id="19" name="Forme libre 18"/>
          <p:cNvSpPr/>
          <p:nvPr/>
        </p:nvSpPr>
        <p:spPr bwMode="auto">
          <a:xfrm>
            <a:off x="4868333" y="4224869"/>
            <a:ext cx="3136900" cy="541866"/>
          </a:xfrm>
          <a:custGeom>
            <a:avLst/>
            <a:gdLst>
              <a:gd name="connsiteX0" fmla="*/ 1397000 w 3386667"/>
              <a:gd name="connsiteY0" fmla="*/ 448734 h 927100"/>
              <a:gd name="connsiteX1" fmla="*/ 1604434 w 3386667"/>
              <a:gd name="connsiteY1" fmla="*/ 571500 h 927100"/>
              <a:gd name="connsiteX2" fmla="*/ 2650067 w 3386667"/>
              <a:gd name="connsiteY2" fmla="*/ 533400 h 927100"/>
              <a:gd name="connsiteX3" fmla="*/ 3136900 w 3386667"/>
              <a:gd name="connsiteY3" fmla="*/ 0 h 927100"/>
              <a:gd name="connsiteX4" fmla="*/ 3200400 w 3386667"/>
              <a:gd name="connsiteY4" fmla="*/ 46567 h 927100"/>
              <a:gd name="connsiteX5" fmla="*/ 3386667 w 3386667"/>
              <a:gd name="connsiteY5" fmla="*/ 67734 h 927100"/>
              <a:gd name="connsiteX6" fmla="*/ 3124200 w 3386667"/>
              <a:gd name="connsiteY6" fmla="*/ 651934 h 927100"/>
              <a:gd name="connsiteX7" fmla="*/ 3136900 w 3386667"/>
              <a:gd name="connsiteY7" fmla="*/ 732367 h 927100"/>
              <a:gd name="connsiteX8" fmla="*/ 3022600 w 3386667"/>
              <a:gd name="connsiteY8" fmla="*/ 795867 h 927100"/>
              <a:gd name="connsiteX9" fmla="*/ 2933700 w 3386667"/>
              <a:gd name="connsiteY9" fmla="*/ 812800 h 927100"/>
              <a:gd name="connsiteX10" fmla="*/ 1138767 w 3386667"/>
              <a:gd name="connsiteY10" fmla="*/ 922867 h 927100"/>
              <a:gd name="connsiteX11" fmla="*/ 651934 w 3386667"/>
              <a:gd name="connsiteY11" fmla="*/ 927100 h 927100"/>
              <a:gd name="connsiteX12" fmla="*/ 414867 w 3386667"/>
              <a:gd name="connsiteY12" fmla="*/ 901700 h 927100"/>
              <a:gd name="connsiteX13" fmla="*/ 118534 w 3386667"/>
              <a:gd name="connsiteY13" fmla="*/ 846667 h 927100"/>
              <a:gd name="connsiteX14" fmla="*/ 33867 w 3386667"/>
              <a:gd name="connsiteY14" fmla="*/ 783167 h 927100"/>
              <a:gd name="connsiteX15" fmla="*/ 0 w 3386667"/>
              <a:gd name="connsiteY15" fmla="*/ 690034 h 927100"/>
              <a:gd name="connsiteX16" fmla="*/ 4234 w 3386667"/>
              <a:gd name="connsiteY16" fmla="*/ 558800 h 927100"/>
              <a:gd name="connsiteX17" fmla="*/ 50800 w 3386667"/>
              <a:gd name="connsiteY17" fmla="*/ 529167 h 927100"/>
              <a:gd name="connsiteX18" fmla="*/ 465667 w 3386667"/>
              <a:gd name="connsiteY18" fmla="*/ 516467 h 927100"/>
              <a:gd name="connsiteX19" fmla="*/ 643467 w 3386667"/>
              <a:gd name="connsiteY19" fmla="*/ 385234 h 927100"/>
              <a:gd name="connsiteX20" fmla="*/ 702734 w 3386667"/>
              <a:gd name="connsiteY20" fmla="*/ 410634 h 927100"/>
              <a:gd name="connsiteX21" fmla="*/ 838200 w 3386667"/>
              <a:gd name="connsiteY21" fmla="*/ 427567 h 927100"/>
              <a:gd name="connsiteX22" fmla="*/ 1397000 w 3386667"/>
              <a:gd name="connsiteY22" fmla="*/ 448734 h 927100"/>
              <a:gd name="connsiteX0" fmla="*/ 1397000 w 3386667"/>
              <a:gd name="connsiteY0" fmla="*/ 402167 h 880533"/>
              <a:gd name="connsiteX1" fmla="*/ 1604434 w 3386667"/>
              <a:gd name="connsiteY1" fmla="*/ 524933 h 880533"/>
              <a:gd name="connsiteX2" fmla="*/ 2650067 w 3386667"/>
              <a:gd name="connsiteY2" fmla="*/ 486833 h 880533"/>
              <a:gd name="connsiteX3" fmla="*/ 3200400 w 3386667"/>
              <a:gd name="connsiteY3" fmla="*/ 0 h 880533"/>
              <a:gd name="connsiteX4" fmla="*/ 3386667 w 3386667"/>
              <a:gd name="connsiteY4" fmla="*/ 21167 h 880533"/>
              <a:gd name="connsiteX5" fmla="*/ 3124200 w 3386667"/>
              <a:gd name="connsiteY5" fmla="*/ 605367 h 880533"/>
              <a:gd name="connsiteX6" fmla="*/ 3136900 w 3386667"/>
              <a:gd name="connsiteY6" fmla="*/ 685800 h 880533"/>
              <a:gd name="connsiteX7" fmla="*/ 3022600 w 3386667"/>
              <a:gd name="connsiteY7" fmla="*/ 749300 h 880533"/>
              <a:gd name="connsiteX8" fmla="*/ 2933700 w 3386667"/>
              <a:gd name="connsiteY8" fmla="*/ 766233 h 880533"/>
              <a:gd name="connsiteX9" fmla="*/ 1138767 w 3386667"/>
              <a:gd name="connsiteY9" fmla="*/ 876300 h 880533"/>
              <a:gd name="connsiteX10" fmla="*/ 651934 w 3386667"/>
              <a:gd name="connsiteY10" fmla="*/ 880533 h 880533"/>
              <a:gd name="connsiteX11" fmla="*/ 414867 w 3386667"/>
              <a:gd name="connsiteY11" fmla="*/ 855133 h 880533"/>
              <a:gd name="connsiteX12" fmla="*/ 118534 w 3386667"/>
              <a:gd name="connsiteY12" fmla="*/ 800100 h 880533"/>
              <a:gd name="connsiteX13" fmla="*/ 33867 w 3386667"/>
              <a:gd name="connsiteY13" fmla="*/ 736600 h 880533"/>
              <a:gd name="connsiteX14" fmla="*/ 0 w 3386667"/>
              <a:gd name="connsiteY14" fmla="*/ 643467 h 880533"/>
              <a:gd name="connsiteX15" fmla="*/ 4234 w 3386667"/>
              <a:gd name="connsiteY15" fmla="*/ 512233 h 880533"/>
              <a:gd name="connsiteX16" fmla="*/ 50800 w 3386667"/>
              <a:gd name="connsiteY16" fmla="*/ 482600 h 880533"/>
              <a:gd name="connsiteX17" fmla="*/ 465667 w 3386667"/>
              <a:gd name="connsiteY17" fmla="*/ 469900 h 880533"/>
              <a:gd name="connsiteX18" fmla="*/ 643467 w 3386667"/>
              <a:gd name="connsiteY18" fmla="*/ 338667 h 880533"/>
              <a:gd name="connsiteX19" fmla="*/ 702734 w 3386667"/>
              <a:gd name="connsiteY19" fmla="*/ 364067 h 880533"/>
              <a:gd name="connsiteX20" fmla="*/ 838200 w 3386667"/>
              <a:gd name="connsiteY20" fmla="*/ 381000 h 880533"/>
              <a:gd name="connsiteX21" fmla="*/ 1397000 w 3386667"/>
              <a:gd name="connsiteY21" fmla="*/ 402167 h 880533"/>
              <a:gd name="connsiteX0" fmla="*/ 3386667 w 3386667"/>
              <a:gd name="connsiteY0" fmla="*/ 0 h 859366"/>
              <a:gd name="connsiteX1" fmla="*/ 3124200 w 3386667"/>
              <a:gd name="connsiteY1" fmla="*/ 584200 h 859366"/>
              <a:gd name="connsiteX2" fmla="*/ 3136900 w 3386667"/>
              <a:gd name="connsiteY2" fmla="*/ 664633 h 859366"/>
              <a:gd name="connsiteX3" fmla="*/ 3022600 w 3386667"/>
              <a:gd name="connsiteY3" fmla="*/ 728133 h 859366"/>
              <a:gd name="connsiteX4" fmla="*/ 2933700 w 3386667"/>
              <a:gd name="connsiteY4" fmla="*/ 745066 h 859366"/>
              <a:gd name="connsiteX5" fmla="*/ 1138767 w 3386667"/>
              <a:gd name="connsiteY5" fmla="*/ 855133 h 859366"/>
              <a:gd name="connsiteX6" fmla="*/ 651934 w 3386667"/>
              <a:gd name="connsiteY6" fmla="*/ 859366 h 859366"/>
              <a:gd name="connsiteX7" fmla="*/ 414867 w 3386667"/>
              <a:gd name="connsiteY7" fmla="*/ 833966 h 859366"/>
              <a:gd name="connsiteX8" fmla="*/ 118534 w 3386667"/>
              <a:gd name="connsiteY8" fmla="*/ 778933 h 859366"/>
              <a:gd name="connsiteX9" fmla="*/ 33867 w 3386667"/>
              <a:gd name="connsiteY9" fmla="*/ 715433 h 859366"/>
              <a:gd name="connsiteX10" fmla="*/ 0 w 3386667"/>
              <a:gd name="connsiteY10" fmla="*/ 622300 h 859366"/>
              <a:gd name="connsiteX11" fmla="*/ 4234 w 3386667"/>
              <a:gd name="connsiteY11" fmla="*/ 491066 h 859366"/>
              <a:gd name="connsiteX12" fmla="*/ 50800 w 3386667"/>
              <a:gd name="connsiteY12" fmla="*/ 461433 h 859366"/>
              <a:gd name="connsiteX13" fmla="*/ 465667 w 3386667"/>
              <a:gd name="connsiteY13" fmla="*/ 448733 h 859366"/>
              <a:gd name="connsiteX14" fmla="*/ 643467 w 3386667"/>
              <a:gd name="connsiteY14" fmla="*/ 317500 h 859366"/>
              <a:gd name="connsiteX15" fmla="*/ 702734 w 3386667"/>
              <a:gd name="connsiteY15" fmla="*/ 342900 h 859366"/>
              <a:gd name="connsiteX16" fmla="*/ 838200 w 3386667"/>
              <a:gd name="connsiteY16" fmla="*/ 359833 h 859366"/>
              <a:gd name="connsiteX17" fmla="*/ 1397000 w 3386667"/>
              <a:gd name="connsiteY17" fmla="*/ 381000 h 859366"/>
              <a:gd name="connsiteX18" fmla="*/ 1604434 w 3386667"/>
              <a:gd name="connsiteY18" fmla="*/ 503766 h 859366"/>
              <a:gd name="connsiteX19" fmla="*/ 2650067 w 3386667"/>
              <a:gd name="connsiteY19" fmla="*/ 465666 h 859366"/>
              <a:gd name="connsiteX20" fmla="*/ 3291840 w 3386667"/>
              <a:gd name="connsiteY20" fmla="*/ 70273 h 859366"/>
              <a:gd name="connsiteX0" fmla="*/ 3124200 w 3291840"/>
              <a:gd name="connsiteY0" fmla="*/ 513927 h 789093"/>
              <a:gd name="connsiteX1" fmla="*/ 3136900 w 3291840"/>
              <a:gd name="connsiteY1" fmla="*/ 594360 h 789093"/>
              <a:gd name="connsiteX2" fmla="*/ 3022600 w 3291840"/>
              <a:gd name="connsiteY2" fmla="*/ 657860 h 789093"/>
              <a:gd name="connsiteX3" fmla="*/ 2933700 w 3291840"/>
              <a:gd name="connsiteY3" fmla="*/ 674793 h 789093"/>
              <a:gd name="connsiteX4" fmla="*/ 1138767 w 3291840"/>
              <a:gd name="connsiteY4" fmla="*/ 784860 h 789093"/>
              <a:gd name="connsiteX5" fmla="*/ 651934 w 3291840"/>
              <a:gd name="connsiteY5" fmla="*/ 789093 h 789093"/>
              <a:gd name="connsiteX6" fmla="*/ 414867 w 3291840"/>
              <a:gd name="connsiteY6" fmla="*/ 763693 h 789093"/>
              <a:gd name="connsiteX7" fmla="*/ 118534 w 3291840"/>
              <a:gd name="connsiteY7" fmla="*/ 708660 h 789093"/>
              <a:gd name="connsiteX8" fmla="*/ 33867 w 3291840"/>
              <a:gd name="connsiteY8" fmla="*/ 645160 h 789093"/>
              <a:gd name="connsiteX9" fmla="*/ 0 w 3291840"/>
              <a:gd name="connsiteY9" fmla="*/ 552027 h 789093"/>
              <a:gd name="connsiteX10" fmla="*/ 4234 w 3291840"/>
              <a:gd name="connsiteY10" fmla="*/ 420793 h 789093"/>
              <a:gd name="connsiteX11" fmla="*/ 50800 w 3291840"/>
              <a:gd name="connsiteY11" fmla="*/ 391160 h 789093"/>
              <a:gd name="connsiteX12" fmla="*/ 465667 w 3291840"/>
              <a:gd name="connsiteY12" fmla="*/ 378460 h 789093"/>
              <a:gd name="connsiteX13" fmla="*/ 643467 w 3291840"/>
              <a:gd name="connsiteY13" fmla="*/ 247227 h 789093"/>
              <a:gd name="connsiteX14" fmla="*/ 702734 w 3291840"/>
              <a:gd name="connsiteY14" fmla="*/ 272627 h 789093"/>
              <a:gd name="connsiteX15" fmla="*/ 838200 w 3291840"/>
              <a:gd name="connsiteY15" fmla="*/ 289560 h 789093"/>
              <a:gd name="connsiteX16" fmla="*/ 1397000 w 3291840"/>
              <a:gd name="connsiteY16" fmla="*/ 310727 h 789093"/>
              <a:gd name="connsiteX17" fmla="*/ 1604434 w 3291840"/>
              <a:gd name="connsiteY17" fmla="*/ 433493 h 789093"/>
              <a:gd name="connsiteX18" fmla="*/ 2650067 w 3291840"/>
              <a:gd name="connsiteY18" fmla="*/ 395393 h 789093"/>
              <a:gd name="connsiteX19" fmla="*/ 3291840 w 3291840"/>
              <a:gd name="connsiteY19" fmla="*/ 0 h 789093"/>
              <a:gd name="connsiteX0" fmla="*/ 3136900 w 3291840"/>
              <a:gd name="connsiteY0" fmla="*/ 594360 h 789093"/>
              <a:gd name="connsiteX1" fmla="*/ 3022600 w 3291840"/>
              <a:gd name="connsiteY1" fmla="*/ 657860 h 789093"/>
              <a:gd name="connsiteX2" fmla="*/ 2933700 w 3291840"/>
              <a:gd name="connsiteY2" fmla="*/ 674793 h 789093"/>
              <a:gd name="connsiteX3" fmla="*/ 1138767 w 3291840"/>
              <a:gd name="connsiteY3" fmla="*/ 784860 h 789093"/>
              <a:gd name="connsiteX4" fmla="*/ 651934 w 3291840"/>
              <a:gd name="connsiteY4" fmla="*/ 789093 h 789093"/>
              <a:gd name="connsiteX5" fmla="*/ 414867 w 3291840"/>
              <a:gd name="connsiteY5" fmla="*/ 763693 h 789093"/>
              <a:gd name="connsiteX6" fmla="*/ 118534 w 3291840"/>
              <a:gd name="connsiteY6" fmla="*/ 708660 h 789093"/>
              <a:gd name="connsiteX7" fmla="*/ 33867 w 3291840"/>
              <a:gd name="connsiteY7" fmla="*/ 645160 h 789093"/>
              <a:gd name="connsiteX8" fmla="*/ 0 w 3291840"/>
              <a:gd name="connsiteY8" fmla="*/ 552027 h 789093"/>
              <a:gd name="connsiteX9" fmla="*/ 4234 w 3291840"/>
              <a:gd name="connsiteY9" fmla="*/ 420793 h 789093"/>
              <a:gd name="connsiteX10" fmla="*/ 50800 w 3291840"/>
              <a:gd name="connsiteY10" fmla="*/ 391160 h 789093"/>
              <a:gd name="connsiteX11" fmla="*/ 465667 w 3291840"/>
              <a:gd name="connsiteY11" fmla="*/ 378460 h 789093"/>
              <a:gd name="connsiteX12" fmla="*/ 643467 w 3291840"/>
              <a:gd name="connsiteY12" fmla="*/ 247227 h 789093"/>
              <a:gd name="connsiteX13" fmla="*/ 702734 w 3291840"/>
              <a:gd name="connsiteY13" fmla="*/ 272627 h 789093"/>
              <a:gd name="connsiteX14" fmla="*/ 838200 w 3291840"/>
              <a:gd name="connsiteY14" fmla="*/ 289560 h 789093"/>
              <a:gd name="connsiteX15" fmla="*/ 1397000 w 3291840"/>
              <a:gd name="connsiteY15" fmla="*/ 310727 h 789093"/>
              <a:gd name="connsiteX16" fmla="*/ 1604434 w 3291840"/>
              <a:gd name="connsiteY16" fmla="*/ 433493 h 789093"/>
              <a:gd name="connsiteX17" fmla="*/ 2650067 w 3291840"/>
              <a:gd name="connsiteY17" fmla="*/ 395393 h 789093"/>
              <a:gd name="connsiteX18" fmla="*/ 3291840 w 3291840"/>
              <a:gd name="connsiteY18" fmla="*/ 0 h 789093"/>
              <a:gd name="connsiteX0" fmla="*/ 3136900 w 3136900"/>
              <a:gd name="connsiteY0" fmla="*/ 361245 h 555978"/>
              <a:gd name="connsiteX1" fmla="*/ 3022600 w 3136900"/>
              <a:gd name="connsiteY1" fmla="*/ 424745 h 555978"/>
              <a:gd name="connsiteX2" fmla="*/ 2933700 w 3136900"/>
              <a:gd name="connsiteY2" fmla="*/ 441678 h 555978"/>
              <a:gd name="connsiteX3" fmla="*/ 1138767 w 3136900"/>
              <a:gd name="connsiteY3" fmla="*/ 551745 h 555978"/>
              <a:gd name="connsiteX4" fmla="*/ 651934 w 3136900"/>
              <a:gd name="connsiteY4" fmla="*/ 555978 h 555978"/>
              <a:gd name="connsiteX5" fmla="*/ 414867 w 3136900"/>
              <a:gd name="connsiteY5" fmla="*/ 530578 h 555978"/>
              <a:gd name="connsiteX6" fmla="*/ 118534 w 3136900"/>
              <a:gd name="connsiteY6" fmla="*/ 475545 h 555978"/>
              <a:gd name="connsiteX7" fmla="*/ 33867 w 3136900"/>
              <a:gd name="connsiteY7" fmla="*/ 412045 h 555978"/>
              <a:gd name="connsiteX8" fmla="*/ 0 w 3136900"/>
              <a:gd name="connsiteY8" fmla="*/ 318912 h 555978"/>
              <a:gd name="connsiteX9" fmla="*/ 4234 w 3136900"/>
              <a:gd name="connsiteY9" fmla="*/ 187678 h 555978"/>
              <a:gd name="connsiteX10" fmla="*/ 50800 w 3136900"/>
              <a:gd name="connsiteY10" fmla="*/ 158045 h 555978"/>
              <a:gd name="connsiteX11" fmla="*/ 465667 w 3136900"/>
              <a:gd name="connsiteY11" fmla="*/ 145345 h 555978"/>
              <a:gd name="connsiteX12" fmla="*/ 643467 w 3136900"/>
              <a:gd name="connsiteY12" fmla="*/ 14112 h 555978"/>
              <a:gd name="connsiteX13" fmla="*/ 702734 w 3136900"/>
              <a:gd name="connsiteY13" fmla="*/ 39512 h 555978"/>
              <a:gd name="connsiteX14" fmla="*/ 838200 w 3136900"/>
              <a:gd name="connsiteY14" fmla="*/ 56445 h 555978"/>
              <a:gd name="connsiteX15" fmla="*/ 1397000 w 3136900"/>
              <a:gd name="connsiteY15" fmla="*/ 77612 h 555978"/>
              <a:gd name="connsiteX16" fmla="*/ 1604434 w 3136900"/>
              <a:gd name="connsiteY16" fmla="*/ 200378 h 555978"/>
              <a:gd name="connsiteX17" fmla="*/ 2650067 w 3136900"/>
              <a:gd name="connsiteY17" fmla="*/ 162278 h 555978"/>
              <a:gd name="connsiteX18" fmla="*/ 2675890 w 3136900"/>
              <a:gd name="connsiteY18" fmla="*/ 274885 h 555978"/>
              <a:gd name="connsiteX0" fmla="*/ 3136900 w 3136900"/>
              <a:gd name="connsiteY0" fmla="*/ 361245 h 555978"/>
              <a:gd name="connsiteX1" fmla="*/ 3022600 w 3136900"/>
              <a:gd name="connsiteY1" fmla="*/ 424745 h 555978"/>
              <a:gd name="connsiteX2" fmla="*/ 2933700 w 3136900"/>
              <a:gd name="connsiteY2" fmla="*/ 441678 h 555978"/>
              <a:gd name="connsiteX3" fmla="*/ 1138767 w 3136900"/>
              <a:gd name="connsiteY3" fmla="*/ 551745 h 555978"/>
              <a:gd name="connsiteX4" fmla="*/ 651934 w 3136900"/>
              <a:gd name="connsiteY4" fmla="*/ 555978 h 555978"/>
              <a:gd name="connsiteX5" fmla="*/ 414867 w 3136900"/>
              <a:gd name="connsiteY5" fmla="*/ 530578 h 555978"/>
              <a:gd name="connsiteX6" fmla="*/ 118534 w 3136900"/>
              <a:gd name="connsiteY6" fmla="*/ 475545 h 555978"/>
              <a:gd name="connsiteX7" fmla="*/ 33867 w 3136900"/>
              <a:gd name="connsiteY7" fmla="*/ 412045 h 555978"/>
              <a:gd name="connsiteX8" fmla="*/ 0 w 3136900"/>
              <a:gd name="connsiteY8" fmla="*/ 318912 h 555978"/>
              <a:gd name="connsiteX9" fmla="*/ 4234 w 3136900"/>
              <a:gd name="connsiteY9" fmla="*/ 187678 h 555978"/>
              <a:gd name="connsiteX10" fmla="*/ 50800 w 3136900"/>
              <a:gd name="connsiteY10" fmla="*/ 158045 h 555978"/>
              <a:gd name="connsiteX11" fmla="*/ 465667 w 3136900"/>
              <a:gd name="connsiteY11" fmla="*/ 145345 h 555978"/>
              <a:gd name="connsiteX12" fmla="*/ 643467 w 3136900"/>
              <a:gd name="connsiteY12" fmla="*/ 14112 h 555978"/>
              <a:gd name="connsiteX13" fmla="*/ 702734 w 3136900"/>
              <a:gd name="connsiteY13" fmla="*/ 39512 h 555978"/>
              <a:gd name="connsiteX14" fmla="*/ 838200 w 3136900"/>
              <a:gd name="connsiteY14" fmla="*/ 56445 h 555978"/>
              <a:gd name="connsiteX15" fmla="*/ 1397000 w 3136900"/>
              <a:gd name="connsiteY15" fmla="*/ 77612 h 555978"/>
              <a:gd name="connsiteX16" fmla="*/ 1604434 w 3136900"/>
              <a:gd name="connsiteY16" fmla="*/ 200378 h 555978"/>
              <a:gd name="connsiteX17" fmla="*/ 2650067 w 3136900"/>
              <a:gd name="connsiteY17" fmla="*/ 162278 h 555978"/>
              <a:gd name="connsiteX18" fmla="*/ 2675890 w 3136900"/>
              <a:gd name="connsiteY18" fmla="*/ 274885 h 555978"/>
              <a:gd name="connsiteX19" fmla="*/ 3136900 w 3136900"/>
              <a:gd name="connsiteY19" fmla="*/ 361245 h 555978"/>
              <a:gd name="connsiteX0" fmla="*/ 3136900 w 3136900"/>
              <a:gd name="connsiteY0" fmla="*/ 347133 h 541866"/>
              <a:gd name="connsiteX1" fmla="*/ 3022600 w 3136900"/>
              <a:gd name="connsiteY1" fmla="*/ 410633 h 541866"/>
              <a:gd name="connsiteX2" fmla="*/ 2933700 w 3136900"/>
              <a:gd name="connsiteY2" fmla="*/ 427566 h 541866"/>
              <a:gd name="connsiteX3" fmla="*/ 1138767 w 3136900"/>
              <a:gd name="connsiteY3" fmla="*/ 537633 h 541866"/>
              <a:gd name="connsiteX4" fmla="*/ 651934 w 3136900"/>
              <a:gd name="connsiteY4" fmla="*/ 541866 h 541866"/>
              <a:gd name="connsiteX5" fmla="*/ 414867 w 3136900"/>
              <a:gd name="connsiteY5" fmla="*/ 516466 h 541866"/>
              <a:gd name="connsiteX6" fmla="*/ 118534 w 3136900"/>
              <a:gd name="connsiteY6" fmla="*/ 461433 h 541866"/>
              <a:gd name="connsiteX7" fmla="*/ 33867 w 3136900"/>
              <a:gd name="connsiteY7" fmla="*/ 397933 h 541866"/>
              <a:gd name="connsiteX8" fmla="*/ 0 w 3136900"/>
              <a:gd name="connsiteY8" fmla="*/ 304800 h 541866"/>
              <a:gd name="connsiteX9" fmla="*/ 4234 w 3136900"/>
              <a:gd name="connsiteY9" fmla="*/ 173566 h 541866"/>
              <a:gd name="connsiteX10" fmla="*/ 50800 w 3136900"/>
              <a:gd name="connsiteY10" fmla="*/ 143933 h 541866"/>
              <a:gd name="connsiteX11" fmla="*/ 465667 w 3136900"/>
              <a:gd name="connsiteY11" fmla="*/ 131233 h 541866"/>
              <a:gd name="connsiteX12" fmla="*/ 643467 w 3136900"/>
              <a:gd name="connsiteY12" fmla="*/ 0 h 541866"/>
              <a:gd name="connsiteX13" fmla="*/ 702734 w 3136900"/>
              <a:gd name="connsiteY13" fmla="*/ 25400 h 541866"/>
              <a:gd name="connsiteX14" fmla="*/ 838200 w 3136900"/>
              <a:gd name="connsiteY14" fmla="*/ 42333 h 541866"/>
              <a:gd name="connsiteX15" fmla="*/ 1397000 w 3136900"/>
              <a:gd name="connsiteY15" fmla="*/ 63500 h 541866"/>
              <a:gd name="connsiteX16" fmla="*/ 1604434 w 3136900"/>
              <a:gd name="connsiteY16" fmla="*/ 186266 h 541866"/>
              <a:gd name="connsiteX17" fmla="*/ 2650067 w 3136900"/>
              <a:gd name="connsiteY17" fmla="*/ 148166 h 541866"/>
              <a:gd name="connsiteX18" fmla="*/ 2675890 w 3136900"/>
              <a:gd name="connsiteY18" fmla="*/ 260773 h 541866"/>
              <a:gd name="connsiteX19" fmla="*/ 3136900 w 3136900"/>
              <a:gd name="connsiteY19" fmla="*/ 347133 h 541866"/>
              <a:gd name="connsiteX0" fmla="*/ 3136900 w 3136900"/>
              <a:gd name="connsiteY0" fmla="*/ 347133 h 541866"/>
              <a:gd name="connsiteX1" fmla="*/ 3022600 w 3136900"/>
              <a:gd name="connsiteY1" fmla="*/ 410633 h 541866"/>
              <a:gd name="connsiteX2" fmla="*/ 2933700 w 3136900"/>
              <a:gd name="connsiteY2" fmla="*/ 427566 h 541866"/>
              <a:gd name="connsiteX3" fmla="*/ 1138767 w 3136900"/>
              <a:gd name="connsiteY3" fmla="*/ 537633 h 541866"/>
              <a:gd name="connsiteX4" fmla="*/ 651934 w 3136900"/>
              <a:gd name="connsiteY4" fmla="*/ 541866 h 541866"/>
              <a:gd name="connsiteX5" fmla="*/ 414867 w 3136900"/>
              <a:gd name="connsiteY5" fmla="*/ 516466 h 541866"/>
              <a:gd name="connsiteX6" fmla="*/ 118534 w 3136900"/>
              <a:gd name="connsiteY6" fmla="*/ 461433 h 541866"/>
              <a:gd name="connsiteX7" fmla="*/ 33867 w 3136900"/>
              <a:gd name="connsiteY7" fmla="*/ 397933 h 541866"/>
              <a:gd name="connsiteX8" fmla="*/ 0 w 3136900"/>
              <a:gd name="connsiteY8" fmla="*/ 304800 h 541866"/>
              <a:gd name="connsiteX9" fmla="*/ 4234 w 3136900"/>
              <a:gd name="connsiteY9" fmla="*/ 173566 h 541866"/>
              <a:gd name="connsiteX10" fmla="*/ 50800 w 3136900"/>
              <a:gd name="connsiteY10" fmla="*/ 143933 h 541866"/>
              <a:gd name="connsiteX11" fmla="*/ 465667 w 3136900"/>
              <a:gd name="connsiteY11" fmla="*/ 131233 h 541866"/>
              <a:gd name="connsiteX12" fmla="*/ 643467 w 3136900"/>
              <a:gd name="connsiteY12" fmla="*/ 0 h 541866"/>
              <a:gd name="connsiteX13" fmla="*/ 702734 w 3136900"/>
              <a:gd name="connsiteY13" fmla="*/ 25400 h 541866"/>
              <a:gd name="connsiteX14" fmla="*/ 838200 w 3136900"/>
              <a:gd name="connsiteY14" fmla="*/ 42333 h 541866"/>
              <a:gd name="connsiteX15" fmla="*/ 1397000 w 3136900"/>
              <a:gd name="connsiteY15" fmla="*/ 63500 h 541866"/>
              <a:gd name="connsiteX16" fmla="*/ 1604434 w 3136900"/>
              <a:gd name="connsiteY16" fmla="*/ 186266 h 541866"/>
              <a:gd name="connsiteX17" fmla="*/ 2650067 w 3136900"/>
              <a:gd name="connsiteY17" fmla="*/ 148166 h 541866"/>
              <a:gd name="connsiteX18" fmla="*/ 2675890 w 3136900"/>
              <a:gd name="connsiteY18" fmla="*/ 260773 h 541866"/>
              <a:gd name="connsiteX19" fmla="*/ 3136900 w 3136900"/>
              <a:gd name="connsiteY19" fmla="*/ 347133 h 54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6900" h="541866">
                <a:moveTo>
                  <a:pt x="3136900" y="347133"/>
                </a:moveTo>
                <a:lnTo>
                  <a:pt x="3022600" y="410633"/>
                </a:lnTo>
                <a:lnTo>
                  <a:pt x="2933700" y="427566"/>
                </a:lnTo>
                <a:lnTo>
                  <a:pt x="1138767" y="537633"/>
                </a:lnTo>
                <a:lnTo>
                  <a:pt x="651934" y="541866"/>
                </a:lnTo>
                <a:lnTo>
                  <a:pt x="414867" y="516466"/>
                </a:lnTo>
                <a:lnTo>
                  <a:pt x="118534" y="461433"/>
                </a:lnTo>
                <a:lnTo>
                  <a:pt x="33867" y="397933"/>
                </a:lnTo>
                <a:lnTo>
                  <a:pt x="0" y="304800"/>
                </a:lnTo>
                <a:lnTo>
                  <a:pt x="4234" y="173566"/>
                </a:lnTo>
                <a:lnTo>
                  <a:pt x="50800" y="143933"/>
                </a:lnTo>
                <a:lnTo>
                  <a:pt x="465667" y="131233"/>
                </a:lnTo>
                <a:lnTo>
                  <a:pt x="643467" y="0"/>
                </a:lnTo>
                <a:lnTo>
                  <a:pt x="702734" y="25400"/>
                </a:lnTo>
                <a:lnTo>
                  <a:pt x="838200" y="42333"/>
                </a:lnTo>
                <a:lnTo>
                  <a:pt x="1397000" y="63500"/>
                </a:lnTo>
                <a:lnTo>
                  <a:pt x="1604434" y="186266"/>
                </a:lnTo>
                <a:lnTo>
                  <a:pt x="2650067" y="148166"/>
                </a:lnTo>
                <a:lnTo>
                  <a:pt x="2675890" y="260773"/>
                </a:lnTo>
                <a:lnTo>
                  <a:pt x="3136900" y="347133"/>
                </a:lnTo>
                <a:close/>
              </a:path>
            </a:pathLst>
          </a:custGeom>
          <a:solidFill>
            <a:srgbClr val="5E9923">
              <a:alpha val="50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0" name="Bulle rectangulaire à coins arrondis 19"/>
          <p:cNvSpPr/>
          <p:nvPr/>
        </p:nvSpPr>
        <p:spPr bwMode="auto">
          <a:xfrm>
            <a:off x="5651500" y="5171106"/>
            <a:ext cx="2414900" cy="327994"/>
          </a:xfrm>
          <a:prstGeom prst="wedgeRoundRectCallout">
            <a:avLst>
              <a:gd name="adj1" fmla="val 27795"/>
              <a:gd name="adj2" fmla="val -203188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Etambot et patin de queue</a:t>
            </a:r>
          </a:p>
        </p:txBody>
      </p:sp>
      <p:sp>
        <p:nvSpPr>
          <p:cNvPr id="22" name="Bulle rectangulaire à coins arrondis 21"/>
          <p:cNvSpPr/>
          <p:nvPr/>
        </p:nvSpPr>
        <p:spPr bwMode="auto">
          <a:xfrm>
            <a:off x="3692175" y="5158406"/>
            <a:ext cx="1579649" cy="327994"/>
          </a:xfrm>
          <a:prstGeom prst="wedgeRoundRectCallout">
            <a:avLst>
              <a:gd name="adj1" fmla="val 39261"/>
              <a:gd name="adj2" fmla="val -207060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Cloison pare-feu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6" grpId="0" animBg="1"/>
      <p:bldP spid="17" grpId="0" animBg="1"/>
      <p:bldP spid="18" grpId="0" animBg="1"/>
      <p:bldP spid="21" grpId="0" animBg="1"/>
      <p:bldP spid="19" grpId="0" animBg="1"/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r 32"/>
          <p:cNvGrpSpPr/>
          <p:nvPr/>
        </p:nvGrpSpPr>
        <p:grpSpPr>
          <a:xfrm>
            <a:off x="610486" y="2120900"/>
            <a:ext cx="8165214" cy="3517900"/>
            <a:chOff x="610486" y="2120900"/>
            <a:chExt cx="8165214" cy="351790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610486" y="2133600"/>
              <a:ext cx="8151628" cy="35052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3784600" y="2120900"/>
              <a:ext cx="4991100" cy="78740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600700" y="2870200"/>
              <a:ext cx="2755900" cy="787400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9" name="Titre 24"/>
          <p:cNvSpPr txBox="1">
            <a:spLocks/>
          </p:cNvSpPr>
          <p:nvPr/>
        </p:nvSpPr>
        <p:spPr>
          <a:xfrm>
            <a:off x="381000" y="8509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Description de l’empennage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7518400" y="3848100"/>
            <a:ext cx="590550" cy="660400"/>
          </a:xfrm>
          <a:custGeom>
            <a:avLst/>
            <a:gdLst>
              <a:gd name="connsiteX0" fmla="*/ 0 w 749300"/>
              <a:gd name="connsiteY0" fmla="*/ 609600 h 660400"/>
              <a:gd name="connsiteX1" fmla="*/ 6350 w 749300"/>
              <a:gd name="connsiteY1" fmla="*/ 508000 h 660400"/>
              <a:gd name="connsiteX2" fmla="*/ 488950 w 749300"/>
              <a:gd name="connsiteY2" fmla="*/ 0 h 660400"/>
              <a:gd name="connsiteX3" fmla="*/ 749300 w 749300"/>
              <a:gd name="connsiteY3" fmla="*/ 69850 h 660400"/>
              <a:gd name="connsiteX4" fmla="*/ 469900 w 749300"/>
              <a:gd name="connsiteY4" fmla="*/ 660400 h 660400"/>
              <a:gd name="connsiteX0" fmla="*/ 0 w 749300"/>
              <a:gd name="connsiteY0" fmla="*/ 609600 h 660400"/>
              <a:gd name="connsiteX1" fmla="*/ 6350 w 749300"/>
              <a:gd name="connsiteY1" fmla="*/ 508000 h 660400"/>
              <a:gd name="connsiteX2" fmla="*/ 488950 w 749300"/>
              <a:gd name="connsiteY2" fmla="*/ 0 h 660400"/>
              <a:gd name="connsiteX3" fmla="*/ 749300 w 749300"/>
              <a:gd name="connsiteY3" fmla="*/ 69850 h 660400"/>
              <a:gd name="connsiteX4" fmla="*/ 469900 w 749300"/>
              <a:gd name="connsiteY4" fmla="*/ 660400 h 660400"/>
              <a:gd name="connsiteX5" fmla="*/ 0 w 749300"/>
              <a:gd name="connsiteY5" fmla="*/ 609600 h 660400"/>
              <a:gd name="connsiteX0" fmla="*/ 0 w 749300"/>
              <a:gd name="connsiteY0" fmla="*/ 609600 h 660400"/>
              <a:gd name="connsiteX1" fmla="*/ 6350 w 749300"/>
              <a:gd name="connsiteY1" fmla="*/ 508000 h 660400"/>
              <a:gd name="connsiteX2" fmla="*/ 488950 w 749300"/>
              <a:gd name="connsiteY2" fmla="*/ 0 h 660400"/>
              <a:gd name="connsiteX3" fmla="*/ 749300 w 749300"/>
              <a:gd name="connsiteY3" fmla="*/ 69850 h 660400"/>
              <a:gd name="connsiteX4" fmla="*/ 266700 w 749300"/>
              <a:gd name="connsiteY4" fmla="*/ 660400 h 660400"/>
              <a:gd name="connsiteX5" fmla="*/ 0 w 749300"/>
              <a:gd name="connsiteY5" fmla="*/ 609600 h 660400"/>
              <a:gd name="connsiteX0" fmla="*/ 0 w 590550"/>
              <a:gd name="connsiteY0" fmla="*/ 609600 h 660400"/>
              <a:gd name="connsiteX1" fmla="*/ 6350 w 590550"/>
              <a:gd name="connsiteY1" fmla="*/ 508000 h 660400"/>
              <a:gd name="connsiteX2" fmla="*/ 488950 w 590550"/>
              <a:gd name="connsiteY2" fmla="*/ 0 h 660400"/>
              <a:gd name="connsiteX3" fmla="*/ 590550 w 590550"/>
              <a:gd name="connsiteY3" fmla="*/ 69850 h 660400"/>
              <a:gd name="connsiteX4" fmla="*/ 266700 w 590550"/>
              <a:gd name="connsiteY4" fmla="*/ 660400 h 660400"/>
              <a:gd name="connsiteX5" fmla="*/ 0 w 590550"/>
              <a:gd name="connsiteY5" fmla="*/ 6096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550" h="660400">
                <a:moveTo>
                  <a:pt x="0" y="609600"/>
                </a:moveTo>
                <a:lnTo>
                  <a:pt x="6350" y="508000"/>
                </a:lnTo>
                <a:lnTo>
                  <a:pt x="488950" y="0"/>
                </a:lnTo>
                <a:lnTo>
                  <a:pt x="590550" y="69850"/>
                </a:lnTo>
                <a:lnTo>
                  <a:pt x="266700" y="660400"/>
                </a:lnTo>
                <a:lnTo>
                  <a:pt x="0" y="609600"/>
                </a:lnTo>
                <a:close/>
              </a:path>
            </a:pathLst>
          </a:custGeom>
          <a:solidFill>
            <a:srgbClr val="FF00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 bwMode="auto">
          <a:xfrm>
            <a:off x="2349500" y="4800600"/>
            <a:ext cx="1479550" cy="374650"/>
          </a:xfrm>
          <a:custGeom>
            <a:avLst/>
            <a:gdLst>
              <a:gd name="connsiteX0" fmla="*/ 31750 w 1479550"/>
              <a:gd name="connsiteY0" fmla="*/ 450850 h 552450"/>
              <a:gd name="connsiteX1" fmla="*/ 0 w 1479550"/>
              <a:gd name="connsiteY1" fmla="*/ 247650 h 552450"/>
              <a:gd name="connsiteX2" fmla="*/ 31750 w 1479550"/>
              <a:gd name="connsiteY2" fmla="*/ 120650 h 552450"/>
              <a:gd name="connsiteX3" fmla="*/ 736600 w 1479550"/>
              <a:gd name="connsiteY3" fmla="*/ 0 h 552450"/>
              <a:gd name="connsiteX4" fmla="*/ 1454150 w 1479550"/>
              <a:gd name="connsiteY4" fmla="*/ 152400 h 552450"/>
              <a:gd name="connsiteX5" fmla="*/ 1479550 w 1479550"/>
              <a:gd name="connsiteY5" fmla="*/ 298450 h 552450"/>
              <a:gd name="connsiteX6" fmla="*/ 1428750 w 1479550"/>
              <a:gd name="connsiteY6" fmla="*/ 463550 h 552450"/>
              <a:gd name="connsiteX7" fmla="*/ 882650 w 1479550"/>
              <a:gd name="connsiteY7" fmla="*/ 552450 h 552450"/>
              <a:gd name="connsiteX8" fmla="*/ 736600 w 1479550"/>
              <a:gd name="connsiteY8" fmla="*/ 330200 h 552450"/>
              <a:gd name="connsiteX9" fmla="*/ 596900 w 1479550"/>
              <a:gd name="connsiteY9" fmla="*/ 539750 h 552450"/>
              <a:gd name="connsiteX10" fmla="*/ 31750 w 1479550"/>
              <a:gd name="connsiteY10" fmla="*/ 450850 h 552450"/>
              <a:gd name="connsiteX0" fmla="*/ 31750 w 1479550"/>
              <a:gd name="connsiteY0" fmla="*/ 450850 h 539750"/>
              <a:gd name="connsiteX1" fmla="*/ 0 w 1479550"/>
              <a:gd name="connsiteY1" fmla="*/ 247650 h 539750"/>
              <a:gd name="connsiteX2" fmla="*/ 31750 w 1479550"/>
              <a:gd name="connsiteY2" fmla="*/ 120650 h 539750"/>
              <a:gd name="connsiteX3" fmla="*/ 736600 w 1479550"/>
              <a:gd name="connsiteY3" fmla="*/ 0 h 539750"/>
              <a:gd name="connsiteX4" fmla="*/ 1454150 w 1479550"/>
              <a:gd name="connsiteY4" fmla="*/ 152400 h 539750"/>
              <a:gd name="connsiteX5" fmla="*/ 1479550 w 1479550"/>
              <a:gd name="connsiteY5" fmla="*/ 298450 h 539750"/>
              <a:gd name="connsiteX6" fmla="*/ 1428750 w 1479550"/>
              <a:gd name="connsiteY6" fmla="*/ 463550 h 539750"/>
              <a:gd name="connsiteX7" fmla="*/ 736600 w 1479550"/>
              <a:gd name="connsiteY7" fmla="*/ 330200 h 539750"/>
              <a:gd name="connsiteX8" fmla="*/ 596900 w 1479550"/>
              <a:gd name="connsiteY8" fmla="*/ 539750 h 539750"/>
              <a:gd name="connsiteX9" fmla="*/ 31750 w 1479550"/>
              <a:gd name="connsiteY9" fmla="*/ 450850 h 539750"/>
              <a:gd name="connsiteX0" fmla="*/ 31750 w 1479550"/>
              <a:gd name="connsiteY0" fmla="*/ 450850 h 539750"/>
              <a:gd name="connsiteX1" fmla="*/ 0 w 1479550"/>
              <a:gd name="connsiteY1" fmla="*/ 247650 h 539750"/>
              <a:gd name="connsiteX2" fmla="*/ 31750 w 1479550"/>
              <a:gd name="connsiteY2" fmla="*/ 120650 h 539750"/>
              <a:gd name="connsiteX3" fmla="*/ 736600 w 1479550"/>
              <a:gd name="connsiteY3" fmla="*/ 0 h 539750"/>
              <a:gd name="connsiteX4" fmla="*/ 1454150 w 1479550"/>
              <a:gd name="connsiteY4" fmla="*/ 152400 h 539750"/>
              <a:gd name="connsiteX5" fmla="*/ 1479550 w 1479550"/>
              <a:gd name="connsiteY5" fmla="*/ 298450 h 539750"/>
              <a:gd name="connsiteX6" fmla="*/ 736600 w 1479550"/>
              <a:gd name="connsiteY6" fmla="*/ 330200 h 539750"/>
              <a:gd name="connsiteX7" fmla="*/ 596900 w 1479550"/>
              <a:gd name="connsiteY7" fmla="*/ 539750 h 539750"/>
              <a:gd name="connsiteX8" fmla="*/ 31750 w 1479550"/>
              <a:gd name="connsiteY8" fmla="*/ 450850 h 539750"/>
              <a:gd name="connsiteX0" fmla="*/ 31750 w 1479550"/>
              <a:gd name="connsiteY0" fmla="*/ 450850 h 539750"/>
              <a:gd name="connsiteX1" fmla="*/ 0 w 1479550"/>
              <a:gd name="connsiteY1" fmla="*/ 247650 h 539750"/>
              <a:gd name="connsiteX2" fmla="*/ 31750 w 1479550"/>
              <a:gd name="connsiteY2" fmla="*/ 120650 h 539750"/>
              <a:gd name="connsiteX3" fmla="*/ 736600 w 1479550"/>
              <a:gd name="connsiteY3" fmla="*/ 0 h 539750"/>
              <a:gd name="connsiteX4" fmla="*/ 1454150 w 1479550"/>
              <a:gd name="connsiteY4" fmla="*/ 152400 h 539750"/>
              <a:gd name="connsiteX5" fmla="*/ 1479550 w 1479550"/>
              <a:gd name="connsiteY5" fmla="*/ 298450 h 539750"/>
              <a:gd name="connsiteX6" fmla="*/ 736600 w 1479550"/>
              <a:gd name="connsiteY6" fmla="*/ 330200 h 539750"/>
              <a:gd name="connsiteX7" fmla="*/ 596900 w 1479550"/>
              <a:gd name="connsiteY7" fmla="*/ 539750 h 539750"/>
              <a:gd name="connsiteX8" fmla="*/ 31750 w 1479550"/>
              <a:gd name="connsiteY8" fmla="*/ 450850 h 539750"/>
              <a:gd name="connsiteX0" fmla="*/ 31750 w 1479550"/>
              <a:gd name="connsiteY0" fmla="*/ 450850 h 631190"/>
              <a:gd name="connsiteX1" fmla="*/ 0 w 1479550"/>
              <a:gd name="connsiteY1" fmla="*/ 247650 h 631190"/>
              <a:gd name="connsiteX2" fmla="*/ 31750 w 1479550"/>
              <a:gd name="connsiteY2" fmla="*/ 120650 h 631190"/>
              <a:gd name="connsiteX3" fmla="*/ 736600 w 1479550"/>
              <a:gd name="connsiteY3" fmla="*/ 0 h 631190"/>
              <a:gd name="connsiteX4" fmla="*/ 1454150 w 1479550"/>
              <a:gd name="connsiteY4" fmla="*/ 152400 h 631190"/>
              <a:gd name="connsiteX5" fmla="*/ 1479550 w 1479550"/>
              <a:gd name="connsiteY5" fmla="*/ 298450 h 631190"/>
              <a:gd name="connsiteX6" fmla="*/ 736600 w 1479550"/>
              <a:gd name="connsiteY6" fmla="*/ 330200 h 631190"/>
              <a:gd name="connsiteX7" fmla="*/ 688340 w 1479550"/>
              <a:gd name="connsiteY7" fmla="*/ 631190 h 631190"/>
              <a:gd name="connsiteX0" fmla="*/ 31750 w 1479550"/>
              <a:gd name="connsiteY0" fmla="*/ 450850 h 450850"/>
              <a:gd name="connsiteX1" fmla="*/ 0 w 1479550"/>
              <a:gd name="connsiteY1" fmla="*/ 247650 h 450850"/>
              <a:gd name="connsiteX2" fmla="*/ 31750 w 1479550"/>
              <a:gd name="connsiteY2" fmla="*/ 120650 h 450850"/>
              <a:gd name="connsiteX3" fmla="*/ 736600 w 1479550"/>
              <a:gd name="connsiteY3" fmla="*/ 0 h 450850"/>
              <a:gd name="connsiteX4" fmla="*/ 1454150 w 1479550"/>
              <a:gd name="connsiteY4" fmla="*/ 152400 h 450850"/>
              <a:gd name="connsiteX5" fmla="*/ 1479550 w 1479550"/>
              <a:gd name="connsiteY5" fmla="*/ 298450 h 450850"/>
              <a:gd name="connsiteX6" fmla="*/ 736600 w 1479550"/>
              <a:gd name="connsiteY6" fmla="*/ 330200 h 450850"/>
              <a:gd name="connsiteX0" fmla="*/ 0 w 1479550"/>
              <a:gd name="connsiteY0" fmla="*/ 247650 h 330200"/>
              <a:gd name="connsiteX1" fmla="*/ 31750 w 1479550"/>
              <a:gd name="connsiteY1" fmla="*/ 120650 h 330200"/>
              <a:gd name="connsiteX2" fmla="*/ 736600 w 1479550"/>
              <a:gd name="connsiteY2" fmla="*/ 0 h 330200"/>
              <a:gd name="connsiteX3" fmla="*/ 1454150 w 1479550"/>
              <a:gd name="connsiteY3" fmla="*/ 152400 h 330200"/>
              <a:gd name="connsiteX4" fmla="*/ 1479550 w 1479550"/>
              <a:gd name="connsiteY4" fmla="*/ 298450 h 330200"/>
              <a:gd name="connsiteX5" fmla="*/ 736600 w 1479550"/>
              <a:gd name="connsiteY5" fmla="*/ 330200 h 330200"/>
              <a:gd name="connsiteX0" fmla="*/ 0 w 1479550"/>
              <a:gd name="connsiteY0" fmla="*/ 330200 h 330200"/>
              <a:gd name="connsiteX1" fmla="*/ 31750 w 1479550"/>
              <a:gd name="connsiteY1" fmla="*/ 120650 h 330200"/>
              <a:gd name="connsiteX2" fmla="*/ 736600 w 1479550"/>
              <a:gd name="connsiteY2" fmla="*/ 0 h 330200"/>
              <a:gd name="connsiteX3" fmla="*/ 1454150 w 1479550"/>
              <a:gd name="connsiteY3" fmla="*/ 152400 h 330200"/>
              <a:gd name="connsiteX4" fmla="*/ 1479550 w 1479550"/>
              <a:gd name="connsiteY4" fmla="*/ 298450 h 330200"/>
              <a:gd name="connsiteX5" fmla="*/ 736600 w 1479550"/>
              <a:gd name="connsiteY5" fmla="*/ 330200 h 330200"/>
              <a:gd name="connsiteX0" fmla="*/ 0 w 1479550"/>
              <a:gd name="connsiteY0" fmla="*/ 330200 h 374650"/>
              <a:gd name="connsiteX1" fmla="*/ 31750 w 1479550"/>
              <a:gd name="connsiteY1" fmla="*/ 120650 h 374650"/>
              <a:gd name="connsiteX2" fmla="*/ 736600 w 1479550"/>
              <a:gd name="connsiteY2" fmla="*/ 0 h 374650"/>
              <a:gd name="connsiteX3" fmla="*/ 1454150 w 1479550"/>
              <a:gd name="connsiteY3" fmla="*/ 152400 h 374650"/>
              <a:gd name="connsiteX4" fmla="*/ 1479550 w 1479550"/>
              <a:gd name="connsiteY4" fmla="*/ 374650 h 374650"/>
              <a:gd name="connsiteX5" fmla="*/ 736600 w 1479550"/>
              <a:gd name="connsiteY5" fmla="*/ 330200 h 374650"/>
              <a:gd name="connsiteX0" fmla="*/ 0 w 1479550"/>
              <a:gd name="connsiteY0" fmla="*/ 330200 h 374650"/>
              <a:gd name="connsiteX1" fmla="*/ 31750 w 1479550"/>
              <a:gd name="connsiteY1" fmla="*/ 120650 h 374650"/>
              <a:gd name="connsiteX2" fmla="*/ 736600 w 1479550"/>
              <a:gd name="connsiteY2" fmla="*/ 0 h 374650"/>
              <a:gd name="connsiteX3" fmla="*/ 1454150 w 1479550"/>
              <a:gd name="connsiteY3" fmla="*/ 152400 h 374650"/>
              <a:gd name="connsiteX4" fmla="*/ 1479550 w 1479550"/>
              <a:gd name="connsiteY4" fmla="*/ 374650 h 374650"/>
              <a:gd name="connsiteX5" fmla="*/ 736600 w 1479550"/>
              <a:gd name="connsiteY5" fmla="*/ 33020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550" h="374650">
                <a:moveTo>
                  <a:pt x="0" y="330200"/>
                </a:moveTo>
                <a:lnTo>
                  <a:pt x="31750" y="120650"/>
                </a:lnTo>
                <a:lnTo>
                  <a:pt x="736600" y="0"/>
                </a:lnTo>
                <a:lnTo>
                  <a:pt x="1454150" y="152400"/>
                </a:lnTo>
                <a:cubicBezTo>
                  <a:pt x="1462617" y="226483"/>
                  <a:pt x="1458383" y="237067"/>
                  <a:pt x="1479550" y="374650"/>
                </a:cubicBezTo>
                <a:lnTo>
                  <a:pt x="736600" y="330200"/>
                </a:lnTo>
              </a:path>
            </a:pathLst>
          </a:custGeom>
          <a:solidFill>
            <a:srgbClr val="FF0000">
              <a:alpha val="32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7" name="Bulle rectangulaire à coins arrondis 26"/>
          <p:cNvSpPr/>
          <p:nvPr/>
        </p:nvSpPr>
        <p:spPr bwMode="auto">
          <a:xfrm>
            <a:off x="812800" y="4356101"/>
            <a:ext cx="1866500" cy="327998"/>
          </a:xfrm>
          <a:prstGeom prst="wedgeRoundRectCallout">
            <a:avLst>
              <a:gd name="adj1" fmla="val 46520"/>
              <a:gd name="adj2" fmla="val 141225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Plan fixe horizontal</a:t>
            </a:r>
          </a:p>
        </p:txBody>
      </p:sp>
      <p:sp>
        <p:nvSpPr>
          <p:cNvPr id="28" name="Bulle rectangulaire à coins arrondis 27"/>
          <p:cNvSpPr/>
          <p:nvPr/>
        </p:nvSpPr>
        <p:spPr bwMode="auto">
          <a:xfrm>
            <a:off x="5651500" y="5130801"/>
            <a:ext cx="1680300" cy="327998"/>
          </a:xfrm>
          <a:prstGeom prst="wedgeRoundRectCallout">
            <a:avLst>
              <a:gd name="adj1" fmla="val 74405"/>
              <a:gd name="adj2" fmla="val -281052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Plan fixe vertical</a:t>
            </a:r>
          </a:p>
        </p:txBody>
      </p:sp>
      <p:sp>
        <p:nvSpPr>
          <p:cNvPr id="34" name="Forme libre 33"/>
          <p:cNvSpPr/>
          <p:nvPr/>
        </p:nvSpPr>
        <p:spPr bwMode="auto">
          <a:xfrm>
            <a:off x="7778750" y="3892550"/>
            <a:ext cx="476250" cy="622300"/>
          </a:xfrm>
          <a:custGeom>
            <a:avLst/>
            <a:gdLst>
              <a:gd name="connsiteX0" fmla="*/ 323850 w 476250"/>
              <a:gd name="connsiteY0" fmla="*/ 0 h 755650"/>
              <a:gd name="connsiteX1" fmla="*/ 476250 w 476250"/>
              <a:gd name="connsiteY1" fmla="*/ 25400 h 755650"/>
              <a:gd name="connsiteX2" fmla="*/ 215900 w 476250"/>
              <a:gd name="connsiteY2" fmla="*/ 609600 h 755650"/>
              <a:gd name="connsiteX3" fmla="*/ 215900 w 476250"/>
              <a:gd name="connsiteY3" fmla="*/ 685800 h 755650"/>
              <a:gd name="connsiteX4" fmla="*/ 0 w 476250"/>
              <a:gd name="connsiteY4" fmla="*/ 755650 h 755650"/>
              <a:gd name="connsiteX5" fmla="*/ 0 w 476250"/>
              <a:gd name="connsiteY5" fmla="*/ 622300 h 755650"/>
              <a:gd name="connsiteX6" fmla="*/ 323850 w 476250"/>
              <a:gd name="connsiteY6" fmla="*/ 0 h 755650"/>
              <a:gd name="connsiteX0" fmla="*/ 323850 w 476250"/>
              <a:gd name="connsiteY0" fmla="*/ 0 h 685800"/>
              <a:gd name="connsiteX1" fmla="*/ 476250 w 476250"/>
              <a:gd name="connsiteY1" fmla="*/ 25400 h 685800"/>
              <a:gd name="connsiteX2" fmla="*/ 215900 w 476250"/>
              <a:gd name="connsiteY2" fmla="*/ 609600 h 685800"/>
              <a:gd name="connsiteX3" fmla="*/ 215900 w 476250"/>
              <a:gd name="connsiteY3" fmla="*/ 685800 h 685800"/>
              <a:gd name="connsiteX4" fmla="*/ 0 w 476250"/>
              <a:gd name="connsiteY4" fmla="*/ 622300 h 685800"/>
              <a:gd name="connsiteX5" fmla="*/ 323850 w 476250"/>
              <a:gd name="connsiteY5" fmla="*/ 0 h 685800"/>
              <a:gd name="connsiteX0" fmla="*/ 323850 w 476250"/>
              <a:gd name="connsiteY0" fmla="*/ 0 h 622300"/>
              <a:gd name="connsiteX1" fmla="*/ 476250 w 476250"/>
              <a:gd name="connsiteY1" fmla="*/ 25400 h 622300"/>
              <a:gd name="connsiteX2" fmla="*/ 215900 w 476250"/>
              <a:gd name="connsiteY2" fmla="*/ 609600 h 622300"/>
              <a:gd name="connsiteX3" fmla="*/ 0 w 476250"/>
              <a:gd name="connsiteY3" fmla="*/ 622300 h 622300"/>
              <a:gd name="connsiteX4" fmla="*/ 323850 w 476250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622300">
                <a:moveTo>
                  <a:pt x="323850" y="0"/>
                </a:moveTo>
                <a:lnTo>
                  <a:pt x="476250" y="25400"/>
                </a:lnTo>
                <a:lnTo>
                  <a:pt x="215900" y="609600"/>
                </a:lnTo>
                <a:lnTo>
                  <a:pt x="0" y="622300"/>
                </a:lnTo>
                <a:lnTo>
                  <a:pt x="323850" y="0"/>
                </a:lnTo>
                <a:close/>
              </a:path>
            </a:pathLst>
          </a:custGeom>
          <a:solidFill>
            <a:srgbClr val="050595">
              <a:alpha val="63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39" name="Grouper 38"/>
          <p:cNvGrpSpPr/>
          <p:nvPr/>
        </p:nvGrpSpPr>
        <p:grpSpPr>
          <a:xfrm>
            <a:off x="2349500" y="5111750"/>
            <a:ext cx="1477449" cy="241300"/>
            <a:chOff x="2349500" y="5111750"/>
            <a:chExt cx="1477449" cy="241300"/>
          </a:xfrm>
        </p:grpSpPr>
        <p:sp>
          <p:nvSpPr>
            <p:cNvPr id="35" name="Forme libre 34"/>
            <p:cNvSpPr/>
            <p:nvPr/>
          </p:nvSpPr>
          <p:spPr bwMode="auto">
            <a:xfrm>
              <a:off x="3098800" y="5124450"/>
              <a:ext cx="728149" cy="228600"/>
            </a:xfrm>
            <a:custGeom>
              <a:avLst/>
              <a:gdLst>
                <a:gd name="connsiteX0" fmla="*/ 0 w 692150"/>
                <a:gd name="connsiteY0" fmla="*/ 0 h 228600"/>
                <a:gd name="connsiteX1" fmla="*/ 692150 w 692150"/>
                <a:gd name="connsiteY1" fmla="*/ 31750 h 228600"/>
                <a:gd name="connsiteX2" fmla="*/ 654050 w 692150"/>
                <a:gd name="connsiteY2" fmla="*/ 146050 h 228600"/>
                <a:gd name="connsiteX3" fmla="*/ 101600 w 692150"/>
                <a:gd name="connsiteY3" fmla="*/ 228600 h 228600"/>
                <a:gd name="connsiteX4" fmla="*/ 0 w 692150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150" h="228600">
                  <a:moveTo>
                    <a:pt x="0" y="0"/>
                  </a:moveTo>
                  <a:lnTo>
                    <a:pt x="692150" y="31750"/>
                  </a:lnTo>
                  <a:lnTo>
                    <a:pt x="654050" y="146050"/>
                  </a:lnTo>
                  <a:lnTo>
                    <a:pt x="10160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69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6" name="Forme libre 35"/>
            <p:cNvSpPr/>
            <p:nvPr/>
          </p:nvSpPr>
          <p:spPr bwMode="auto">
            <a:xfrm flipH="1">
              <a:off x="2349500" y="5111750"/>
              <a:ext cx="728149" cy="228600"/>
            </a:xfrm>
            <a:custGeom>
              <a:avLst/>
              <a:gdLst>
                <a:gd name="connsiteX0" fmla="*/ 0 w 692150"/>
                <a:gd name="connsiteY0" fmla="*/ 0 h 228600"/>
                <a:gd name="connsiteX1" fmla="*/ 692150 w 692150"/>
                <a:gd name="connsiteY1" fmla="*/ 31750 h 228600"/>
                <a:gd name="connsiteX2" fmla="*/ 654050 w 692150"/>
                <a:gd name="connsiteY2" fmla="*/ 146050 h 228600"/>
                <a:gd name="connsiteX3" fmla="*/ 101600 w 692150"/>
                <a:gd name="connsiteY3" fmla="*/ 228600 h 228600"/>
                <a:gd name="connsiteX4" fmla="*/ 0 w 692150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150" h="228600">
                  <a:moveTo>
                    <a:pt x="0" y="0"/>
                  </a:moveTo>
                  <a:lnTo>
                    <a:pt x="692150" y="31750"/>
                  </a:lnTo>
                  <a:lnTo>
                    <a:pt x="654050" y="146050"/>
                  </a:lnTo>
                  <a:lnTo>
                    <a:pt x="101600" y="228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69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sp>
        <p:nvSpPr>
          <p:cNvPr id="37" name="Bulle rectangulaire à coins arrondis 36"/>
          <p:cNvSpPr/>
          <p:nvPr/>
        </p:nvSpPr>
        <p:spPr bwMode="auto">
          <a:xfrm>
            <a:off x="5854700" y="3149600"/>
            <a:ext cx="2076299" cy="471998"/>
          </a:xfrm>
          <a:prstGeom prst="wedgeRoundRectCallout">
            <a:avLst>
              <a:gd name="adj1" fmla="val 56416"/>
              <a:gd name="adj2" fmla="val 147574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Gouverne de direction ou dérive</a:t>
            </a:r>
          </a:p>
        </p:txBody>
      </p:sp>
      <p:sp>
        <p:nvSpPr>
          <p:cNvPr id="38" name="Bulle rectangulaire à coins arrondis 37"/>
          <p:cNvSpPr/>
          <p:nvPr/>
        </p:nvSpPr>
        <p:spPr bwMode="auto">
          <a:xfrm>
            <a:off x="584200" y="5489600"/>
            <a:ext cx="2256300" cy="471998"/>
          </a:xfrm>
          <a:prstGeom prst="wedgeRoundRectCallout">
            <a:avLst>
              <a:gd name="adj1" fmla="val 49280"/>
              <a:gd name="adj2" fmla="val -102229"/>
              <a:gd name="adj3" fmla="val 16667"/>
            </a:avLst>
          </a:prstGeom>
          <a:ln w="1905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000000"/>
                </a:solidFill>
                <a:latin typeface="Segoe" pitchFamily="34" charset="0"/>
              </a:rPr>
              <a:t>Gouverne de profondeur ou élévateur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27" grpId="0" animBg="1"/>
      <p:bldP spid="28" grpId="0" animBg="1"/>
      <p:bldP spid="34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9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Les différents types d’empennages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7200"/>
            <a:ext cx="3199123" cy="21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rcRect t="7216" b="18402"/>
          <a:stretch>
            <a:fillRect/>
          </a:stretch>
        </p:blipFill>
        <p:spPr>
          <a:xfrm>
            <a:off x="5047308" y="1917700"/>
            <a:ext cx="3488087" cy="185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100" y="4197350"/>
            <a:ext cx="3657600" cy="22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rcRect b="12500"/>
          <a:stretch>
            <a:fillRect/>
          </a:stretch>
        </p:blipFill>
        <p:spPr>
          <a:xfrm>
            <a:off x="533400" y="1943100"/>
            <a:ext cx="38100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ZoneTexte 27"/>
          <p:cNvSpPr txBox="1"/>
          <p:nvPr/>
        </p:nvSpPr>
        <p:spPr>
          <a:xfrm>
            <a:off x="857250" y="1637268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Empennage en croix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200650" y="1637268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Empennage en V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806450" y="3935968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Empennage en T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353050" y="3897868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Empennage double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9" name="Titre 24"/>
          <p:cNvSpPr txBox="1">
            <a:spLocks/>
          </p:cNvSpPr>
          <p:nvPr/>
        </p:nvSpPr>
        <p:spPr>
          <a:xfrm>
            <a:off x="381000" y="8509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Le train d’atterrissage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003550" y="1586468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Train Tricycle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t="19492" b="15859"/>
          <a:stretch>
            <a:fillRect/>
          </a:stretch>
        </p:blipFill>
        <p:spPr>
          <a:xfrm>
            <a:off x="1454149" y="1964910"/>
            <a:ext cx="6280151" cy="279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Ellipse 12"/>
          <p:cNvSpPr/>
          <p:nvPr/>
        </p:nvSpPr>
        <p:spPr bwMode="auto">
          <a:xfrm>
            <a:off x="6261100" y="4191001"/>
            <a:ext cx="742900" cy="399999"/>
          </a:xfrm>
          <a:prstGeom prst="ellipse">
            <a:avLst/>
          </a:prstGeom>
          <a:noFill/>
          <a:ln w="127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4825998" y="3987801"/>
            <a:ext cx="1030895" cy="806400"/>
          </a:xfrm>
          <a:prstGeom prst="ellipse">
            <a:avLst/>
          </a:prstGeom>
          <a:noFill/>
          <a:ln w="127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5" name="Bulle rectangulaire à coins arrondis 14"/>
          <p:cNvSpPr/>
          <p:nvPr/>
        </p:nvSpPr>
        <p:spPr bwMode="auto">
          <a:xfrm>
            <a:off x="2447200" y="4826001"/>
            <a:ext cx="1680300" cy="327998"/>
          </a:xfrm>
          <a:prstGeom prst="wedgeRoundRectCallout">
            <a:avLst>
              <a:gd name="adj1" fmla="val 97909"/>
              <a:gd name="adj2" fmla="val -1223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Train principal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6" name="Bulle rectangulaire à coins arrondis 15"/>
          <p:cNvSpPr/>
          <p:nvPr/>
        </p:nvSpPr>
        <p:spPr bwMode="auto">
          <a:xfrm>
            <a:off x="6940550" y="4826001"/>
            <a:ext cx="1752300" cy="327998"/>
          </a:xfrm>
          <a:prstGeom prst="wedgeRoundRectCallout">
            <a:avLst>
              <a:gd name="adj1" fmla="val -58704"/>
              <a:gd name="adj2" fmla="val -134691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Roulette de nez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7" name="Bulle rectangulaire à coins arrondis 16"/>
          <p:cNvSpPr/>
          <p:nvPr/>
        </p:nvSpPr>
        <p:spPr bwMode="auto">
          <a:xfrm>
            <a:off x="2747700" y="3721101"/>
            <a:ext cx="1824300" cy="327998"/>
          </a:xfrm>
          <a:prstGeom prst="wedgeRoundRectCallout">
            <a:avLst>
              <a:gd name="adj1" fmla="val 78608"/>
              <a:gd name="adj2" fmla="val 15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Carénage de roue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grpSp>
        <p:nvGrpSpPr>
          <p:cNvPr id="49" name="Grouper 48"/>
          <p:cNvGrpSpPr/>
          <p:nvPr/>
        </p:nvGrpSpPr>
        <p:grpSpPr>
          <a:xfrm>
            <a:off x="5159604" y="3357036"/>
            <a:ext cx="851729" cy="1333929"/>
            <a:chOff x="5159604" y="3522136"/>
            <a:chExt cx="851729" cy="1333929"/>
          </a:xfrm>
        </p:grpSpPr>
        <p:sp>
          <p:nvSpPr>
            <p:cNvPr id="18" name="Triangle rectangle 17"/>
            <p:cNvSpPr/>
            <p:nvPr/>
          </p:nvSpPr>
          <p:spPr bwMode="auto">
            <a:xfrm flipH="1">
              <a:off x="5350935" y="3670300"/>
              <a:ext cx="539600" cy="927000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2000"/>
                    <a:satMod val="180000"/>
                    <a:alpha val="74000"/>
                  </a:schemeClr>
                </a:gs>
                <a:gs pos="65000">
                  <a:schemeClr val="accent1">
                    <a:tint val="32000"/>
                    <a:satMod val="250000"/>
                    <a:alpha val="74000"/>
                  </a:schemeClr>
                </a:gs>
                <a:gs pos="100000">
                  <a:schemeClr val="accent1">
                    <a:tint val="23000"/>
                    <a:satMod val="300000"/>
                    <a:alpha val="74000"/>
                  </a:schemeClr>
                </a:gs>
              </a:gsLst>
              <a:lin ang="16200000" scaled="0"/>
              <a:tileRect/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46" name="Connecteur droit 45"/>
            <p:cNvCxnSpPr/>
            <p:nvPr/>
          </p:nvCxnSpPr>
          <p:spPr>
            <a:xfrm rot="16320000" flipH="1">
              <a:off x="5333849" y="4252414"/>
              <a:ext cx="1134695" cy="3810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340000">
              <a:off x="4918504" y="3763236"/>
              <a:ext cx="1333929" cy="851729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65"/>
          <p:cNvGrpSpPr>
            <a:grpSpLocks/>
          </p:cNvGrpSpPr>
          <p:nvPr/>
        </p:nvGrpSpPr>
        <p:grpSpPr bwMode="auto">
          <a:xfrm>
            <a:off x="5772150" y="3417888"/>
            <a:ext cx="228600" cy="209550"/>
            <a:chOff x="5301" y="10184"/>
            <a:chExt cx="199" cy="187"/>
          </a:xfrm>
        </p:grpSpPr>
        <p:grpSp>
          <p:nvGrpSpPr>
            <p:cNvPr id="20" name="Group 66"/>
            <p:cNvGrpSpPr>
              <a:grpSpLocks/>
            </p:cNvGrpSpPr>
            <p:nvPr/>
          </p:nvGrpSpPr>
          <p:grpSpPr bwMode="auto">
            <a:xfrm>
              <a:off x="5301" y="10184"/>
              <a:ext cx="100" cy="94"/>
              <a:chOff x="5301" y="10184"/>
              <a:chExt cx="100" cy="94"/>
            </a:xfrm>
          </p:grpSpPr>
          <p:sp>
            <p:nvSpPr>
              <p:cNvPr id="43" name="Arc 67"/>
              <p:cNvSpPr>
                <a:spLocks noChangeAspect="1"/>
              </p:cNvSpPr>
              <p:nvPr/>
            </p:nvSpPr>
            <p:spPr bwMode="auto">
              <a:xfrm flipH="1">
                <a:off x="5301" y="10184"/>
                <a:ext cx="100" cy="9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Line 68"/>
              <p:cNvSpPr>
                <a:spLocks noChangeAspect="1" noChangeShapeType="1"/>
              </p:cNvSpPr>
              <p:nvPr/>
            </p:nvSpPr>
            <p:spPr bwMode="auto">
              <a:xfrm>
                <a:off x="5401" y="10184"/>
                <a:ext cx="0" cy="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1" name="Group 69"/>
            <p:cNvGrpSpPr>
              <a:grpSpLocks/>
            </p:cNvGrpSpPr>
            <p:nvPr/>
          </p:nvGrpSpPr>
          <p:grpSpPr bwMode="auto">
            <a:xfrm>
              <a:off x="5401" y="10184"/>
              <a:ext cx="99" cy="94"/>
              <a:chOff x="5401" y="10184"/>
              <a:chExt cx="99" cy="94"/>
            </a:xfrm>
          </p:grpSpPr>
          <p:sp>
            <p:nvSpPr>
              <p:cNvPr id="41" name="Arc 70"/>
              <p:cNvSpPr>
                <a:spLocks noChangeAspect="1"/>
              </p:cNvSpPr>
              <p:nvPr/>
            </p:nvSpPr>
            <p:spPr bwMode="auto">
              <a:xfrm>
                <a:off x="5401" y="10184"/>
                <a:ext cx="99" cy="9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5401" y="10184"/>
                <a:ext cx="0" cy="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" name="Group 72"/>
            <p:cNvGrpSpPr>
              <a:grpSpLocks/>
            </p:cNvGrpSpPr>
            <p:nvPr/>
          </p:nvGrpSpPr>
          <p:grpSpPr bwMode="auto">
            <a:xfrm>
              <a:off x="5401" y="10278"/>
              <a:ext cx="99" cy="93"/>
              <a:chOff x="5401" y="10278"/>
              <a:chExt cx="99" cy="93"/>
            </a:xfrm>
          </p:grpSpPr>
          <p:grpSp>
            <p:nvGrpSpPr>
              <p:cNvPr id="37" name="Group 73"/>
              <p:cNvGrpSpPr>
                <a:grpSpLocks noChangeAspect="1"/>
              </p:cNvGrpSpPr>
              <p:nvPr/>
            </p:nvGrpSpPr>
            <p:grpSpPr bwMode="auto">
              <a:xfrm>
                <a:off x="5401" y="10278"/>
                <a:ext cx="99" cy="93"/>
                <a:chOff x="3363" y="15276"/>
                <a:chExt cx="684" cy="684"/>
              </a:xfrm>
            </p:grpSpPr>
            <p:sp>
              <p:nvSpPr>
                <p:cNvPr id="39" name="Arc 74"/>
                <p:cNvSpPr>
                  <a:spLocks noChangeAspect="1"/>
                </p:cNvSpPr>
                <p:nvPr/>
              </p:nvSpPr>
              <p:spPr bwMode="auto">
                <a:xfrm flipV="1">
                  <a:off x="3363" y="15276"/>
                  <a:ext cx="684" cy="6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0" name="Line 75"/>
                <p:cNvSpPr>
                  <a:spLocks noChangeAspect="1" noChangeShapeType="1"/>
                </p:cNvSpPr>
                <p:nvPr/>
              </p:nvSpPr>
              <p:spPr bwMode="auto">
                <a:xfrm>
                  <a:off x="3363" y="15276"/>
                  <a:ext cx="6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8" name="Line 76"/>
              <p:cNvSpPr>
                <a:spLocks noChangeAspect="1" noChangeShapeType="1"/>
              </p:cNvSpPr>
              <p:nvPr/>
            </p:nvSpPr>
            <p:spPr bwMode="auto">
              <a:xfrm>
                <a:off x="5401" y="10278"/>
                <a:ext cx="0" cy="9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2" name="Group 77"/>
            <p:cNvGrpSpPr>
              <a:grpSpLocks/>
            </p:cNvGrpSpPr>
            <p:nvPr/>
          </p:nvGrpSpPr>
          <p:grpSpPr bwMode="auto">
            <a:xfrm>
              <a:off x="5301" y="10278"/>
              <a:ext cx="100" cy="93"/>
              <a:chOff x="5301" y="10278"/>
              <a:chExt cx="100" cy="93"/>
            </a:xfrm>
          </p:grpSpPr>
          <p:grpSp>
            <p:nvGrpSpPr>
              <p:cNvPr id="33" name="Group 78"/>
              <p:cNvGrpSpPr>
                <a:grpSpLocks noChangeAspect="1"/>
              </p:cNvGrpSpPr>
              <p:nvPr/>
            </p:nvGrpSpPr>
            <p:grpSpPr bwMode="auto">
              <a:xfrm flipH="1">
                <a:off x="5301" y="10278"/>
                <a:ext cx="100" cy="93"/>
                <a:chOff x="3363" y="15276"/>
                <a:chExt cx="684" cy="684"/>
              </a:xfrm>
            </p:grpSpPr>
            <p:sp>
              <p:nvSpPr>
                <p:cNvPr id="35" name="Arc 79"/>
                <p:cNvSpPr>
                  <a:spLocks noChangeAspect="1"/>
                </p:cNvSpPr>
                <p:nvPr/>
              </p:nvSpPr>
              <p:spPr bwMode="auto">
                <a:xfrm flipV="1">
                  <a:off x="3363" y="15276"/>
                  <a:ext cx="684" cy="6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3363" y="15276"/>
                  <a:ext cx="6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4" name="Line 81"/>
              <p:cNvSpPr>
                <a:spLocks noChangeAspect="1" noChangeShapeType="1"/>
              </p:cNvSpPr>
              <p:nvPr/>
            </p:nvSpPr>
            <p:spPr bwMode="auto">
              <a:xfrm flipH="1">
                <a:off x="5401" y="10278"/>
                <a:ext cx="0" cy="9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50" name="Bulle rectangulaire à coins arrondis 49"/>
          <p:cNvSpPr/>
          <p:nvPr/>
        </p:nvSpPr>
        <p:spPr bwMode="auto">
          <a:xfrm>
            <a:off x="4533900" y="4813301"/>
            <a:ext cx="2004300" cy="327998"/>
          </a:xfrm>
          <a:prstGeom prst="wedgeRoundRectCallout">
            <a:avLst>
              <a:gd name="adj1" fmla="val 3060"/>
              <a:gd name="adj2" fmla="val -19393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Angle de garde ± 15°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grpSp>
        <p:nvGrpSpPr>
          <p:cNvPr id="54" name="Grouper 53"/>
          <p:cNvGrpSpPr/>
          <p:nvPr/>
        </p:nvGrpSpPr>
        <p:grpSpPr>
          <a:xfrm>
            <a:off x="4965700" y="5127596"/>
            <a:ext cx="2641600" cy="892204"/>
            <a:chOff x="5592233" y="1461546"/>
            <a:chExt cx="2641600" cy="892204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rcRect l="40341" b="54697"/>
            <a:stretch>
              <a:fillRect/>
            </a:stretch>
          </p:blipFill>
          <p:spPr>
            <a:xfrm>
              <a:off x="5592233" y="1461546"/>
              <a:ext cx="2641600" cy="862554"/>
            </a:xfrm>
            <a:prstGeom prst="rect">
              <a:avLst/>
            </a:prstGeom>
          </p:spPr>
        </p:pic>
        <p:sp>
          <p:nvSpPr>
            <p:cNvPr id="53" name="Rogner un rectangle à un seul coin 52"/>
            <p:cNvSpPr/>
            <p:nvPr/>
          </p:nvSpPr>
          <p:spPr bwMode="auto">
            <a:xfrm>
              <a:off x="5594350" y="1854200"/>
              <a:ext cx="901699" cy="499550"/>
            </a:xfrm>
            <a:prstGeom prst="snip1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pic>
        <p:nvPicPr>
          <p:cNvPr id="55" name="Image 5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40341" t="47971" b="13341"/>
          <a:stretch>
            <a:fillRect/>
          </a:stretch>
        </p:blipFill>
        <p:spPr>
          <a:xfrm flipH="1">
            <a:off x="1477433" y="5219700"/>
            <a:ext cx="2641600" cy="736600"/>
          </a:xfrm>
          <a:prstGeom prst="rect">
            <a:avLst/>
          </a:prstGeom>
        </p:spPr>
      </p:pic>
      <p:cxnSp>
        <p:nvCxnSpPr>
          <p:cNvPr id="56" name="Connecteur droit avec flèche 55"/>
          <p:cNvCxnSpPr/>
          <p:nvPr/>
        </p:nvCxnSpPr>
        <p:spPr>
          <a:xfrm flipV="1">
            <a:off x="2978150" y="5829300"/>
            <a:ext cx="469900" cy="12700"/>
          </a:xfrm>
          <a:prstGeom prst="straightConnector1">
            <a:avLst/>
          </a:prstGeom>
          <a:ln w="19050" cap="flat" cmpd="sng" algn="ctr">
            <a:solidFill>
              <a:srgbClr val="B8144D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V="1">
            <a:off x="5988047" y="5848350"/>
            <a:ext cx="613891" cy="12700"/>
          </a:xfrm>
          <a:prstGeom prst="straightConnector1">
            <a:avLst/>
          </a:prstGeom>
          <a:ln w="19050" cap="flat" cmpd="sng" algn="ctr">
            <a:solidFill>
              <a:srgbClr val="B8144D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2432053" y="5840968"/>
            <a:ext cx="162489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1400" b="1" dirty="0" smtClean="0">
                <a:ln w="50800"/>
                <a:solidFill>
                  <a:srgbClr val="B8144D"/>
                </a:solidFill>
              </a:rPr>
              <a:t>Voie</a:t>
            </a:r>
            <a:endParaRPr lang="fr-FR" sz="1400" b="1" dirty="0">
              <a:ln w="50800"/>
              <a:solidFill>
                <a:srgbClr val="B8144D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505453" y="5840968"/>
            <a:ext cx="162489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1400" b="1" dirty="0" smtClean="0">
                <a:ln w="50800"/>
                <a:solidFill>
                  <a:srgbClr val="B8144D"/>
                </a:solidFill>
              </a:rPr>
              <a:t>Empattement</a:t>
            </a:r>
            <a:endParaRPr lang="fr-FR" sz="1400" b="1" dirty="0">
              <a:ln w="50800"/>
              <a:solidFill>
                <a:srgbClr val="B814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13" grpId="0" animBg="1"/>
      <p:bldP spid="14" grpId="0" animBg="1"/>
      <p:bldP spid="15" grpId="0" animBg="1"/>
      <p:bldP spid="16" grpId="0" animBg="1"/>
      <p:bldP spid="17" grpId="0" animBg="1"/>
      <p:bldP spid="50" grpId="0" animBg="1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29463" y="3901129"/>
            <a:ext cx="2312811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 smtClean="0"/>
              <a:t>  Avions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  Giravions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  Planeurs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  ULM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  </a:t>
            </a:r>
            <a:r>
              <a:rPr lang="fr-FR" sz="2000" dirty="0" err="1" smtClean="0"/>
              <a:t>Aéromodèles</a:t>
            </a:r>
            <a:endParaRPr lang="fr-FR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819326" y="1080058"/>
            <a:ext cx="7510474" cy="1354217"/>
          </a:xfrm>
          <a:prstGeom prst="rect">
            <a:avLst/>
          </a:prstGeom>
          <a:effectLst>
            <a:reflection stA="0" endPos="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 smtClean="0"/>
              <a:t>Aéronef :</a:t>
            </a:r>
          </a:p>
          <a:p>
            <a:pPr algn="ctr">
              <a:spcAft>
                <a:spcPts val="600"/>
              </a:spcAft>
            </a:pPr>
            <a:r>
              <a:rPr lang="fr-FR" sz="1600" b="1" dirty="0" smtClean="0"/>
              <a:t>Définition OACI (Organisation de l’Aviation Civile Internationale) :</a:t>
            </a:r>
          </a:p>
          <a:p>
            <a:pPr algn="ctr">
              <a:spcAft>
                <a:spcPts val="600"/>
              </a:spcAft>
            </a:pPr>
            <a:r>
              <a:rPr lang="fr-FR" sz="1600" dirty="0" smtClean="0"/>
              <a:t>« Appareil capable de s’élever dans l'atmosphère, de s’y maintenir et de s’y déplacer, quel que soit son mode de sustentation et son mode de propulsion. »</a:t>
            </a:r>
            <a:endParaRPr lang="fr-FR" sz="1600" dirty="0"/>
          </a:p>
        </p:txBody>
      </p:sp>
      <p:sp>
        <p:nvSpPr>
          <p:cNvPr id="9" name="Rectangle 8"/>
          <p:cNvSpPr/>
          <p:nvPr/>
        </p:nvSpPr>
        <p:spPr>
          <a:xfrm>
            <a:off x="816763" y="2897721"/>
            <a:ext cx="23128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Aérodynes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15594" y="2897721"/>
            <a:ext cx="23128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Aérostats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6989" y="2897721"/>
            <a:ext cx="23128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</a:rPr>
              <a:t>Aérospatiaux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1884450" y="2475923"/>
            <a:ext cx="177520" cy="432000"/>
          </a:xfrm>
          <a:prstGeom prst="downArrow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4490065" y="2473233"/>
            <a:ext cx="177520" cy="432000"/>
          </a:xfrm>
          <a:prstGeom prst="downArrow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>
            <a:off x="7067766" y="2485933"/>
            <a:ext cx="177520" cy="432000"/>
          </a:xfrm>
          <a:prstGeom prst="downArrow">
            <a:avLst/>
          </a:prstGeom>
          <a:solidFill>
            <a:srgbClr val="F79646"/>
          </a:solidFill>
          <a:ln>
            <a:noFill/>
          </a:ln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1899340" y="3433216"/>
            <a:ext cx="177520" cy="432000"/>
          </a:xfrm>
          <a:prstGeom prst="downArrow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418819" y="3875729"/>
            <a:ext cx="231281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 smtClean="0"/>
              <a:t>  Ballons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  Dirigeables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04289" y="3872573"/>
            <a:ext cx="2340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fr-FR" sz="2000" dirty="0" smtClean="0"/>
              <a:t>  Lanceurs spatiaux</a:t>
            </a:r>
          </a:p>
          <a:p>
            <a:pPr>
              <a:buFont typeface="Arial"/>
              <a:buChar char="•"/>
            </a:pPr>
            <a:r>
              <a:rPr lang="fr-FR" sz="2000" dirty="0" smtClean="0"/>
              <a:t>  Missiles</a:t>
            </a:r>
          </a:p>
        </p:txBody>
      </p:sp>
      <p:sp>
        <p:nvSpPr>
          <p:cNvPr id="19" name="Flèche vers le bas 18"/>
          <p:cNvSpPr/>
          <p:nvPr/>
        </p:nvSpPr>
        <p:spPr>
          <a:xfrm>
            <a:off x="4490030" y="3433216"/>
            <a:ext cx="177520" cy="396000"/>
          </a:xfrm>
          <a:prstGeom prst="downArrow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e bas 19"/>
          <p:cNvSpPr/>
          <p:nvPr/>
        </p:nvSpPr>
        <p:spPr>
          <a:xfrm>
            <a:off x="7067766" y="3420516"/>
            <a:ext cx="177520" cy="396000"/>
          </a:xfrm>
          <a:prstGeom prst="downArrow">
            <a:avLst/>
          </a:prstGeom>
          <a:solidFill>
            <a:srgbClr val="F79646"/>
          </a:solidFill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4">
                <a:satMod val="30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r 24"/>
          <p:cNvGrpSpPr/>
          <p:nvPr/>
        </p:nvGrpSpPr>
        <p:grpSpPr>
          <a:xfrm>
            <a:off x="152400" y="3047424"/>
            <a:ext cx="8170330" cy="3101684"/>
            <a:chOff x="156907" y="2690092"/>
            <a:chExt cx="8170330" cy="3101684"/>
          </a:xfrm>
        </p:grpSpPr>
        <p:sp>
          <p:nvSpPr>
            <p:cNvPr id="21" name="Rectangle 20"/>
            <p:cNvSpPr/>
            <p:nvPr/>
          </p:nvSpPr>
          <p:spPr>
            <a:xfrm>
              <a:off x="816763" y="5207000"/>
              <a:ext cx="7510474" cy="5847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Communément </a:t>
              </a:r>
              <a:r>
                <a:rPr lang="fr-FR" sz="1600" dirty="0" smtClean="0">
                  <a:solidFill>
                    <a:schemeClr val="tx1"/>
                  </a:solidFill>
                </a:rPr>
                <a:t>appelés </a:t>
              </a:r>
              <a:r>
                <a:rPr lang="fr-FR" sz="1600" dirty="0">
                  <a:solidFill>
                    <a:schemeClr val="tx1"/>
                  </a:solidFill>
                </a:rPr>
                <a:t>" </a:t>
              </a:r>
              <a:r>
                <a:rPr lang="fr-FR" sz="1600" b="1" dirty="0">
                  <a:solidFill>
                    <a:schemeClr val="tx1"/>
                  </a:solidFill>
                </a:rPr>
                <a:t>plus lourds que l'air</a:t>
              </a:r>
              <a:r>
                <a:rPr lang="fr-FR" sz="1600" dirty="0">
                  <a:solidFill>
                    <a:schemeClr val="tx1"/>
                  </a:solidFill>
                </a:rPr>
                <a:t> ",</a:t>
              </a:r>
              <a:r>
                <a:rPr lang="fr-FR" sz="1600" dirty="0" smtClean="0">
                  <a:solidFill>
                    <a:schemeClr val="tx1"/>
                  </a:solidFill>
                </a:rPr>
                <a:t> leur </a:t>
              </a:r>
              <a:r>
                <a:rPr lang="fr-FR" sz="1600" dirty="0">
                  <a:solidFill>
                    <a:schemeClr val="tx1"/>
                  </a:solidFill>
                </a:rPr>
                <a:t>sustentation est assurée par une 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force aérodynamique </a:t>
              </a:r>
              <a:r>
                <a:rPr lang="fr-FR" sz="1600" dirty="0" smtClean="0">
                  <a:solidFill>
                    <a:schemeClr val="tx1"/>
                  </a:solidFill>
                </a:rPr>
                <a:t>générée par une voilure que l’on a soumise à un vent relatif.</a:t>
              </a:r>
              <a:endParaRPr lang="fr-FR" sz="1100" dirty="0">
                <a:solidFill>
                  <a:srgbClr val="000000"/>
                </a:solidFill>
              </a:endParaRPr>
            </a:p>
          </p:txBody>
        </p:sp>
        <p:sp>
          <p:nvSpPr>
            <p:cNvPr id="22" name="Flèche courbée vers la droite 21"/>
            <p:cNvSpPr/>
            <p:nvPr/>
          </p:nvSpPr>
          <p:spPr>
            <a:xfrm>
              <a:off x="156907" y="2690092"/>
              <a:ext cx="836004" cy="2747818"/>
            </a:xfrm>
            <a:prstGeom prst="curved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er 25"/>
          <p:cNvGrpSpPr/>
          <p:nvPr/>
        </p:nvGrpSpPr>
        <p:grpSpPr>
          <a:xfrm>
            <a:off x="816763" y="3048071"/>
            <a:ext cx="7510474" cy="3124129"/>
            <a:chOff x="816763" y="2667647"/>
            <a:chExt cx="7510474" cy="3124129"/>
          </a:xfrm>
        </p:grpSpPr>
        <p:sp>
          <p:nvSpPr>
            <p:cNvPr id="27" name="Rectangle 26"/>
            <p:cNvSpPr/>
            <p:nvPr/>
          </p:nvSpPr>
          <p:spPr>
            <a:xfrm>
              <a:off x="816763" y="5207000"/>
              <a:ext cx="7510474" cy="5847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sz="1600" dirty="0" smtClean="0"/>
                <a:t>Communément appelé " </a:t>
              </a:r>
              <a:r>
                <a:rPr lang="fr-FR" sz="1600" b="1" dirty="0" smtClean="0"/>
                <a:t>plus léger que l'air</a:t>
              </a:r>
              <a:r>
                <a:rPr lang="fr-FR" sz="1600" dirty="0" smtClean="0"/>
                <a:t> ", leur sustentation est assurée par leur </a:t>
              </a:r>
              <a:r>
                <a:rPr lang="fr-FR" sz="1600" b="1" dirty="0" smtClean="0"/>
                <a:t>flottabilité</a:t>
              </a:r>
              <a:r>
                <a:rPr lang="fr-FR" sz="1600" dirty="0" smtClean="0"/>
                <a:t>  obtenue grâce à la poussée d’Archimède.</a:t>
              </a:r>
              <a:endParaRPr lang="fr-FR" sz="11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Flèche courbée vers la droite 27"/>
            <p:cNvSpPr/>
            <p:nvPr/>
          </p:nvSpPr>
          <p:spPr>
            <a:xfrm>
              <a:off x="2997592" y="2667647"/>
              <a:ext cx="836004" cy="2747818"/>
            </a:xfrm>
            <a:prstGeom prst="curvedRightArrow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er 29"/>
          <p:cNvGrpSpPr/>
          <p:nvPr/>
        </p:nvGrpSpPr>
        <p:grpSpPr>
          <a:xfrm>
            <a:off x="816763" y="3070516"/>
            <a:ext cx="8211787" cy="2855462"/>
            <a:chOff x="816763" y="2690092"/>
            <a:chExt cx="8211787" cy="2855462"/>
          </a:xfrm>
        </p:grpSpPr>
        <p:sp>
          <p:nvSpPr>
            <p:cNvPr id="31" name="Rectangle 30"/>
            <p:cNvSpPr/>
            <p:nvPr/>
          </p:nvSpPr>
          <p:spPr>
            <a:xfrm>
              <a:off x="816763" y="5207000"/>
              <a:ext cx="7510474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000000"/>
                  </a:solidFill>
                </a:rPr>
                <a:t>Appliquent à la fois, les lois de l’aérodynamique et de la balistique.</a:t>
              </a:r>
              <a:endParaRPr lang="fr-FR" sz="1100" dirty="0">
                <a:solidFill>
                  <a:srgbClr val="000000"/>
                </a:solidFill>
              </a:endParaRPr>
            </a:p>
          </p:txBody>
        </p:sp>
        <p:sp>
          <p:nvSpPr>
            <p:cNvPr id="32" name="Flèche courbée vers la droite 31"/>
            <p:cNvSpPr/>
            <p:nvPr/>
          </p:nvSpPr>
          <p:spPr>
            <a:xfrm flipH="1">
              <a:off x="8192546" y="2690092"/>
              <a:ext cx="836004" cy="2747818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shade val="15000"/>
                    <a:satMod val="180000"/>
                    <a:alpha val="69000"/>
                  </a:schemeClr>
                </a:gs>
                <a:gs pos="50000">
                  <a:schemeClr val="accent6">
                    <a:shade val="45000"/>
                    <a:satMod val="170000"/>
                    <a:alpha val="69000"/>
                  </a:schemeClr>
                </a:gs>
                <a:gs pos="70000">
                  <a:schemeClr val="accent6">
                    <a:tint val="99000"/>
                    <a:shade val="65000"/>
                    <a:satMod val="155000"/>
                    <a:alpha val="69000"/>
                  </a:schemeClr>
                </a:gs>
                <a:gs pos="100000">
                  <a:schemeClr val="accent6">
                    <a:tint val="95500"/>
                    <a:shade val="100000"/>
                    <a:satMod val="155000"/>
                    <a:alpha val="69000"/>
                  </a:schemeClr>
                </a:gs>
              </a:gsLst>
              <a:lin ang="16200000" scaled="0"/>
              <a:tileRect/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rcRect t="15885" b="7959"/>
          <a:stretch>
            <a:fillRect/>
          </a:stretch>
        </p:blipFill>
        <p:spPr>
          <a:xfrm flipH="1">
            <a:off x="1609725" y="1885950"/>
            <a:ext cx="5924550" cy="280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Structure d’un aéronef</a:t>
            </a:r>
          </a:p>
        </p:txBody>
      </p:sp>
      <p:sp>
        <p:nvSpPr>
          <p:cNvPr id="9" name="Titre 24"/>
          <p:cNvSpPr txBox="1">
            <a:spLocks/>
          </p:cNvSpPr>
          <p:nvPr/>
        </p:nvSpPr>
        <p:spPr>
          <a:xfrm>
            <a:off x="381000" y="8509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Le train d’atterrissage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003550" y="1497568"/>
            <a:ext cx="3136900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Train classique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1739900" y="3911601"/>
            <a:ext cx="742900" cy="399999"/>
          </a:xfrm>
          <a:prstGeom prst="ellipse">
            <a:avLst/>
          </a:prstGeom>
          <a:noFill/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 rot="14383647" flipV="1">
            <a:off x="5645157" y="3807471"/>
            <a:ext cx="1030893" cy="770399"/>
          </a:xfrm>
          <a:prstGeom prst="ellips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5" name="Bulle rectangulaire à coins arrondis 14"/>
          <p:cNvSpPr/>
          <p:nvPr/>
        </p:nvSpPr>
        <p:spPr bwMode="auto">
          <a:xfrm>
            <a:off x="5657850" y="4851401"/>
            <a:ext cx="1572300" cy="327998"/>
          </a:xfrm>
          <a:prstGeom prst="wedgeRoundRectCallout">
            <a:avLst>
              <a:gd name="adj1" fmla="val -9194"/>
              <a:gd name="adj2" fmla="val -2112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Train principal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6" name="Bulle rectangulaire à coins arrondis 15"/>
          <p:cNvSpPr/>
          <p:nvPr/>
        </p:nvSpPr>
        <p:spPr bwMode="auto">
          <a:xfrm>
            <a:off x="2171700" y="4864101"/>
            <a:ext cx="1824300" cy="327998"/>
          </a:xfrm>
          <a:prstGeom prst="wedgeRoundRectCallout">
            <a:avLst>
              <a:gd name="adj1" fmla="val -52581"/>
              <a:gd name="adj2" fmla="val -268351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Roulette de queue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grpSp>
        <p:nvGrpSpPr>
          <p:cNvPr id="19" name="Grouper 18"/>
          <p:cNvGrpSpPr/>
          <p:nvPr/>
        </p:nvGrpSpPr>
        <p:grpSpPr>
          <a:xfrm flipH="1">
            <a:off x="5515202" y="3382436"/>
            <a:ext cx="1175725" cy="1333929"/>
            <a:chOff x="5159604" y="3522136"/>
            <a:chExt cx="851729" cy="1333929"/>
          </a:xfrm>
        </p:grpSpPr>
        <p:sp>
          <p:nvSpPr>
            <p:cNvPr id="20" name="Triangle rectangle 19"/>
            <p:cNvSpPr/>
            <p:nvPr/>
          </p:nvSpPr>
          <p:spPr bwMode="auto">
            <a:xfrm flipH="1">
              <a:off x="5350935" y="3670300"/>
              <a:ext cx="539600" cy="927000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2000"/>
                    <a:satMod val="180000"/>
                    <a:alpha val="74000"/>
                  </a:schemeClr>
                </a:gs>
                <a:gs pos="65000">
                  <a:schemeClr val="accent1">
                    <a:tint val="32000"/>
                    <a:satMod val="250000"/>
                    <a:alpha val="74000"/>
                  </a:schemeClr>
                </a:gs>
                <a:gs pos="100000">
                  <a:schemeClr val="accent1">
                    <a:tint val="23000"/>
                    <a:satMod val="300000"/>
                    <a:alpha val="74000"/>
                  </a:schemeClr>
                </a:gs>
              </a:gsLst>
              <a:lin ang="16200000" scaled="0"/>
              <a:tileRect/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21" name="Connecteur droit 20"/>
            <p:cNvCxnSpPr/>
            <p:nvPr/>
          </p:nvCxnSpPr>
          <p:spPr>
            <a:xfrm rot="16320000" flipH="1">
              <a:off x="5333849" y="4252414"/>
              <a:ext cx="1134695" cy="3810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340000">
              <a:off x="4918504" y="3763236"/>
              <a:ext cx="1333929" cy="851729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65"/>
          <p:cNvGrpSpPr>
            <a:grpSpLocks/>
          </p:cNvGrpSpPr>
          <p:nvPr/>
        </p:nvGrpSpPr>
        <p:grpSpPr bwMode="auto">
          <a:xfrm>
            <a:off x="5556250" y="3443288"/>
            <a:ext cx="228600" cy="209550"/>
            <a:chOff x="5301" y="10184"/>
            <a:chExt cx="199" cy="187"/>
          </a:xfrm>
        </p:grpSpPr>
        <p:grpSp>
          <p:nvGrpSpPr>
            <p:cNvPr id="24" name="Group 66"/>
            <p:cNvGrpSpPr>
              <a:grpSpLocks/>
            </p:cNvGrpSpPr>
            <p:nvPr/>
          </p:nvGrpSpPr>
          <p:grpSpPr bwMode="auto">
            <a:xfrm>
              <a:off x="5301" y="10184"/>
              <a:ext cx="100" cy="94"/>
              <a:chOff x="5301" y="10184"/>
              <a:chExt cx="100" cy="94"/>
            </a:xfrm>
          </p:grpSpPr>
          <p:sp>
            <p:nvSpPr>
              <p:cNvPr id="40" name="Arc 67"/>
              <p:cNvSpPr>
                <a:spLocks noChangeAspect="1"/>
              </p:cNvSpPr>
              <p:nvPr/>
            </p:nvSpPr>
            <p:spPr bwMode="auto">
              <a:xfrm flipH="1">
                <a:off x="5301" y="10184"/>
                <a:ext cx="100" cy="9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Line 68"/>
              <p:cNvSpPr>
                <a:spLocks noChangeAspect="1" noChangeShapeType="1"/>
              </p:cNvSpPr>
              <p:nvPr/>
            </p:nvSpPr>
            <p:spPr bwMode="auto">
              <a:xfrm>
                <a:off x="5401" y="10184"/>
                <a:ext cx="0" cy="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6" name="Group 69"/>
            <p:cNvGrpSpPr>
              <a:grpSpLocks/>
            </p:cNvGrpSpPr>
            <p:nvPr/>
          </p:nvGrpSpPr>
          <p:grpSpPr bwMode="auto">
            <a:xfrm>
              <a:off x="5401" y="10184"/>
              <a:ext cx="99" cy="94"/>
              <a:chOff x="5401" y="10184"/>
              <a:chExt cx="99" cy="94"/>
            </a:xfrm>
          </p:grpSpPr>
          <p:sp>
            <p:nvSpPr>
              <p:cNvPr id="38" name="Arc 70"/>
              <p:cNvSpPr>
                <a:spLocks noChangeAspect="1"/>
              </p:cNvSpPr>
              <p:nvPr/>
            </p:nvSpPr>
            <p:spPr bwMode="auto">
              <a:xfrm>
                <a:off x="5401" y="10184"/>
                <a:ext cx="99" cy="9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Line 71"/>
              <p:cNvSpPr>
                <a:spLocks noChangeAspect="1" noChangeShapeType="1"/>
              </p:cNvSpPr>
              <p:nvPr/>
            </p:nvSpPr>
            <p:spPr bwMode="auto">
              <a:xfrm flipH="1">
                <a:off x="5401" y="10184"/>
                <a:ext cx="0" cy="9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7" name="Group 72"/>
            <p:cNvGrpSpPr>
              <a:grpSpLocks/>
            </p:cNvGrpSpPr>
            <p:nvPr/>
          </p:nvGrpSpPr>
          <p:grpSpPr bwMode="auto">
            <a:xfrm>
              <a:off x="5401" y="10278"/>
              <a:ext cx="99" cy="93"/>
              <a:chOff x="5401" y="10278"/>
              <a:chExt cx="99" cy="93"/>
            </a:xfrm>
          </p:grpSpPr>
          <p:grpSp>
            <p:nvGrpSpPr>
              <p:cNvPr id="34" name="Group 73"/>
              <p:cNvGrpSpPr>
                <a:grpSpLocks noChangeAspect="1"/>
              </p:cNvGrpSpPr>
              <p:nvPr/>
            </p:nvGrpSpPr>
            <p:grpSpPr bwMode="auto">
              <a:xfrm>
                <a:off x="5401" y="10278"/>
                <a:ext cx="99" cy="93"/>
                <a:chOff x="3363" y="15276"/>
                <a:chExt cx="684" cy="684"/>
              </a:xfrm>
            </p:grpSpPr>
            <p:sp>
              <p:nvSpPr>
                <p:cNvPr id="36" name="Arc 74"/>
                <p:cNvSpPr>
                  <a:spLocks noChangeAspect="1"/>
                </p:cNvSpPr>
                <p:nvPr/>
              </p:nvSpPr>
              <p:spPr bwMode="auto">
                <a:xfrm flipV="1">
                  <a:off x="3363" y="15276"/>
                  <a:ext cx="684" cy="6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Line 75"/>
                <p:cNvSpPr>
                  <a:spLocks noChangeAspect="1" noChangeShapeType="1"/>
                </p:cNvSpPr>
                <p:nvPr/>
              </p:nvSpPr>
              <p:spPr bwMode="auto">
                <a:xfrm>
                  <a:off x="3363" y="15276"/>
                  <a:ext cx="6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5" name="Line 76"/>
              <p:cNvSpPr>
                <a:spLocks noChangeAspect="1" noChangeShapeType="1"/>
              </p:cNvSpPr>
              <p:nvPr/>
            </p:nvSpPr>
            <p:spPr bwMode="auto">
              <a:xfrm>
                <a:off x="5401" y="10278"/>
                <a:ext cx="0" cy="9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9" name="Group 77"/>
            <p:cNvGrpSpPr>
              <a:grpSpLocks/>
            </p:cNvGrpSpPr>
            <p:nvPr/>
          </p:nvGrpSpPr>
          <p:grpSpPr bwMode="auto">
            <a:xfrm>
              <a:off x="5301" y="10278"/>
              <a:ext cx="100" cy="93"/>
              <a:chOff x="5301" y="10278"/>
              <a:chExt cx="100" cy="93"/>
            </a:xfrm>
          </p:grpSpPr>
          <p:grpSp>
            <p:nvGrpSpPr>
              <p:cNvPr id="30" name="Group 78"/>
              <p:cNvGrpSpPr>
                <a:grpSpLocks noChangeAspect="1"/>
              </p:cNvGrpSpPr>
              <p:nvPr/>
            </p:nvGrpSpPr>
            <p:grpSpPr bwMode="auto">
              <a:xfrm flipH="1">
                <a:off x="5301" y="10278"/>
                <a:ext cx="100" cy="93"/>
                <a:chOff x="3363" y="15276"/>
                <a:chExt cx="684" cy="684"/>
              </a:xfrm>
            </p:grpSpPr>
            <p:sp>
              <p:nvSpPr>
                <p:cNvPr id="32" name="Arc 79"/>
                <p:cNvSpPr>
                  <a:spLocks noChangeAspect="1"/>
                </p:cNvSpPr>
                <p:nvPr/>
              </p:nvSpPr>
              <p:spPr bwMode="auto">
                <a:xfrm flipV="1">
                  <a:off x="3363" y="15276"/>
                  <a:ext cx="684" cy="68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3363" y="15276"/>
                  <a:ext cx="6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1" name="Line 81"/>
              <p:cNvSpPr>
                <a:spLocks noChangeAspect="1" noChangeShapeType="1"/>
              </p:cNvSpPr>
              <p:nvPr/>
            </p:nvSpPr>
            <p:spPr bwMode="auto">
              <a:xfrm flipH="1">
                <a:off x="5401" y="10278"/>
                <a:ext cx="0" cy="9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42" name="Bulle rectangulaire à coins arrondis 41"/>
          <p:cNvSpPr/>
          <p:nvPr/>
        </p:nvSpPr>
        <p:spPr bwMode="auto">
          <a:xfrm>
            <a:off x="3513650" y="4343401"/>
            <a:ext cx="1968299" cy="327998"/>
          </a:xfrm>
          <a:prstGeom prst="wedgeRoundRectCallout">
            <a:avLst>
              <a:gd name="adj1" fmla="val 69795"/>
              <a:gd name="adj2" fmla="val -14135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400" dirty="0" smtClean="0">
                <a:solidFill>
                  <a:schemeClr val="tx1"/>
                </a:solidFill>
                <a:latin typeface="Segoe" pitchFamily="34" charset="0"/>
              </a:rPr>
              <a:t>Angle de garde ± 20°</a:t>
            </a:r>
            <a:endParaRPr kumimoji="0" lang="fr-FR" sz="140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506"/>
          <a:stretch>
            <a:fillRect/>
          </a:stretch>
        </p:blipFill>
        <p:spPr>
          <a:xfrm rot="20820000" flipH="1">
            <a:off x="5257800" y="5511800"/>
            <a:ext cx="2795783" cy="77999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88"/>
          <a:stretch>
            <a:fillRect/>
          </a:stretch>
        </p:blipFill>
        <p:spPr>
          <a:xfrm>
            <a:off x="1776217" y="5455708"/>
            <a:ext cx="2795783" cy="767292"/>
          </a:xfrm>
          <a:prstGeom prst="rect">
            <a:avLst/>
          </a:prstGeom>
        </p:spPr>
      </p:pic>
      <p:cxnSp>
        <p:nvCxnSpPr>
          <p:cNvPr id="46" name="Connecteur droit avec flèche 45"/>
          <p:cNvCxnSpPr/>
          <p:nvPr/>
        </p:nvCxnSpPr>
        <p:spPr>
          <a:xfrm flipV="1">
            <a:off x="2952750" y="6134100"/>
            <a:ext cx="469900" cy="12700"/>
          </a:xfrm>
          <a:prstGeom prst="straightConnector1">
            <a:avLst/>
          </a:prstGeom>
          <a:ln w="19050" cap="flat" cmpd="sng" algn="ctr">
            <a:solidFill>
              <a:srgbClr val="B8144D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V="1">
            <a:off x="5861046" y="6102350"/>
            <a:ext cx="1369892" cy="12700"/>
          </a:xfrm>
          <a:prstGeom prst="straightConnector1">
            <a:avLst/>
          </a:prstGeom>
          <a:ln w="19050" cap="flat" cmpd="sng" algn="ctr">
            <a:solidFill>
              <a:srgbClr val="B8144D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2368553" y="6209268"/>
            <a:ext cx="162489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1400" b="1" dirty="0" smtClean="0">
                <a:ln w="50800"/>
                <a:solidFill>
                  <a:srgbClr val="B8144D"/>
                </a:solidFill>
              </a:rPr>
              <a:t>Voie</a:t>
            </a:r>
            <a:endParaRPr lang="fr-FR" sz="1400" b="1" dirty="0">
              <a:ln w="50800"/>
              <a:solidFill>
                <a:srgbClr val="B8144D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759453" y="6209268"/>
            <a:ext cx="1624895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1400" b="1" dirty="0" smtClean="0">
                <a:ln w="50800"/>
                <a:solidFill>
                  <a:srgbClr val="B8144D"/>
                </a:solidFill>
              </a:rPr>
              <a:t>Empattement</a:t>
            </a:r>
            <a:endParaRPr lang="fr-FR" sz="1400" b="1" dirty="0">
              <a:ln w="50800"/>
              <a:solidFill>
                <a:srgbClr val="B814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13" grpId="0" animBg="1"/>
      <p:bldP spid="14" grpId="0" animBg="1"/>
      <p:bldP spid="15" grpId="0" animBg="1"/>
      <p:bldP spid="16" grpId="0" animBg="1"/>
      <p:bldP spid="42" grpId="0" animBg="1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des aéronefs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Structure 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3111501"/>
            <a:ext cx="3801533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4667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Les axes de rotations d’un aéronef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1/ A</a:t>
            </a:r>
            <a:r>
              <a:rPr lang="fr-FR" dirty="0" err="1"/>
              <a:t>xe</a:t>
            </a:r>
            <a:r>
              <a:rPr lang="fr-FR" dirty="0"/>
              <a:t> de tangage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7000" b="8667"/>
          <a:stretch>
            <a:fillRect/>
          </a:stretch>
        </p:blipFill>
        <p:spPr>
          <a:xfrm rot="493035">
            <a:off x="3098647" y="3086100"/>
            <a:ext cx="3276752" cy="2072545"/>
          </a:xfrm>
          <a:prstGeom prst="rect">
            <a:avLst/>
          </a:prstGeom>
          <a:effectLst/>
        </p:spPr>
      </p:pic>
      <p:grpSp>
        <p:nvGrpSpPr>
          <p:cNvPr id="77" name="Grouper 76"/>
          <p:cNvGrpSpPr/>
          <p:nvPr/>
        </p:nvGrpSpPr>
        <p:grpSpPr>
          <a:xfrm>
            <a:off x="4128133" y="3670300"/>
            <a:ext cx="583567" cy="355038"/>
            <a:chOff x="2273301" y="4432300"/>
            <a:chExt cx="583567" cy="355038"/>
          </a:xfrm>
        </p:grpSpPr>
        <p:grpSp>
          <p:nvGrpSpPr>
            <p:cNvPr id="51" name="Group 65"/>
            <p:cNvGrpSpPr>
              <a:grpSpLocks/>
            </p:cNvGrpSpPr>
            <p:nvPr/>
          </p:nvGrpSpPr>
          <p:grpSpPr bwMode="auto">
            <a:xfrm>
              <a:off x="2273301" y="4649788"/>
              <a:ext cx="156599" cy="137550"/>
              <a:chOff x="5301" y="10184"/>
              <a:chExt cx="199" cy="187"/>
            </a:xfrm>
          </p:grpSpPr>
          <p:grpSp>
            <p:nvGrpSpPr>
              <p:cNvPr id="52" name="Group 66"/>
              <p:cNvGrpSpPr>
                <a:grpSpLocks/>
              </p:cNvGrpSpPr>
              <p:nvPr/>
            </p:nvGrpSpPr>
            <p:grpSpPr bwMode="auto">
              <a:xfrm>
                <a:off x="5301" y="10184"/>
                <a:ext cx="100" cy="94"/>
                <a:chOff x="5301" y="10184"/>
                <a:chExt cx="100" cy="94"/>
              </a:xfrm>
            </p:grpSpPr>
            <p:sp>
              <p:nvSpPr>
                <p:cNvPr id="66" name="Arc 67"/>
                <p:cNvSpPr>
                  <a:spLocks noChangeAspect="1"/>
                </p:cNvSpPr>
                <p:nvPr/>
              </p:nvSpPr>
              <p:spPr bwMode="auto">
                <a:xfrm flipH="1">
                  <a:off x="5301" y="10184"/>
                  <a:ext cx="100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3" name="Group 69"/>
              <p:cNvGrpSpPr>
                <a:grpSpLocks/>
              </p:cNvGrpSpPr>
              <p:nvPr/>
            </p:nvGrpSpPr>
            <p:grpSpPr bwMode="auto">
              <a:xfrm>
                <a:off x="5401" y="10184"/>
                <a:ext cx="99" cy="94"/>
                <a:chOff x="5401" y="10184"/>
                <a:chExt cx="99" cy="94"/>
              </a:xfrm>
            </p:grpSpPr>
            <p:sp>
              <p:nvSpPr>
                <p:cNvPr id="64" name="Arc 70"/>
                <p:cNvSpPr>
                  <a:spLocks noChangeAspect="1"/>
                </p:cNvSpPr>
                <p:nvPr/>
              </p:nvSpPr>
              <p:spPr bwMode="auto">
                <a:xfrm>
                  <a:off x="5401" y="10184"/>
                  <a:ext cx="99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7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4" name="Group 72"/>
              <p:cNvGrpSpPr>
                <a:grpSpLocks/>
              </p:cNvGrpSpPr>
              <p:nvPr/>
            </p:nvGrpSpPr>
            <p:grpSpPr bwMode="auto">
              <a:xfrm>
                <a:off x="5401" y="10278"/>
                <a:ext cx="99" cy="93"/>
                <a:chOff x="5401" y="10278"/>
                <a:chExt cx="99" cy="93"/>
              </a:xfrm>
            </p:grpSpPr>
            <p:grpSp>
              <p:nvGrpSpPr>
                <p:cNvPr id="60" name="Group 73"/>
                <p:cNvGrpSpPr>
                  <a:grpSpLocks noChangeAspect="1"/>
                </p:cNvGrpSpPr>
                <p:nvPr/>
              </p:nvGrpSpPr>
              <p:grpSpPr bwMode="auto">
                <a:xfrm>
                  <a:off x="5401" y="10278"/>
                  <a:ext cx="99" cy="93"/>
                  <a:chOff x="3363" y="15276"/>
                  <a:chExt cx="684" cy="684"/>
                </a:xfrm>
              </p:grpSpPr>
              <p:sp>
                <p:nvSpPr>
                  <p:cNvPr id="62" name="Arc 74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" name="Line 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61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5" name="Group 77"/>
              <p:cNvGrpSpPr>
                <a:grpSpLocks/>
              </p:cNvGrpSpPr>
              <p:nvPr/>
            </p:nvGrpSpPr>
            <p:grpSpPr bwMode="auto">
              <a:xfrm>
                <a:off x="5301" y="10278"/>
                <a:ext cx="100" cy="93"/>
                <a:chOff x="5301" y="10278"/>
                <a:chExt cx="100" cy="93"/>
              </a:xfrm>
            </p:grpSpPr>
            <p:grpSp>
              <p:nvGrpSpPr>
                <p:cNvPr id="56" name="Group 78"/>
                <p:cNvGrpSpPr>
                  <a:grpSpLocks noChangeAspect="1"/>
                </p:cNvGrpSpPr>
                <p:nvPr/>
              </p:nvGrpSpPr>
              <p:grpSpPr bwMode="auto">
                <a:xfrm flipH="1">
                  <a:off x="5301" y="10278"/>
                  <a:ext cx="100" cy="93"/>
                  <a:chOff x="3363" y="15276"/>
                  <a:chExt cx="684" cy="684"/>
                </a:xfrm>
              </p:grpSpPr>
              <p:sp>
                <p:nvSpPr>
                  <p:cNvPr id="58" name="Arc 7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" name="Line 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7" name="Line 8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68" name="ZoneTexte 67"/>
            <p:cNvSpPr txBox="1">
              <a:spLocks noChangeAspect="1"/>
            </p:cNvSpPr>
            <p:nvPr/>
          </p:nvSpPr>
          <p:spPr>
            <a:xfrm>
              <a:off x="2362200" y="4432300"/>
              <a:ext cx="494668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CG</a:t>
              </a:r>
              <a:endParaRPr lang="fr-FR" sz="1400" b="1" dirty="0"/>
            </a:p>
          </p:txBody>
        </p:sp>
      </p:grp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0" y="14509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axe transversal passant par le centre de gravité et perpendiculaire au plan de symétrie de l’aéronef.</a:t>
            </a:r>
            <a:endParaRPr lang="fr-FR" sz="1600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Lucida Sans Unicode" pitchFamily="-84" charset="0"/>
              <a:cs typeface="Lucida Sans Unicode" pitchFamily="-84" charset="0"/>
            </a:endParaRPr>
          </a:p>
        </p:txBody>
      </p:sp>
      <p:sp>
        <p:nvSpPr>
          <p:cNvPr id="74" name="Line 2"/>
          <p:cNvSpPr>
            <a:spLocks noChangeShapeType="1"/>
          </p:cNvSpPr>
          <p:nvPr/>
        </p:nvSpPr>
        <p:spPr bwMode="auto">
          <a:xfrm>
            <a:off x="5880100" y="4991100"/>
            <a:ext cx="736600" cy="436000"/>
          </a:xfrm>
          <a:prstGeom prst="line">
            <a:avLst/>
          </a:prstGeom>
          <a:noFill/>
          <a:ln w="19050" cap="flat" cmpd="sng" algn="ctr">
            <a:solidFill>
              <a:srgbClr val="666699"/>
            </a:solidFill>
            <a:prstDash val="solid"/>
            <a:round/>
            <a:headEnd type="none" w="sm" len="med"/>
            <a:tailEnd type="none" w="sm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5" name="Arc 11"/>
          <p:cNvSpPr>
            <a:spLocks/>
          </p:cNvSpPr>
          <p:nvPr/>
        </p:nvSpPr>
        <p:spPr bwMode="auto">
          <a:xfrm rot="17923254">
            <a:off x="2329656" y="2618582"/>
            <a:ext cx="528637" cy="393700"/>
          </a:xfrm>
          <a:custGeom>
            <a:avLst/>
            <a:gdLst>
              <a:gd name="T0" fmla="*/ 354799 w 43200"/>
              <a:gd name="T1" fmla="*/ 0 h 41895"/>
              <a:gd name="T2" fmla="*/ 144188 w 43200"/>
              <a:gd name="T3" fmla="*/ 9914 h 41895"/>
              <a:gd name="T4" fmla="*/ 264319 w 43200"/>
              <a:gd name="T5" fmla="*/ 190718 h 41895"/>
              <a:gd name="T6" fmla="*/ 0 60000 65536"/>
              <a:gd name="T7" fmla="*/ 0 60000 65536"/>
              <a:gd name="T8" fmla="*/ 0 60000 65536"/>
              <a:gd name="T9" fmla="*/ 0 w 43200"/>
              <a:gd name="T10" fmla="*/ 0 h 41895"/>
              <a:gd name="T11" fmla="*/ 43200 w 43200"/>
              <a:gd name="T12" fmla="*/ 41895 h 418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1895" fill="none" extrusionOk="0">
                <a:moveTo>
                  <a:pt x="28994" y="-1"/>
                </a:moveTo>
                <a:cubicBezTo>
                  <a:pt x="37523" y="3107"/>
                  <a:pt x="43200" y="11216"/>
                  <a:pt x="43200" y="20295"/>
                </a:cubicBezTo>
                <a:cubicBezTo>
                  <a:pt x="43200" y="32224"/>
                  <a:pt x="33529" y="41895"/>
                  <a:pt x="21600" y="41895"/>
                </a:cubicBezTo>
                <a:cubicBezTo>
                  <a:pt x="9670" y="41895"/>
                  <a:pt x="0" y="32224"/>
                  <a:pt x="0" y="20295"/>
                </a:cubicBezTo>
                <a:cubicBezTo>
                  <a:pt x="-1" y="12176"/>
                  <a:pt x="4551" y="4744"/>
                  <a:pt x="11782" y="1054"/>
                </a:cubicBezTo>
              </a:path>
              <a:path w="43200" h="41895" stroke="0" extrusionOk="0">
                <a:moveTo>
                  <a:pt x="28994" y="-1"/>
                </a:moveTo>
                <a:cubicBezTo>
                  <a:pt x="37523" y="3107"/>
                  <a:pt x="43200" y="11216"/>
                  <a:pt x="43200" y="20295"/>
                </a:cubicBezTo>
                <a:cubicBezTo>
                  <a:pt x="43200" y="32224"/>
                  <a:pt x="33529" y="41895"/>
                  <a:pt x="21600" y="41895"/>
                </a:cubicBezTo>
                <a:cubicBezTo>
                  <a:pt x="9670" y="41895"/>
                  <a:pt x="0" y="32224"/>
                  <a:pt x="0" y="20295"/>
                </a:cubicBezTo>
                <a:cubicBezTo>
                  <a:pt x="-1" y="12176"/>
                  <a:pt x="4551" y="4744"/>
                  <a:pt x="11782" y="1054"/>
                </a:cubicBezTo>
                <a:lnTo>
                  <a:pt x="21600" y="20295"/>
                </a:lnTo>
                <a:close/>
              </a:path>
            </a:pathLst>
          </a:custGeom>
          <a:noFill/>
          <a:ln w="38100">
            <a:solidFill>
              <a:srgbClr val="666699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" name="Arc 14"/>
          <p:cNvSpPr>
            <a:spLocks/>
          </p:cNvSpPr>
          <p:nvPr/>
        </p:nvSpPr>
        <p:spPr bwMode="auto">
          <a:xfrm rot="17923254">
            <a:off x="6026151" y="5105400"/>
            <a:ext cx="530225" cy="381000"/>
          </a:xfrm>
          <a:custGeom>
            <a:avLst/>
            <a:gdLst>
              <a:gd name="T0" fmla="*/ 138092 w 43200"/>
              <a:gd name="T1" fmla="*/ 381000 h 40559"/>
              <a:gd name="T2" fmla="*/ 396085 w 43200"/>
              <a:gd name="T3" fmla="*/ 379319 h 40559"/>
              <a:gd name="T4" fmla="*/ 265113 w 43200"/>
              <a:gd name="T5" fmla="*/ 202904 h 40559"/>
              <a:gd name="T6" fmla="*/ 0 60000 65536"/>
              <a:gd name="T7" fmla="*/ 0 60000 65536"/>
              <a:gd name="T8" fmla="*/ 0 60000 65536"/>
              <a:gd name="T9" fmla="*/ 0 w 43200"/>
              <a:gd name="T10" fmla="*/ 0 h 40559"/>
              <a:gd name="T11" fmla="*/ 43200 w 43200"/>
              <a:gd name="T12" fmla="*/ 40559 h 405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0559" fill="none" extrusionOk="0">
                <a:moveTo>
                  <a:pt x="11250" y="40559"/>
                </a:moveTo>
                <a:cubicBezTo>
                  <a:pt x="4314" y="36773"/>
                  <a:pt x="0" y="2950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370"/>
                  <a:pt x="39026" y="36541"/>
                  <a:pt x="32271" y="40380"/>
                </a:cubicBezTo>
              </a:path>
              <a:path w="43200" h="40559" stroke="0" extrusionOk="0">
                <a:moveTo>
                  <a:pt x="11250" y="40559"/>
                </a:moveTo>
                <a:cubicBezTo>
                  <a:pt x="4314" y="36773"/>
                  <a:pt x="0" y="2950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9370"/>
                  <a:pt x="39026" y="36541"/>
                  <a:pt x="32271" y="4038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666699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3" name="Line 2"/>
          <p:cNvSpPr>
            <a:spLocks noChangeAspect="1" noChangeShapeType="1"/>
          </p:cNvSpPr>
          <p:nvPr/>
        </p:nvSpPr>
        <p:spPr bwMode="auto">
          <a:xfrm>
            <a:off x="2413001" y="2743200"/>
            <a:ext cx="953719" cy="620200"/>
          </a:xfrm>
          <a:prstGeom prst="line">
            <a:avLst/>
          </a:prstGeom>
          <a:noFill/>
          <a:ln w="19050" cap="flat" cmpd="sng" algn="ctr">
            <a:solidFill>
              <a:srgbClr val="666699"/>
            </a:solidFill>
            <a:prstDash val="solid"/>
            <a:round/>
            <a:headEnd type="none" w="sm" len="med"/>
            <a:tailEnd type="none" w="sm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6" name="Grouper 5"/>
          <p:cNvGrpSpPr/>
          <p:nvPr/>
        </p:nvGrpSpPr>
        <p:grpSpPr>
          <a:xfrm>
            <a:off x="1443356" y="3543300"/>
            <a:ext cx="5224144" cy="994956"/>
            <a:chOff x="1443356" y="3543300"/>
            <a:chExt cx="5224144" cy="994956"/>
          </a:xfrm>
        </p:grpSpPr>
        <p:sp>
          <p:nvSpPr>
            <p:cNvPr id="79" name="Text Box 12"/>
            <p:cNvSpPr txBox="1">
              <a:spLocks noChangeArrowheads="1"/>
            </p:cNvSpPr>
            <p:nvPr/>
          </p:nvSpPr>
          <p:spPr bwMode="auto">
            <a:xfrm rot="20923491">
              <a:off x="1443356" y="4261257"/>
              <a:ext cx="12788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200" b="1" i="1" dirty="0">
                  <a:solidFill>
                    <a:srgbClr val="4D4D4D"/>
                  </a:solidFill>
                  <a:latin typeface="+mj-lt"/>
                </a:rPr>
                <a:t>Plan de symétrie</a:t>
              </a:r>
            </a:p>
          </p:txBody>
        </p:sp>
        <p:cxnSp>
          <p:nvCxnSpPr>
            <p:cNvPr id="3" name="Connecteur droit 2"/>
            <p:cNvCxnSpPr/>
            <p:nvPr/>
          </p:nvCxnSpPr>
          <p:spPr>
            <a:xfrm flipV="1">
              <a:off x="2679700" y="4140200"/>
              <a:ext cx="927100" cy="16510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5740400" y="3543300"/>
              <a:ext cx="927100" cy="16510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1" animBg="1"/>
      <p:bldP spid="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Les axes de rotations d’un aéronef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2/ A</a:t>
            </a:r>
            <a:r>
              <a:rPr lang="fr-FR" dirty="0" err="1"/>
              <a:t>xe</a:t>
            </a:r>
            <a:r>
              <a:rPr lang="fr-FR" dirty="0"/>
              <a:t> de roulis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7000" b="8667"/>
          <a:stretch>
            <a:fillRect/>
          </a:stretch>
        </p:blipFill>
        <p:spPr>
          <a:xfrm rot="493035">
            <a:off x="3098647" y="3086100"/>
            <a:ext cx="3276752" cy="2072545"/>
          </a:xfrm>
          <a:prstGeom prst="rect">
            <a:avLst/>
          </a:prstGeom>
          <a:effectLst/>
        </p:spPr>
      </p:pic>
      <p:grpSp>
        <p:nvGrpSpPr>
          <p:cNvPr id="2" name="Grouper 76"/>
          <p:cNvGrpSpPr/>
          <p:nvPr/>
        </p:nvGrpSpPr>
        <p:grpSpPr>
          <a:xfrm>
            <a:off x="4128133" y="3670300"/>
            <a:ext cx="583567" cy="355038"/>
            <a:chOff x="2273301" y="4432300"/>
            <a:chExt cx="583567" cy="355038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2273301" y="4649788"/>
              <a:ext cx="156599" cy="137550"/>
              <a:chOff x="5301" y="10184"/>
              <a:chExt cx="199" cy="187"/>
            </a:xfrm>
          </p:grpSpPr>
          <p:grpSp>
            <p:nvGrpSpPr>
              <p:cNvPr id="4" name="Group 66"/>
              <p:cNvGrpSpPr>
                <a:grpSpLocks/>
              </p:cNvGrpSpPr>
              <p:nvPr/>
            </p:nvGrpSpPr>
            <p:grpSpPr bwMode="auto">
              <a:xfrm>
                <a:off x="5301" y="10184"/>
                <a:ext cx="100" cy="94"/>
                <a:chOff x="5301" y="10184"/>
                <a:chExt cx="100" cy="94"/>
              </a:xfrm>
            </p:grpSpPr>
            <p:sp>
              <p:nvSpPr>
                <p:cNvPr id="66" name="Arc 67"/>
                <p:cNvSpPr>
                  <a:spLocks noChangeAspect="1"/>
                </p:cNvSpPr>
                <p:nvPr/>
              </p:nvSpPr>
              <p:spPr bwMode="auto">
                <a:xfrm flipH="1">
                  <a:off x="5301" y="10184"/>
                  <a:ext cx="100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" name="Group 69"/>
              <p:cNvGrpSpPr>
                <a:grpSpLocks/>
              </p:cNvGrpSpPr>
              <p:nvPr/>
            </p:nvGrpSpPr>
            <p:grpSpPr bwMode="auto">
              <a:xfrm>
                <a:off x="5401" y="10184"/>
                <a:ext cx="99" cy="94"/>
                <a:chOff x="5401" y="10184"/>
                <a:chExt cx="99" cy="94"/>
              </a:xfrm>
            </p:grpSpPr>
            <p:sp>
              <p:nvSpPr>
                <p:cNvPr id="64" name="Arc 70"/>
                <p:cNvSpPr>
                  <a:spLocks noChangeAspect="1"/>
                </p:cNvSpPr>
                <p:nvPr/>
              </p:nvSpPr>
              <p:spPr bwMode="auto">
                <a:xfrm>
                  <a:off x="5401" y="10184"/>
                  <a:ext cx="99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7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6" name="Group 72"/>
              <p:cNvGrpSpPr>
                <a:grpSpLocks/>
              </p:cNvGrpSpPr>
              <p:nvPr/>
            </p:nvGrpSpPr>
            <p:grpSpPr bwMode="auto">
              <a:xfrm>
                <a:off x="5401" y="10278"/>
                <a:ext cx="99" cy="93"/>
                <a:chOff x="5401" y="10278"/>
                <a:chExt cx="99" cy="93"/>
              </a:xfrm>
            </p:grpSpPr>
            <p:grpSp>
              <p:nvGrpSpPr>
                <p:cNvPr id="7" name="Group 73"/>
                <p:cNvGrpSpPr>
                  <a:grpSpLocks noChangeAspect="1"/>
                </p:cNvGrpSpPr>
                <p:nvPr/>
              </p:nvGrpSpPr>
              <p:grpSpPr bwMode="auto">
                <a:xfrm>
                  <a:off x="5401" y="10278"/>
                  <a:ext cx="99" cy="93"/>
                  <a:chOff x="3363" y="15276"/>
                  <a:chExt cx="684" cy="684"/>
                </a:xfrm>
              </p:grpSpPr>
              <p:sp>
                <p:nvSpPr>
                  <p:cNvPr id="62" name="Arc 74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" name="Line 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61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" name="Group 77"/>
              <p:cNvGrpSpPr>
                <a:grpSpLocks/>
              </p:cNvGrpSpPr>
              <p:nvPr/>
            </p:nvGrpSpPr>
            <p:grpSpPr bwMode="auto">
              <a:xfrm>
                <a:off x="5301" y="10278"/>
                <a:ext cx="100" cy="93"/>
                <a:chOff x="5301" y="10278"/>
                <a:chExt cx="100" cy="93"/>
              </a:xfrm>
            </p:grpSpPr>
            <p:grpSp>
              <p:nvGrpSpPr>
                <p:cNvPr id="9" name="Group 78"/>
                <p:cNvGrpSpPr>
                  <a:grpSpLocks noChangeAspect="1"/>
                </p:cNvGrpSpPr>
                <p:nvPr/>
              </p:nvGrpSpPr>
              <p:grpSpPr bwMode="auto">
                <a:xfrm flipH="1">
                  <a:off x="5301" y="10278"/>
                  <a:ext cx="100" cy="93"/>
                  <a:chOff x="3363" y="15276"/>
                  <a:chExt cx="684" cy="684"/>
                </a:xfrm>
              </p:grpSpPr>
              <p:sp>
                <p:nvSpPr>
                  <p:cNvPr id="58" name="Arc 7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" name="Line 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7" name="Line 8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68" name="ZoneTexte 67"/>
            <p:cNvSpPr txBox="1">
              <a:spLocks noChangeAspect="1"/>
            </p:cNvSpPr>
            <p:nvPr/>
          </p:nvSpPr>
          <p:spPr>
            <a:xfrm>
              <a:off x="2362200" y="4432300"/>
              <a:ext cx="494668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CG</a:t>
              </a:r>
              <a:endParaRPr lang="fr-FR" sz="1400" b="1" dirty="0"/>
            </a:p>
          </p:txBody>
        </p:sp>
      </p:grp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0" y="15017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smtClean="0">
                <a:latin typeface="+mj-lt"/>
              </a:rPr>
              <a:t>axe longitudinal passant par le centre de gravité et contenu dans le plan de symétrie du planeur.</a:t>
            </a:r>
            <a:endParaRPr lang="fr-FR" sz="1600" dirty="0" smtClean="0">
              <a:effectLst>
                <a:outerShdw blurRad="38100" dist="38100" dir="2700000" algn="tl">
                  <a:srgbClr val="DDDDDD"/>
                </a:outerShdw>
              </a:effectLst>
              <a:latin typeface="+mj-lt"/>
              <a:ea typeface="Lucida Sans Unicode" pitchFamily="-84" charset="0"/>
              <a:cs typeface="Lucida Sans Unicode" pitchFamily="-84" charset="0"/>
            </a:endParaRPr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1638311" y="4140208"/>
            <a:ext cx="1907778" cy="380741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Arc 5"/>
          <p:cNvSpPr>
            <a:spLocks/>
          </p:cNvSpPr>
          <p:nvPr/>
        </p:nvSpPr>
        <p:spPr bwMode="auto">
          <a:xfrm rot="4011937" flipH="1" flipV="1">
            <a:off x="1984375" y="4254501"/>
            <a:ext cx="433387" cy="265112"/>
          </a:xfrm>
          <a:custGeom>
            <a:avLst/>
            <a:gdLst>
              <a:gd name="T0" fmla="*/ 99639 w 43200"/>
              <a:gd name="T1" fmla="*/ 245236 h 43002"/>
              <a:gd name="T2" fmla="*/ 245957 w 43200"/>
              <a:gd name="T3" fmla="*/ 265112 h 43002"/>
              <a:gd name="T4" fmla="*/ 216693 w 43200"/>
              <a:gd name="T5" fmla="*/ 133166 h 43002"/>
              <a:gd name="T6" fmla="*/ 0 60000 65536"/>
              <a:gd name="T7" fmla="*/ 0 60000 65536"/>
              <a:gd name="T8" fmla="*/ 0 60000 65536"/>
              <a:gd name="T9" fmla="*/ 0 w 43200"/>
              <a:gd name="T10" fmla="*/ 0 h 43002"/>
              <a:gd name="T11" fmla="*/ 43200 w 43200"/>
              <a:gd name="T12" fmla="*/ 43002 h 430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02" fill="none" extrusionOk="0">
                <a:moveTo>
                  <a:pt x="9932" y="39777"/>
                </a:moveTo>
                <a:cubicBezTo>
                  <a:pt x="3742" y="35804"/>
                  <a:pt x="0" y="289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402"/>
                  <a:pt x="35220" y="41543"/>
                  <a:pt x="24517" y="43002"/>
                </a:cubicBezTo>
              </a:path>
              <a:path w="43200" h="43002" stroke="0" extrusionOk="0">
                <a:moveTo>
                  <a:pt x="9932" y="39777"/>
                </a:moveTo>
                <a:cubicBezTo>
                  <a:pt x="3742" y="35804"/>
                  <a:pt x="0" y="289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402"/>
                  <a:pt x="35220" y="41543"/>
                  <a:pt x="24517" y="43002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339966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Arc 6"/>
          <p:cNvSpPr>
            <a:spLocks/>
          </p:cNvSpPr>
          <p:nvPr/>
        </p:nvSpPr>
        <p:spPr bwMode="auto">
          <a:xfrm rot="4011937">
            <a:off x="6679406" y="3359944"/>
            <a:ext cx="434975" cy="265112"/>
          </a:xfrm>
          <a:custGeom>
            <a:avLst/>
            <a:gdLst>
              <a:gd name="T0" fmla="*/ 100004 w 43200"/>
              <a:gd name="T1" fmla="*/ 245236 h 43002"/>
              <a:gd name="T2" fmla="*/ 246858 w 43200"/>
              <a:gd name="T3" fmla="*/ 265112 h 43002"/>
              <a:gd name="T4" fmla="*/ 217488 w 43200"/>
              <a:gd name="T5" fmla="*/ 133166 h 43002"/>
              <a:gd name="T6" fmla="*/ 0 60000 65536"/>
              <a:gd name="T7" fmla="*/ 0 60000 65536"/>
              <a:gd name="T8" fmla="*/ 0 60000 65536"/>
              <a:gd name="T9" fmla="*/ 0 w 43200"/>
              <a:gd name="T10" fmla="*/ 0 h 43002"/>
              <a:gd name="T11" fmla="*/ 43200 w 43200"/>
              <a:gd name="T12" fmla="*/ 43002 h 430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02" fill="none" extrusionOk="0">
                <a:moveTo>
                  <a:pt x="9932" y="39777"/>
                </a:moveTo>
                <a:cubicBezTo>
                  <a:pt x="3742" y="35804"/>
                  <a:pt x="0" y="289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402"/>
                  <a:pt x="35220" y="41543"/>
                  <a:pt x="24517" y="43002"/>
                </a:cubicBezTo>
              </a:path>
              <a:path w="43200" h="43002" stroke="0" extrusionOk="0">
                <a:moveTo>
                  <a:pt x="9932" y="39777"/>
                </a:moveTo>
                <a:cubicBezTo>
                  <a:pt x="3742" y="35804"/>
                  <a:pt x="0" y="289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2402"/>
                  <a:pt x="35220" y="41543"/>
                  <a:pt x="24517" y="43002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339966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 flipV="1">
            <a:off x="5753110" y="3378199"/>
            <a:ext cx="1955789" cy="317241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9" name="Grouper 28"/>
          <p:cNvGrpSpPr/>
          <p:nvPr/>
        </p:nvGrpSpPr>
        <p:grpSpPr>
          <a:xfrm>
            <a:off x="1430656" y="3530600"/>
            <a:ext cx="5224144" cy="994956"/>
            <a:chOff x="1443356" y="3543300"/>
            <a:chExt cx="5224144" cy="994956"/>
          </a:xfrm>
        </p:grpSpPr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 rot="20923491">
              <a:off x="1443356" y="4261257"/>
              <a:ext cx="12788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200" b="1" i="1" dirty="0">
                  <a:solidFill>
                    <a:srgbClr val="4D4D4D"/>
                  </a:solidFill>
                  <a:latin typeface="+mj-lt"/>
                </a:rPr>
                <a:t>Plan de symétrie</a:t>
              </a:r>
            </a:p>
          </p:txBody>
        </p:sp>
        <p:cxnSp>
          <p:nvCxnSpPr>
            <p:cNvPr id="34" name="Connecteur droit 33"/>
            <p:cNvCxnSpPr/>
            <p:nvPr/>
          </p:nvCxnSpPr>
          <p:spPr>
            <a:xfrm flipV="1">
              <a:off x="2679700" y="4140200"/>
              <a:ext cx="927100" cy="16510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5740400" y="3543300"/>
              <a:ext cx="927100" cy="16510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Les axes de rotations d’un aéronef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3/ A</a:t>
            </a:r>
            <a:r>
              <a:rPr lang="fr-FR" dirty="0" err="1"/>
              <a:t>xe</a:t>
            </a:r>
            <a:r>
              <a:rPr lang="fr-FR" dirty="0"/>
              <a:t> de lacet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7000" b="8667"/>
          <a:stretch>
            <a:fillRect/>
          </a:stretch>
        </p:blipFill>
        <p:spPr>
          <a:xfrm rot="493035">
            <a:off x="3098647" y="3086100"/>
            <a:ext cx="3276752" cy="2072545"/>
          </a:xfrm>
          <a:prstGeom prst="rect">
            <a:avLst/>
          </a:prstGeom>
          <a:effectLst/>
        </p:spPr>
      </p:pic>
      <p:grpSp>
        <p:nvGrpSpPr>
          <p:cNvPr id="2" name="Grouper 76"/>
          <p:cNvGrpSpPr/>
          <p:nvPr/>
        </p:nvGrpSpPr>
        <p:grpSpPr>
          <a:xfrm>
            <a:off x="4128133" y="3670300"/>
            <a:ext cx="583567" cy="355038"/>
            <a:chOff x="2273301" y="4432300"/>
            <a:chExt cx="583567" cy="355038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2273301" y="4649788"/>
              <a:ext cx="156599" cy="137550"/>
              <a:chOff x="5301" y="10184"/>
              <a:chExt cx="199" cy="187"/>
            </a:xfrm>
          </p:grpSpPr>
          <p:grpSp>
            <p:nvGrpSpPr>
              <p:cNvPr id="4" name="Group 66"/>
              <p:cNvGrpSpPr>
                <a:grpSpLocks/>
              </p:cNvGrpSpPr>
              <p:nvPr/>
            </p:nvGrpSpPr>
            <p:grpSpPr bwMode="auto">
              <a:xfrm>
                <a:off x="5301" y="10184"/>
                <a:ext cx="100" cy="94"/>
                <a:chOff x="5301" y="10184"/>
                <a:chExt cx="100" cy="94"/>
              </a:xfrm>
            </p:grpSpPr>
            <p:sp>
              <p:nvSpPr>
                <p:cNvPr id="66" name="Arc 67"/>
                <p:cNvSpPr>
                  <a:spLocks noChangeAspect="1"/>
                </p:cNvSpPr>
                <p:nvPr/>
              </p:nvSpPr>
              <p:spPr bwMode="auto">
                <a:xfrm flipH="1">
                  <a:off x="5301" y="10184"/>
                  <a:ext cx="100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" name="Group 69"/>
              <p:cNvGrpSpPr>
                <a:grpSpLocks/>
              </p:cNvGrpSpPr>
              <p:nvPr/>
            </p:nvGrpSpPr>
            <p:grpSpPr bwMode="auto">
              <a:xfrm>
                <a:off x="5401" y="10184"/>
                <a:ext cx="99" cy="94"/>
                <a:chOff x="5401" y="10184"/>
                <a:chExt cx="99" cy="94"/>
              </a:xfrm>
            </p:grpSpPr>
            <p:sp>
              <p:nvSpPr>
                <p:cNvPr id="64" name="Arc 70"/>
                <p:cNvSpPr>
                  <a:spLocks noChangeAspect="1"/>
                </p:cNvSpPr>
                <p:nvPr/>
              </p:nvSpPr>
              <p:spPr bwMode="auto">
                <a:xfrm>
                  <a:off x="5401" y="10184"/>
                  <a:ext cx="99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7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6" name="Group 72"/>
              <p:cNvGrpSpPr>
                <a:grpSpLocks/>
              </p:cNvGrpSpPr>
              <p:nvPr/>
            </p:nvGrpSpPr>
            <p:grpSpPr bwMode="auto">
              <a:xfrm>
                <a:off x="5401" y="10278"/>
                <a:ext cx="99" cy="93"/>
                <a:chOff x="5401" y="10278"/>
                <a:chExt cx="99" cy="93"/>
              </a:xfrm>
            </p:grpSpPr>
            <p:grpSp>
              <p:nvGrpSpPr>
                <p:cNvPr id="7" name="Group 73"/>
                <p:cNvGrpSpPr>
                  <a:grpSpLocks noChangeAspect="1"/>
                </p:cNvGrpSpPr>
                <p:nvPr/>
              </p:nvGrpSpPr>
              <p:grpSpPr bwMode="auto">
                <a:xfrm>
                  <a:off x="5401" y="10278"/>
                  <a:ext cx="99" cy="93"/>
                  <a:chOff x="3363" y="15276"/>
                  <a:chExt cx="684" cy="684"/>
                </a:xfrm>
              </p:grpSpPr>
              <p:sp>
                <p:nvSpPr>
                  <p:cNvPr id="62" name="Arc 74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" name="Line 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61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" name="Group 77"/>
              <p:cNvGrpSpPr>
                <a:grpSpLocks/>
              </p:cNvGrpSpPr>
              <p:nvPr/>
            </p:nvGrpSpPr>
            <p:grpSpPr bwMode="auto">
              <a:xfrm>
                <a:off x="5301" y="10278"/>
                <a:ext cx="100" cy="93"/>
                <a:chOff x="5301" y="10278"/>
                <a:chExt cx="100" cy="93"/>
              </a:xfrm>
            </p:grpSpPr>
            <p:grpSp>
              <p:nvGrpSpPr>
                <p:cNvPr id="9" name="Group 78"/>
                <p:cNvGrpSpPr>
                  <a:grpSpLocks noChangeAspect="1"/>
                </p:cNvGrpSpPr>
                <p:nvPr/>
              </p:nvGrpSpPr>
              <p:grpSpPr bwMode="auto">
                <a:xfrm flipH="1">
                  <a:off x="5301" y="10278"/>
                  <a:ext cx="100" cy="93"/>
                  <a:chOff x="3363" y="15276"/>
                  <a:chExt cx="684" cy="684"/>
                </a:xfrm>
              </p:grpSpPr>
              <p:sp>
                <p:nvSpPr>
                  <p:cNvPr id="58" name="Arc 7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" name="Line 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7" name="Line 8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68" name="ZoneTexte 67"/>
            <p:cNvSpPr txBox="1">
              <a:spLocks noChangeAspect="1"/>
            </p:cNvSpPr>
            <p:nvPr/>
          </p:nvSpPr>
          <p:spPr>
            <a:xfrm>
              <a:off x="2362200" y="4432300"/>
              <a:ext cx="494668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CG</a:t>
              </a:r>
              <a:endParaRPr lang="fr-FR" sz="1400" b="1" dirty="0"/>
            </a:p>
          </p:txBody>
        </p:sp>
      </p:grp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0" y="15017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smtClean="0"/>
              <a:t>axe vertical passant par le centre de gravité et contenu dans le plan de symétrie de l’aéronef.</a:t>
            </a:r>
            <a:endParaRPr lang="fr-FR" sz="1600" dirty="0">
              <a:effectLst>
                <a:outerShdw blurRad="38100" dist="38100" dir="2700000" algn="tl">
                  <a:srgbClr val="DDDDDD"/>
                </a:outerShdw>
              </a:effectLst>
              <a:ea typeface="Lucida Sans Unicode" pitchFamily="-84" charset="0"/>
              <a:cs typeface="Lucida Sans Unicode" pitchFamily="-84" charset="0"/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 flipV="1">
            <a:off x="4216400" y="4260850"/>
            <a:ext cx="0" cy="1762125"/>
          </a:xfrm>
          <a:prstGeom prst="line">
            <a:avLst/>
          </a:prstGeom>
          <a:noFill/>
          <a:ln w="190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 flipV="1">
            <a:off x="4214813" y="2355850"/>
            <a:ext cx="0" cy="1528763"/>
          </a:xfrm>
          <a:prstGeom prst="line">
            <a:avLst/>
          </a:prstGeom>
          <a:noFill/>
          <a:ln w="19050">
            <a:solidFill>
              <a:srgbClr val="FF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Arc 5"/>
          <p:cNvSpPr>
            <a:spLocks/>
          </p:cNvSpPr>
          <p:nvPr/>
        </p:nvSpPr>
        <p:spPr bwMode="auto">
          <a:xfrm>
            <a:off x="3875088" y="2849563"/>
            <a:ext cx="671512" cy="214312"/>
          </a:xfrm>
          <a:custGeom>
            <a:avLst/>
            <a:gdLst>
              <a:gd name="T0" fmla="*/ 183671 w 43200"/>
              <a:gd name="T1" fmla="*/ 204597 h 42797"/>
              <a:gd name="T2" fmla="*/ 400342 w 43200"/>
              <a:gd name="T3" fmla="*/ 214312 h 42797"/>
              <a:gd name="T4" fmla="*/ 335756 w 43200"/>
              <a:gd name="T5" fmla="*/ 108165 h 42797"/>
              <a:gd name="T6" fmla="*/ 0 60000 65536"/>
              <a:gd name="T7" fmla="*/ 0 60000 65536"/>
              <a:gd name="T8" fmla="*/ 0 60000 65536"/>
              <a:gd name="T9" fmla="*/ 0 w 43200"/>
              <a:gd name="T10" fmla="*/ 0 h 42797"/>
              <a:gd name="T11" fmla="*/ 43200 w 43200"/>
              <a:gd name="T12" fmla="*/ 42797 h 427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797" fill="none" extrusionOk="0">
                <a:moveTo>
                  <a:pt x="11815" y="40857"/>
                </a:moveTo>
                <a:cubicBezTo>
                  <a:pt x="4566" y="37173"/>
                  <a:pt x="0" y="297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927"/>
                  <a:pt x="35889" y="40810"/>
                  <a:pt x="25754" y="42796"/>
                </a:cubicBezTo>
              </a:path>
              <a:path w="43200" h="42797" stroke="0" extrusionOk="0">
                <a:moveTo>
                  <a:pt x="11815" y="40857"/>
                </a:moveTo>
                <a:cubicBezTo>
                  <a:pt x="4566" y="37173"/>
                  <a:pt x="0" y="2973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31927"/>
                  <a:pt x="35889" y="40810"/>
                  <a:pt x="25754" y="42796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>
            <a:solidFill>
              <a:srgbClr val="FF9966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" name="Arc 6"/>
          <p:cNvSpPr>
            <a:spLocks/>
          </p:cNvSpPr>
          <p:nvPr/>
        </p:nvSpPr>
        <p:spPr bwMode="auto">
          <a:xfrm>
            <a:off x="3856038" y="5329238"/>
            <a:ext cx="671512" cy="209550"/>
          </a:xfrm>
          <a:custGeom>
            <a:avLst/>
            <a:gdLst>
              <a:gd name="T0" fmla="*/ 453100 w 43200"/>
              <a:gd name="T1" fmla="*/ 0 h 41838"/>
              <a:gd name="T2" fmla="*/ 192516 w 43200"/>
              <a:gd name="T3" fmla="*/ 3516 h 41838"/>
              <a:gd name="T4" fmla="*/ 335756 w 43200"/>
              <a:gd name="T5" fmla="*/ 101364 h 41838"/>
              <a:gd name="T6" fmla="*/ 0 60000 65536"/>
              <a:gd name="T7" fmla="*/ 0 60000 65536"/>
              <a:gd name="T8" fmla="*/ 0 60000 65536"/>
              <a:gd name="T9" fmla="*/ 0 w 43200"/>
              <a:gd name="T10" fmla="*/ 0 h 41838"/>
              <a:gd name="T11" fmla="*/ 43200 w 43200"/>
              <a:gd name="T12" fmla="*/ 41838 h 418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1838" fill="none" extrusionOk="0">
                <a:moveTo>
                  <a:pt x="29148" y="0"/>
                </a:moveTo>
                <a:cubicBezTo>
                  <a:pt x="37597" y="3151"/>
                  <a:pt x="43200" y="11220"/>
                  <a:pt x="43200" y="20238"/>
                </a:cubicBezTo>
                <a:cubicBezTo>
                  <a:pt x="43200" y="32167"/>
                  <a:pt x="33529" y="41838"/>
                  <a:pt x="21600" y="41838"/>
                </a:cubicBezTo>
                <a:cubicBezTo>
                  <a:pt x="9670" y="41838"/>
                  <a:pt x="0" y="32167"/>
                  <a:pt x="0" y="20238"/>
                </a:cubicBezTo>
                <a:cubicBezTo>
                  <a:pt x="-1" y="11878"/>
                  <a:pt x="4824" y="4268"/>
                  <a:pt x="12385" y="702"/>
                </a:cubicBezTo>
              </a:path>
              <a:path w="43200" h="41838" stroke="0" extrusionOk="0">
                <a:moveTo>
                  <a:pt x="29148" y="0"/>
                </a:moveTo>
                <a:cubicBezTo>
                  <a:pt x="37597" y="3151"/>
                  <a:pt x="43200" y="11220"/>
                  <a:pt x="43200" y="20238"/>
                </a:cubicBezTo>
                <a:cubicBezTo>
                  <a:pt x="43200" y="32167"/>
                  <a:pt x="33529" y="41838"/>
                  <a:pt x="21600" y="41838"/>
                </a:cubicBezTo>
                <a:cubicBezTo>
                  <a:pt x="9670" y="41838"/>
                  <a:pt x="0" y="32167"/>
                  <a:pt x="0" y="20238"/>
                </a:cubicBezTo>
                <a:cubicBezTo>
                  <a:pt x="-1" y="11878"/>
                  <a:pt x="4824" y="4268"/>
                  <a:pt x="12385" y="702"/>
                </a:cubicBezTo>
                <a:lnTo>
                  <a:pt x="21600" y="20238"/>
                </a:lnTo>
                <a:close/>
              </a:path>
            </a:pathLst>
          </a:custGeom>
          <a:noFill/>
          <a:ln w="38100">
            <a:solidFill>
              <a:srgbClr val="FF9966"/>
            </a:solidFill>
            <a:round/>
            <a:headEnd type="triangle" w="sm" len="med"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1" name="Grouper 30"/>
          <p:cNvGrpSpPr/>
          <p:nvPr/>
        </p:nvGrpSpPr>
        <p:grpSpPr>
          <a:xfrm>
            <a:off x="1443356" y="3543300"/>
            <a:ext cx="5224144" cy="994956"/>
            <a:chOff x="1443356" y="3543300"/>
            <a:chExt cx="5224144" cy="994956"/>
          </a:xfrm>
        </p:grpSpPr>
        <p:sp>
          <p:nvSpPr>
            <p:cNvPr id="32" name="Text Box 12"/>
            <p:cNvSpPr txBox="1">
              <a:spLocks noChangeArrowheads="1"/>
            </p:cNvSpPr>
            <p:nvPr/>
          </p:nvSpPr>
          <p:spPr bwMode="auto">
            <a:xfrm rot="20923491">
              <a:off x="1443356" y="4261257"/>
              <a:ext cx="12788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200" b="1" i="1" dirty="0">
                  <a:solidFill>
                    <a:srgbClr val="4D4D4D"/>
                  </a:solidFill>
                  <a:latin typeface="+mj-lt"/>
                </a:rPr>
                <a:t>Plan de symétrie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 flipV="1">
              <a:off x="2679700" y="4140200"/>
              <a:ext cx="927100" cy="16510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V="1">
              <a:off x="5740400" y="3543300"/>
              <a:ext cx="927100" cy="16510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11"/>
          <p:cNvSpPr>
            <a:spLocks/>
          </p:cNvSpPr>
          <p:nvPr/>
        </p:nvSpPr>
        <p:spPr bwMode="auto">
          <a:xfrm>
            <a:off x="2555875" y="3149599"/>
            <a:ext cx="3962400" cy="1663701"/>
          </a:xfrm>
          <a:custGeom>
            <a:avLst/>
            <a:gdLst>
              <a:gd name="T0" fmla="*/ 0 w 2496"/>
              <a:gd name="T1" fmla="*/ 1591 h 1591"/>
              <a:gd name="T2" fmla="*/ 2496 w 2496"/>
              <a:gd name="T3" fmla="*/ 914 h 1591"/>
              <a:gd name="T4" fmla="*/ 2496 w 2496"/>
              <a:gd name="T5" fmla="*/ 0 h 1591"/>
              <a:gd name="T6" fmla="*/ 0 w 2496"/>
              <a:gd name="T7" fmla="*/ 667 h 1591"/>
              <a:gd name="T8" fmla="*/ 0 w 2496"/>
              <a:gd name="T9" fmla="*/ 1591 h 15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6"/>
              <a:gd name="T16" fmla="*/ 0 h 1591"/>
              <a:gd name="T17" fmla="*/ 2496 w 2496"/>
              <a:gd name="T18" fmla="*/ 1591 h 15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6" h="1591">
                <a:moveTo>
                  <a:pt x="0" y="1591"/>
                </a:moveTo>
                <a:lnTo>
                  <a:pt x="2496" y="914"/>
                </a:lnTo>
                <a:lnTo>
                  <a:pt x="2496" y="0"/>
                </a:lnTo>
                <a:lnTo>
                  <a:pt x="0" y="667"/>
                </a:lnTo>
                <a:lnTo>
                  <a:pt x="0" y="1591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9525">
            <a:solidFill>
              <a:srgbClr val="000000">
                <a:alpha val="10196"/>
              </a:srgb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Les axes de rotations d’un aéronef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7874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En résumé</a:t>
            </a: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7000" b="8667"/>
          <a:stretch>
            <a:fillRect/>
          </a:stretch>
        </p:blipFill>
        <p:spPr>
          <a:xfrm rot="493035">
            <a:off x="3098647" y="3086100"/>
            <a:ext cx="3276752" cy="2072545"/>
          </a:xfrm>
          <a:prstGeom prst="rect">
            <a:avLst/>
          </a:prstGeom>
          <a:effectLst/>
        </p:spPr>
      </p:pic>
      <p:grpSp>
        <p:nvGrpSpPr>
          <p:cNvPr id="2" name="Grouper 76"/>
          <p:cNvGrpSpPr/>
          <p:nvPr/>
        </p:nvGrpSpPr>
        <p:grpSpPr>
          <a:xfrm>
            <a:off x="4128133" y="3670300"/>
            <a:ext cx="583567" cy="355038"/>
            <a:chOff x="2273301" y="4432300"/>
            <a:chExt cx="583567" cy="355038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2273301" y="4649788"/>
              <a:ext cx="156599" cy="137550"/>
              <a:chOff x="5301" y="10184"/>
              <a:chExt cx="199" cy="187"/>
            </a:xfrm>
          </p:grpSpPr>
          <p:grpSp>
            <p:nvGrpSpPr>
              <p:cNvPr id="4" name="Group 66"/>
              <p:cNvGrpSpPr>
                <a:grpSpLocks/>
              </p:cNvGrpSpPr>
              <p:nvPr/>
            </p:nvGrpSpPr>
            <p:grpSpPr bwMode="auto">
              <a:xfrm>
                <a:off x="5301" y="10184"/>
                <a:ext cx="100" cy="94"/>
                <a:chOff x="5301" y="10184"/>
                <a:chExt cx="100" cy="94"/>
              </a:xfrm>
            </p:grpSpPr>
            <p:sp>
              <p:nvSpPr>
                <p:cNvPr id="66" name="Arc 67"/>
                <p:cNvSpPr>
                  <a:spLocks noChangeAspect="1"/>
                </p:cNvSpPr>
                <p:nvPr/>
              </p:nvSpPr>
              <p:spPr bwMode="auto">
                <a:xfrm flipH="1">
                  <a:off x="5301" y="10184"/>
                  <a:ext cx="100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7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" name="Group 69"/>
              <p:cNvGrpSpPr>
                <a:grpSpLocks/>
              </p:cNvGrpSpPr>
              <p:nvPr/>
            </p:nvGrpSpPr>
            <p:grpSpPr bwMode="auto">
              <a:xfrm>
                <a:off x="5401" y="10184"/>
                <a:ext cx="99" cy="94"/>
                <a:chOff x="5401" y="10184"/>
                <a:chExt cx="99" cy="94"/>
              </a:xfrm>
            </p:grpSpPr>
            <p:sp>
              <p:nvSpPr>
                <p:cNvPr id="64" name="Arc 70"/>
                <p:cNvSpPr>
                  <a:spLocks noChangeAspect="1"/>
                </p:cNvSpPr>
                <p:nvPr/>
              </p:nvSpPr>
              <p:spPr bwMode="auto">
                <a:xfrm>
                  <a:off x="5401" y="10184"/>
                  <a:ext cx="99" cy="9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5" name="Line 7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184"/>
                  <a:ext cx="0" cy="9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6" name="Group 72"/>
              <p:cNvGrpSpPr>
                <a:grpSpLocks/>
              </p:cNvGrpSpPr>
              <p:nvPr/>
            </p:nvGrpSpPr>
            <p:grpSpPr bwMode="auto">
              <a:xfrm>
                <a:off x="5401" y="10278"/>
                <a:ext cx="99" cy="93"/>
                <a:chOff x="5401" y="10278"/>
                <a:chExt cx="99" cy="93"/>
              </a:xfrm>
            </p:grpSpPr>
            <p:grpSp>
              <p:nvGrpSpPr>
                <p:cNvPr id="7" name="Group 73"/>
                <p:cNvGrpSpPr>
                  <a:grpSpLocks noChangeAspect="1"/>
                </p:cNvGrpSpPr>
                <p:nvPr/>
              </p:nvGrpSpPr>
              <p:grpSpPr bwMode="auto">
                <a:xfrm>
                  <a:off x="5401" y="10278"/>
                  <a:ext cx="99" cy="93"/>
                  <a:chOff x="3363" y="15276"/>
                  <a:chExt cx="684" cy="684"/>
                </a:xfrm>
              </p:grpSpPr>
              <p:sp>
                <p:nvSpPr>
                  <p:cNvPr id="62" name="Arc 74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" name="Line 7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61" name="Line 76"/>
                <p:cNvSpPr>
                  <a:spLocks noChangeAspect="1" noChangeShapeType="1"/>
                </p:cNvSpPr>
                <p:nvPr/>
              </p:nvSpPr>
              <p:spPr bwMode="auto">
                <a:xfrm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8" name="Group 77"/>
              <p:cNvGrpSpPr>
                <a:grpSpLocks/>
              </p:cNvGrpSpPr>
              <p:nvPr/>
            </p:nvGrpSpPr>
            <p:grpSpPr bwMode="auto">
              <a:xfrm>
                <a:off x="5301" y="10278"/>
                <a:ext cx="100" cy="93"/>
                <a:chOff x="5301" y="10278"/>
                <a:chExt cx="100" cy="93"/>
              </a:xfrm>
            </p:grpSpPr>
            <p:grpSp>
              <p:nvGrpSpPr>
                <p:cNvPr id="9" name="Group 78"/>
                <p:cNvGrpSpPr>
                  <a:grpSpLocks noChangeAspect="1"/>
                </p:cNvGrpSpPr>
                <p:nvPr/>
              </p:nvGrpSpPr>
              <p:grpSpPr bwMode="auto">
                <a:xfrm flipH="1">
                  <a:off x="5301" y="10278"/>
                  <a:ext cx="100" cy="93"/>
                  <a:chOff x="3363" y="15276"/>
                  <a:chExt cx="684" cy="684"/>
                </a:xfrm>
              </p:grpSpPr>
              <p:sp>
                <p:nvSpPr>
                  <p:cNvPr id="58" name="Arc 7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3363" y="15276"/>
                    <a:ext cx="684" cy="68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9" name="Line 8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3" y="15276"/>
                    <a:ext cx="6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7" name="Line 8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401" y="10278"/>
                  <a:ext cx="0" cy="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68" name="ZoneTexte 67"/>
            <p:cNvSpPr txBox="1">
              <a:spLocks noChangeAspect="1"/>
            </p:cNvSpPr>
            <p:nvPr/>
          </p:nvSpPr>
          <p:spPr>
            <a:xfrm>
              <a:off x="2362200" y="4432300"/>
              <a:ext cx="494668" cy="32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CG</a:t>
              </a:r>
              <a:endParaRPr lang="fr-FR" sz="1400" b="1" dirty="0"/>
            </a:p>
          </p:txBody>
        </p:sp>
      </p:grp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0" y="12858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smtClean="0"/>
              <a:t>Un aéronef pivote autour de 3 axes passant par son centre de gravité.</a:t>
            </a:r>
            <a:endParaRPr lang="fr-FR" sz="1600" dirty="0">
              <a:effectLst>
                <a:outerShdw blurRad="38100" dist="38100" dir="2700000" algn="tl">
                  <a:srgbClr val="DDDDDD"/>
                </a:outerShdw>
              </a:effectLst>
              <a:ea typeface="Lucida Sans Unicode" pitchFamily="-84" charset="0"/>
              <a:cs typeface="Lucida Sans Unicode" pitchFamily="-8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 rot="20940000">
            <a:off x="2675255" y="4540657"/>
            <a:ext cx="12788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1" i="1" dirty="0">
                <a:solidFill>
                  <a:srgbClr val="4D4D4D"/>
                </a:solidFill>
                <a:latin typeface="+mj-lt"/>
              </a:rPr>
              <a:t>Plan de symétrie</a:t>
            </a:r>
          </a:p>
        </p:txBody>
      </p:sp>
      <p:grpSp>
        <p:nvGrpSpPr>
          <p:cNvPr id="54" name="Grouper 53"/>
          <p:cNvGrpSpPr/>
          <p:nvPr/>
        </p:nvGrpSpPr>
        <p:grpSpPr>
          <a:xfrm>
            <a:off x="1262063" y="2420938"/>
            <a:ext cx="5354637" cy="3140074"/>
            <a:chOff x="1262063" y="2420938"/>
            <a:chExt cx="5354637" cy="3140074"/>
          </a:xfrm>
        </p:grpSpPr>
        <p:grpSp>
          <p:nvGrpSpPr>
            <p:cNvPr id="39" name="Grouper 38"/>
            <p:cNvGrpSpPr/>
            <p:nvPr/>
          </p:nvGrpSpPr>
          <p:grpSpPr>
            <a:xfrm>
              <a:off x="2397125" y="2551113"/>
              <a:ext cx="4219575" cy="3009899"/>
              <a:chOff x="2397125" y="2551113"/>
              <a:chExt cx="4219575" cy="3009899"/>
            </a:xfrm>
          </p:grpSpPr>
          <p:sp>
            <p:nvSpPr>
              <p:cNvPr id="31" name="Line 2"/>
              <p:cNvSpPr>
                <a:spLocks noChangeShapeType="1"/>
              </p:cNvSpPr>
              <p:nvPr/>
            </p:nvSpPr>
            <p:spPr bwMode="auto">
              <a:xfrm>
                <a:off x="5880100" y="4991100"/>
                <a:ext cx="736600" cy="436000"/>
              </a:xfrm>
              <a:prstGeom prst="line">
                <a:avLst/>
              </a:prstGeom>
              <a:noFill/>
              <a:ln w="19050" cap="flat" cmpd="sng" algn="ctr">
                <a:solidFill>
                  <a:srgbClr val="666699"/>
                </a:solidFill>
                <a:prstDash val="solid"/>
                <a:round/>
                <a:headEnd type="none" w="sm" len="med"/>
                <a:tailEnd type="none" w="sm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Arc 11"/>
              <p:cNvSpPr>
                <a:spLocks/>
              </p:cNvSpPr>
              <p:nvPr/>
            </p:nvSpPr>
            <p:spPr bwMode="auto">
              <a:xfrm rot="17923254">
                <a:off x="2329656" y="2618582"/>
                <a:ext cx="528637" cy="393700"/>
              </a:xfrm>
              <a:custGeom>
                <a:avLst/>
                <a:gdLst>
                  <a:gd name="T0" fmla="*/ 354799 w 43200"/>
                  <a:gd name="T1" fmla="*/ 0 h 41895"/>
                  <a:gd name="T2" fmla="*/ 144188 w 43200"/>
                  <a:gd name="T3" fmla="*/ 9914 h 41895"/>
                  <a:gd name="T4" fmla="*/ 264319 w 43200"/>
                  <a:gd name="T5" fmla="*/ 190718 h 4189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1895"/>
                  <a:gd name="T11" fmla="*/ 43200 w 43200"/>
                  <a:gd name="T12" fmla="*/ 41895 h 418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1895" fill="none" extrusionOk="0">
                    <a:moveTo>
                      <a:pt x="28994" y="-1"/>
                    </a:moveTo>
                    <a:cubicBezTo>
                      <a:pt x="37523" y="3107"/>
                      <a:pt x="43200" y="11216"/>
                      <a:pt x="43200" y="20295"/>
                    </a:cubicBezTo>
                    <a:cubicBezTo>
                      <a:pt x="43200" y="32224"/>
                      <a:pt x="33529" y="41895"/>
                      <a:pt x="21600" y="41895"/>
                    </a:cubicBezTo>
                    <a:cubicBezTo>
                      <a:pt x="9670" y="41895"/>
                      <a:pt x="0" y="32224"/>
                      <a:pt x="0" y="20295"/>
                    </a:cubicBezTo>
                    <a:cubicBezTo>
                      <a:pt x="-1" y="12176"/>
                      <a:pt x="4551" y="4744"/>
                      <a:pt x="11782" y="1054"/>
                    </a:cubicBezTo>
                  </a:path>
                  <a:path w="43200" h="41895" stroke="0" extrusionOk="0">
                    <a:moveTo>
                      <a:pt x="28994" y="-1"/>
                    </a:moveTo>
                    <a:cubicBezTo>
                      <a:pt x="37523" y="3107"/>
                      <a:pt x="43200" y="11216"/>
                      <a:pt x="43200" y="20295"/>
                    </a:cubicBezTo>
                    <a:cubicBezTo>
                      <a:pt x="43200" y="32224"/>
                      <a:pt x="33529" y="41895"/>
                      <a:pt x="21600" y="41895"/>
                    </a:cubicBezTo>
                    <a:cubicBezTo>
                      <a:pt x="9670" y="41895"/>
                      <a:pt x="0" y="32224"/>
                      <a:pt x="0" y="20295"/>
                    </a:cubicBezTo>
                    <a:cubicBezTo>
                      <a:pt x="-1" y="12176"/>
                      <a:pt x="4551" y="4744"/>
                      <a:pt x="11782" y="1054"/>
                    </a:cubicBezTo>
                    <a:lnTo>
                      <a:pt x="21600" y="20295"/>
                    </a:lnTo>
                    <a:close/>
                  </a:path>
                </a:pathLst>
              </a:custGeom>
              <a:noFill/>
              <a:ln w="38100">
                <a:solidFill>
                  <a:srgbClr val="666699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Arc 14"/>
              <p:cNvSpPr>
                <a:spLocks/>
              </p:cNvSpPr>
              <p:nvPr/>
            </p:nvSpPr>
            <p:spPr bwMode="auto">
              <a:xfrm rot="17923254">
                <a:off x="6026151" y="5105400"/>
                <a:ext cx="530225" cy="381000"/>
              </a:xfrm>
              <a:custGeom>
                <a:avLst/>
                <a:gdLst>
                  <a:gd name="T0" fmla="*/ 138092 w 43200"/>
                  <a:gd name="T1" fmla="*/ 381000 h 40559"/>
                  <a:gd name="T2" fmla="*/ 396085 w 43200"/>
                  <a:gd name="T3" fmla="*/ 379319 h 40559"/>
                  <a:gd name="T4" fmla="*/ 265113 w 43200"/>
                  <a:gd name="T5" fmla="*/ 202904 h 40559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0559"/>
                  <a:gd name="T11" fmla="*/ 43200 w 43200"/>
                  <a:gd name="T12" fmla="*/ 40559 h 405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0559" fill="none" extrusionOk="0">
                    <a:moveTo>
                      <a:pt x="11250" y="40559"/>
                    </a:moveTo>
                    <a:cubicBezTo>
                      <a:pt x="4314" y="36773"/>
                      <a:pt x="0" y="2950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9370"/>
                      <a:pt x="39026" y="36541"/>
                      <a:pt x="32271" y="40380"/>
                    </a:cubicBezTo>
                  </a:path>
                  <a:path w="43200" h="40559" stroke="0" extrusionOk="0">
                    <a:moveTo>
                      <a:pt x="11250" y="40559"/>
                    </a:moveTo>
                    <a:cubicBezTo>
                      <a:pt x="4314" y="36773"/>
                      <a:pt x="0" y="2950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9370"/>
                      <a:pt x="39026" y="36541"/>
                      <a:pt x="32271" y="4038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666699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Line 2"/>
              <p:cNvSpPr>
                <a:spLocks noChangeAspect="1" noChangeShapeType="1"/>
              </p:cNvSpPr>
              <p:nvPr/>
            </p:nvSpPr>
            <p:spPr bwMode="auto">
              <a:xfrm>
                <a:off x="2413001" y="2743200"/>
                <a:ext cx="953719" cy="620200"/>
              </a:xfrm>
              <a:prstGeom prst="line">
                <a:avLst/>
              </a:prstGeom>
              <a:noFill/>
              <a:ln w="19050" cap="flat" cmpd="sng" algn="ctr">
                <a:solidFill>
                  <a:srgbClr val="666699"/>
                </a:solidFill>
                <a:prstDash val="solid"/>
                <a:round/>
                <a:headEnd type="none" w="sm" len="med"/>
                <a:tailEnd type="none" w="sm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47" name="Text Box 15"/>
            <p:cNvSpPr txBox="1">
              <a:spLocks noChangeArrowheads="1"/>
            </p:cNvSpPr>
            <p:nvPr/>
          </p:nvSpPr>
          <p:spPr bwMode="auto">
            <a:xfrm>
              <a:off x="1262063" y="2420938"/>
              <a:ext cx="101301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rgbClr val="666699"/>
                  </a:solidFill>
                  <a:latin typeface="+mj-lt"/>
                  <a:ea typeface="Lucida Sans Unicode" pitchFamily="-84" charset="0"/>
                  <a:cs typeface="Lucida Sans Unicode" pitchFamily="-84" charset="0"/>
                </a:rPr>
                <a:t>TANGAGE</a:t>
              </a:r>
            </a:p>
          </p:txBody>
        </p:sp>
      </p:grpSp>
      <p:grpSp>
        <p:nvGrpSpPr>
          <p:cNvPr id="53" name="Grouper 52"/>
          <p:cNvGrpSpPr/>
          <p:nvPr/>
        </p:nvGrpSpPr>
        <p:grpSpPr>
          <a:xfrm>
            <a:off x="1042988" y="3275012"/>
            <a:ext cx="6617901" cy="1328738"/>
            <a:chOff x="1042988" y="3275012"/>
            <a:chExt cx="6617901" cy="1328738"/>
          </a:xfrm>
        </p:grpSpPr>
        <p:grpSp>
          <p:nvGrpSpPr>
            <p:cNvPr id="46" name="Grouper 45"/>
            <p:cNvGrpSpPr/>
            <p:nvPr/>
          </p:nvGrpSpPr>
          <p:grpSpPr>
            <a:xfrm>
              <a:off x="1638311" y="3275012"/>
              <a:ext cx="6022578" cy="1328738"/>
              <a:chOff x="1638311" y="3275012"/>
              <a:chExt cx="6022578" cy="1328738"/>
            </a:xfrm>
          </p:grpSpPr>
          <p:sp>
            <p:nvSpPr>
              <p:cNvPr id="41" name="Line 4"/>
              <p:cNvSpPr>
                <a:spLocks noChangeShapeType="1"/>
              </p:cNvSpPr>
              <p:nvPr/>
            </p:nvSpPr>
            <p:spPr bwMode="auto">
              <a:xfrm flipV="1">
                <a:off x="1638311" y="4140208"/>
                <a:ext cx="1907778" cy="380741"/>
              </a:xfrm>
              <a:prstGeom prst="line">
                <a:avLst/>
              </a:prstGeom>
              <a:noFill/>
              <a:ln w="190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Arc 5"/>
              <p:cNvSpPr>
                <a:spLocks/>
              </p:cNvSpPr>
              <p:nvPr/>
            </p:nvSpPr>
            <p:spPr bwMode="auto">
              <a:xfrm rot="4011937" flipH="1" flipV="1">
                <a:off x="1984375" y="4254501"/>
                <a:ext cx="433387" cy="265112"/>
              </a:xfrm>
              <a:custGeom>
                <a:avLst/>
                <a:gdLst>
                  <a:gd name="T0" fmla="*/ 99639 w 43200"/>
                  <a:gd name="T1" fmla="*/ 245236 h 43002"/>
                  <a:gd name="T2" fmla="*/ 245957 w 43200"/>
                  <a:gd name="T3" fmla="*/ 265112 h 43002"/>
                  <a:gd name="T4" fmla="*/ 216693 w 43200"/>
                  <a:gd name="T5" fmla="*/ 133166 h 43002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002"/>
                  <a:gd name="T11" fmla="*/ 43200 w 43200"/>
                  <a:gd name="T12" fmla="*/ 43002 h 43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002" fill="none" extrusionOk="0">
                    <a:moveTo>
                      <a:pt x="9932" y="39777"/>
                    </a:moveTo>
                    <a:cubicBezTo>
                      <a:pt x="3742" y="35804"/>
                      <a:pt x="0" y="2895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402"/>
                      <a:pt x="35220" y="41543"/>
                      <a:pt x="24517" y="43002"/>
                    </a:cubicBezTo>
                  </a:path>
                  <a:path w="43200" h="43002" stroke="0" extrusionOk="0">
                    <a:moveTo>
                      <a:pt x="9932" y="39777"/>
                    </a:moveTo>
                    <a:cubicBezTo>
                      <a:pt x="3742" y="35804"/>
                      <a:pt x="0" y="2895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402"/>
                      <a:pt x="35220" y="41543"/>
                      <a:pt x="24517" y="4300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339966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Arc 6"/>
              <p:cNvSpPr>
                <a:spLocks/>
              </p:cNvSpPr>
              <p:nvPr/>
            </p:nvSpPr>
            <p:spPr bwMode="auto">
              <a:xfrm rot="4011937">
                <a:off x="6679406" y="3359944"/>
                <a:ext cx="434975" cy="265112"/>
              </a:xfrm>
              <a:custGeom>
                <a:avLst/>
                <a:gdLst>
                  <a:gd name="T0" fmla="*/ 100004 w 43200"/>
                  <a:gd name="T1" fmla="*/ 245236 h 43002"/>
                  <a:gd name="T2" fmla="*/ 246858 w 43200"/>
                  <a:gd name="T3" fmla="*/ 265112 h 43002"/>
                  <a:gd name="T4" fmla="*/ 217488 w 43200"/>
                  <a:gd name="T5" fmla="*/ 133166 h 43002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002"/>
                  <a:gd name="T11" fmla="*/ 43200 w 43200"/>
                  <a:gd name="T12" fmla="*/ 43002 h 430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002" fill="none" extrusionOk="0">
                    <a:moveTo>
                      <a:pt x="9932" y="39777"/>
                    </a:moveTo>
                    <a:cubicBezTo>
                      <a:pt x="3742" y="35804"/>
                      <a:pt x="0" y="2895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402"/>
                      <a:pt x="35220" y="41543"/>
                      <a:pt x="24517" y="43002"/>
                    </a:cubicBezTo>
                  </a:path>
                  <a:path w="43200" h="43002" stroke="0" extrusionOk="0">
                    <a:moveTo>
                      <a:pt x="9932" y="39777"/>
                    </a:moveTo>
                    <a:cubicBezTo>
                      <a:pt x="3742" y="35804"/>
                      <a:pt x="0" y="28955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2402"/>
                      <a:pt x="35220" y="41543"/>
                      <a:pt x="24517" y="4300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339966"/>
                </a:solidFill>
                <a:round/>
                <a:headEnd type="triangle" w="sm" len="med"/>
                <a:tailEnd type="triangle" w="sm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Line 4"/>
              <p:cNvSpPr>
                <a:spLocks noChangeShapeType="1"/>
              </p:cNvSpPr>
              <p:nvPr/>
            </p:nvSpPr>
            <p:spPr bwMode="auto">
              <a:xfrm flipV="1">
                <a:off x="5753111" y="3314700"/>
                <a:ext cx="1907778" cy="380741"/>
              </a:xfrm>
              <a:prstGeom prst="line">
                <a:avLst/>
              </a:prstGeom>
              <a:noFill/>
              <a:ln w="190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1042988" y="4114800"/>
              <a:ext cx="81304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rgbClr val="339966"/>
                  </a:solidFill>
                  <a:latin typeface="+mj-lt"/>
                  <a:ea typeface="Lucida Sans Unicode" pitchFamily="-84" charset="0"/>
                  <a:cs typeface="Lucida Sans Unicode" pitchFamily="-84" charset="0"/>
                </a:rPr>
                <a:t>ROULIS</a:t>
              </a: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3856038" y="2355850"/>
            <a:ext cx="716801" cy="4056479"/>
            <a:chOff x="3856038" y="2355850"/>
            <a:chExt cx="716801" cy="4056479"/>
          </a:xfrm>
        </p:grpSpPr>
        <p:grpSp>
          <p:nvGrpSpPr>
            <p:cNvPr id="51" name="Grouper 50"/>
            <p:cNvGrpSpPr/>
            <p:nvPr/>
          </p:nvGrpSpPr>
          <p:grpSpPr>
            <a:xfrm>
              <a:off x="3856038" y="2355850"/>
              <a:ext cx="690562" cy="3667125"/>
              <a:chOff x="3856038" y="2355850"/>
              <a:chExt cx="690562" cy="3667125"/>
            </a:xfrm>
          </p:grpSpPr>
          <p:sp>
            <p:nvSpPr>
              <p:cNvPr id="35" name="Line 4"/>
              <p:cNvSpPr>
                <a:spLocks noChangeShapeType="1"/>
              </p:cNvSpPr>
              <p:nvPr/>
            </p:nvSpPr>
            <p:spPr bwMode="auto">
              <a:xfrm flipV="1">
                <a:off x="4214813" y="2355850"/>
                <a:ext cx="0" cy="1528763"/>
              </a:xfrm>
              <a:prstGeom prst="line">
                <a:avLst/>
              </a:prstGeom>
              <a:noFill/>
              <a:ln w="19050">
                <a:solidFill>
                  <a:srgbClr val="FF99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40" name="Grouper 39"/>
              <p:cNvGrpSpPr/>
              <p:nvPr/>
            </p:nvGrpSpPr>
            <p:grpSpPr>
              <a:xfrm>
                <a:off x="3856038" y="2849563"/>
                <a:ext cx="690562" cy="3173412"/>
                <a:chOff x="3856038" y="2849563"/>
                <a:chExt cx="690562" cy="3173412"/>
              </a:xfrm>
            </p:grpSpPr>
            <p:sp>
              <p:nvSpPr>
                <p:cNvPr id="34" name="Line 3"/>
                <p:cNvSpPr>
                  <a:spLocks noChangeShapeType="1"/>
                </p:cNvSpPr>
                <p:nvPr/>
              </p:nvSpPr>
              <p:spPr bwMode="auto">
                <a:xfrm flipV="1">
                  <a:off x="4216400" y="4260850"/>
                  <a:ext cx="0" cy="1762125"/>
                </a:xfrm>
                <a:prstGeom prst="line">
                  <a:avLst/>
                </a:prstGeom>
                <a:noFill/>
                <a:ln w="19050">
                  <a:solidFill>
                    <a:srgbClr val="FF99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6" name="Arc 5"/>
                <p:cNvSpPr>
                  <a:spLocks/>
                </p:cNvSpPr>
                <p:nvPr/>
              </p:nvSpPr>
              <p:spPr bwMode="auto">
                <a:xfrm>
                  <a:off x="3875088" y="2849563"/>
                  <a:ext cx="671512" cy="214312"/>
                </a:xfrm>
                <a:custGeom>
                  <a:avLst/>
                  <a:gdLst>
                    <a:gd name="T0" fmla="*/ 183671 w 43200"/>
                    <a:gd name="T1" fmla="*/ 204597 h 42797"/>
                    <a:gd name="T2" fmla="*/ 400342 w 43200"/>
                    <a:gd name="T3" fmla="*/ 214312 h 42797"/>
                    <a:gd name="T4" fmla="*/ 335756 w 43200"/>
                    <a:gd name="T5" fmla="*/ 108165 h 42797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2797"/>
                    <a:gd name="T11" fmla="*/ 43200 w 43200"/>
                    <a:gd name="T12" fmla="*/ 42797 h 4279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2797" fill="none" extrusionOk="0">
                      <a:moveTo>
                        <a:pt x="11815" y="40857"/>
                      </a:moveTo>
                      <a:cubicBezTo>
                        <a:pt x="4566" y="37173"/>
                        <a:pt x="0" y="2973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1927"/>
                        <a:pt x="35889" y="40810"/>
                        <a:pt x="25754" y="42796"/>
                      </a:cubicBezTo>
                    </a:path>
                    <a:path w="43200" h="42797" stroke="0" extrusionOk="0">
                      <a:moveTo>
                        <a:pt x="11815" y="40857"/>
                      </a:moveTo>
                      <a:cubicBezTo>
                        <a:pt x="4566" y="37173"/>
                        <a:pt x="0" y="2973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1927"/>
                        <a:pt x="35889" y="40810"/>
                        <a:pt x="25754" y="4279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66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7" name="Arc 6"/>
                <p:cNvSpPr>
                  <a:spLocks/>
                </p:cNvSpPr>
                <p:nvPr/>
              </p:nvSpPr>
              <p:spPr bwMode="auto">
                <a:xfrm>
                  <a:off x="3856038" y="5329238"/>
                  <a:ext cx="671512" cy="209550"/>
                </a:xfrm>
                <a:custGeom>
                  <a:avLst/>
                  <a:gdLst>
                    <a:gd name="T0" fmla="*/ 453100 w 43200"/>
                    <a:gd name="T1" fmla="*/ 0 h 41838"/>
                    <a:gd name="T2" fmla="*/ 192516 w 43200"/>
                    <a:gd name="T3" fmla="*/ 3516 h 41838"/>
                    <a:gd name="T4" fmla="*/ 335756 w 43200"/>
                    <a:gd name="T5" fmla="*/ 101364 h 41838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1838"/>
                    <a:gd name="T11" fmla="*/ 43200 w 43200"/>
                    <a:gd name="T12" fmla="*/ 41838 h 418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1838" fill="none" extrusionOk="0">
                      <a:moveTo>
                        <a:pt x="29148" y="0"/>
                      </a:moveTo>
                      <a:cubicBezTo>
                        <a:pt x="37597" y="3151"/>
                        <a:pt x="43200" y="11220"/>
                        <a:pt x="43200" y="20238"/>
                      </a:cubicBezTo>
                      <a:cubicBezTo>
                        <a:pt x="43200" y="32167"/>
                        <a:pt x="33529" y="41838"/>
                        <a:pt x="21600" y="41838"/>
                      </a:cubicBezTo>
                      <a:cubicBezTo>
                        <a:pt x="9670" y="41838"/>
                        <a:pt x="0" y="32167"/>
                        <a:pt x="0" y="20238"/>
                      </a:cubicBezTo>
                      <a:cubicBezTo>
                        <a:pt x="-1" y="11878"/>
                        <a:pt x="4824" y="4268"/>
                        <a:pt x="12385" y="702"/>
                      </a:cubicBezTo>
                    </a:path>
                    <a:path w="43200" h="41838" stroke="0" extrusionOk="0">
                      <a:moveTo>
                        <a:pt x="29148" y="0"/>
                      </a:moveTo>
                      <a:cubicBezTo>
                        <a:pt x="37597" y="3151"/>
                        <a:pt x="43200" y="11220"/>
                        <a:pt x="43200" y="20238"/>
                      </a:cubicBezTo>
                      <a:cubicBezTo>
                        <a:pt x="43200" y="32167"/>
                        <a:pt x="33529" y="41838"/>
                        <a:pt x="21600" y="41838"/>
                      </a:cubicBezTo>
                      <a:cubicBezTo>
                        <a:pt x="9670" y="41838"/>
                        <a:pt x="0" y="32167"/>
                        <a:pt x="0" y="20238"/>
                      </a:cubicBezTo>
                      <a:cubicBezTo>
                        <a:pt x="-1" y="11878"/>
                        <a:pt x="4824" y="4268"/>
                        <a:pt x="12385" y="702"/>
                      </a:cubicBezTo>
                      <a:lnTo>
                        <a:pt x="21600" y="20238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9966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3862388" y="6073775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rgbClr val="FF9966"/>
                  </a:solidFill>
                  <a:latin typeface="+mj-lt"/>
                  <a:ea typeface="Lucida Sans Unicode" pitchFamily="-84" charset="0"/>
                  <a:cs typeface="Lucida Sans Unicode" pitchFamily="-84" charset="0"/>
                </a:rPr>
                <a:t>LACET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des aéronefs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Structure 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3670301"/>
            <a:ext cx="5278969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9695975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er 105"/>
          <p:cNvGrpSpPr/>
          <p:nvPr/>
        </p:nvGrpSpPr>
        <p:grpSpPr>
          <a:xfrm>
            <a:off x="7577140" y="4241271"/>
            <a:ext cx="120650" cy="290512"/>
            <a:chOff x="7526338" y="3157538"/>
            <a:chExt cx="120650" cy="290512"/>
          </a:xfrm>
        </p:grpSpPr>
        <p:sp>
          <p:nvSpPr>
            <p:cNvPr id="107" name="Freeform 20"/>
            <p:cNvSpPr>
              <a:spLocks/>
            </p:cNvSpPr>
            <p:nvPr/>
          </p:nvSpPr>
          <p:spPr bwMode="auto">
            <a:xfrm>
              <a:off x="7526338" y="3157538"/>
              <a:ext cx="120650" cy="290512"/>
            </a:xfrm>
            <a:custGeom>
              <a:avLst/>
              <a:gdLst>
                <a:gd name="T0" fmla="*/ 0 w 75"/>
                <a:gd name="T1" fmla="*/ 179 h 181"/>
                <a:gd name="T2" fmla="*/ 36 w 75"/>
                <a:gd name="T3" fmla="*/ 0 h 181"/>
                <a:gd name="T4" fmla="*/ 75 w 75"/>
                <a:gd name="T5" fmla="*/ 181 h 181"/>
                <a:gd name="T6" fmla="*/ 36 w 75"/>
                <a:gd name="T7" fmla="*/ 178 h 181"/>
                <a:gd name="T8" fmla="*/ 0 w 75"/>
                <a:gd name="T9" fmla="*/ 179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81"/>
                <a:gd name="T17" fmla="*/ 75 w 75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81">
                  <a:moveTo>
                    <a:pt x="0" y="179"/>
                  </a:moveTo>
                  <a:cubicBezTo>
                    <a:pt x="0" y="149"/>
                    <a:pt x="9" y="1"/>
                    <a:pt x="36" y="0"/>
                  </a:cubicBezTo>
                  <a:cubicBezTo>
                    <a:pt x="70" y="2"/>
                    <a:pt x="75" y="151"/>
                    <a:pt x="75" y="181"/>
                  </a:cubicBezTo>
                  <a:lnTo>
                    <a:pt x="36" y="17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DDDDDD"/>
            </a:solidFill>
            <a:ln w="6350" cap="flat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Oval 21"/>
            <p:cNvSpPr>
              <a:spLocks noChangeArrowheads="1"/>
            </p:cNvSpPr>
            <p:nvPr/>
          </p:nvSpPr>
          <p:spPr bwMode="auto">
            <a:xfrm>
              <a:off x="7562850" y="3205163"/>
              <a:ext cx="47625" cy="476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9" name="Grouper 108"/>
          <p:cNvGrpSpPr/>
          <p:nvPr/>
        </p:nvGrpSpPr>
        <p:grpSpPr>
          <a:xfrm>
            <a:off x="7577140" y="4768321"/>
            <a:ext cx="120650" cy="290512"/>
            <a:chOff x="7526338" y="3684588"/>
            <a:chExt cx="120650" cy="290512"/>
          </a:xfrm>
        </p:grpSpPr>
        <p:sp>
          <p:nvSpPr>
            <p:cNvPr id="110" name="Freeform 22"/>
            <p:cNvSpPr>
              <a:spLocks/>
            </p:cNvSpPr>
            <p:nvPr/>
          </p:nvSpPr>
          <p:spPr bwMode="auto">
            <a:xfrm flipV="1">
              <a:off x="7526338" y="3684588"/>
              <a:ext cx="120650" cy="290512"/>
            </a:xfrm>
            <a:custGeom>
              <a:avLst/>
              <a:gdLst>
                <a:gd name="T0" fmla="*/ 0 w 75"/>
                <a:gd name="T1" fmla="*/ 179 h 181"/>
                <a:gd name="T2" fmla="*/ 36 w 75"/>
                <a:gd name="T3" fmla="*/ 0 h 181"/>
                <a:gd name="T4" fmla="*/ 75 w 75"/>
                <a:gd name="T5" fmla="*/ 181 h 181"/>
                <a:gd name="T6" fmla="*/ 36 w 75"/>
                <a:gd name="T7" fmla="*/ 178 h 181"/>
                <a:gd name="T8" fmla="*/ 0 w 75"/>
                <a:gd name="T9" fmla="*/ 179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81"/>
                <a:gd name="T17" fmla="*/ 75 w 75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81">
                  <a:moveTo>
                    <a:pt x="0" y="179"/>
                  </a:moveTo>
                  <a:cubicBezTo>
                    <a:pt x="0" y="149"/>
                    <a:pt x="9" y="1"/>
                    <a:pt x="36" y="0"/>
                  </a:cubicBezTo>
                  <a:cubicBezTo>
                    <a:pt x="70" y="2"/>
                    <a:pt x="75" y="151"/>
                    <a:pt x="75" y="181"/>
                  </a:cubicBezTo>
                  <a:lnTo>
                    <a:pt x="36" y="17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DDDDDD"/>
            </a:solidFill>
            <a:ln w="6350" cap="flat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1" name="Oval 23"/>
            <p:cNvSpPr>
              <a:spLocks noChangeArrowheads="1"/>
            </p:cNvSpPr>
            <p:nvPr/>
          </p:nvSpPr>
          <p:spPr bwMode="auto">
            <a:xfrm flipV="1">
              <a:off x="7562850" y="3881438"/>
              <a:ext cx="47625" cy="4603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01" name="AutoShape 2"/>
          <p:cNvSpPr>
            <a:spLocks noChangeArrowheads="1"/>
          </p:cNvSpPr>
          <p:nvPr/>
        </p:nvSpPr>
        <p:spPr bwMode="auto">
          <a:xfrm rot="15077552" flipV="1">
            <a:off x="674688" y="2967038"/>
            <a:ext cx="866775" cy="1692275"/>
          </a:xfrm>
          <a:custGeom>
            <a:avLst/>
            <a:gdLst>
              <a:gd name="T0" fmla="*/ 862441 w 21600"/>
              <a:gd name="T1" fmla="*/ 727052 h 21600"/>
              <a:gd name="T2" fmla="*/ 724158 w 21600"/>
              <a:gd name="T3" fmla="*/ 408026 h 21600"/>
              <a:gd name="T4" fmla="*/ 731542 w 21600"/>
              <a:gd name="T5" fmla="*/ 763326 h 21600"/>
              <a:gd name="T6" fmla="*/ 937481 w 21600"/>
              <a:gd name="T7" fmla="*/ 1233324 h 21600"/>
              <a:gd name="T8" fmla="*/ 711277 w 21600"/>
              <a:gd name="T9" fmla="*/ 1425663 h 21600"/>
              <a:gd name="T10" fmla="*/ 612802 w 21600"/>
              <a:gd name="T11" fmla="*/ 98394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9140"/>
                  <a:pt x="17755" y="7528"/>
                  <a:pt x="16741" y="6214"/>
                </a:cubicBezTo>
                <a:lnTo>
                  <a:pt x="19350" y="4201"/>
                </a:lnTo>
                <a:cubicBezTo>
                  <a:pt x="20808" y="6092"/>
                  <a:pt x="21600" y="8412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ADC2D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Commandes et gouvernes associées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1/ A</a:t>
            </a:r>
            <a:r>
              <a:rPr lang="fr-FR" dirty="0" err="1"/>
              <a:t>xe</a:t>
            </a:r>
            <a:r>
              <a:rPr lang="fr-FR" dirty="0"/>
              <a:t> de tangage</a:t>
            </a:r>
          </a:p>
        </p:txBody>
      </p: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1073150" y="5972175"/>
            <a:ext cx="6997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Une action sur manche à balai vers l’avant ou l’arrière, commande le braquage de la gouverne de profondeur…</a:t>
            </a:r>
            <a:endParaRPr lang="fr-FR" dirty="0"/>
          </a:p>
        </p:txBody>
      </p:sp>
      <p:sp>
        <p:nvSpPr>
          <p:cNvPr id="71" name="AutoShape 3"/>
          <p:cNvSpPr>
            <a:spLocks noChangeArrowheads="1"/>
          </p:cNvSpPr>
          <p:nvPr/>
        </p:nvSpPr>
        <p:spPr bwMode="auto">
          <a:xfrm rot="6522448" flipH="1" flipV="1">
            <a:off x="1340643" y="2983707"/>
            <a:ext cx="881063" cy="1720850"/>
          </a:xfrm>
          <a:custGeom>
            <a:avLst/>
            <a:gdLst>
              <a:gd name="T0" fmla="*/ 874129 w 21600"/>
              <a:gd name="T1" fmla="*/ 708496 h 21600"/>
              <a:gd name="T2" fmla="*/ 718801 w 21600"/>
              <a:gd name="T3" fmla="*/ 374205 h 21600"/>
              <a:gd name="T4" fmla="*/ 741847 w 21600"/>
              <a:gd name="T5" fmla="*/ 754864 h 21600"/>
              <a:gd name="T6" fmla="*/ 952935 w 21600"/>
              <a:gd name="T7" fmla="*/ 1254149 h 21600"/>
              <a:gd name="T8" fmla="*/ 723002 w 21600"/>
              <a:gd name="T9" fmla="*/ 1449737 h 21600"/>
              <a:gd name="T10" fmla="*/ 622903 w 21600"/>
              <a:gd name="T11" fmla="*/ 100056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8953"/>
                  <a:pt x="17624" y="7172"/>
                  <a:pt x="16393" y="5796"/>
                </a:cubicBezTo>
                <a:lnTo>
                  <a:pt x="18849" y="3599"/>
                </a:lnTo>
                <a:cubicBezTo>
                  <a:pt x="20620" y="5579"/>
                  <a:pt x="21600" y="8143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FFE2C5"/>
              </a:gs>
              <a:gs pos="100000">
                <a:srgbClr val="FFB66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2" name="Group 4"/>
          <p:cNvGrpSpPr>
            <a:grpSpLocks/>
          </p:cNvGrpSpPr>
          <p:nvPr/>
        </p:nvGrpSpPr>
        <p:grpSpPr bwMode="auto">
          <a:xfrm rot="-1200000">
            <a:off x="1168400" y="3238500"/>
            <a:ext cx="204788" cy="1990725"/>
            <a:chOff x="628" y="632"/>
            <a:chExt cx="87" cy="839"/>
          </a:xfrm>
        </p:grpSpPr>
        <p:sp>
          <p:nvSpPr>
            <p:cNvPr id="73" name="AutoShape 5"/>
            <p:cNvSpPr>
              <a:spLocks noChangeArrowheads="1"/>
            </p:cNvSpPr>
            <p:nvPr/>
          </p:nvSpPr>
          <p:spPr bwMode="auto">
            <a:xfrm rot="21540000" flipH="1">
              <a:off x="642" y="690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AutoShape 6"/>
            <p:cNvSpPr>
              <a:spLocks noChangeArrowheads="1"/>
            </p:cNvSpPr>
            <p:nvPr/>
          </p:nvSpPr>
          <p:spPr bwMode="auto">
            <a:xfrm rot="21540000" flipH="1">
              <a:off x="628" y="632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77A5D3"/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0" name="Group 7"/>
          <p:cNvGrpSpPr>
            <a:grpSpLocks/>
          </p:cNvGrpSpPr>
          <p:nvPr/>
        </p:nvGrpSpPr>
        <p:grpSpPr bwMode="auto">
          <a:xfrm rot="1200000">
            <a:off x="1504950" y="3240088"/>
            <a:ext cx="204788" cy="1990725"/>
            <a:chOff x="900" y="904"/>
            <a:chExt cx="87" cy="839"/>
          </a:xfrm>
        </p:grpSpPr>
        <p:sp>
          <p:nvSpPr>
            <p:cNvPr id="81" name="AutoShape 8"/>
            <p:cNvSpPr>
              <a:spLocks noChangeArrowheads="1"/>
            </p:cNvSpPr>
            <p:nvPr/>
          </p:nvSpPr>
          <p:spPr bwMode="auto">
            <a:xfrm rot="21540000" flipH="1">
              <a:off x="914" y="962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AutoShape 9"/>
            <p:cNvSpPr>
              <a:spLocks noChangeArrowheads="1"/>
            </p:cNvSpPr>
            <p:nvPr/>
          </p:nvSpPr>
          <p:spPr bwMode="auto">
            <a:xfrm rot="21540000" flipH="1">
              <a:off x="900" y="904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FFB66D"/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4" name="Group 10"/>
          <p:cNvGrpSpPr>
            <a:grpSpLocks/>
          </p:cNvGrpSpPr>
          <p:nvPr/>
        </p:nvGrpSpPr>
        <p:grpSpPr bwMode="auto">
          <a:xfrm>
            <a:off x="1339850" y="3179763"/>
            <a:ext cx="206375" cy="1990725"/>
            <a:chOff x="505" y="685"/>
            <a:chExt cx="129" cy="1241"/>
          </a:xfrm>
        </p:grpSpPr>
        <p:grpSp>
          <p:nvGrpSpPr>
            <p:cNvPr id="85" name="Group 11"/>
            <p:cNvGrpSpPr>
              <a:grpSpLocks/>
            </p:cNvGrpSpPr>
            <p:nvPr/>
          </p:nvGrpSpPr>
          <p:grpSpPr bwMode="auto">
            <a:xfrm>
              <a:off x="505" y="685"/>
              <a:ext cx="129" cy="1241"/>
              <a:chOff x="2854" y="1696"/>
              <a:chExt cx="91" cy="679"/>
            </a:xfrm>
          </p:grpSpPr>
          <p:sp>
            <p:nvSpPr>
              <p:cNvPr id="87" name="AutoShape 12"/>
              <p:cNvSpPr>
                <a:spLocks noChangeArrowheads="1"/>
              </p:cNvSpPr>
              <p:nvPr/>
            </p:nvSpPr>
            <p:spPr bwMode="auto">
              <a:xfrm rot="21540000" flipH="1">
                <a:off x="2869" y="1743"/>
                <a:ext cx="71" cy="632"/>
              </a:xfrm>
              <a:prstGeom prst="can">
                <a:avLst>
                  <a:gd name="adj" fmla="val 86418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8" name="AutoShape 13"/>
              <p:cNvSpPr>
                <a:spLocks noChangeArrowheads="1"/>
              </p:cNvSpPr>
              <p:nvPr/>
            </p:nvSpPr>
            <p:spPr bwMode="auto">
              <a:xfrm rot="21540000" flipH="1">
                <a:off x="2854" y="1696"/>
                <a:ext cx="91" cy="170"/>
              </a:xfrm>
              <a:prstGeom prst="can">
                <a:avLst>
                  <a:gd name="adj" fmla="val 18136"/>
                </a:avLst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6" name="Oval 14"/>
            <p:cNvSpPr>
              <a:spLocks noChangeArrowheads="1"/>
            </p:cNvSpPr>
            <p:nvPr/>
          </p:nvSpPr>
          <p:spPr bwMode="auto">
            <a:xfrm flipV="1">
              <a:off x="545" y="1567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9" name="Line 15"/>
          <p:cNvSpPr>
            <a:spLocks noChangeShapeType="1"/>
          </p:cNvSpPr>
          <p:nvPr/>
        </p:nvSpPr>
        <p:spPr bwMode="auto">
          <a:xfrm flipV="1">
            <a:off x="1452563" y="4310063"/>
            <a:ext cx="6207125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" name="Line 16"/>
          <p:cNvSpPr>
            <a:spLocks noChangeShapeType="1"/>
          </p:cNvSpPr>
          <p:nvPr/>
        </p:nvSpPr>
        <p:spPr bwMode="auto">
          <a:xfrm>
            <a:off x="1466850" y="4310063"/>
            <a:ext cx="6192838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1" name="Oval 17"/>
          <p:cNvSpPr>
            <a:spLocks noChangeArrowheads="1"/>
          </p:cNvSpPr>
          <p:nvPr/>
        </p:nvSpPr>
        <p:spPr bwMode="auto">
          <a:xfrm flipV="1">
            <a:off x="1439863" y="42894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2" name="Oval 18"/>
          <p:cNvSpPr>
            <a:spLocks noChangeArrowheads="1"/>
          </p:cNvSpPr>
          <p:nvPr/>
        </p:nvSpPr>
        <p:spPr bwMode="auto">
          <a:xfrm flipV="1">
            <a:off x="1438275" y="4970463"/>
            <a:ext cx="47625" cy="46037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3" name="Freeform 19"/>
          <p:cNvSpPr>
            <a:spLocks/>
          </p:cNvSpPr>
          <p:nvPr/>
        </p:nvSpPr>
        <p:spPr bwMode="auto">
          <a:xfrm>
            <a:off x="6456363" y="4449763"/>
            <a:ext cx="1055687" cy="400050"/>
          </a:xfrm>
          <a:custGeom>
            <a:avLst/>
            <a:gdLst>
              <a:gd name="T0" fmla="*/ 2 w 658"/>
              <a:gd name="T1" fmla="*/ 125 h 249"/>
              <a:gd name="T2" fmla="*/ 658 w 658"/>
              <a:gd name="T3" fmla="*/ 60 h 249"/>
              <a:gd name="T4" fmla="*/ 613 w 658"/>
              <a:gd name="T5" fmla="*/ 135 h 249"/>
              <a:gd name="T6" fmla="*/ 658 w 658"/>
              <a:gd name="T7" fmla="*/ 201 h 249"/>
              <a:gd name="T8" fmla="*/ 2 w 658"/>
              <a:gd name="T9" fmla="*/ 125 h 2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8"/>
              <a:gd name="T16" fmla="*/ 0 h 249"/>
              <a:gd name="T17" fmla="*/ 658 w 658"/>
              <a:gd name="T18" fmla="*/ 249 h 2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8" h="249">
                <a:moveTo>
                  <a:pt x="2" y="125"/>
                </a:moveTo>
                <a:cubicBezTo>
                  <a:pt x="0" y="0"/>
                  <a:pt x="556" y="58"/>
                  <a:pt x="658" y="60"/>
                </a:cubicBezTo>
                <a:cubicBezTo>
                  <a:pt x="615" y="78"/>
                  <a:pt x="613" y="110"/>
                  <a:pt x="613" y="135"/>
                </a:cubicBezTo>
                <a:cubicBezTo>
                  <a:pt x="613" y="158"/>
                  <a:pt x="628" y="171"/>
                  <a:pt x="658" y="201"/>
                </a:cubicBezTo>
                <a:cubicBezTo>
                  <a:pt x="562" y="213"/>
                  <a:pt x="1" y="249"/>
                  <a:pt x="2" y="12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8" name="Freeform 24"/>
          <p:cNvSpPr>
            <a:spLocks/>
          </p:cNvSpPr>
          <p:nvPr/>
        </p:nvSpPr>
        <p:spPr bwMode="auto">
          <a:xfrm>
            <a:off x="7491413" y="4540250"/>
            <a:ext cx="1138237" cy="238125"/>
          </a:xfrm>
          <a:custGeom>
            <a:avLst/>
            <a:gdLst>
              <a:gd name="T0" fmla="*/ 0 w 1044"/>
              <a:gd name="T1" fmla="*/ 95 h 198"/>
              <a:gd name="T2" fmla="*/ 151 w 1044"/>
              <a:gd name="T3" fmla="*/ 0 h 198"/>
              <a:gd name="T4" fmla="*/ 1044 w 1044"/>
              <a:gd name="T5" fmla="*/ 99 h 198"/>
              <a:gd name="T6" fmla="*/ 151 w 1044"/>
              <a:gd name="T7" fmla="*/ 197 h 198"/>
              <a:gd name="T8" fmla="*/ 0 w 1044"/>
              <a:gd name="T9" fmla="*/ 95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4"/>
              <a:gd name="T16" fmla="*/ 0 h 198"/>
              <a:gd name="T17" fmla="*/ 1044 w 1044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4" h="198">
                <a:moveTo>
                  <a:pt x="0" y="95"/>
                </a:moveTo>
                <a:cubicBezTo>
                  <a:pt x="0" y="23"/>
                  <a:pt x="70" y="1"/>
                  <a:pt x="151" y="0"/>
                </a:cubicBezTo>
                <a:cubicBezTo>
                  <a:pt x="460" y="16"/>
                  <a:pt x="1044" y="99"/>
                  <a:pt x="1044" y="99"/>
                </a:cubicBezTo>
                <a:cubicBezTo>
                  <a:pt x="1044" y="99"/>
                  <a:pt x="325" y="198"/>
                  <a:pt x="151" y="197"/>
                </a:cubicBezTo>
                <a:cubicBezTo>
                  <a:pt x="72" y="197"/>
                  <a:pt x="0" y="165"/>
                  <a:pt x="0" y="95"/>
                </a:cubicBezTo>
                <a:close/>
              </a:path>
            </a:pathLst>
          </a:custGeom>
          <a:solidFill>
            <a:srgbClr val="A6A6A6">
              <a:alpha val="79999"/>
            </a:srgb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9" name="Freeform 25"/>
          <p:cNvSpPr>
            <a:spLocks/>
          </p:cNvSpPr>
          <p:nvPr/>
        </p:nvSpPr>
        <p:spPr bwMode="auto">
          <a:xfrm rot="1800000">
            <a:off x="7431088" y="4765675"/>
            <a:ext cx="1138237" cy="239713"/>
          </a:xfrm>
          <a:custGeom>
            <a:avLst/>
            <a:gdLst>
              <a:gd name="T0" fmla="*/ 0 w 1044"/>
              <a:gd name="T1" fmla="*/ 95 h 198"/>
              <a:gd name="T2" fmla="*/ 151 w 1044"/>
              <a:gd name="T3" fmla="*/ 0 h 198"/>
              <a:gd name="T4" fmla="*/ 1044 w 1044"/>
              <a:gd name="T5" fmla="*/ 99 h 198"/>
              <a:gd name="T6" fmla="*/ 151 w 1044"/>
              <a:gd name="T7" fmla="*/ 197 h 198"/>
              <a:gd name="T8" fmla="*/ 0 w 1044"/>
              <a:gd name="T9" fmla="*/ 95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4"/>
              <a:gd name="T16" fmla="*/ 0 h 198"/>
              <a:gd name="T17" fmla="*/ 1044 w 1044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4" h="198">
                <a:moveTo>
                  <a:pt x="0" y="95"/>
                </a:moveTo>
                <a:cubicBezTo>
                  <a:pt x="0" y="23"/>
                  <a:pt x="70" y="1"/>
                  <a:pt x="151" y="0"/>
                </a:cubicBezTo>
                <a:cubicBezTo>
                  <a:pt x="460" y="16"/>
                  <a:pt x="1044" y="99"/>
                  <a:pt x="1044" y="99"/>
                </a:cubicBezTo>
                <a:cubicBezTo>
                  <a:pt x="1044" y="99"/>
                  <a:pt x="325" y="198"/>
                  <a:pt x="151" y="197"/>
                </a:cubicBezTo>
                <a:cubicBezTo>
                  <a:pt x="72" y="197"/>
                  <a:pt x="0" y="165"/>
                  <a:pt x="0" y="95"/>
                </a:cubicBezTo>
                <a:close/>
              </a:path>
            </a:pathLst>
          </a:custGeom>
          <a:solidFill>
            <a:srgbClr val="8FAFC3">
              <a:alpha val="58000"/>
            </a:srgbClr>
          </a:solidFill>
          <a:ln w="6350" cap="flat" cmpd="sng">
            <a:solidFill>
              <a:srgbClr val="8FAFC3"/>
            </a:solidFill>
            <a:prstDash val="dash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0" name="Freeform 26"/>
          <p:cNvSpPr>
            <a:spLocks/>
          </p:cNvSpPr>
          <p:nvPr/>
        </p:nvSpPr>
        <p:spPr bwMode="auto">
          <a:xfrm rot="19800000">
            <a:off x="7439025" y="4318000"/>
            <a:ext cx="1136650" cy="239713"/>
          </a:xfrm>
          <a:custGeom>
            <a:avLst/>
            <a:gdLst>
              <a:gd name="T0" fmla="*/ 0 w 1044"/>
              <a:gd name="T1" fmla="*/ 95 h 198"/>
              <a:gd name="T2" fmla="*/ 151 w 1044"/>
              <a:gd name="T3" fmla="*/ 0 h 198"/>
              <a:gd name="T4" fmla="*/ 1044 w 1044"/>
              <a:gd name="T5" fmla="*/ 99 h 198"/>
              <a:gd name="T6" fmla="*/ 151 w 1044"/>
              <a:gd name="T7" fmla="*/ 197 h 198"/>
              <a:gd name="T8" fmla="*/ 0 w 1044"/>
              <a:gd name="T9" fmla="*/ 95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4"/>
              <a:gd name="T16" fmla="*/ 0 h 198"/>
              <a:gd name="T17" fmla="*/ 1044 w 1044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4" h="198">
                <a:moveTo>
                  <a:pt x="0" y="95"/>
                </a:moveTo>
                <a:cubicBezTo>
                  <a:pt x="0" y="23"/>
                  <a:pt x="70" y="1"/>
                  <a:pt x="151" y="0"/>
                </a:cubicBezTo>
                <a:cubicBezTo>
                  <a:pt x="460" y="16"/>
                  <a:pt x="1044" y="99"/>
                  <a:pt x="1044" y="99"/>
                </a:cubicBezTo>
                <a:cubicBezTo>
                  <a:pt x="1044" y="99"/>
                  <a:pt x="325" y="198"/>
                  <a:pt x="151" y="197"/>
                </a:cubicBezTo>
                <a:cubicBezTo>
                  <a:pt x="72" y="197"/>
                  <a:pt x="0" y="165"/>
                  <a:pt x="0" y="95"/>
                </a:cubicBezTo>
                <a:close/>
              </a:path>
            </a:pathLst>
          </a:custGeom>
          <a:solidFill>
            <a:srgbClr val="FFB66D">
              <a:alpha val="52000"/>
            </a:srgbClr>
          </a:solidFill>
          <a:ln w="6350" cap="flat" cmpd="sng">
            <a:solidFill>
              <a:srgbClr val="FFB66D"/>
            </a:solidFill>
            <a:prstDash val="dash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" name="Imag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3" y="679460"/>
            <a:ext cx="1976511" cy="142872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3500000" algn="tl">
              <a:srgbClr val="000000">
                <a:alpha val="4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3" name="Titre 24"/>
          <p:cNvSpPr txBox="1">
            <a:spLocks/>
          </p:cNvSpPr>
          <p:nvPr/>
        </p:nvSpPr>
        <p:spPr>
          <a:xfrm>
            <a:off x="2774950" y="1894094"/>
            <a:ext cx="3594100" cy="253916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pc="-125" noProof="0" dirty="0" smtClean="0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rPr>
              <a:t>Commande  :  Manche à balai  AV ou AR</a:t>
            </a:r>
            <a:endParaRPr kumimoji="0" lang="fr-FR" b="0" i="0" u="none" strike="noStrike" kern="1200" cap="none" spc="-125" normalizeH="0" baseline="0" noProof="0" dirty="0" smtClean="0">
              <a:ln w="3175">
                <a:noFill/>
              </a:ln>
              <a:solidFill>
                <a:schemeClr val="tx1"/>
              </a:solidFill>
              <a:uLnTx/>
              <a:uFillTx/>
              <a:latin typeface="+mj-lt"/>
              <a:cs typeface="Arial" charset="0"/>
            </a:endParaRPr>
          </a:p>
        </p:txBody>
      </p:sp>
      <p:sp>
        <p:nvSpPr>
          <p:cNvPr id="104" name="Titre 24"/>
          <p:cNvSpPr txBox="1">
            <a:spLocks/>
          </p:cNvSpPr>
          <p:nvPr/>
        </p:nvSpPr>
        <p:spPr>
          <a:xfrm>
            <a:off x="2774950" y="2396794"/>
            <a:ext cx="3594100" cy="253916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</a:lstStyle>
          <a:p>
            <a:r>
              <a:rPr lang="fr-FR" dirty="0"/>
              <a:t>Gouverne  :  Profondeur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45" grpId="0"/>
      <p:bldP spid="70" grpId="0"/>
      <p:bldP spid="71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103" grpId="0" animBg="1"/>
      <p:bldP spid="10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15"/>
          <p:cNvSpPr>
            <a:spLocks/>
          </p:cNvSpPr>
          <p:nvPr/>
        </p:nvSpPr>
        <p:spPr bwMode="auto">
          <a:xfrm>
            <a:off x="622308" y="4343400"/>
            <a:ext cx="6932185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2" name="Picture 3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8000" contrast="-8000"/>
          </a:blip>
          <a:srcRect/>
          <a:stretch>
            <a:fillRect/>
          </a:stretch>
        </p:blipFill>
        <p:spPr bwMode="auto">
          <a:xfrm rot="21480000">
            <a:off x="2583947" y="3593789"/>
            <a:ext cx="4377665" cy="163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0482" name="Oval 2"/>
          <p:cNvSpPr>
            <a:spLocks noChangeArrowheads="1"/>
          </p:cNvSpPr>
          <p:nvPr/>
        </p:nvSpPr>
        <p:spPr bwMode="auto">
          <a:xfrm>
            <a:off x="7073900" y="3785580"/>
            <a:ext cx="1858400" cy="1027720"/>
          </a:xfrm>
          <a:prstGeom prst="ellipse">
            <a:avLst/>
          </a:prstGeom>
          <a:solidFill>
            <a:schemeClr val="bg1">
              <a:alpha val="49000"/>
            </a:schemeClr>
          </a:solidFill>
          <a:ln w="6350">
            <a:solidFill>
              <a:srgbClr val="969696"/>
            </a:solidFill>
            <a:round/>
            <a:headEnd/>
            <a:tailEnd/>
          </a:ln>
          <a:effectLst>
            <a:outerShdw blurRad="63500" sx="102000" sy="102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170737" y="4205286"/>
            <a:ext cx="1474788" cy="271463"/>
            <a:chOff x="4503" y="2195"/>
            <a:chExt cx="929" cy="171"/>
          </a:xfrm>
        </p:grpSpPr>
        <p:sp>
          <p:nvSpPr>
            <p:cNvPr id="31782" name="Freeform 30"/>
            <p:cNvSpPr>
              <a:spLocks/>
            </p:cNvSpPr>
            <p:nvPr/>
          </p:nvSpPr>
          <p:spPr bwMode="auto">
            <a:xfrm>
              <a:off x="4503" y="2195"/>
              <a:ext cx="451" cy="171"/>
            </a:xfrm>
            <a:custGeom>
              <a:avLst/>
              <a:gdLst>
                <a:gd name="T0" fmla="*/ 1 w 658"/>
                <a:gd name="T1" fmla="*/ 86 h 249"/>
                <a:gd name="T2" fmla="*/ 451 w 658"/>
                <a:gd name="T3" fmla="*/ 41 h 249"/>
                <a:gd name="T4" fmla="*/ 420 w 658"/>
                <a:gd name="T5" fmla="*/ 93 h 249"/>
                <a:gd name="T6" fmla="*/ 451 w 658"/>
                <a:gd name="T7" fmla="*/ 138 h 249"/>
                <a:gd name="T8" fmla="*/ 1 w 658"/>
                <a:gd name="T9" fmla="*/ 86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49"/>
                <a:gd name="T17" fmla="*/ 658 w 658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49">
                  <a:moveTo>
                    <a:pt x="2" y="125"/>
                  </a:moveTo>
                  <a:cubicBezTo>
                    <a:pt x="0" y="0"/>
                    <a:pt x="556" y="58"/>
                    <a:pt x="658" y="60"/>
                  </a:cubicBezTo>
                  <a:cubicBezTo>
                    <a:pt x="615" y="78"/>
                    <a:pt x="613" y="110"/>
                    <a:pt x="613" y="135"/>
                  </a:cubicBezTo>
                  <a:cubicBezTo>
                    <a:pt x="613" y="158"/>
                    <a:pt x="628" y="171"/>
                    <a:pt x="658" y="201"/>
                  </a:cubicBezTo>
                  <a:cubicBezTo>
                    <a:pt x="562" y="213"/>
                    <a:pt x="1" y="249"/>
                    <a:pt x="2" y="125"/>
                  </a:cubicBezTo>
                  <a:close/>
                </a:path>
              </a:pathLst>
            </a:custGeom>
            <a:solidFill>
              <a:srgbClr val="7F7F7F"/>
            </a:solidFill>
            <a:ln w="9525">
              <a:solidFill>
                <a:schemeClr val="bg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783" name="Freeform 31"/>
            <p:cNvSpPr>
              <a:spLocks/>
            </p:cNvSpPr>
            <p:nvPr/>
          </p:nvSpPr>
          <p:spPr bwMode="auto">
            <a:xfrm>
              <a:off x="4945" y="2234"/>
              <a:ext cx="487" cy="102"/>
            </a:xfrm>
            <a:custGeom>
              <a:avLst/>
              <a:gdLst>
                <a:gd name="T0" fmla="*/ 0 w 1044"/>
                <a:gd name="T1" fmla="*/ 49 h 198"/>
                <a:gd name="T2" fmla="*/ 70 w 1044"/>
                <a:gd name="T3" fmla="*/ 0 h 198"/>
                <a:gd name="T4" fmla="*/ 487 w 1044"/>
                <a:gd name="T5" fmla="*/ 51 h 198"/>
                <a:gd name="T6" fmla="*/ 70 w 1044"/>
                <a:gd name="T7" fmla="*/ 101 h 198"/>
                <a:gd name="T8" fmla="*/ 0 w 1044"/>
                <a:gd name="T9" fmla="*/ 49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F7F7F">
                <a:alpha val="39999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0" y="3365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tangage pour modifier </a:t>
            </a:r>
          </a:p>
          <a:p>
            <a:r>
              <a:rPr lang="fr-FR" dirty="0"/>
              <a:t>l’assiette !</a:t>
            </a:r>
          </a:p>
        </p:txBody>
      </p:sp>
      <p:sp>
        <p:nvSpPr>
          <p:cNvPr id="20530" name="Oval 50"/>
          <p:cNvSpPr>
            <a:spLocks noChangeArrowheads="1"/>
          </p:cNvSpPr>
          <p:nvPr/>
        </p:nvSpPr>
        <p:spPr bwMode="auto">
          <a:xfrm>
            <a:off x="6361113" y="4049713"/>
            <a:ext cx="622862" cy="361950"/>
          </a:xfrm>
          <a:prstGeom prst="ellips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" name="Grouper 80"/>
          <p:cNvGrpSpPr/>
          <p:nvPr/>
        </p:nvGrpSpPr>
        <p:grpSpPr>
          <a:xfrm>
            <a:off x="3435350" y="3365500"/>
            <a:ext cx="1722438" cy="1074738"/>
            <a:chOff x="3295650" y="3213100"/>
            <a:chExt cx="1722438" cy="1074738"/>
          </a:xfrm>
        </p:grpSpPr>
        <p:sp>
          <p:nvSpPr>
            <p:cNvPr id="82" name="Text Box 43"/>
            <p:cNvSpPr txBox="1">
              <a:spLocks noChangeArrowheads="1"/>
            </p:cNvSpPr>
            <p:nvPr/>
          </p:nvSpPr>
          <p:spPr bwMode="auto">
            <a:xfrm flipH="1">
              <a:off x="3635375" y="3213100"/>
              <a:ext cx="1382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tangage</a:t>
              </a:r>
            </a:p>
          </p:txBody>
        </p:sp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478213" y="3533775"/>
              <a:ext cx="1446212" cy="563563"/>
            </a:xfrm>
            <a:custGeom>
              <a:avLst/>
              <a:gdLst>
                <a:gd name="T0" fmla="*/ 1446212 w 911"/>
                <a:gd name="T1" fmla="*/ 0 h 355"/>
                <a:gd name="T2" fmla="*/ 250825 w 911"/>
                <a:gd name="T3" fmla="*/ 0 h 355"/>
                <a:gd name="T4" fmla="*/ 0 w 911"/>
                <a:gd name="T5" fmla="*/ 563563 h 355"/>
                <a:gd name="T6" fmla="*/ 0 60000 65536"/>
                <a:gd name="T7" fmla="*/ 0 60000 65536"/>
                <a:gd name="T8" fmla="*/ 0 60000 65536"/>
                <a:gd name="T9" fmla="*/ 0 w 911"/>
                <a:gd name="T10" fmla="*/ 0 h 355"/>
                <a:gd name="T11" fmla="*/ 911 w 911"/>
                <a:gd name="T12" fmla="*/ 355 h 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1" h="355">
                  <a:moveTo>
                    <a:pt x="911" y="0"/>
                  </a:moveTo>
                  <a:lnTo>
                    <a:pt x="158" y="0"/>
                  </a:lnTo>
                  <a:lnTo>
                    <a:pt x="0" y="355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3295650" y="4076700"/>
              <a:ext cx="211138" cy="211138"/>
              <a:chOff x="2408" y="2149"/>
              <a:chExt cx="68" cy="68"/>
            </a:xfrm>
          </p:grpSpPr>
          <p:sp>
            <p:nvSpPr>
              <p:cNvPr id="85" name="Oval 46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Oval 47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-2218975">
            <a:off x="7208838" y="3944220"/>
            <a:ext cx="1393825" cy="641350"/>
            <a:chOff x="4451" y="3480"/>
            <a:chExt cx="878" cy="404"/>
          </a:xfrm>
        </p:grpSpPr>
        <p:sp>
          <p:nvSpPr>
            <p:cNvPr id="72" name="Freeform 35"/>
            <p:cNvSpPr>
              <a:spLocks/>
            </p:cNvSpPr>
            <p:nvPr/>
          </p:nvSpPr>
          <p:spPr bwMode="auto">
            <a:xfrm rot="2100000">
              <a:off x="4451" y="3480"/>
              <a:ext cx="451" cy="171"/>
            </a:xfrm>
            <a:custGeom>
              <a:avLst/>
              <a:gdLst>
                <a:gd name="T0" fmla="*/ 1 w 658"/>
                <a:gd name="T1" fmla="*/ 86 h 249"/>
                <a:gd name="T2" fmla="*/ 451 w 658"/>
                <a:gd name="T3" fmla="*/ 41 h 249"/>
                <a:gd name="T4" fmla="*/ 420 w 658"/>
                <a:gd name="T5" fmla="*/ 93 h 249"/>
                <a:gd name="T6" fmla="*/ 451 w 658"/>
                <a:gd name="T7" fmla="*/ 138 h 249"/>
                <a:gd name="T8" fmla="*/ 1 w 658"/>
                <a:gd name="T9" fmla="*/ 86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49"/>
                <a:gd name="T17" fmla="*/ 658 w 658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49">
                  <a:moveTo>
                    <a:pt x="2" y="125"/>
                  </a:moveTo>
                  <a:cubicBezTo>
                    <a:pt x="0" y="0"/>
                    <a:pt x="556" y="58"/>
                    <a:pt x="658" y="60"/>
                  </a:cubicBezTo>
                  <a:cubicBezTo>
                    <a:pt x="615" y="78"/>
                    <a:pt x="613" y="110"/>
                    <a:pt x="613" y="135"/>
                  </a:cubicBezTo>
                  <a:cubicBezTo>
                    <a:pt x="613" y="158"/>
                    <a:pt x="628" y="171"/>
                    <a:pt x="658" y="201"/>
                  </a:cubicBezTo>
                  <a:cubicBezTo>
                    <a:pt x="562" y="213"/>
                    <a:pt x="1" y="249"/>
                    <a:pt x="2" y="125"/>
                  </a:cubicBezTo>
                  <a:close/>
                </a:path>
              </a:pathLst>
            </a:custGeom>
            <a:solidFill>
              <a:srgbClr val="7F7F7F"/>
            </a:solidFill>
            <a:ln w="9525">
              <a:solidFill>
                <a:schemeClr val="bg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36"/>
            <p:cNvSpPr>
              <a:spLocks/>
            </p:cNvSpPr>
            <p:nvPr/>
          </p:nvSpPr>
          <p:spPr bwMode="auto">
            <a:xfrm rot="2100000">
              <a:off x="4808" y="3782"/>
              <a:ext cx="487" cy="102"/>
            </a:xfrm>
            <a:custGeom>
              <a:avLst/>
              <a:gdLst>
                <a:gd name="T0" fmla="*/ 0 w 1044"/>
                <a:gd name="T1" fmla="*/ 49 h 198"/>
                <a:gd name="T2" fmla="*/ 70 w 1044"/>
                <a:gd name="T3" fmla="*/ 0 h 198"/>
                <a:gd name="T4" fmla="*/ 487 w 1044"/>
                <a:gd name="T5" fmla="*/ 51 h 198"/>
                <a:gd name="T6" fmla="*/ 70 w 1044"/>
                <a:gd name="T7" fmla="*/ 101 h 198"/>
                <a:gd name="T8" fmla="*/ 0 w 1044"/>
                <a:gd name="T9" fmla="*/ 49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37"/>
            <p:cNvSpPr>
              <a:spLocks/>
            </p:cNvSpPr>
            <p:nvPr/>
          </p:nvSpPr>
          <p:spPr bwMode="auto">
            <a:xfrm rot="300000">
              <a:off x="4843" y="3687"/>
              <a:ext cx="486" cy="103"/>
            </a:xfrm>
            <a:custGeom>
              <a:avLst/>
              <a:gdLst>
                <a:gd name="T0" fmla="*/ 0 w 1044"/>
                <a:gd name="T1" fmla="*/ 49 h 198"/>
                <a:gd name="T2" fmla="*/ 70 w 1044"/>
                <a:gd name="T3" fmla="*/ 0 h 198"/>
                <a:gd name="T4" fmla="*/ 486 w 1044"/>
                <a:gd name="T5" fmla="*/ 52 h 198"/>
                <a:gd name="T6" fmla="*/ 70 w 1044"/>
                <a:gd name="T7" fmla="*/ 102 h 198"/>
                <a:gd name="T8" fmla="*/ 0 w 1044"/>
                <a:gd name="T9" fmla="*/ 49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FFB66D">
                <a:alpha val="39999"/>
              </a:srgbClr>
            </a:solidFill>
            <a:ln w="6350">
              <a:solidFill>
                <a:srgbClr val="FFB66D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" name="AutoShape 33"/>
          <p:cNvSpPr>
            <a:spLocks noChangeArrowheads="1"/>
          </p:cNvSpPr>
          <p:nvPr/>
        </p:nvSpPr>
        <p:spPr bwMode="auto">
          <a:xfrm rot="3120000">
            <a:off x="8147050" y="4187825"/>
            <a:ext cx="530225" cy="485775"/>
          </a:xfrm>
          <a:custGeom>
            <a:avLst/>
            <a:gdLst>
              <a:gd name="T0" fmla="*/ 9761761 w 21600"/>
              <a:gd name="T1" fmla="*/ 0 h 21600"/>
              <a:gd name="T2" fmla="*/ 0 w 21600"/>
              <a:gd name="T3" fmla="*/ 5462450 h 21600"/>
              <a:gd name="T4" fmla="*/ 9761761 w 21600"/>
              <a:gd name="T5" fmla="*/ 10924877 h 21600"/>
              <a:gd name="T6" fmla="*/ 13015674 w 21600"/>
              <a:gd name="T7" fmla="*/ 546245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A54B"/>
              </a:gs>
              <a:gs pos="100000">
                <a:srgbClr val="EE77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1339850" y="2862263"/>
            <a:ext cx="206375" cy="1990725"/>
            <a:chOff x="505" y="685"/>
            <a:chExt cx="129" cy="1241"/>
          </a:xfrm>
        </p:grpSpPr>
        <p:grpSp>
          <p:nvGrpSpPr>
            <p:cNvPr id="23" name="Group 11"/>
            <p:cNvGrpSpPr>
              <a:grpSpLocks/>
            </p:cNvGrpSpPr>
            <p:nvPr/>
          </p:nvGrpSpPr>
          <p:grpSpPr bwMode="auto">
            <a:xfrm>
              <a:off x="505" y="685"/>
              <a:ext cx="129" cy="1241"/>
              <a:chOff x="2854" y="1696"/>
              <a:chExt cx="91" cy="679"/>
            </a:xfrm>
          </p:grpSpPr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 rot="21540000" flipH="1">
                <a:off x="2869" y="1743"/>
                <a:ext cx="71" cy="632"/>
              </a:xfrm>
              <a:prstGeom prst="can">
                <a:avLst>
                  <a:gd name="adj" fmla="val 86418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AutoShape 13"/>
              <p:cNvSpPr>
                <a:spLocks noChangeArrowheads="1"/>
              </p:cNvSpPr>
              <p:nvPr/>
            </p:nvSpPr>
            <p:spPr bwMode="auto">
              <a:xfrm rot="21540000" flipH="1">
                <a:off x="2854" y="1696"/>
                <a:ext cx="91" cy="170"/>
              </a:xfrm>
              <a:prstGeom prst="can">
                <a:avLst>
                  <a:gd name="adj" fmla="val 18136"/>
                </a:avLst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 flipV="1">
              <a:off x="545" y="1567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7" name="AutoShape 3"/>
          <p:cNvSpPr>
            <a:spLocks noChangeArrowheads="1"/>
          </p:cNvSpPr>
          <p:nvPr/>
        </p:nvSpPr>
        <p:spPr bwMode="auto">
          <a:xfrm rot="6522448" flipH="1" flipV="1">
            <a:off x="1353343" y="2602706"/>
            <a:ext cx="881063" cy="1720850"/>
          </a:xfrm>
          <a:custGeom>
            <a:avLst/>
            <a:gdLst>
              <a:gd name="T0" fmla="*/ 874129 w 21600"/>
              <a:gd name="T1" fmla="*/ 708496 h 21600"/>
              <a:gd name="T2" fmla="*/ 718801 w 21600"/>
              <a:gd name="T3" fmla="*/ 374205 h 21600"/>
              <a:gd name="T4" fmla="*/ 741847 w 21600"/>
              <a:gd name="T5" fmla="*/ 754864 h 21600"/>
              <a:gd name="T6" fmla="*/ 952935 w 21600"/>
              <a:gd name="T7" fmla="*/ 1254149 h 21600"/>
              <a:gd name="T8" fmla="*/ 723002 w 21600"/>
              <a:gd name="T9" fmla="*/ 1449737 h 21600"/>
              <a:gd name="T10" fmla="*/ 622903 w 21600"/>
              <a:gd name="T11" fmla="*/ 100056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8953"/>
                  <a:pt x="17624" y="7172"/>
                  <a:pt x="16393" y="5796"/>
                </a:cubicBezTo>
                <a:lnTo>
                  <a:pt x="18849" y="3599"/>
                </a:lnTo>
                <a:cubicBezTo>
                  <a:pt x="20620" y="5579"/>
                  <a:pt x="21600" y="8143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FFE2C5"/>
              </a:gs>
              <a:gs pos="100000">
                <a:srgbClr val="FFB66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 rot="1200000">
            <a:off x="1517650" y="2859087"/>
            <a:ext cx="204788" cy="1990725"/>
            <a:chOff x="900" y="904"/>
            <a:chExt cx="87" cy="839"/>
          </a:xfrm>
        </p:grpSpPr>
        <p:sp>
          <p:nvSpPr>
            <p:cNvPr id="29" name="AutoShape 8"/>
            <p:cNvSpPr>
              <a:spLocks noChangeArrowheads="1"/>
            </p:cNvSpPr>
            <p:nvPr/>
          </p:nvSpPr>
          <p:spPr bwMode="auto">
            <a:xfrm rot="21540000" flipH="1">
              <a:off x="914" y="962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 rot="21540000" flipH="1">
              <a:off x="900" y="904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FFB66D"/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530" grpId="0" animBg="1"/>
      <p:bldP spid="21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15"/>
          <p:cNvSpPr>
            <a:spLocks/>
          </p:cNvSpPr>
          <p:nvPr/>
        </p:nvSpPr>
        <p:spPr bwMode="auto">
          <a:xfrm>
            <a:off x="622301" y="4343400"/>
            <a:ext cx="7796199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2" name="Picture 3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8000" contrast="-8000"/>
          </a:blip>
          <a:srcRect/>
          <a:stretch>
            <a:fillRect/>
          </a:stretch>
        </p:blipFill>
        <p:spPr bwMode="auto">
          <a:xfrm rot="713745">
            <a:off x="2583947" y="3885889"/>
            <a:ext cx="4377665" cy="163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0" y="3365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tangage pour modifier </a:t>
            </a:r>
          </a:p>
          <a:p>
            <a:r>
              <a:rPr lang="fr-FR" dirty="0"/>
              <a:t>l’assiette !</a:t>
            </a:r>
          </a:p>
        </p:txBody>
      </p:sp>
      <p:grpSp>
        <p:nvGrpSpPr>
          <p:cNvPr id="4" name="Grouper 80"/>
          <p:cNvGrpSpPr/>
          <p:nvPr/>
        </p:nvGrpSpPr>
        <p:grpSpPr>
          <a:xfrm>
            <a:off x="3435350" y="3365500"/>
            <a:ext cx="1722438" cy="1074738"/>
            <a:chOff x="3295650" y="3213100"/>
            <a:chExt cx="1722438" cy="1074738"/>
          </a:xfrm>
        </p:grpSpPr>
        <p:sp>
          <p:nvSpPr>
            <p:cNvPr id="82" name="Text Box 43"/>
            <p:cNvSpPr txBox="1">
              <a:spLocks noChangeArrowheads="1"/>
            </p:cNvSpPr>
            <p:nvPr/>
          </p:nvSpPr>
          <p:spPr bwMode="auto">
            <a:xfrm flipH="1">
              <a:off x="3635375" y="3213100"/>
              <a:ext cx="1382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tangage</a:t>
              </a:r>
            </a:p>
          </p:txBody>
        </p:sp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478213" y="3533775"/>
              <a:ext cx="1446212" cy="563563"/>
            </a:xfrm>
            <a:custGeom>
              <a:avLst/>
              <a:gdLst>
                <a:gd name="T0" fmla="*/ 1446212 w 911"/>
                <a:gd name="T1" fmla="*/ 0 h 355"/>
                <a:gd name="T2" fmla="*/ 250825 w 911"/>
                <a:gd name="T3" fmla="*/ 0 h 355"/>
                <a:gd name="T4" fmla="*/ 0 w 911"/>
                <a:gd name="T5" fmla="*/ 563563 h 355"/>
                <a:gd name="T6" fmla="*/ 0 60000 65536"/>
                <a:gd name="T7" fmla="*/ 0 60000 65536"/>
                <a:gd name="T8" fmla="*/ 0 60000 65536"/>
                <a:gd name="T9" fmla="*/ 0 w 911"/>
                <a:gd name="T10" fmla="*/ 0 h 355"/>
                <a:gd name="T11" fmla="*/ 911 w 911"/>
                <a:gd name="T12" fmla="*/ 355 h 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1" h="355">
                  <a:moveTo>
                    <a:pt x="911" y="0"/>
                  </a:moveTo>
                  <a:lnTo>
                    <a:pt x="158" y="0"/>
                  </a:lnTo>
                  <a:lnTo>
                    <a:pt x="0" y="355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3295650" y="4076700"/>
              <a:ext cx="211138" cy="211138"/>
              <a:chOff x="2408" y="2149"/>
              <a:chExt cx="68" cy="68"/>
            </a:xfrm>
          </p:grpSpPr>
          <p:sp>
            <p:nvSpPr>
              <p:cNvPr id="85" name="Oval 46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Oval 47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8" name="Freeform 5"/>
          <p:cNvSpPr>
            <a:spLocks/>
          </p:cNvSpPr>
          <p:nvPr/>
        </p:nvSpPr>
        <p:spPr bwMode="auto">
          <a:xfrm rot="20181479" flipV="1">
            <a:off x="892895" y="3803574"/>
            <a:ext cx="320675" cy="532736"/>
          </a:xfrm>
          <a:custGeom>
            <a:avLst/>
            <a:gdLst>
              <a:gd name="T0" fmla="*/ 0 w 402"/>
              <a:gd name="T1" fmla="*/ 0 h 1028"/>
              <a:gd name="T2" fmla="*/ 320675 w 402"/>
              <a:gd name="T3" fmla="*/ 820737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57150">
            <a:solidFill>
              <a:srgbClr val="FFB66D"/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493713" y="3646488"/>
            <a:ext cx="7964687" cy="1835199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FFA54B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ext Box 67"/>
          <p:cNvSpPr txBox="1">
            <a:spLocks noChangeArrowheads="1"/>
          </p:cNvSpPr>
          <p:nvPr/>
        </p:nvSpPr>
        <p:spPr bwMode="auto">
          <a:xfrm rot="780000" flipH="1">
            <a:off x="543221" y="3189288"/>
            <a:ext cx="92164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 dirty="0" smtClean="0">
                <a:solidFill>
                  <a:srgbClr val="FFA54B"/>
                </a:solidFill>
              </a:rPr>
              <a:t>Assiette</a:t>
            </a:r>
          </a:p>
          <a:p>
            <a:pPr algn="ctr" eaLnBrk="0" hangingPunct="0"/>
            <a:r>
              <a:rPr lang="fr-FR" sz="1600" b="1" dirty="0" smtClean="0">
                <a:solidFill>
                  <a:srgbClr val="FFA54B"/>
                </a:solidFill>
              </a:rPr>
              <a:t> à cabrer</a:t>
            </a:r>
            <a:endParaRPr lang="fr-FR" sz="1600" b="1" dirty="0">
              <a:solidFill>
                <a:srgbClr val="FFA54B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des aéronefs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Structure 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1993901"/>
            <a:ext cx="3801533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187042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15"/>
          <p:cNvSpPr>
            <a:spLocks/>
          </p:cNvSpPr>
          <p:nvPr/>
        </p:nvSpPr>
        <p:spPr bwMode="auto">
          <a:xfrm>
            <a:off x="622308" y="4343400"/>
            <a:ext cx="6932185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2" name="Picture 3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8000" contrast="-8000"/>
          </a:blip>
          <a:srcRect/>
          <a:stretch>
            <a:fillRect/>
          </a:stretch>
        </p:blipFill>
        <p:spPr bwMode="auto">
          <a:xfrm rot="21480000">
            <a:off x="2583947" y="3593789"/>
            <a:ext cx="4377665" cy="163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0482" name="Oval 2"/>
          <p:cNvSpPr>
            <a:spLocks noChangeArrowheads="1"/>
          </p:cNvSpPr>
          <p:nvPr/>
        </p:nvSpPr>
        <p:spPr bwMode="auto">
          <a:xfrm>
            <a:off x="7073900" y="3785580"/>
            <a:ext cx="1858400" cy="1027720"/>
          </a:xfrm>
          <a:prstGeom prst="ellipse">
            <a:avLst/>
          </a:prstGeom>
          <a:solidFill>
            <a:schemeClr val="bg1">
              <a:alpha val="49000"/>
            </a:schemeClr>
          </a:solidFill>
          <a:ln w="6350">
            <a:solidFill>
              <a:srgbClr val="969696"/>
            </a:solidFill>
            <a:round/>
            <a:headEnd/>
            <a:tailEnd/>
          </a:ln>
          <a:effectLst>
            <a:outerShdw blurRad="63500" sx="102000" sy="102000" algn="ctr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7170737" y="4205286"/>
            <a:ext cx="1474788" cy="271463"/>
            <a:chOff x="4503" y="2195"/>
            <a:chExt cx="929" cy="171"/>
          </a:xfrm>
        </p:grpSpPr>
        <p:sp>
          <p:nvSpPr>
            <p:cNvPr id="31782" name="Freeform 30"/>
            <p:cNvSpPr>
              <a:spLocks/>
            </p:cNvSpPr>
            <p:nvPr/>
          </p:nvSpPr>
          <p:spPr bwMode="auto">
            <a:xfrm>
              <a:off x="4503" y="2195"/>
              <a:ext cx="451" cy="171"/>
            </a:xfrm>
            <a:custGeom>
              <a:avLst/>
              <a:gdLst>
                <a:gd name="T0" fmla="*/ 1 w 658"/>
                <a:gd name="T1" fmla="*/ 86 h 249"/>
                <a:gd name="T2" fmla="*/ 451 w 658"/>
                <a:gd name="T3" fmla="*/ 41 h 249"/>
                <a:gd name="T4" fmla="*/ 420 w 658"/>
                <a:gd name="T5" fmla="*/ 93 h 249"/>
                <a:gd name="T6" fmla="*/ 451 w 658"/>
                <a:gd name="T7" fmla="*/ 138 h 249"/>
                <a:gd name="T8" fmla="*/ 1 w 658"/>
                <a:gd name="T9" fmla="*/ 86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49"/>
                <a:gd name="T17" fmla="*/ 658 w 658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49">
                  <a:moveTo>
                    <a:pt x="2" y="125"/>
                  </a:moveTo>
                  <a:cubicBezTo>
                    <a:pt x="0" y="0"/>
                    <a:pt x="556" y="58"/>
                    <a:pt x="658" y="60"/>
                  </a:cubicBezTo>
                  <a:cubicBezTo>
                    <a:pt x="615" y="78"/>
                    <a:pt x="613" y="110"/>
                    <a:pt x="613" y="135"/>
                  </a:cubicBezTo>
                  <a:cubicBezTo>
                    <a:pt x="613" y="158"/>
                    <a:pt x="628" y="171"/>
                    <a:pt x="658" y="201"/>
                  </a:cubicBezTo>
                  <a:cubicBezTo>
                    <a:pt x="562" y="213"/>
                    <a:pt x="1" y="249"/>
                    <a:pt x="2" y="125"/>
                  </a:cubicBezTo>
                  <a:close/>
                </a:path>
              </a:pathLst>
            </a:custGeom>
            <a:solidFill>
              <a:srgbClr val="7F7F7F"/>
            </a:solidFill>
            <a:ln w="9525">
              <a:solidFill>
                <a:schemeClr val="bg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783" name="Freeform 31"/>
            <p:cNvSpPr>
              <a:spLocks/>
            </p:cNvSpPr>
            <p:nvPr/>
          </p:nvSpPr>
          <p:spPr bwMode="auto">
            <a:xfrm>
              <a:off x="4945" y="2234"/>
              <a:ext cx="487" cy="102"/>
            </a:xfrm>
            <a:custGeom>
              <a:avLst/>
              <a:gdLst>
                <a:gd name="T0" fmla="*/ 0 w 1044"/>
                <a:gd name="T1" fmla="*/ 49 h 198"/>
                <a:gd name="T2" fmla="*/ 70 w 1044"/>
                <a:gd name="T3" fmla="*/ 0 h 198"/>
                <a:gd name="T4" fmla="*/ 487 w 1044"/>
                <a:gd name="T5" fmla="*/ 51 h 198"/>
                <a:gd name="T6" fmla="*/ 70 w 1044"/>
                <a:gd name="T7" fmla="*/ 101 h 198"/>
                <a:gd name="T8" fmla="*/ 0 w 1044"/>
                <a:gd name="T9" fmla="*/ 49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F7F7F">
                <a:alpha val="39999"/>
              </a:srgbClr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0" y="3365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tangage pour modifier </a:t>
            </a:r>
          </a:p>
          <a:p>
            <a:r>
              <a:rPr lang="fr-FR" dirty="0"/>
              <a:t>l’assiette !</a:t>
            </a:r>
          </a:p>
        </p:txBody>
      </p:sp>
      <p:sp>
        <p:nvSpPr>
          <p:cNvPr id="20530" name="Oval 50"/>
          <p:cNvSpPr>
            <a:spLocks noChangeArrowheads="1"/>
          </p:cNvSpPr>
          <p:nvPr/>
        </p:nvSpPr>
        <p:spPr bwMode="auto">
          <a:xfrm>
            <a:off x="6361113" y="4049713"/>
            <a:ext cx="622862" cy="361950"/>
          </a:xfrm>
          <a:prstGeom prst="ellips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" name="Grouper 80"/>
          <p:cNvGrpSpPr/>
          <p:nvPr/>
        </p:nvGrpSpPr>
        <p:grpSpPr>
          <a:xfrm>
            <a:off x="3435350" y="3365500"/>
            <a:ext cx="1722438" cy="1074738"/>
            <a:chOff x="3295650" y="3213100"/>
            <a:chExt cx="1722438" cy="1074738"/>
          </a:xfrm>
        </p:grpSpPr>
        <p:sp>
          <p:nvSpPr>
            <p:cNvPr id="82" name="Text Box 43"/>
            <p:cNvSpPr txBox="1">
              <a:spLocks noChangeArrowheads="1"/>
            </p:cNvSpPr>
            <p:nvPr/>
          </p:nvSpPr>
          <p:spPr bwMode="auto">
            <a:xfrm flipH="1">
              <a:off x="3635375" y="3213100"/>
              <a:ext cx="1382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tangage</a:t>
              </a:r>
            </a:p>
          </p:txBody>
        </p:sp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478213" y="3533775"/>
              <a:ext cx="1446212" cy="563563"/>
            </a:xfrm>
            <a:custGeom>
              <a:avLst/>
              <a:gdLst>
                <a:gd name="T0" fmla="*/ 1446212 w 911"/>
                <a:gd name="T1" fmla="*/ 0 h 355"/>
                <a:gd name="T2" fmla="*/ 250825 w 911"/>
                <a:gd name="T3" fmla="*/ 0 h 355"/>
                <a:gd name="T4" fmla="*/ 0 w 911"/>
                <a:gd name="T5" fmla="*/ 563563 h 355"/>
                <a:gd name="T6" fmla="*/ 0 60000 65536"/>
                <a:gd name="T7" fmla="*/ 0 60000 65536"/>
                <a:gd name="T8" fmla="*/ 0 60000 65536"/>
                <a:gd name="T9" fmla="*/ 0 w 911"/>
                <a:gd name="T10" fmla="*/ 0 h 355"/>
                <a:gd name="T11" fmla="*/ 911 w 911"/>
                <a:gd name="T12" fmla="*/ 355 h 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1" h="355">
                  <a:moveTo>
                    <a:pt x="911" y="0"/>
                  </a:moveTo>
                  <a:lnTo>
                    <a:pt x="158" y="0"/>
                  </a:lnTo>
                  <a:lnTo>
                    <a:pt x="0" y="355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3295650" y="4076700"/>
              <a:ext cx="211138" cy="211138"/>
              <a:chOff x="2408" y="2149"/>
              <a:chExt cx="68" cy="68"/>
            </a:xfrm>
          </p:grpSpPr>
          <p:sp>
            <p:nvSpPr>
              <p:cNvPr id="85" name="Oval 46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Oval 47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2" name="AutoShape 32"/>
          <p:cNvSpPr>
            <a:spLocks noChangeArrowheads="1"/>
          </p:cNvSpPr>
          <p:nvPr/>
        </p:nvSpPr>
        <p:spPr bwMode="auto">
          <a:xfrm rot="18662370">
            <a:off x="8201025" y="3970338"/>
            <a:ext cx="530225" cy="485775"/>
          </a:xfrm>
          <a:custGeom>
            <a:avLst/>
            <a:gdLst>
              <a:gd name="T0" fmla="*/ 9761761 w 21600"/>
              <a:gd name="T1" fmla="*/ 0 h 21600"/>
              <a:gd name="T2" fmla="*/ 0 w 21600"/>
              <a:gd name="T3" fmla="*/ 5462450 h 21600"/>
              <a:gd name="T4" fmla="*/ 9761761 w 21600"/>
              <a:gd name="T5" fmla="*/ 10924877 h 21600"/>
              <a:gd name="T6" fmla="*/ 13015674 w 21600"/>
              <a:gd name="T7" fmla="*/ 546245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77A5D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 rot="2032132">
            <a:off x="7221538" y="4065588"/>
            <a:ext cx="1400175" cy="628650"/>
            <a:chOff x="4466" y="708"/>
            <a:chExt cx="882" cy="396"/>
          </a:xfrm>
        </p:grpSpPr>
        <p:sp>
          <p:nvSpPr>
            <p:cNvPr id="24" name="Freeform 39"/>
            <p:cNvSpPr>
              <a:spLocks/>
            </p:cNvSpPr>
            <p:nvPr/>
          </p:nvSpPr>
          <p:spPr bwMode="auto">
            <a:xfrm rot="-2100000">
              <a:off x="4466" y="933"/>
              <a:ext cx="451" cy="171"/>
            </a:xfrm>
            <a:custGeom>
              <a:avLst/>
              <a:gdLst>
                <a:gd name="T0" fmla="*/ 1 w 658"/>
                <a:gd name="T1" fmla="*/ 86 h 249"/>
                <a:gd name="T2" fmla="*/ 451 w 658"/>
                <a:gd name="T3" fmla="*/ 41 h 249"/>
                <a:gd name="T4" fmla="*/ 420 w 658"/>
                <a:gd name="T5" fmla="*/ 93 h 249"/>
                <a:gd name="T6" fmla="*/ 451 w 658"/>
                <a:gd name="T7" fmla="*/ 138 h 249"/>
                <a:gd name="T8" fmla="*/ 1 w 658"/>
                <a:gd name="T9" fmla="*/ 86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49"/>
                <a:gd name="T17" fmla="*/ 658 w 658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49">
                  <a:moveTo>
                    <a:pt x="2" y="125"/>
                  </a:moveTo>
                  <a:cubicBezTo>
                    <a:pt x="0" y="0"/>
                    <a:pt x="556" y="58"/>
                    <a:pt x="658" y="60"/>
                  </a:cubicBezTo>
                  <a:cubicBezTo>
                    <a:pt x="615" y="78"/>
                    <a:pt x="613" y="110"/>
                    <a:pt x="613" y="135"/>
                  </a:cubicBezTo>
                  <a:cubicBezTo>
                    <a:pt x="613" y="158"/>
                    <a:pt x="628" y="171"/>
                    <a:pt x="658" y="201"/>
                  </a:cubicBezTo>
                  <a:cubicBezTo>
                    <a:pt x="562" y="213"/>
                    <a:pt x="1" y="249"/>
                    <a:pt x="2" y="125"/>
                  </a:cubicBezTo>
                  <a:close/>
                </a:path>
              </a:pathLst>
            </a:custGeom>
            <a:solidFill>
              <a:srgbClr val="7F7F7F"/>
            </a:solidFill>
            <a:ln w="9525">
              <a:solidFill>
                <a:schemeClr val="bg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auto">
            <a:xfrm rot="-2100000">
              <a:off x="4828" y="708"/>
              <a:ext cx="487" cy="102"/>
            </a:xfrm>
            <a:custGeom>
              <a:avLst/>
              <a:gdLst>
                <a:gd name="T0" fmla="*/ 0 w 1044"/>
                <a:gd name="T1" fmla="*/ 49 h 198"/>
                <a:gd name="T2" fmla="*/ 70 w 1044"/>
                <a:gd name="T3" fmla="*/ 0 h 198"/>
                <a:gd name="T4" fmla="*/ 487 w 1044"/>
                <a:gd name="T5" fmla="*/ 51 h 198"/>
                <a:gd name="T6" fmla="*/ 70 w 1044"/>
                <a:gd name="T7" fmla="*/ 101 h 198"/>
                <a:gd name="T8" fmla="*/ 0 w 1044"/>
                <a:gd name="T9" fmla="*/ 49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 rot="-300000">
              <a:off x="4861" y="802"/>
              <a:ext cx="487" cy="103"/>
            </a:xfrm>
            <a:custGeom>
              <a:avLst/>
              <a:gdLst>
                <a:gd name="T0" fmla="*/ 0 w 1044"/>
                <a:gd name="T1" fmla="*/ 49 h 198"/>
                <a:gd name="T2" fmla="*/ 70 w 1044"/>
                <a:gd name="T3" fmla="*/ 0 h 198"/>
                <a:gd name="T4" fmla="*/ 487 w 1044"/>
                <a:gd name="T5" fmla="*/ 52 h 198"/>
                <a:gd name="T6" fmla="*/ 70 w 1044"/>
                <a:gd name="T7" fmla="*/ 102 h 198"/>
                <a:gd name="T8" fmla="*/ 0 w 1044"/>
                <a:gd name="T9" fmla="*/ 49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8FAFC3">
                <a:alpha val="39999"/>
              </a:srgbClr>
            </a:solidFill>
            <a:ln w="6350">
              <a:solidFill>
                <a:srgbClr val="8FAFC3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1339850" y="2862263"/>
            <a:ext cx="206375" cy="1990725"/>
            <a:chOff x="505" y="685"/>
            <a:chExt cx="129" cy="1241"/>
          </a:xfrm>
        </p:grpSpPr>
        <p:grpSp>
          <p:nvGrpSpPr>
            <p:cNvPr id="27" name="Group 11"/>
            <p:cNvGrpSpPr>
              <a:grpSpLocks/>
            </p:cNvGrpSpPr>
            <p:nvPr/>
          </p:nvGrpSpPr>
          <p:grpSpPr bwMode="auto">
            <a:xfrm>
              <a:off x="505" y="685"/>
              <a:ext cx="129" cy="1241"/>
              <a:chOff x="2854" y="1696"/>
              <a:chExt cx="91" cy="679"/>
            </a:xfrm>
          </p:grpSpPr>
          <p:sp>
            <p:nvSpPr>
              <p:cNvPr id="29" name="AutoShape 12"/>
              <p:cNvSpPr>
                <a:spLocks noChangeArrowheads="1"/>
              </p:cNvSpPr>
              <p:nvPr/>
            </p:nvSpPr>
            <p:spPr bwMode="auto">
              <a:xfrm rot="21540000" flipH="1">
                <a:off x="2869" y="1743"/>
                <a:ext cx="71" cy="632"/>
              </a:xfrm>
              <a:prstGeom prst="can">
                <a:avLst>
                  <a:gd name="adj" fmla="val 86418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AutoShape 13"/>
              <p:cNvSpPr>
                <a:spLocks noChangeArrowheads="1"/>
              </p:cNvSpPr>
              <p:nvPr/>
            </p:nvSpPr>
            <p:spPr bwMode="auto">
              <a:xfrm rot="21540000" flipH="1">
                <a:off x="2854" y="1696"/>
                <a:ext cx="91" cy="170"/>
              </a:xfrm>
              <a:prstGeom prst="can">
                <a:avLst>
                  <a:gd name="adj" fmla="val 18136"/>
                </a:avLst>
              </a:prstGeom>
              <a:solidFill>
                <a:srgbClr val="A6A6A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8" name="Oval 14"/>
            <p:cNvSpPr>
              <a:spLocks noChangeArrowheads="1"/>
            </p:cNvSpPr>
            <p:nvPr/>
          </p:nvSpPr>
          <p:spPr bwMode="auto">
            <a:xfrm flipV="1">
              <a:off x="545" y="1567"/>
              <a:ext cx="68" cy="68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1" name="AutoShape 2"/>
          <p:cNvSpPr>
            <a:spLocks noChangeArrowheads="1"/>
          </p:cNvSpPr>
          <p:nvPr/>
        </p:nvSpPr>
        <p:spPr bwMode="auto">
          <a:xfrm rot="15077552" flipV="1">
            <a:off x="674688" y="2624138"/>
            <a:ext cx="866775" cy="1692275"/>
          </a:xfrm>
          <a:custGeom>
            <a:avLst/>
            <a:gdLst>
              <a:gd name="T0" fmla="*/ 862441 w 21600"/>
              <a:gd name="T1" fmla="*/ 727052 h 21600"/>
              <a:gd name="T2" fmla="*/ 724158 w 21600"/>
              <a:gd name="T3" fmla="*/ 408026 h 21600"/>
              <a:gd name="T4" fmla="*/ 731542 w 21600"/>
              <a:gd name="T5" fmla="*/ 763326 h 21600"/>
              <a:gd name="T6" fmla="*/ 937481 w 21600"/>
              <a:gd name="T7" fmla="*/ 1233324 h 21600"/>
              <a:gd name="T8" fmla="*/ 711277 w 21600"/>
              <a:gd name="T9" fmla="*/ 1425663 h 21600"/>
              <a:gd name="T10" fmla="*/ 612802 w 21600"/>
              <a:gd name="T11" fmla="*/ 983948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9140"/>
                  <a:pt x="17755" y="7528"/>
                  <a:pt x="16741" y="6214"/>
                </a:cubicBezTo>
                <a:lnTo>
                  <a:pt x="19350" y="4201"/>
                </a:lnTo>
                <a:cubicBezTo>
                  <a:pt x="20808" y="6092"/>
                  <a:pt x="21600" y="8412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ADC2D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2" name="Group 4"/>
          <p:cNvGrpSpPr>
            <a:grpSpLocks/>
          </p:cNvGrpSpPr>
          <p:nvPr/>
        </p:nvGrpSpPr>
        <p:grpSpPr bwMode="auto">
          <a:xfrm rot="-1200000">
            <a:off x="1168400" y="2895600"/>
            <a:ext cx="204788" cy="1990725"/>
            <a:chOff x="628" y="632"/>
            <a:chExt cx="87" cy="839"/>
          </a:xfrm>
        </p:grpSpPr>
        <p:sp>
          <p:nvSpPr>
            <p:cNvPr id="33" name="AutoShape 5"/>
            <p:cNvSpPr>
              <a:spLocks noChangeArrowheads="1"/>
            </p:cNvSpPr>
            <p:nvPr/>
          </p:nvSpPr>
          <p:spPr bwMode="auto">
            <a:xfrm rot="21540000" flipH="1">
              <a:off x="642" y="690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21540000" flipH="1">
              <a:off x="628" y="632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77A5D3"/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15"/>
          <p:cNvSpPr>
            <a:spLocks/>
          </p:cNvSpPr>
          <p:nvPr/>
        </p:nvSpPr>
        <p:spPr bwMode="auto">
          <a:xfrm>
            <a:off x="622301" y="4343400"/>
            <a:ext cx="7796199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2" name="Picture 3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8000" contrast="-8000"/>
          </a:blip>
          <a:srcRect/>
          <a:stretch>
            <a:fillRect/>
          </a:stretch>
        </p:blipFill>
        <p:spPr bwMode="auto">
          <a:xfrm rot="20280000">
            <a:off x="2533147" y="3225488"/>
            <a:ext cx="4377665" cy="163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0" y="3365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tangage pour modifier </a:t>
            </a:r>
          </a:p>
          <a:p>
            <a:r>
              <a:rPr lang="fr-FR" dirty="0"/>
              <a:t>l’assiette !</a:t>
            </a:r>
          </a:p>
        </p:txBody>
      </p:sp>
      <p:grpSp>
        <p:nvGrpSpPr>
          <p:cNvPr id="2" name="Grouper 80"/>
          <p:cNvGrpSpPr/>
          <p:nvPr/>
        </p:nvGrpSpPr>
        <p:grpSpPr>
          <a:xfrm>
            <a:off x="3435350" y="3365500"/>
            <a:ext cx="1722438" cy="1074738"/>
            <a:chOff x="3295650" y="3213100"/>
            <a:chExt cx="1722438" cy="1074738"/>
          </a:xfrm>
        </p:grpSpPr>
        <p:sp>
          <p:nvSpPr>
            <p:cNvPr id="82" name="Text Box 43"/>
            <p:cNvSpPr txBox="1">
              <a:spLocks noChangeArrowheads="1"/>
            </p:cNvSpPr>
            <p:nvPr/>
          </p:nvSpPr>
          <p:spPr bwMode="auto">
            <a:xfrm flipH="1">
              <a:off x="3635375" y="3213100"/>
              <a:ext cx="1382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tangage</a:t>
              </a:r>
            </a:p>
          </p:txBody>
        </p:sp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478213" y="3533775"/>
              <a:ext cx="1446212" cy="563563"/>
            </a:xfrm>
            <a:custGeom>
              <a:avLst/>
              <a:gdLst>
                <a:gd name="T0" fmla="*/ 1446212 w 911"/>
                <a:gd name="T1" fmla="*/ 0 h 355"/>
                <a:gd name="T2" fmla="*/ 250825 w 911"/>
                <a:gd name="T3" fmla="*/ 0 h 355"/>
                <a:gd name="T4" fmla="*/ 0 w 911"/>
                <a:gd name="T5" fmla="*/ 563563 h 355"/>
                <a:gd name="T6" fmla="*/ 0 60000 65536"/>
                <a:gd name="T7" fmla="*/ 0 60000 65536"/>
                <a:gd name="T8" fmla="*/ 0 60000 65536"/>
                <a:gd name="T9" fmla="*/ 0 w 911"/>
                <a:gd name="T10" fmla="*/ 0 h 355"/>
                <a:gd name="T11" fmla="*/ 911 w 911"/>
                <a:gd name="T12" fmla="*/ 355 h 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1" h="355">
                  <a:moveTo>
                    <a:pt x="911" y="0"/>
                  </a:moveTo>
                  <a:lnTo>
                    <a:pt x="158" y="0"/>
                  </a:lnTo>
                  <a:lnTo>
                    <a:pt x="0" y="355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295650" y="4076700"/>
              <a:ext cx="211138" cy="211138"/>
              <a:chOff x="2408" y="2149"/>
              <a:chExt cx="68" cy="68"/>
            </a:xfrm>
          </p:grpSpPr>
          <p:sp>
            <p:nvSpPr>
              <p:cNvPr id="85" name="Oval 46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Oval 47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4" name="Freeform 6"/>
          <p:cNvSpPr>
            <a:spLocks/>
          </p:cNvSpPr>
          <p:nvPr/>
        </p:nvSpPr>
        <p:spPr bwMode="auto">
          <a:xfrm>
            <a:off x="900113" y="4371975"/>
            <a:ext cx="336550" cy="858838"/>
          </a:xfrm>
          <a:custGeom>
            <a:avLst/>
            <a:gdLst>
              <a:gd name="T0" fmla="*/ 0 w 402"/>
              <a:gd name="T1" fmla="*/ 0 h 1028"/>
              <a:gd name="T2" fmla="*/ 336550 w 402"/>
              <a:gd name="T3" fmla="*/ 858838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57150">
            <a:solidFill>
              <a:srgbClr val="8FAFC3"/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493712" y="2527300"/>
            <a:ext cx="7913687" cy="2976462"/>
          </a:xfrm>
          <a:custGeom>
            <a:avLst/>
            <a:gdLst>
              <a:gd name="T0" fmla="*/ 0 w 4754"/>
              <a:gd name="T1" fmla="*/ 3614738 h 2277"/>
              <a:gd name="T2" fmla="*/ 7546975 w 4754"/>
              <a:gd name="T3" fmla="*/ 0 h 2277"/>
              <a:gd name="T4" fmla="*/ 0 60000 65536"/>
              <a:gd name="T5" fmla="*/ 0 60000 65536"/>
              <a:gd name="T6" fmla="*/ 0 w 4754"/>
              <a:gd name="T7" fmla="*/ 0 h 2277"/>
              <a:gd name="T8" fmla="*/ 4754 w 4754"/>
              <a:gd name="T9" fmla="*/ 2277 h 22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54" h="2277">
                <a:moveTo>
                  <a:pt x="0" y="2277"/>
                </a:moveTo>
                <a:lnTo>
                  <a:pt x="4754" y="0"/>
                </a:lnTo>
              </a:path>
            </a:pathLst>
          </a:custGeom>
          <a:noFill/>
          <a:ln w="19050">
            <a:solidFill>
              <a:srgbClr val="72B0D2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 rot="20340000" flipH="1">
            <a:off x="914400" y="5264150"/>
            <a:ext cx="92515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 dirty="0" smtClean="0">
                <a:solidFill>
                  <a:srgbClr val="527D98"/>
                </a:solidFill>
                <a:latin typeface="+mj-lt"/>
              </a:rPr>
              <a:t>Assiette</a:t>
            </a:r>
          </a:p>
          <a:p>
            <a:pPr algn="ctr" eaLnBrk="0" hangingPunct="0"/>
            <a:r>
              <a:rPr lang="fr-FR" sz="1600" b="1" dirty="0" smtClean="0">
                <a:solidFill>
                  <a:srgbClr val="527D98"/>
                </a:solidFill>
                <a:latin typeface="+mj-lt"/>
              </a:rPr>
              <a:t>À piquer</a:t>
            </a:r>
            <a:endParaRPr lang="fr-FR" sz="1600" b="1" dirty="0">
              <a:solidFill>
                <a:srgbClr val="527D98"/>
              </a:solidFill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r 75"/>
          <p:cNvGrpSpPr/>
          <p:nvPr/>
        </p:nvGrpSpPr>
        <p:grpSpPr>
          <a:xfrm>
            <a:off x="2128838" y="3823493"/>
            <a:ext cx="4710112" cy="1493837"/>
            <a:chOff x="2128838" y="3823493"/>
            <a:chExt cx="4710112" cy="1493837"/>
          </a:xfrm>
        </p:grpSpPr>
        <p:grpSp>
          <p:nvGrpSpPr>
            <p:cNvPr id="67" name="Grouper 66"/>
            <p:cNvGrpSpPr/>
            <p:nvPr/>
          </p:nvGrpSpPr>
          <p:grpSpPr>
            <a:xfrm>
              <a:off x="2128838" y="3823493"/>
              <a:ext cx="4710112" cy="1493837"/>
              <a:chOff x="2128838" y="3823493"/>
              <a:chExt cx="4710112" cy="1493837"/>
            </a:xfrm>
          </p:grpSpPr>
          <p:grpSp>
            <p:nvGrpSpPr>
              <p:cNvPr id="66" name="Grouper 65"/>
              <p:cNvGrpSpPr/>
              <p:nvPr/>
            </p:nvGrpSpPr>
            <p:grpSpPr>
              <a:xfrm>
                <a:off x="2128838" y="3823493"/>
                <a:ext cx="4710112" cy="1493837"/>
                <a:chOff x="2128838" y="3823493"/>
                <a:chExt cx="4710112" cy="1493837"/>
              </a:xfrm>
            </p:grpSpPr>
            <p:sp>
              <p:nvSpPr>
                <p:cNvPr id="15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2392363" y="4541043"/>
                  <a:ext cx="0" cy="77628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5903913" y="3823493"/>
                  <a:ext cx="0" cy="77628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65" name="Grouper 64"/>
                <p:cNvGrpSpPr/>
                <p:nvPr/>
              </p:nvGrpSpPr>
              <p:grpSpPr>
                <a:xfrm>
                  <a:off x="2128838" y="4148930"/>
                  <a:ext cx="4710112" cy="1150938"/>
                  <a:chOff x="2128838" y="4148930"/>
                  <a:chExt cx="4710112" cy="1150938"/>
                </a:xfrm>
              </p:grpSpPr>
              <p:sp>
                <p:nvSpPr>
                  <p:cNvPr id="14" name="Freeform 8"/>
                  <p:cNvSpPr>
                    <a:spLocks/>
                  </p:cNvSpPr>
                  <p:nvPr/>
                </p:nvSpPr>
                <p:spPr bwMode="auto">
                  <a:xfrm>
                    <a:off x="2157413" y="4148930"/>
                    <a:ext cx="3500437" cy="658813"/>
                  </a:xfrm>
                  <a:custGeom>
                    <a:avLst/>
                    <a:gdLst>
                      <a:gd name="T0" fmla="*/ 0 w 2205"/>
                      <a:gd name="T1" fmla="*/ 658813 h 415"/>
                      <a:gd name="T2" fmla="*/ 3500437 w 2205"/>
                      <a:gd name="T3" fmla="*/ 0 h 415"/>
                      <a:gd name="T4" fmla="*/ 0 60000 65536"/>
                      <a:gd name="T5" fmla="*/ 0 60000 65536"/>
                      <a:gd name="T6" fmla="*/ 0 w 2205"/>
                      <a:gd name="T7" fmla="*/ 0 h 415"/>
                      <a:gd name="T8" fmla="*/ 2205 w 2205"/>
                      <a:gd name="T9" fmla="*/ 415 h 4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205" h="415">
                        <a:moveTo>
                          <a:pt x="0" y="415"/>
                        </a:moveTo>
                        <a:lnTo>
                          <a:pt x="2205" y="0"/>
                        </a:lnTo>
                      </a:path>
                    </a:pathLst>
                  </a:custGeom>
                  <a:noFill/>
                  <a:ln w="38100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1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128838" y="4810918"/>
                    <a:ext cx="633412" cy="488950"/>
                    <a:chOff x="1346" y="2024"/>
                    <a:chExt cx="399" cy="308"/>
                  </a:xfrm>
                </p:grpSpPr>
                <p:sp>
                  <p:nvSpPr>
                    <p:cNvPr id="17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346" y="2136"/>
                      <a:ext cx="399" cy="196"/>
                    </a:xfrm>
                    <a:custGeom>
                      <a:avLst/>
                      <a:gdLst>
                        <a:gd name="T0" fmla="*/ 399 w 399"/>
                        <a:gd name="T1" fmla="*/ 196 h 196"/>
                        <a:gd name="T2" fmla="*/ 0 w 399"/>
                        <a:gd name="T3" fmla="*/ 0 h 196"/>
                        <a:gd name="T4" fmla="*/ 0 60000 65536"/>
                        <a:gd name="T5" fmla="*/ 0 60000 65536"/>
                        <a:gd name="T6" fmla="*/ 0 w 399"/>
                        <a:gd name="T7" fmla="*/ 0 h 196"/>
                        <a:gd name="T8" fmla="*/ 399 w 399"/>
                        <a:gd name="T9" fmla="*/ 196 h 19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399" h="196">
                          <a:moveTo>
                            <a:pt x="399" y="19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53" y="2102"/>
                      <a:ext cx="167" cy="3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" name="Line 1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370" y="2024"/>
                      <a:ext cx="150" cy="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1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5657850" y="4153693"/>
                    <a:ext cx="1181100" cy="385762"/>
                    <a:chOff x="3569" y="1610"/>
                    <a:chExt cx="744" cy="243"/>
                  </a:xfrm>
                </p:grpSpPr>
                <p:sp>
                  <p:nvSpPr>
                    <p:cNvPr id="22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881" y="1658"/>
                      <a:ext cx="432" cy="195"/>
                    </a:xfrm>
                    <a:custGeom>
                      <a:avLst/>
                      <a:gdLst>
                        <a:gd name="T0" fmla="*/ 432 w 432"/>
                        <a:gd name="T1" fmla="*/ 195 h 195"/>
                        <a:gd name="T2" fmla="*/ 0 w 432"/>
                        <a:gd name="T3" fmla="*/ 0 h 195"/>
                        <a:gd name="T4" fmla="*/ 0 60000 65536"/>
                        <a:gd name="T5" fmla="*/ 0 60000 65536"/>
                        <a:gd name="T6" fmla="*/ 0 w 432"/>
                        <a:gd name="T7" fmla="*/ 0 h 195"/>
                        <a:gd name="T8" fmla="*/ 432 w 432"/>
                        <a:gd name="T9" fmla="*/ 195 h 19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432" h="195">
                          <a:moveTo>
                            <a:pt x="432" y="195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15" y="1656"/>
                      <a:ext cx="167" cy="3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3569" y="1610"/>
                      <a:ext cx="150" cy="76"/>
                    </a:xfrm>
                    <a:custGeom>
                      <a:avLst/>
                      <a:gdLst>
                        <a:gd name="T0" fmla="*/ 150 w 150"/>
                        <a:gd name="T1" fmla="*/ 76 h 76"/>
                        <a:gd name="T2" fmla="*/ 0 w 150"/>
                        <a:gd name="T3" fmla="*/ 0 h 76"/>
                        <a:gd name="T4" fmla="*/ 0 60000 65536"/>
                        <a:gd name="T5" fmla="*/ 0 60000 65536"/>
                        <a:gd name="T6" fmla="*/ 0 w 150"/>
                        <a:gd name="T7" fmla="*/ 0 h 76"/>
                        <a:gd name="T8" fmla="*/ 150 w 150"/>
                        <a:gd name="T9" fmla="*/ 76 h 7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50" h="76">
                          <a:moveTo>
                            <a:pt x="150" y="7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3935413" y="4388643"/>
                <a:ext cx="428625" cy="80962"/>
              </a:xfrm>
              <a:prstGeom prst="line">
                <a:avLst/>
              </a:prstGeom>
              <a:noFill/>
              <a:ln w="76200">
                <a:solidFill>
                  <a:srgbClr val="1C1C1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5" name="Grouper 74"/>
            <p:cNvGrpSpPr/>
            <p:nvPr/>
          </p:nvGrpSpPr>
          <p:grpSpPr>
            <a:xfrm>
              <a:off x="2133596" y="4123269"/>
              <a:ext cx="4031274" cy="903799"/>
              <a:chOff x="2133596" y="4123269"/>
              <a:chExt cx="4031274" cy="903799"/>
            </a:xfrm>
          </p:grpSpPr>
          <p:sp>
            <p:nvSpPr>
              <p:cNvPr id="68" name="Ellipse 67"/>
              <p:cNvSpPr>
                <a:spLocks noChangeAspect="1"/>
              </p:cNvSpPr>
              <p:nvPr/>
            </p:nvSpPr>
            <p:spPr bwMode="auto">
              <a:xfrm>
                <a:off x="5875864" y="4233335"/>
                <a:ext cx="51939" cy="57133"/>
              </a:xfrm>
              <a:prstGeom prst="ellipse">
                <a:avLst/>
              </a:prstGeom>
              <a:solidFill>
                <a:schemeClr val="tx1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69" name="Ellipse 68"/>
              <p:cNvSpPr>
                <a:spLocks noChangeAspect="1"/>
              </p:cNvSpPr>
              <p:nvPr/>
            </p:nvSpPr>
            <p:spPr bwMode="auto">
              <a:xfrm>
                <a:off x="2362198" y="4902202"/>
                <a:ext cx="51939" cy="57133"/>
              </a:xfrm>
              <a:prstGeom prst="ellipse">
                <a:avLst/>
              </a:prstGeom>
              <a:solidFill>
                <a:schemeClr val="tx1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71" name="Ellipse 70"/>
              <p:cNvSpPr>
                <a:spLocks noChangeAspect="1"/>
              </p:cNvSpPr>
              <p:nvPr/>
            </p:nvSpPr>
            <p:spPr bwMode="auto">
              <a:xfrm>
                <a:off x="6112931" y="4191002"/>
                <a:ext cx="51939" cy="57133"/>
              </a:xfrm>
              <a:prstGeom prst="ellipse">
                <a:avLst/>
              </a:prstGeom>
              <a:solidFill>
                <a:schemeClr val="tx1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72" name="Ellipse 71"/>
              <p:cNvSpPr>
                <a:spLocks noChangeAspect="1"/>
              </p:cNvSpPr>
              <p:nvPr/>
            </p:nvSpPr>
            <p:spPr bwMode="auto">
              <a:xfrm>
                <a:off x="5621863" y="4123269"/>
                <a:ext cx="51939" cy="57133"/>
              </a:xfrm>
              <a:prstGeom prst="ellipse">
                <a:avLst/>
              </a:prstGeom>
              <a:solidFill>
                <a:schemeClr val="tx1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73" name="Ellipse 72"/>
              <p:cNvSpPr>
                <a:spLocks noChangeAspect="1"/>
              </p:cNvSpPr>
              <p:nvPr/>
            </p:nvSpPr>
            <p:spPr bwMode="auto">
              <a:xfrm>
                <a:off x="2133597" y="4775202"/>
                <a:ext cx="51939" cy="57133"/>
              </a:xfrm>
              <a:prstGeom prst="ellipse">
                <a:avLst/>
              </a:prstGeom>
              <a:solidFill>
                <a:schemeClr val="tx1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74" name="Ellipse 73"/>
              <p:cNvSpPr>
                <a:spLocks noChangeAspect="1"/>
              </p:cNvSpPr>
              <p:nvPr/>
            </p:nvSpPr>
            <p:spPr bwMode="auto">
              <a:xfrm>
                <a:off x="2133596" y="4969935"/>
                <a:ext cx="51939" cy="57133"/>
              </a:xfrm>
              <a:prstGeom prst="ellipse">
                <a:avLst/>
              </a:prstGeom>
              <a:solidFill>
                <a:schemeClr val="tx1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</p:grp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Commandes et gouvernes associées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1/ A</a:t>
            </a:r>
            <a:r>
              <a:rPr lang="fr-FR" dirty="0" err="1"/>
              <a:t>xe</a:t>
            </a:r>
            <a:r>
              <a:rPr lang="fr-FR" dirty="0"/>
              <a:t> de roulis</a:t>
            </a:r>
          </a:p>
        </p:txBody>
      </p: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0" y="60610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smtClean="0"/>
              <a:t>Une action sur manche à balai à gauche ou à droite commande le braquage différentiel des ailerons.</a:t>
            </a:r>
            <a:endParaRPr lang="fr-FR" sz="1600" dirty="0"/>
          </a:p>
        </p:txBody>
      </p:sp>
      <p:sp>
        <p:nvSpPr>
          <p:cNvPr id="103" name="Titre 24"/>
          <p:cNvSpPr txBox="1">
            <a:spLocks/>
          </p:cNvSpPr>
          <p:nvPr/>
        </p:nvSpPr>
        <p:spPr>
          <a:xfrm>
            <a:off x="2774950" y="1894094"/>
            <a:ext cx="3594100" cy="253916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</a:lstStyle>
          <a:p>
            <a:r>
              <a:rPr lang="fr-FR" dirty="0"/>
              <a:t>Commande  :  Manche à balai  G ou  D</a:t>
            </a:r>
          </a:p>
        </p:txBody>
      </p:sp>
      <p:sp>
        <p:nvSpPr>
          <p:cNvPr id="104" name="Titre 24"/>
          <p:cNvSpPr txBox="1">
            <a:spLocks/>
          </p:cNvSpPr>
          <p:nvPr/>
        </p:nvSpPr>
        <p:spPr>
          <a:xfrm>
            <a:off x="2774950" y="2396794"/>
            <a:ext cx="3594100" cy="253916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</a:lstStyle>
          <a:p>
            <a:r>
              <a:rPr lang="fr-FR" dirty="0"/>
              <a:t>Gouverne  :  Ailerons</a:t>
            </a: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1" y="654057"/>
            <a:ext cx="2524999" cy="1046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tl">
              <a:srgbClr val="000000">
                <a:alpha val="43000"/>
              </a:srgb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 rot="6522448" flipH="1" flipV="1">
            <a:off x="4044157" y="2559049"/>
            <a:ext cx="747712" cy="1460500"/>
          </a:xfrm>
          <a:custGeom>
            <a:avLst/>
            <a:gdLst>
              <a:gd name="T0" fmla="*/ 25806345 w 21600"/>
              <a:gd name="T1" fmla="*/ 44022716 h 21600"/>
              <a:gd name="T2" fmla="*/ 22042515 w 21600"/>
              <a:gd name="T3" fmla="*/ 26023203 h 21600"/>
              <a:gd name="T4" fmla="*/ 21880753 w 21600"/>
              <a:gd name="T5" fmla="*/ 45654892 h 21600"/>
              <a:gd name="T6" fmla="*/ 27994407 w 21600"/>
              <a:gd name="T7" fmla="*/ 71970668 h 21600"/>
              <a:gd name="T8" fmla="*/ 21239659 w 21600"/>
              <a:gd name="T9" fmla="*/ 83194678 h 21600"/>
              <a:gd name="T10" fmla="*/ 18299040 w 21600"/>
              <a:gd name="T11" fmla="*/ 5741834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9307"/>
                  <a:pt x="17860" y="7849"/>
                  <a:pt x="17027" y="6611"/>
                </a:cubicBezTo>
                <a:lnTo>
                  <a:pt x="19761" y="4772"/>
                </a:lnTo>
                <a:cubicBezTo>
                  <a:pt x="20960" y="6554"/>
                  <a:pt x="21600" y="8652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B66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6138863" y="4487068"/>
            <a:ext cx="1498600" cy="696912"/>
            <a:chOff x="3872" y="1820"/>
            <a:chExt cx="944" cy="439"/>
          </a:xfrm>
        </p:grpSpPr>
        <p:sp>
          <p:nvSpPr>
            <p:cNvPr id="10" name="Freeform 4"/>
            <p:cNvSpPr>
              <a:spLocks/>
            </p:cNvSpPr>
            <p:nvPr/>
          </p:nvSpPr>
          <p:spPr bwMode="auto">
            <a:xfrm rot="2665869">
              <a:off x="4369" y="1970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 rot="2665869">
              <a:off x="3872" y="2056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953" y="1820"/>
              <a:ext cx="799" cy="439"/>
            </a:xfrm>
            <a:custGeom>
              <a:avLst/>
              <a:gdLst>
                <a:gd name="T0" fmla="*/ 0 w 799"/>
                <a:gd name="T1" fmla="*/ 111 h 439"/>
                <a:gd name="T2" fmla="*/ 514 w 799"/>
                <a:gd name="T3" fmla="*/ 27 h 439"/>
                <a:gd name="T4" fmla="*/ 799 w 799"/>
                <a:gd name="T5" fmla="*/ 354 h 439"/>
                <a:gd name="T6" fmla="*/ 300 w 799"/>
                <a:gd name="T7" fmla="*/ 439 h 439"/>
                <a:gd name="T8" fmla="*/ 0 w 799"/>
                <a:gd name="T9" fmla="*/ 111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9"/>
                <a:gd name="T16" fmla="*/ 0 h 439"/>
                <a:gd name="T17" fmla="*/ 799 w 799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9" h="439">
                  <a:moveTo>
                    <a:pt x="0" y="111"/>
                  </a:moveTo>
                  <a:cubicBezTo>
                    <a:pt x="257" y="69"/>
                    <a:pt x="514" y="27"/>
                    <a:pt x="514" y="27"/>
                  </a:cubicBezTo>
                  <a:cubicBezTo>
                    <a:pt x="543" y="0"/>
                    <a:pt x="799" y="354"/>
                    <a:pt x="799" y="354"/>
                  </a:cubicBezTo>
                  <a:lnTo>
                    <a:pt x="300" y="439"/>
                  </a:lnTo>
                  <a:cubicBezTo>
                    <a:pt x="300" y="439"/>
                    <a:pt x="58" y="106"/>
                    <a:pt x="0" y="111"/>
                  </a:cubicBezTo>
                  <a:close/>
                </a:path>
              </a:pathLst>
            </a:cu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" name="AutoShape 7"/>
          <p:cNvSpPr>
            <a:spLocks noChangeArrowheads="1"/>
          </p:cNvSpPr>
          <p:nvPr/>
        </p:nvSpPr>
        <p:spPr bwMode="auto">
          <a:xfrm rot="15077552" flipV="1">
            <a:off x="3464719" y="2581274"/>
            <a:ext cx="747712" cy="1460500"/>
          </a:xfrm>
          <a:custGeom>
            <a:avLst/>
            <a:gdLst>
              <a:gd name="T0" fmla="*/ 25767990 w 21600"/>
              <a:gd name="T1" fmla="*/ 42824903 h 21600"/>
              <a:gd name="T2" fmla="*/ 21732145 w 21600"/>
              <a:gd name="T3" fmla="*/ 24354446 h 21600"/>
              <a:gd name="T4" fmla="*/ 21854376 w 21600"/>
              <a:gd name="T5" fmla="*/ 44822813 h 21600"/>
              <a:gd name="T6" fmla="*/ 27994407 w 21600"/>
              <a:gd name="T7" fmla="*/ 71970668 h 21600"/>
              <a:gd name="T8" fmla="*/ 21239659 w 21600"/>
              <a:gd name="T9" fmla="*/ 83194678 h 21600"/>
              <a:gd name="T10" fmla="*/ 18299040 w 21600"/>
              <a:gd name="T11" fmla="*/ 5741834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9182"/>
                  <a:pt x="17782" y="7609"/>
                  <a:pt x="16815" y="6312"/>
                </a:cubicBezTo>
                <a:lnTo>
                  <a:pt x="19457" y="4342"/>
                </a:lnTo>
                <a:cubicBezTo>
                  <a:pt x="20848" y="6208"/>
                  <a:pt x="21600" y="8472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2070100" y="5269705"/>
            <a:ext cx="1508125" cy="657225"/>
            <a:chOff x="1309" y="2313"/>
            <a:chExt cx="950" cy="414"/>
          </a:xfrm>
        </p:grpSpPr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392" y="2313"/>
              <a:ext cx="804" cy="414"/>
            </a:xfrm>
            <a:custGeom>
              <a:avLst/>
              <a:gdLst>
                <a:gd name="T0" fmla="*/ 302 w 804"/>
                <a:gd name="T1" fmla="*/ 414 h 414"/>
                <a:gd name="T2" fmla="*/ 804 w 804"/>
                <a:gd name="T3" fmla="*/ 330 h 414"/>
                <a:gd name="T4" fmla="*/ 507 w 804"/>
                <a:gd name="T5" fmla="*/ 0 h 414"/>
                <a:gd name="T6" fmla="*/ 0 w 804"/>
                <a:gd name="T7" fmla="*/ 89 h 414"/>
                <a:gd name="T8" fmla="*/ 302 w 804"/>
                <a:gd name="T9" fmla="*/ 414 h 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4"/>
                <a:gd name="T16" fmla="*/ 0 h 414"/>
                <a:gd name="T17" fmla="*/ 804 w 804"/>
                <a:gd name="T18" fmla="*/ 414 h 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4" h="414">
                  <a:moveTo>
                    <a:pt x="302" y="414"/>
                  </a:moveTo>
                  <a:cubicBezTo>
                    <a:pt x="553" y="372"/>
                    <a:pt x="804" y="330"/>
                    <a:pt x="804" y="330"/>
                  </a:cubicBezTo>
                  <a:cubicBezTo>
                    <a:pt x="590" y="35"/>
                    <a:pt x="507" y="0"/>
                    <a:pt x="507" y="0"/>
                  </a:cubicBezTo>
                  <a:lnTo>
                    <a:pt x="0" y="89"/>
                  </a:lnTo>
                  <a:cubicBezTo>
                    <a:pt x="0" y="89"/>
                    <a:pt x="60" y="98"/>
                    <a:pt x="302" y="414"/>
                  </a:cubicBezTo>
                  <a:close/>
                </a:path>
              </a:pathLst>
            </a:cu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 rot="2665869">
              <a:off x="1812" y="2439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 rot="2665869">
              <a:off x="1309" y="2524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143125" y="5261768"/>
            <a:ext cx="1485900" cy="407987"/>
            <a:chOff x="1355" y="2308"/>
            <a:chExt cx="936" cy="257"/>
          </a:xfrm>
          <a:solidFill>
            <a:srgbClr val="7F7F7F"/>
          </a:solidFill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rot="1026883">
              <a:off x="1355" y="2452"/>
              <a:ext cx="447" cy="94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4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385" y="2308"/>
              <a:ext cx="906" cy="257"/>
            </a:xfrm>
            <a:custGeom>
              <a:avLst/>
              <a:gdLst>
                <a:gd name="T0" fmla="*/ 0 w 906"/>
                <a:gd name="T1" fmla="*/ 98 h 257"/>
                <a:gd name="T2" fmla="*/ 519 w 906"/>
                <a:gd name="T3" fmla="*/ 9 h 257"/>
                <a:gd name="T4" fmla="*/ 906 w 906"/>
                <a:gd name="T5" fmla="*/ 171 h 257"/>
                <a:gd name="T6" fmla="*/ 405 w 906"/>
                <a:gd name="T7" fmla="*/ 257 h 257"/>
                <a:gd name="T8" fmla="*/ 0 w 906"/>
                <a:gd name="T9" fmla="*/ 98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257"/>
                <a:gd name="T17" fmla="*/ 906 w 906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6" h="257">
                  <a:moveTo>
                    <a:pt x="0" y="98"/>
                  </a:moveTo>
                  <a:cubicBezTo>
                    <a:pt x="259" y="53"/>
                    <a:pt x="519" y="9"/>
                    <a:pt x="519" y="9"/>
                  </a:cubicBezTo>
                  <a:cubicBezTo>
                    <a:pt x="558" y="0"/>
                    <a:pt x="906" y="171"/>
                    <a:pt x="906" y="171"/>
                  </a:cubicBezTo>
                  <a:lnTo>
                    <a:pt x="405" y="257"/>
                  </a:lnTo>
                  <a:cubicBezTo>
                    <a:pt x="405" y="257"/>
                    <a:pt x="65" y="72"/>
                    <a:pt x="0" y="98"/>
                  </a:cubicBezTo>
                  <a:close/>
                </a:path>
              </a:pathLst>
            </a:cu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029075" y="3093243"/>
            <a:ext cx="138113" cy="1331912"/>
            <a:chOff x="2854" y="1696"/>
            <a:chExt cx="91" cy="679"/>
          </a:xfrm>
        </p:grpSpPr>
        <p:sp>
          <p:nvSpPr>
            <p:cNvPr id="34" name="AutoShape 33"/>
            <p:cNvSpPr>
              <a:spLocks noChangeArrowheads="1"/>
            </p:cNvSpPr>
            <p:nvPr/>
          </p:nvSpPr>
          <p:spPr bwMode="auto">
            <a:xfrm rot="21540000" flipH="1">
              <a:off x="2869" y="1743"/>
              <a:ext cx="71" cy="632"/>
            </a:xfrm>
            <a:prstGeom prst="can">
              <a:avLst>
                <a:gd name="adj" fmla="val 86418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AutoShape 34"/>
            <p:cNvSpPr>
              <a:spLocks noChangeArrowheads="1"/>
            </p:cNvSpPr>
            <p:nvPr/>
          </p:nvSpPr>
          <p:spPr bwMode="auto">
            <a:xfrm rot="21540000" flipH="1">
              <a:off x="2854" y="1696"/>
              <a:ext cx="91" cy="170"/>
            </a:xfrm>
            <a:prstGeom prst="can">
              <a:avLst>
                <a:gd name="adj" fmla="val 18136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 rot="-1200000">
            <a:off x="3952875" y="3132930"/>
            <a:ext cx="138113" cy="1331913"/>
            <a:chOff x="628" y="632"/>
            <a:chExt cx="87" cy="839"/>
          </a:xfrm>
        </p:grpSpPr>
        <p:sp>
          <p:nvSpPr>
            <p:cNvPr id="37" name="AutoShape 36"/>
            <p:cNvSpPr>
              <a:spLocks noChangeArrowheads="1"/>
            </p:cNvSpPr>
            <p:nvPr/>
          </p:nvSpPr>
          <p:spPr bwMode="auto">
            <a:xfrm rot="21540000" flipH="1">
              <a:off x="642" y="690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utoShape 37"/>
            <p:cNvSpPr>
              <a:spLocks noChangeArrowheads="1"/>
            </p:cNvSpPr>
            <p:nvPr/>
          </p:nvSpPr>
          <p:spPr bwMode="auto">
            <a:xfrm rot="21540000" flipH="1">
              <a:off x="628" y="632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77A5D3"/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 rot="1200000">
            <a:off x="4129088" y="3134518"/>
            <a:ext cx="138112" cy="1331912"/>
            <a:chOff x="900" y="904"/>
            <a:chExt cx="87" cy="839"/>
          </a:xfrm>
        </p:grpSpPr>
        <p:sp>
          <p:nvSpPr>
            <p:cNvPr id="40" name="AutoShape 39"/>
            <p:cNvSpPr>
              <a:spLocks noChangeArrowheads="1"/>
            </p:cNvSpPr>
            <p:nvPr/>
          </p:nvSpPr>
          <p:spPr bwMode="auto">
            <a:xfrm rot="21540000" flipH="1">
              <a:off x="914" y="962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AutoShape 40"/>
            <p:cNvSpPr>
              <a:spLocks noChangeArrowheads="1"/>
            </p:cNvSpPr>
            <p:nvPr/>
          </p:nvSpPr>
          <p:spPr bwMode="auto">
            <a:xfrm rot="21540000" flipH="1">
              <a:off x="900" y="904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FFB66D"/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814763" y="3744118"/>
            <a:ext cx="719137" cy="736600"/>
            <a:chOff x="2429" y="1372"/>
            <a:chExt cx="453" cy="464"/>
          </a:xfrm>
        </p:grpSpPr>
        <p:sp>
          <p:nvSpPr>
            <p:cNvPr id="43" name="Oval 42"/>
            <p:cNvSpPr>
              <a:spLocks noChangeArrowheads="1"/>
            </p:cNvSpPr>
            <p:nvPr/>
          </p:nvSpPr>
          <p:spPr bwMode="auto">
            <a:xfrm flipV="1">
              <a:off x="2594" y="1558"/>
              <a:ext cx="46" cy="4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rot="-1170149" flipH="1" flipV="1">
              <a:off x="2429" y="1372"/>
              <a:ext cx="453" cy="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7" name="Group 45"/>
          <p:cNvGrpSpPr>
            <a:grpSpLocks/>
          </p:cNvGrpSpPr>
          <p:nvPr/>
        </p:nvGrpSpPr>
        <p:grpSpPr bwMode="auto">
          <a:xfrm>
            <a:off x="2697163" y="5255418"/>
            <a:ext cx="100012" cy="117475"/>
            <a:chOff x="2019" y="2529"/>
            <a:chExt cx="63" cy="74"/>
          </a:xfrm>
        </p:grpSpPr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2019" y="2529"/>
              <a:ext cx="63" cy="74"/>
            </a:xfrm>
            <a:custGeom>
              <a:avLst/>
              <a:gdLst>
                <a:gd name="T0" fmla="*/ 0 w 63"/>
                <a:gd name="T1" fmla="*/ 45 h 74"/>
                <a:gd name="T2" fmla="*/ 50 w 63"/>
                <a:gd name="T3" fmla="*/ 3 h 74"/>
                <a:gd name="T4" fmla="*/ 60 w 63"/>
                <a:gd name="T5" fmla="*/ 74 h 74"/>
                <a:gd name="T6" fmla="*/ 0 w 63"/>
                <a:gd name="T7" fmla="*/ 45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74"/>
                <a:gd name="T14" fmla="*/ 63 w 63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74">
                  <a:moveTo>
                    <a:pt x="0" y="45"/>
                  </a:moveTo>
                  <a:cubicBezTo>
                    <a:pt x="0" y="45"/>
                    <a:pt x="35" y="0"/>
                    <a:pt x="50" y="3"/>
                  </a:cubicBezTo>
                  <a:cubicBezTo>
                    <a:pt x="63" y="11"/>
                    <a:pt x="60" y="74"/>
                    <a:pt x="60" y="74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chemeClr val="bg2">
                <a:alpha val="79999"/>
              </a:schemeClr>
            </a:solidFill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Oval 47"/>
            <p:cNvSpPr>
              <a:spLocks noChangeAspect="1" noChangeArrowheads="1"/>
            </p:cNvSpPr>
            <p:nvPr/>
          </p:nvSpPr>
          <p:spPr bwMode="auto">
            <a:xfrm flipV="1">
              <a:off x="2049" y="2545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0" name="Group 48"/>
          <p:cNvGrpSpPr>
            <a:grpSpLocks/>
          </p:cNvGrpSpPr>
          <p:nvPr/>
        </p:nvGrpSpPr>
        <p:grpSpPr bwMode="auto">
          <a:xfrm>
            <a:off x="2122488" y="5060155"/>
            <a:ext cx="1509712" cy="488950"/>
            <a:chOff x="1342" y="2181"/>
            <a:chExt cx="951" cy="308"/>
          </a:xfrm>
        </p:grpSpPr>
        <p:sp>
          <p:nvSpPr>
            <p:cNvPr id="51" name="Freeform 49"/>
            <p:cNvSpPr>
              <a:spLocks/>
            </p:cNvSpPr>
            <p:nvPr/>
          </p:nvSpPr>
          <p:spPr bwMode="auto">
            <a:xfrm rot="-1571671">
              <a:off x="1846" y="2233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1398" y="2181"/>
              <a:ext cx="873" cy="308"/>
            </a:xfrm>
            <a:custGeom>
              <a:avLst/>
              <a:gdLst>
                <a:gd name="T0" fmla="*/ 0 w 873"/>
                <a:gd name="T1" fmla="*/ 308 h 308"/>
                <a:gd name="T2" fmla="*/ 530 w 873"/>
                <a:gd name="T3" fmla="*/ 227 h 308"/>
                <a:gd name="T4" fmla="*/ 873 w 873"/>
                <a:gd name="T5" fmla="*/ 0 h 308"/>
                <a:gd name="T6" fmla="*/ 366 w 873"/>
                <a:gd name="T7" fmla="*/ 87 h 308"/>
                <a:gd name="T8" fmla="*/ 0 w 873"/>
                <a:gd name="T9" fmla="*/ 308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3"/>
                <a:gd name="T16" fmla="*/ 0 h 308"/>
                <a:gd name="T17" fmla="*/ 873 w 873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3" h="308">
                  <a:moveTo>
                    <a:pt x="0" y="308"/>
                  </a:moveTo>
                  <a:cubicBezTo>
                    <a:pt x="265" y="267"/>
                    <a:pt x="530" y="227"/>
                    <a:pt x="530" y="227"/>
                  </a:cubicBezTo>
                  <a:lnTo>
                    <a:pt x="873" y="0"/>
                  </a:lnTo>
                  <a:lnTo>
                    <a:pt x="366" y="87"/>
                  </a:lnTo>
                  <a:cubicBezTo>
                    <a:pt x="366" y="87"/>
                    <a:pt x="83" y="293"/>
                    <a:pt x="0" y="308"/>
                  </a:cubicBezTo>
                  <a:close/>
                </a:path>
              </a:pathLst>
            </a:cu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 rot="-1571671">
              <a:off x="1342" y="2319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4" name="Group 52"/>
          <p:cNvGrpSpPr>
            <a:grpSpLocks/>
          </p:cNvGrpSpPr>
          <p:nvPr/>
        </p:nvGrpSpPr>
        <p:grpSpPr bwMode="auto">
          <a:xfrm>
            <a:off x="6203950" y="4515643"/>
            <a:ext cx="1485900" cy="407987"/>
            <a:chOff x="3507" y="2028"/>
            <a:chExt cx="936" cy="257"/>
          </a:xfrm>
          <a:solidFill>
            <a:schemeClr val="bg1">
              <a:lumMod val="50000"/>
            </a:schemeClr>
          </a:solidFill>
        </p:grpSpPr>
        <p:sp>
          <p:nvSpPr>
            <p:cNvPr id="55" name="Freeform 53"/>
            <p:cNvSpPr>
              <a:spLocks/>
            </p:cNvSpPr>
            <p:nvPr/>
          </p:nvSpPr>
          <p:spPr bwMode="auto">
            <a:xfrm rot="1026883">
              <a:off x="3507" y="2172"/>
              <a:ext cx="447" cy="94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4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3537" y="2028"/>
              <a:ext cx="906" cy="257"/>
            </a:xfrm>
            <a:custGeom>
              <a:avLst/>
              <a:gdLst>
                <a:gd name="T0" fmla="*/ 0 w 906"/>
                <a:gd name="T1" fmla="*/ 98 h 257"/>
                <a:gd name="T2" fmla="*/ 519 w 906"/>
                <a:gd name="T3" fmla="*/ 9 h 257"/>
                <a:gd name="T4" fmla="*/ 906 w 906"/>
                <a:gd name="T5" fmla="*/ 171 h 257"/>
                <a:gd name="T6" fmla="*/ 405 w 906"/>
                <a:gd name="T7" fmla="*/ 257 h 257"/>
                <a:gd name="T8" fmla="*/ 0 w 906"/>
                <a:gd name="T9" fmla="*/ 98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6"/>
                <a:gd name="T16" fmla="*/ 0 h 257"/>
                <a:gd name="T17" fmla="*/ 906 w 906"/>
                <a:gd name="T18" fmla="*/ 257 h 2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6" h="257">
                  <a:moveTo>
                    <a:pt x="0" y="98"/>
                  </a:moveTo>
                  <a:cubicBezTo>
                    <a:pt x="259" y="53"/>
                    <a:pt x="519" y="9"/>
                    <a:pt x="519" y="9"/>
                  </a:cubicBezTo>
                  <a:cubicBezTo>
                    <a:pt x="558" y="0"/>
                    <a:pt x="906" y="171"/>
                    <a:pt x="906" y="171"/>
                  </a:cubicBezTo>
                  <a:lnTo>
                    <a:pt x="405" y="257"/>
                  </a:lnTo>
                  <a:cubicBezTo>
                    <a:pt x="405" y="257"/>
                    <a:pt x="65" y="72"/>
                    <a:pt x="0" y="98"/>
                  </a:cubicBezTo>
                  <a:close/>
                </a:path>
              </a:pathLst>
            </a:cu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7" name="Group 55"/>
          <p:cNvGrpSpPr>
            <a:grpSpLocks/>
          </p:cNvGrpSpPr>
          <p:nvPr/>
        </p:nvGrpSpPr>
        <p:grpSpPr bwMode="auto">
          <a:xfrm>
            <a:off x="6799263" y="4499768"/>
            <a:ext cx="100012" cy="117475"/>
            <a:chOff x="4282" y="1822"/>
            <a:chExt cx="63" cy="74"/>
          </a:xfrm>
        </p:grpSpPr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4282" y="1822"/>
              <a:ext cx="63" cy="74"/>
            </a:xfrm>
            <a:custGeom>
              <a:avLst/>
              <a:gdLst>
                <a:gd name="T0" fmla="*/ 0 w 63"/>
                <a:gd name="T1" fmla="*/ 45 h 74"/>
                <a:gd name="T2" fmla="*/ 50 w 63"/>
                <a:gd name="T3" fmla="*/ 3 h 74"/>
                <a:gd name="T4" fmla="*/ 60 w 63"/>
                <a:gd name="T5" fmla="*/ 74 h 74"/>
                <a:gd name="T6" fmla="*/ 0 w 63"/>
                <a:gd name="T7" fmla="*/ 45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74"/>
                <a:gd name="T14" fmla="*/ 63 w 63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74">
                  <a:moveTo>
                    <a:pt x="0" y="45"/>
                  </a:moveTo>
                  <a:cubicBezTo>
                    <a:pt x="0" y="45"/>
                    <a:pt x="35" y="0"/>
                    <a:pt x="50" y="3"/>
                  </a:cubicBezTo>
                  <a:cubicBezTo>
                    <a:pt x="63" y="11"/>
                    <a:pt x="60" y="74"/>
                    <a:pt x="60" y="74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chemeClr val="bg2">
                <a:alpha val="79999"/>
              </a:schemeClr>
            </a:solidFill>
            <a:ln w="9525">
              <a:solidFill>
                <a:srgbClr val="4D4D4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Oval 57"/>
            <p:cNvSpPr>
              <a:spLocks noChangeAspect="1" noChangeArrowheads="1"/>
            </p:cNvSpPr>
            <p:nvPr/>
          </p:nvSpPr>
          <p:spPr bwMode="auto">
            <a:xfrm flipV="1">
              <a:off x="4312" y="1838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60" name="Group 58"/>
          <p:cNvGrpSpPr>
            <a:grpSpLocks/>
          </p:cNvGrpSpPr>
          <p:nvPr/>
        </p:nvGrpSpPr>
        <p:grpSpPr bwMode="auto">
          <a:xfrm>
            <a:off x="6189663" y="4290218"/>
            <a:ext cx="1500187" cy="487362"/>
            <a:chOff x="3904" y="1712"/>
            <a:chExt cx="945" cy="307"/>
          </a:xfrm>
        </p:grpSpPr>
        <p:sp>
          <p:nvSpPr>
            <p:cNvPr id="61" name="Freeform 59"/>
            <p:cNvSpPr>
              <a:spLocks/>
            </p:cNvSpPr>
            <p:nvPr/>
          </p:nvSpPr>
          <p:spPr bwMode="auto">
            <a:xfrm rot="-1571671">
              <a:off x="4402" y="1765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prstDash val="dash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3966" y="1712"/>
              <a:ext cx="867" cy="307"/>
            </a:xfrm>
            <a:custGeom>
              <a:avLst/>
              <a:gdLst>
                <a:gd name="T0" fmla="*/ 0 w 867"/>
                <a:gd name="T1" fmla="*/ 307 h 307"/>
                <a:gd name="T2" fmla="*/ 530 w 867"/>
                <a:gd name="T3" fmla="*/ 220 h 307"/>
                <a:gd name="T4" fmla="*/ 867 w 867"/>
                <a:gd name="T5" fmla="*/ 0 h 307"/>
                <a:gd name="T6" fmla="*/ 360 w 867"/>
                <a:gd name="T7" fmla="*/ 84 h 307"/>
                <a:gd name="T8" fmla="*/ 0 w 867"/>
                <a:gd name="T9" fmla="*/ 307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7"/>
                <a:gd name="T16" fmla="*/ 0 h 307"/>
                <a:gd name="T17" fmla="*/ 867 w 867"/>
                <a:gd name="T18" fmla="*/ 307 h 3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7" h="307">
                  <a:moveTo>
                    <a:pt x="0" y="307"/>
                  </a:moveTo>
                  <a:cubicBezTo>
                    <a:pt x="265" y="263"/>
                    <a:pt x="530" y="220"/>
                    <a:pt x="530" y="220"/>
                  </a:cubicBezTo>
                  <a:lnTo>
                    <a:pt x="867" y="0"/>
                  </a:lnTo>
                  <a:lnTo>
                    <a:pt x="360" y="84"/>
                  </a:lnTo>
                  <a:cubicBezTo>
                    <a:pt x="360" y="84"/>
                    <a:pt x="71" y="280"/>
                    <a:pt x="0" y="307"/>
                  </a:cubicBezTo>
                  <a:close/>
                </a:path>
              </a:pathLst>
            </a:cu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 rot="-1571671">
              <a:off x="3904" y="1850"/>
              <a:ext cx="447" cy="93"/>
            </a:xfrm>
            <a:custGeom>
              <a:avLst/>
              <a:gdLst>
                <a:gd name="T0" fmla="*/ 0 w 1044"/>
                <a:gd name="T1" fmla="*/ 45 h 198"/>
                <a:gd name="T2" fmla="*/ 65 w 1044"/>
                <a:gd name="T3" fmla="*/ 0 h 198"/>
                <a:gd name="T4" fmla="*/ 447 w 1044"/>
                <a:gd name="T5" fmla="*/ 47 h 198"/>
                <a:gd name="T6" fmla="*/ 65 w 1044"/>
                <a:gd name="T7" fmla="*/ 93 h 198"/>
                <a:gd name="T8" fmla="*/ 0 w 1044"/>
                <a:gd name="T9" fmla="*/ 45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0" grpId="0"/>
      <p:bldP spid="103" grpId="0" animBg="1"/>
      <p:bldP spid="104" grpId="0" animBg="1"/>
      <p:bldP spid="8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>
            <a:picLocks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943257" y="3251200"/>
            <a:ext cx="5257485" cy="1647005"/>
          </a:xfrm>
          <a:prstGeom prst="rect">
            <a:avLst/>
          </a:prstGeom>
        </p:spPr>
      </p:pic>
      <p:sp>
        <p:nvSpPr>
          <p:cNvPr id="101" name="Freeform 15"/>
          <p:cNvSpPr>
            <a:spLocks/>
          </p:cNvSpPr>
          <p:nvPr/>
        </p:nvSpPr>
        <p:spPr bwMode="auto">
          <a:xfrm>
            <a:off x="647701" y="4038600"/>
            <a:ext cx="7796199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er 80"/>
          <p:cNvGrpSpPr/>
          <p:nvPr/>
        </p:nvGrpSpPr>
        <p:grpSpPr>
          <a:xfrm>
            <a:off x="7156450" y="3870325"/>
            <a:ext cx="1930400" cy="542925"/>
            <a:chOff x="7156450" y="4187825"/>
            <a:chExt cx="1930400" cy="542925"/>
          </a:xfrm>
        </p:grpSpPr>
        <p:sp>
          <p:nvSpPr>
            <p:cNvPr id="24596" name="Oval 20"/>
            <p:cNvSpPr>
              <a:spLocks noChangeArrowheads="1"/>
            </p:cNvSpPr>
            <p:nvPr/>
          </p:nvSpPr>
          <p:spPr bwMode="auto">
            <a:xfrm>
              <a:off x="7156450" y="4187825"/>
              <a:ext cx="1930400" cy="542925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6350">
              <a:solidFill>
                <a:srgbClr val="969696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7456488" y="4329113"/>
              <a:ext cx="1474787" cy="271462"/>
              <a:chOff x="4527" y="2195"/>
              <a:chExt cx="929" cy="171"/>
            </a:xfrm>
          </p:grpSpPr>
          <p:sp>
            <p:nvSpPr>
              <p:cNvPr id="35879" name="Freeform 74"/>
              <p:cNvSpPr>
                <a:spLocks/>
              </p:cNvSpPr>
              <p:nvPr/>
            </p:nvSpPr>
            <p:spPr bwMode="auto">
              <a:xfrm>
                <a:off x="4527" y="2195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80" name="Freeform 75"/>
              <p:cNvSpPr>
                <a:spLocks/>
              </p:cNvSpPr>
              <p:nvPr/>
            </p:nvSpPr>
            <p:spPr bwMode="auto">
              <a:xfrm>
                <a:off x="4969" y="2234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6A6A6">
                  <a:alpha val="39999"/>
                </a:srgbClr>
              </a:solidFill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1366838" y="3940175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7921625" y="3913188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6" name="Grouper 81"/>
          <p:cNvGrpSpPr/>
          <p:nvPr/>
        </p:nvGrpSpPr>
        <p:grpSpPr>
          <a:xfrm>
            <a:off x="222250" y="3898900"/>
            <a:ext cx="1930400" cy="542925"/>
            <a:chOff x="57150" y="4216400"/>
            <a:chExt cx="1930400" cy="542925"/>
          </a:xfrm>
        </p:grpSpPr>
        <p:sp>
          <p:nvSpPr>
            <p:cNvPr id="24586" name="Oval 10"/>
            <p:cNvSpPr>
              <a:spLocks noChangeArrowheads="1"/>
            </p:cNvSpPr>
            <p:nvPr/>
          </p:nvSpPr>
          <p:spPr bwMode="auto">
            <a:xfrm>
              <a:off x="57150" y="4216400"/>
              <a:ext cx="1930400" cy="542925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 flipH="1">
              <a:off x="284163" y="4351338"/>
              <a:ext cx="1474787" cy="271462"/>
              <a:chOff x="4527" y="2195"/>
              <a:chExt cx="929" cy="171"/>
            </a:xfrm>
          </p:grpSpPr>
          <p:sp>
            <p:nvSpPr>
              <p:cNvPr id="35916" name="Freeform 18"/>
              <p:cNvSpPr>
                <a:spLocks/>
              </p:cNvSpPr>
              <p:nvPr/>
            </p:nvSpPr>
            <p:spPr bwMode="auto">
              <a:xfrm>
                <a:off x="4527" y="2195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917" name="Freeform 19"/>
              <p:cNvSpPr>
                <a:spLocks/>
              </p:cNvSpPr>
              <p:nvPr/>
            </p:nvSpPr>
            <p:spPr bwMode="auto">
              <a:xfrm>
                <a:off x="4969" y="2234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alpha val="39999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0" y="333375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roulis pour obtenir </a:t>
            </a:r>
          </a:p>
          <a:p>
            <a:r>
              <a:rPr lang="fr-FR" dirty="0"/>
              <a:t>une inclinaison !</a:t>
            </a:r>
          </a:p>
        </p:txBody>
      </p:sp>
      <p:grpSp>
        <p:nvGrpSpPr>
          <p:cNvPr id="79" name="Grouper 78"/>
          <p:cNvGrpSpPr/>
          <p:nvPr/>
        </p:nvGrpSpPr>
        <p:grpSpPr>
          <a:xfrm>
            <a:off x="4448175" y="3898900"/>
            <a:ext cx="2203450" cy="336550"/>
            <a:chOff x="4498975" y="3898900"/>
            <a:chExt cx="2203450" cy="336550"/>
          </a:xfrm>
        </p:grpSpPr>
        <p:sp>
          <p:nvSpPr>
            <p:cNvPr id="24613" name="Text Box 37"/>
            <p:cNvSpPr txBox="1">
              <a:spLocks noChangeArrowheads="1"/>
            </p:cNvSpPr>
            <p:nvPr/>
          </p:nvSpPr>
          <p:spPr bwMode="auto">
            <a:xfrm flipH="1">
              <a:off x="5503863" y="3898900"/>
              <a:ext cx="11985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roulis</a:t>
              </a:r>
            </a:p>
          </p:txBody>
        </p:sp>
        <p:sp>
          <p:nvSpPr>
            <p:cNvPr id="24614" name="Freeform 38"/>
            <p:cNvSpPr>
              <a:spLocks/>
            </p:cNvSpPr>
            <p:nvPr/>
          </p:nvSpPr>
          <p:spPr bwMode="auto">
            <a:xfrm>
              <a:off x="4686300" y="4032250"/>
              <a:ext cx="1901825" cy="188913"/>
            </a:xfrm>
            <a:custGeom>
              <a:avLst/>
              <a:gdLst>
                <a:gd name="T0" fmla="*/ 1901825 w 1198"/>
                <a:gd name="T1" fmla="*/ 188913 h 119"/>
                <a:gd name="T2" fmla="*/ 928688 w 1198"/>
                <a:gd name="T3" fmla="*/ 188913 h 119"/>
                <a:gd name="T4" fmla="*/ 0 w 1198"/>
                <a:gd name="T5" fmla="*/ 0 h 119"/>
                <a:gd name="T6" fmla="*/ 0 60000 65536"/>
                <a:gd name="T7" fmla="*/ 0 60000 65536"/>
                <a:gd name="T8" fmla="*/ 0 60000 65536"/>
                <a:gd name="T9" fmla="*/ 0 w 1198"/>
                <a:gd name="T10" fmla="*/ 0 h 119"/>
                <a:gd name="T11" fmla="*/ 1198 w 1198"/>
                <a:gd name="T12" fmla="*/ 119 h 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8" h="119">
                  <a:moveTo>
                    <a:pt x="1198" y="119"/>
                  </a:moveTo>
                  <a:lnTo>
                    <a:pt x="585" y="11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7" name="Group 66"/>
            <p:cNvGrpSpPr>
              <a:grpSpLocks/>
            </p:cNvGrpSpPr>
            <p:nvPr/>
          </p:nvGrpSpPr>
          <p:grpSpPr bwMode="auto">
            <a:xfrm>
              <a:off x="4498975" y="3919538"/>
              <a:ext cx="211138" cy="211137"/>
              <a:chOff x="2408" y="2149"/>
              <a:chExt cx="68" cy="68"/>
            </a:xfrm>
          </p:grpSpPr>
          <p:sp>
            <p:nvSpPr>
              <p:cNvPr id="35884" name="Oval 67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85" name="Oval 68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80" name="Grouper 79"/>
          <p:cNvGrpSpPr/>
          <p:nvPr/>
        </p:nvGrpSpPr>
        <p:grpSpPr>
          <a:xfrm>
            <a:off x="7150100" y="3613150"/>
            <a:ext cx="1930400" cy="920750"/>
            <a:chOff x="6446838" y="5449888"/>
            <a:chExt cx="1930400" cy="920750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6446838" y="5449888"/>
              <a:ext cx="1930400" cy="920750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6350">
              <a:solidFill>
                <a:srgbClr val="8FAFC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82" name="Group 6"/>
            <p:cNvGrpSpPr>
              <a:grpSpLocks/>
            </p:cNvGrpSpPr>
            <p:nvPr/>
          </p:nvGrpSpPr>
          <p:grpSpPr bwMode="auto">
            <a:xfrm>
              <a:off x="6677030" y="5781675"/>
              <a:ext cx="1474789" cy="388938"/>
              <a:chOff x="4672" y="3434"/>
              <a:chExt cx="929" cy="245"/>
            </a:xfrm>
          </p:grpSpPr>
          <p:sp>
            <p:nvSpPr>
              <p:cNvPr id="85" name="Freeform 7"/>
              <p:cNvSpPr>
                <a:spLocks/>
              </p:cNvSpPr>
              <p:nvPr/>
            </p:nvSpPr>
            <p:spPr bwMode="auto">
              <a:xfrm rot="-118975">
                <a:off x="4672" y="3508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Freeform 8"/>
              <p:cNvSpPr>
                <a:spLocks/>
              </p:cNvSpPr>
              <p:nvPr/>
            </p:nvSpPr>
            <p:spPr bwMode="auto">
              <a:xfrm rot="-118975">
                <a:off x="5114" y="3531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2">
                  <a:alpha val="39999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7" name="Freeform 9"/>
              <p:cNvSpPr>
                <a:spLocks/>
              </p:cNvSpPr>
              <p:nvPr/>
            </p:nvSpPr>
            <p:spPr bwMode="auto">
              <a:xfrm rot="-1918975">
                <a:off x="5085" y="3434"/>
                <a:ext cx="486" cy="103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6 w 1044"/>
                  <a:gd name="T5" fmla="*/ 52 h 198"/>
                  <a:gd name="T6" fmla="*/ 70 w 1044"/>
                  <a:gd name="T7" fmla="*/ 102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accent6">
                  <a:alpha val="68000"/>
                </a:scheme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88" name="Grouper 87"/>
          <p:cNvGrpSpPr/>
          <p:nvPr/>
        </p:nvGrpSpPr>
        <p:grpSpPr>
          <a:xfrm flipH="1">
            <a:off x="215900" y="3816350"/>
            <a:ext cx="1930400" cy="920750"/>
            <a:chOff x="979488" y="1074738"/>
            <a:chExt cx="1930400" cy="920750"/>
          </a:xfrm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>
              <a:off x="979488" y="1074738"/>
              <a:ext cx="1930400" cy="920750"/>
            </a:xfrm>
            <a:prstGeom prst="ellipse">
              <a:avLst/>
            </a:prstGeom>
            <a:solidFill>
              <a:srgbClr val="FFFFFF">
                <a:alpha val="57000"/>
              </a:srgbClr>
            </a:solidFill>
            <a:ln w="6350">
              <a:solidFill>
                <a:srgbClr val="8FAFC3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90" name="Group 69"/>
            <p:cNvGrpSpPr>
              <a:grpSpLocks/>
            </p:cNvGrpSpPr>
            <p:nvPr/>
          </p:nvGrpSpPr>
          <p:grpSpPr bwMode="auto">
            <a:xfrm rot="2032132">
              <a:off x="1223965" y="1216029"/>
              <a:ext cx="1400176" cy="628651"/>
              <a:chOff x="4466" y="708"/>
              <a:chExt cx="882" cy="396"/>
            </a:xfrm>
          </p:grpSpPr>
          <p:sp>
            <p:nvSpPr>
              <p:cNvPr id="91" name="Freeform 70"/>
              <p:cNvSpPr>
                <a:spLocks/>
              </p:cNvSpPr>
              <p:nvPr/>
            </p:nvSpPr>
            <p:spPr bwMode="auto">
              <a:xfrm rot="-2100000">
                <a:off x="4466" y="933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" name="Freeform 71"/>
              <p:cNvSpPr>
                <a:spLocks/>
              </p:cNvSpPr>
              <p:nvPr/>
            </p:nvSpPr>
            <p:spPr bwMode="auto">
              <a:xfrm rot="-2100000">
                <a:off x="4828" y="708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Freeform 72"/>
              <p:cNvSpPr>
                <a:spLocks/>
              </p:cNvSpPr>
              <p:nvPr/>
            </p:nvSpPr>
            <p:spPr bwMode="auto">
              <a:xfrm rot="-300000">
                <a:off x="4861" y="802"/>
                <a:ext cx="487" cy="103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2 h 198"/>
                  <a:gd name="T6" fmla="*/ 70 w 1044"/>
                  <a:gd name="T7" fmla="*/ 102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FF9929">
                  <a:alpha val="63000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02" name="AutoShape 2"/>
          <p:cNvSpPr>
            <a:spLocks noChangeArrowheads="1"/>
          </p:cNvSpPr>
          <p:nvPr/>
        </p:nvSpPr>
        <p:spPr bwMode="auto">
          <a:xfrm rot="6522448" flipH="1" flipV="1">
            <a:off x="4488657" y="1474662"/>
            <a:ext cx="747712" cy="1460500"/>
          </a:xfrm>
          <a:custGeom>
            <a:avLst/>
            <a:gdLst>
              <a:gd name="T0" fmla="*/ 25806345 w 21600"/>
              <a:gd name="T1" fmla="*/ 44022716 h 21600"/>
              <a:gd name="T2" fmla="*/ 22042515 w 21600"/>
              <a:gd name="T3" fmla="*/ 26023203 h 21600"/>
              <a:gd name="T4" fmla="*/ 21880753 w 21600"/>
              <a:gd name="T5" fmla="*/ 45654892 h 21600"/>
              <a:gd name="T6" fmla="*/ 27994407 w 21600"/>
              <a:gd name="T7" fmla="*/ 71970668 h 21600"/>
              <a:gd name="T8" fmla="*/ 21239659 w 21600"/>
              <a:gd name="T9" fmla="*/ 83194678 h 21600"/>
              <a:gd name="T10" fmla="*/ 18299040 w 21600"/>
              <a:gd name="T11" fmla="*/ 5741834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9307"/>
                  <a:pt x="17860" y="7849"/>
                  <a:pt x="17027" y="6611"/>
                </a:cubicBezTo>
                <a:lnTo>
                  <a:pt x="19761" y="4772"/>
                </a:lnTo>
                <a:cubicBezTo>
                  <a:pt x="20960" y="6554"/>
                  <a:pt x="21600" y="8652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B66D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03" name="Group 32"/>
          <p:cNvGrpSpPr>
            <a:grpSpLocks/>
          </p:cNvGrpSpPr>
          <p:nvPr/>
        </p:nvGrpSpPr>
        <p:grpSpPr bwMode="auto">
          <a:xfrm>
            <a:off x="4460874" y="1881856"/>
            <a:ext cx="138113" cy="1331912"/>
            <a:chOff x="2854" y="1696"/>
            <a:chExt cx="91" cy="679"/>
          </a:xfrm>
        </p:grpSpPr>
        <p:sp>
          <p:nvSpPr>
            <p:cNvPr id="104" name="AutoShape 33"/>
            <p:cNvSpPr>
              <a:spLocks noChangeArrowheads="1"/>
            </p:cNvSpPr>
            <p:nvPr/>
          </p:nvSpPr>
          <p:spPr bwMode="auto">
            <a:xfrm rot="21540000" flipH="1">
              <a:off x="2869" y="1743"/>
              <a:ext cx="71" cy="632"/>
            </a:xfrm>
            <a:prstGeom prst="can">
              <a:avLst>
                <a:gd name="adj" fmla="val 86418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AutoShape 34"/>
            <p:cNvSpPr>
              <a:spLocks noChangeArrowheads="1"/>
            </p:cNvSpPr>
            <p:nvPr/>
          </p:nvSpPr>
          <p:spPr bwMode="auto">
            <a:xfrm rot="21540000" flipH="1">
              <a:off x="2854" y="1696"/>
              <a:ext cx="91" cy="170"/>
            </a:xfrm>
            <a:prstGeom prst="can">
              <a:avLst>
                <a:gd name="adj" fmla="val 18136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6" name="Group 38"/>
          <p:cNvGrpSpPr>
            <a:grpSpLocks/>
          </p:cNvGrpSpPr>
          <p:nvPr/>
        </p:nvGrpSpPr>
        <p:grpSpPr bwMode="auto">
          <a:xfrm rot="1200000">
            <a:off x="4560887" y="1923131"/>
            <a:ext cx="138112" cy="1331912"/>
            <a:chOff x="900" y="904"/>
            <a:chExt cx="87" cy="839"/>
          </a:xfrm>
        </p:grpSpPr>
        <p:sp>
          <p:nvSpPr>
            <p:cNvPr id="107" name="AutoShape 39"/>
            <p:cNvSpPr>
              <a:spLocks noChangeArrowheads="1"/>
            </p:cNvSpPr>
            <p:nvPr/>
          </p:nvSpPr>
          <p:spPr bwMode="auto">
            <a:xfrm rot="21540000" flipH="1">
              <a:off x="914" y="962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FFB66D">
                <a:alpha val="79999"/>
              </a:srgbClr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AutoShape 40"/>
            <p:cNvSpPr>
              <a:spLocks noChangeArrowheads="1"/>
            </p:cNvSpPr>
            <p:nvPr/>
          </p:nvSpPr>
          <p:spPr bwMode="auto">
            <a:xfrm rot="21540000" flipH="1">
              <a:off x="900" y="904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FFB66D"/>
            </a:solidFill>
            <a:ln w="9525">
              <a:solidFill>
                <a:srgbClr val="FFA347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>
            <a:picLocks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780000">
            <a:off x="1943257" y="3251200"/>
            <a:ext cx="5257485" cy="1647005"/>
          </a:xfrm>
          <a:prstGeom prst="rect">
            <a:avLst/>
          </a:prstGeom>
        </p:spPr>
      </p:pic>
      <p:sp>
        <p:nvSpPr>
          <p:cNvPr id="101" name="Freeform 15"/>
          <p:cNvSpPr>
            <a:spLocks/>
          </p:cNvSpPr>
          <p:nvPr/>
        </p:nvSpPr>
        <p:spPr bwMode="auto">
          <a:xfrm>
            <a:off x="647701" y="4038600"/>
            <a:ext cx="7796199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1366838" y="3940175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7921625" y="3913188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0" y="333375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roulis pour obtenir </a:t>
            </a:r>
          </a:p>
          <a:p>
            <a:r>
              <a:rPr lang="fr-FR" dirty="0"/>
              <a:t>une inclinaison !</a:t>
            </a:r>
          </a:p>
        </p:txBody>
      </p:sp>
      <p:grpSp>
        <p:nvGrpSpPr>
          <p:cNvPr id="6" name="Grouper 78"/>
          <p:cNvGrpSpPr/>
          <p:nvPr/>
        </p:nvGrpSpPr>
        <p:grpSpPr>
          <a:xfrm>
            <a:off x="4448175" y="3898900"/>
            <a:ext cx="2203450" cy="336550"/>
            <a:chOff x="4498975" y="3898900"/>
            <a:chExt cx="2203450" cy="336550"/>
          </a:xfrm>
        </p:grpSpPr>
        <p:sp>
          <p:nvSpPr>
            <p:cNvPr id="24613" name="Text Box 37"/>
            <p:cNvSpPr txBox="1">
              <a:spLocks noChangeArrowheads="1"/>
            </p:cNvSpPr>
            <p:nvPr/>
          </p:nvSpPr>
          <p:spPr bwMode="auto">
            <a:xfrm flipH="1">
              <a:off x="5503863" y="3898900"/>
              <a:ext cx="11985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roulis</a:t>
              </a:r>
            </a:p>
          </p:txBody>
        </p:sp>
        <p:sp>
          <p:nvSpPr>
            <p:cNvPr id="24614" name="Freeform 38"/>
            <p:cNvSpPr>
              <a:spLocks/>
            </p:cNvSpPr>
            <p:nvPr/>
          </p:nvSpPr>
          <p:spPr bwMode="auto">
            <a:xfrm>
              <a:off x="4686300" y="4032250"/>
              <a:ext cx="1901825" cy="188913"/>
            </a:xfrm>
            <a:custGeom>
              <a:avLst/>
              <a:gdLst>
                <a:gd name="T0" fmla="*/ 1901825 w 1198"/>
                <a:gd name="T1" fmla="*/ 188913 h 119"/>
                <a:gd name="T2" fmla="*/ 928688 w 1198"/>
                <a:gd name="T3" fmla="*/ 188913 h 119"/>
                <a:gd name="T4" fmla="*/ 0 w 1198"/>
                <a:gd name="T5" fmla="*/ 0 h 119"/>
                <a:gd name="T6" fmla="*/ 0 60000 65536"/>
                <a:gd name="T7" fmla="*/ 0 60000 65536"/>
                <a:gd name="T8" fmla="*/ 0 60000 65536"/>
                <a:gd name="T9" fmla="*/ 0 w 1198"/>
                <a:gd name="T10" fmla="*/ 0 h 119"/>
                <a:gd name="T11" fmla="*/ 1198 w 1198"/>
                <a:gd name="T12" fmla="*/ 119 h 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8" h="119">
                  <a:moveTo>
                    <a:pt x="1198" y="119"/>
                  </a:moveTo>
                  <a:lnTo>
                    <a:pt x="585" y="11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4498975" y="3919538"/>
              <a:ext cx="211138" cy="211137"/>
              <a:chOff x="2408" y="2149"/>
              <a:chExt cx="68" cy="68"/>
            </a:xfrm>
          </p:grpSpPr>
          <p:sp>
            <p:nvSpPr>
              <p:cNvPr id="35884" name="Oval 67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85" name="Oval 68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35" name="Freeform 5"/>
          <p:cNvSpPr>
            <a:spLocks/>
          </p:cNvSpPr>
          <p:nvPr/>
        </p:nvSpPr>
        <p:spPr bwMode="auto">
          <a:xfrm rot="20608450" flipV="1">
            <a:off x="1735291" y="3468175"/>
            <a:ext cx="428675" cy="496736"/>
          </a:xfrm>
          <a:custGeom>
            <a:avLst/>
            <a:gdLst>
              <a:gd name="T0" fmla="*/ 0 w 402"/>
              <a:gd name="T1" fmla="*/ 0 h 1028"/>
              <a:gd name="T2" fmla="*/ 320675 w 402"/>
              <a:gd name="T3" fmla="*/ 820737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57150">
            <a:solidFill>
              <a:srgbClr val="FFB66D"/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6" name="Freeform 15"/>
          <p:cNvSpPr>
            <a:spLocks/>
          </p:cNvSpPr>
          <p:nvPr/>
        </p:nvSpPr>
        <p:spPr bwMode="auto">
          <a:xfrm>
            <a:off x="493713" y="3113088"/>
            <a:ext cx="7964687" cy="1835199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FFA54B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" name="Text Box 67"/>
          <p:cNvSpPr txBox="1">
            <a:spLocks noChangeArrowheads="1"/>
          </p:cNvSpPr>
          <p:nvPr/>
        </p:nvSpPr>
        <p:spPr bwMode="auto">
          <a:xfrm rot="780000" flipH="1">
            <a:off x="313885" y="2905999"/>
            <a:ext cx="1659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 dirty="0" smtClean="0">
                <a:solidFill>
                  <a:srgbClr val="FFA54B"/>
                </a:solidFill>
              </a:rPr>
              <a:t>Inclinaison droite</a:t>
            </a:r>
            <a:endParaRPr lang="fr-FR" sz="1600" b="1" dirty="0">
              <a:solidFill>
                <a:srgbClr val="FFA54B"/>
              </a:solidFill>
            </a:endParaRPr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 rot="20608450" flipH="1">
            <a:off x="6993090" y="4103175"/>
            <a:ext cx="428675" cy="496736"/>
          </a:xfrm>
          <a:custGeom>
            <a:avLst/>
            <a:gdLst>
              <a:gd name="T0" fmla="*/ 0 w 402"/>
              <a:gd name="T1" fmla="*/ 0 h 1028"/>
              <a:gd name="T2" fmla="*/ 320675 w 402"/>
              <a:gd name="T3" fmla="*/ 820737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57150">
            <a:solidFill>
              <a:srgbClr val="FFB66D"/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  <p:bldP spid="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>
            <a:picLocks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943257" y="3251200"/>
            <a:ext cx="5257485" cy="1647005"/>
          </a:xfrm>
          <a:prstGeom prst="rect">
            <a:avLst/>
          </a:prstGeom>
        </p:spPr>
      </p:pic>
      <p:sp>
        <p:nvSpPr>
          <p:cNvPr id="101" name="Freeform 15"/>
          <p:cNvSpPr>
            <a:spLocks/>
          </p:cNvSpPr>
          <p:nvPr/>
        </p:nvSpPr>
        <p:spPr bwMode="auto">
          <a:xfrm>
            <a:off x="647701" y="4038600"/>
            <a:ext cx="7796199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er 80"/>
          <p:cNvGrpSpPr/>
          <p:nvPr/>
        </p:nvGrpSpPr>
        <p:grpSpPr>
          <a:xfrm>
            <a:off x="7156450" y="3870325"/>
            <a:ext cx="1930400" cy="542925"/>
            <a:chOff x="7156450" y="4187825"/>
            <a:chExt cx="1930400" cy="542925"/>
          </a:xfrm>
        </p:grpSpPr>
        <p:sp>
          <p:nvSpPr>
            <p:cNvPr id="24596" name="Oval 20"/>
            <p:cNvSpPr>
              <a:spLocks noChangeArrowheads="1"/>
            </p:cNvSpPr>
            <p:nvPr/>
          </p:nvSpPr>
          <p:spPr bwMode="auto">
            <a:xfrm>
              <a:off x="7156450" y="4187825"/>
              <a:ext cx="1930400" cy="542925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6350">
              <a:solidFill>
                <a:srgbClr val="969696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7456488" y="4329113"/>
              <a:ext cx="1474787" cy="271462"/>
              <a:chOff x="4527" y="2195"/>
              <a:chExt cx="929" cy="171"/>
            </a:xfrm>
          </p:grpSpPr>
          <p:sp>
            <p:nvSpPr>
              <p:cNvPr id="35879" name="Freeform 74"/>
              <p:cNvSpPr>
                <a:spLocks/>
              </p:cNvSpPr>
              <p:nvPr/>
            </p:nvSpPr>
            <p:spPr bwMode="auto">
              <a:xfrm>
                <a:off x="4527" y="2195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80" name="Freeform 75"/>
              <p:cNvSpPr>
                <a:spLocks/>
              </p:cNvSpPr>
              <p:nvPr/>
            </p:nvSpPr>
            <p:spPr bwMode="auto">
              <a:xfrm>
                <a:off x="4969" y="2234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6A6A6">
                  <a:alpha val="39999"/>
                </a:srgbClr>
              </a:solidFill>
              <a:ln w="9525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1366838" y="3940175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7921625" y="3913188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" name="Grouper 81"/>
          <p:cNvGrpSpPr/>
          <p:nvPr/>
        </p:nvGrpSpPr>
        <p:grpSpPr>
          <a:xfrm>
            <a:off x="222250" y="3898900"/>
            <a:ext cx="1930400" cy="542925"/>
            <a:chOff x="57150" y="4216400"/>
            <a:chExt cx="1930400" cy="542925"/>
          </a:xfrm>
        </p:grpSpPr>
        <p:sp>
          <p:nvSpPr>
            <p:cNvPr id="24586" name="Oval 10"/>
            <p:cNvSpPr>
              <a:spLocks noChangeArrowheads="1"/>
            </p:cNvSpPr>
            <p:nvPr/>
          </p:nvSpPr>
          <p:spPr bwMode="auto">
            <a:xfrm>
              <a:off x="57150" y="4216400"/>
              <a:ext cx="1930400" cy="542925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6350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 flipH="1">
              <a:off x="284163" y="4351338"/>
              <a:ext cx="1474787" cy="271462"/>
              <a:chOff x="4527" y="2195"/>
              <a:chExt cx="929" cy="171"/>
            </a:xfrm>
          </p:grpSpPr>
          <p:sp>
            <p:nvSpPr>
              <p:cNvPr id="35916" name="Freeform 18"/>
              <p:cNvSpPr>
                <a:spLocks/>
              </p:cNvSpPr>
              <p:nvPr/>
            </p:nvSpPr>
            <p:spPr bwMode="auto">
              <a:xfrm>
                <a:off x="4527" y="2195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917" name="Freeform 19"/>
              <p:cNvSpPr>
                <a:spLocks/>
              </p:cNvSpPr>
              <p:nvPr/>
            </p:nvSpPr>
            <p:spPr bwMode="auto">
              <a:xfrm>
                <a:off x="4969" y="2234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  <a:alpha val="39999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0" y="333375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roulis pour obtenir </a:t>
            </a:r>
          </a:p>
          <a:p>
            <a:r>
              <a:rPr lang="fr-FR" dirty="0"/>
              <a:t>une inclinaison !</a:t>
            </a:r>
          </a:p>
        </p:txBody>
      </p:sp>
      <p:grpSp>
        <p:nvGrpSpPr>
          <p:cNvPr id="6" name="Grouper 78"/>
          <p:cNvGrpSpPr/>
          <p:nvPr/>
        </p:nvGrpSpPr>
        <p:grpSpPr>
          <a:xfrm>
            <a:off x="4448175" y="3898900"/>
            <a:ext cx="2203450" cy="336550"/>
            <a:chOff x="4498975" y="3898900"/>
            <a:chExt cx="2203450" cy="336550"/>
          </a:xfrm>
        </p:grpSpPr>
        <p:sp>
          <p:nvSpPr>
            <p:cNvPr id="24613" name="Text Box 37"/>
            <p:cNvSpPr txBox="1">
              <a:spLocks noChangeArrowheads="1"/>
            </p:cNvSpPr>
            <p:nvPr/>
          </p:nvSpPr>
          <p:spPr bwMode="auto">
            <a:xfrm flipH="1">
              <a:off x="5503863" y="3898900"/>
              <a:ext cx="11985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roulis</a:t>
              </a:r>
            </a:p>
          </p:txBody>
        </p:sp>
        <p:sp>
          <p:nvSpPr>
            <p:cNvPr id="24614" name="Freeform 38"/>
            <p:cNvSpPr>
              <a:spLocks/>
            </p:cNvSpPr>
            <p:nvPr/>
          </p:nvSpPr>
          <p:spPr bwMode="auto">
            <a:xfrm>
              <a:off x="4686300" y="4032250"/>
              <a:ext cx="1901825" cy="188913"/>
            </a:xfrm>
            <a:custGeom>
              <a:avLst/>
              <a:gdLst>
                <a:gd name="T0" fmla="*/ 1901825 w 1198"/>
                <a:gd name="T1" fmla="*/ 188913 h 119"/>
                <a:gd name="T2" fmla="*/ 928688 w 1198"/>
                <a:gd name="T3" fmla="*/ 188913 h 119"/>
                <a:gd name="T4" fmla="*/ 0 w 1198"/>
                <a:gd name="T5" fmla="*/ 0 h 119"/>
                <a:gd name="T6" fmla="*/ 0 60000 65536"/>
                <a:gd name="T7" fmla="*/ 0 60000 65536"/>
                <a:gd name="T8" fmla="*/ 0 60000 65536"/>
                <a:gd name="T9" fmla="*/ 0 w 1198"/>
                <a:gd name="T10" fmla="*/ 0 h 119"/>
                <a:gd name="T11" fmla="*/ 1198 w 1198"/>
                <a:gd name="T12" fmla="*/ 119 h 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8" h="119">
                  <a:moveTo>
                    <a:pt x="1198" y="119"/>
                  </a:moveTo>
                  <a:lnTo>
                    <a:pt x="585" y="11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4498975" y="3919538"/>
              <a:ext cx="211138" cy="211137"/>
              <a:chOff x="2408" y="2149"/>
              <a:chExt cx="68" cy="68"/>
            </a:xfrm>
          </p:grpSpPr>
          <p:sp>
            <p:nvSpPr>
              <p:cNvPr id="35884" name="Oval 67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85" name="Oval 68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5" name="Grouper 34"/>
          <p:cNvGrpSpPr/>
          <p:nvPr/>
        </p:nvGrpSpPr>
        <p:grpSpPr>
          <a:xfrm flipH="1">
            <a:off x="215900" y="3778250"/>
            <a:ext cx="1930400" cy="920750"/>
            <a:chOff x="954088" y="5392738"/>
            <a:chExt cx="1930400" cy="920750"/>
          </a:xfrm>
        </p:grpSpPr>
        <p:sp>
          <p:nvSpPr>
            <p:cNvPr id="36" name="Oval 3"/>
            <p:cNvSpPr>
              <a:spLocks noChangeArrowheads="1"/>
            </p:cNvSpPr>
            <p:nvPr/>
          </p:nvSpPr>
          <p:spPr bwMode="auto">
            <a:xfrm>
              <a:off x="954088" y="5392738"/>
              <a:ext cx="1930400" cy="920750"/>
            </a:xfrm>
            <a:prstGeom prst="ellipse">
              <a:avLst/>
            </a:prstGeom>
            <a:solidFill>
              <a:srgbClr val="FFFFFF">
                <a:alpha val="59000"/>
              </a:srgbClr>
            </a:solidFill>
            <a:ln w="6350">
              <a:solidFill>
                <a:srgbClr val="7F7F7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7" name="Group 28"/>
            <p:cNvGrpSpPr>
              <a:grpSpLocks/>
            </p:cNvGrpSpPr>
            <p:nvPr/>
          </p:nvGrpSpPr>
          <p:grpSpPr bwMode="auto">
            <a:xfrm rot="-2218975">
              <a:off x="1204922" y="5614991"/>
              <a:ext cx="1393826" cy="641351"/>
              <a:chOff x="4451" y="3480"/>
              <a:chExt cx="878" cy="404"/>
            </a:xfrm>
          </p:grpSpPr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 rot="2100000">
                <a:off x="4451" y="3480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 rot="2100000">
                <a:off x="4808" y="3782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2">
                  <a:alpha val="39999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Freeform 31"/>
              <p:cNvSpPr>
                <a:spLocks/>
              </p:cNvSpPr>
              <p:nvPr/>
            </p:nvSpPr>
            <p:spPr bwMode="auto">
              <a:xfrm rot="300000">
                <a:off x="4843" y="3687"/>
                <a:ext cx="486" cy="103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6 w 1044"/>
                  <a:gd name="T5" fmla="*/ 52 h 198"/>
                  <a:gd name="T6" fmla="*/ 70 w 1044"/>
                  <a:gd name="T7" fmla="*/ 102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3BDC9"/>
              </a:solidFill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41" name="Grouper 40"/>
          <p:cNvGrpSpPr/>
          <p:nvPr/>
        </p:nvGrpSpPr>
        <p:grpSpPr>
          <a:xfrm>
            <a:off x="7162800" y="3646487"/>
            <a:ext cx="1930400" cy="920750"/>
            <a:chOff x="6110288" y="1019175"/>
            <a:chExt cx="1930400" cy="920750"/>
          </a:xfrm>
        </p:grpSpPr>
        <p:sp>
          <p:nvSpPr>
            <p:cNvPr id="42" name="Oval 4"/>
            <p:cNvSpPr>
              <a:spLocks noChangeArrowheads="1"/>
            </p:cNvSpPr>
            <p:nvPr/>
          </p:nvSpPr>
          <p:spPr bwMode="auto">
            <a:xfrm>
              <a:off x="6110288" y="1019175"/>
              <a:ext cx="1930400" cy="920750"/>
            </a:xfrm>
            <a:prstGeom prst="ellipse">
              <a:avLst/>
            </a:prstGeom>
            <a:solidFill>
              <a:srgbClr val="FFFFFF">
                <a:alpha val="78000"/>
              </a:srgbClr>
            </a:solidFill>
            <a:ln w="6350">
              <a:solidFill>
                <a:srgbClr val="7F7F7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3" name="Group 32"/>
            <p:cNvGrpSpPr>
              <a:grpSpLocks/>
            </p:cNvGrpSpPr>
            <p:nvPr/>
          </p:nvGrpSpPr>
          <p:grpSpPr bwMode="auto">
            <a:xfrm>
              <a:off x="6338883" y="1236667"/>
              <a:ext cx="1474786" cy="365126"/>
              <a:chOff x="4570" y="1046"/>
              <a:chExt cx="929" cy="230"/>
            </a:xfrm>
          </p:grpSpPr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 rot="-67868">
                <a:off x="4570" y="1046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Freeform 34"/>
              <p:cNvSpPr>
                <a:spLocks/>
              </p:cNvSpPr>
              <p:nvPr/>
            </p:nvSpPr>
            <p:spPr bwMode="auto">
              <a:xfrm rot="-67868">
                <a:off x="5012" y="1076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2">
                  <a:alpha val="39999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35"/>
              <p:cNvSpPr>
                <a:spLocks/>
              </p:cNvSpPr>
              <p:nvPr/>
            </p:nvSpPr>
            <p:spPr bwMode="auto">
              <a:xfrm rot="1732132">
                <a:off x="4987" y="1173"/>
                <a:ext cx="487" cy="103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2 h 198"/>
                  <a:gd name="T6" fmla="*/ 70 w 1044"/>
                  <a:gd name="T7" fmla="*/ 102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3BDC9">
                  <a:alpha val="85000"/>
                </a:srgbClr>
              </a:solidFill>
              <a:ln w="6350">
                <a:solidFill>
                  <a:srgbClr val="7F7F7F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47" name="AutoShape 7"/>
          <p:cNvSpPr>
            <a:spLocks noChangeArrowheads="1"/>
          </p:cNvSpPr>
          <p:nvPr/>
        </p:nvSpPr>
        <p:spPr bwMode="auto">
          <a:xfrm rot="15077552" flipV="1">
            <a:off x="3883819" y="1384174"/>
            <a:ext cx="747712" cy="1460500"/>
          </a:xfrm>
          <a:custGeom>
            <a:avLst/>
            <a:gdLst>
              <a:gd name="T0" fmla="*/ 25767990 w 21600"/>
              <a:gd name="T1" fmla="*/ 42824903 h 21600"/>
              <a:gd name="T2" fmla="*/ 21732145 w 21600"/>
              <a:gd name="T3" fmla="*/ 24354446 h 21600"/>
              <a:gd name="T4" fmla="*/ 21854376 w 21600"/>
              <a:gd name="T5" fmla="*/ 44822813 h 21600"/>
              <a:gd name="T6" fmla="*/ 27994407 w 21600"/>
              <a:gd name="T7" fmla="*/ 71970668 h 21600"/>
              <a:gd name="T8" fmla="*/ 21239659 w 21600"/>
              <a:gd name="T9" fmla="*/ 83194678 h 21600"/>
              <a:gd name="T10" fmla="*/ 18299040 w 21600"/>
              <a:gd name="T11" fmla="*/ 5741834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9182"/>
                  <a:pt x="17782" y="7609"/>
                  <a:pt x="16815" y="6312"/>
                </a:cubicBezTo>
                <a:lnTo>
                  <a:pt x="19457" y="4342"/>
                </a:lnTo>
                <a:cubicBezTo>
                  <a:pt x="20848" y="6208"/>
                  <a:pt x="21600" y="8472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8" name="Group 32"/>
          <p:cNvGrpSpPr>
            <a:grpSpLocks/>
          </p:cNvGrpSpPr>
          <p:nvPr/>
        </p:nvGrpSpPr>
        <p:grpSpPr bwMode="auto">
          <a:xfrm>
            <a:off x="4448175" y="1896143"/>
            <a:ext cx="138113" cy="1331912"/>
            <a:chOff x="2854" y="1696"/>
            <a:chExt cx="91" cy="679"/>
          </a:xfrm>
        </p:grpSpPr>
        <p:sp>
          <p:nvSpPr>
            <p:cNvPr id="49" name="AutoShape 33"/>
            <p:cNvSpPr>
              <a:spLocks noChangeArrowheads="1"/>
            </p:cNvSpPr>
            <p:nvPr/>
          </p:nvSpPr>
          <p:spPr bwMode="auto">
            <a:xfrm rot="21540000" flipH="1">
              <a:off x="2869" y="1743"/>
              <a:ext cx="71" cy="632"/>
            </a:xfrm>
            <a:prstGeom prst="can">
              <a:avLst>
                <a:gd name="adj" fmla="val 86418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AutoShape 34"/>
            <p:cNvSpPr>
              <a:spLocks noChangeArrowheads="1"/>
            </p:cNvSpPr>
            <p:nvPr/>
          </p:nvSpPr>
          <p:spPr bwMode="auto">
            <a:xfrm rot="21540000" flipH="1">
              <a:off x="2854" y="1696"/>
              <a:ext cx="91" cy="170"/>
            </a:xfrm>
            <a:prstGeom prst="can">
              <a:avLst>
                <a:gd name="adj" fmla="val 18136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1" name="Group 35"/>
          <p:cNvGrpSpPr>
            <a:grpSpLocks/>
          </p:cNvGrpSpPr>
          <p:nvPr/>
        </p:nvGrpSpPr>
        <p:grpSpPr bwMode="auto">
          <a:xfrm rot="-1200000">
            <a:off x="4371975" y="1935830"/>
            <a:ext cx="138113" cy="1331913"/>
            <a:chOff x="628" y="632"/>
            <a:chExt cx="87" cy="839"/>
          </a:xfrm>
        </p:grpSpPr>
        <p:sp>
          <p:nvSpPr>
            <p:cNvPr id="52" name="AutoShape 36"/>
            <p:cNvSpPr>
              <a:spLocks noChangeArrowheads="1"/>
            </p:cNvSpPr>
            <p:nvPr/>
          </p:nvSpPr>
          <p:spPr bwMode="auto">
            <a:xfrm rot="21540000" flipH="1">
              <a:off x="642" y="690"/>
              <a:ext cx="68" cy="781"/>
            </a:xfrm>
            <a:prstGeom prst="can">
              <a:avLst>
                <a:gd name="adj" fmla="val 111503"/>
              </a:avLst>
            </a:prstGeom>
            <a:solidFill>
              <a:srgbClr val="77A5D3">
                <a:alpha val="79999"/>
              </a:srgbClr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AutoShape 37"/>
            <p:cNvSpPr>
              <a:spLocks noChangeArrowheads="1"/>
            </p:cNvSpPr>
            <p:nvPr/>
          </p:nvSpPr>
          <p:spPr bwMode="auto">
            <a:xfrm rot="21540000" flipH="1">
              <a:off x="628" y="632"/>
              <a:ext cx="87" cy="210"/>
            </a:xfrm>
            <a:prstGeom prst="can">
              <a:avLst>
                <a:gd name="adj" fmla="val 23434"/>
              </a:avLst>
            </a:prstGeom>
            <a:solidFill>
              <a:srgbClr val="77A5D3"/>
            </a:solidFill>
            <a:ln w="9525">
              <a:solidFill>
                <a:srgbClr val="4986C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>
            <a:picLocks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 rot="20820000">
            <a:off x="1943257" y="3251200"/>
            <a:ext cx="5257485" cy="1647005"/>
          </a:xfrm>
          <a:prstGeom prst="rect">
            <a:avLst/>
          </a:prstGeom>
        </p:spPr>
      </p:pic>
      <p:sp>
        <p:nvSpPr>
          <p:cNvPr id="101" name="Freeform 15"/>
          <p:cNvSpPr>
            <a:spLocks/>
          </p:cNvSpPr>
          <p:nvPr/>
        </p:nvSpPr>
        <p:spPr bwMode="auto">
          <a:xfrm>
            <a:off x="647701" y="4038600"/>
            <a:ext cx="7796199" cy="0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F7F7F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1366838" y="3940175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7921625" y="3913188"/>
            <a:ext cx="0" cy="282575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0" y="333375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roulis pour obtenir </a:t>
            </a:r>
          </a:p>
          <a:p>
            <a:r>
              <a:rPr lang="fr-FR" dirty="0"/>
              <a:t>une inclinaison !</a:t>
            </a:r>
          </a:p>
        </p:txBody>
      </p:sp>
      <p:grpSp>
        <p:nvGrpSpPr>
          <p:cNvPr id="6" name="Grouper 78"/>
          <p:cNvGrpSpPr/>
          <p:nvPr/>
        </p:nvGrpSpPr>
        <p:grpSpPr>
          <a:xfrm>
            <a:off x="4448175" y="3898900"/>
            <a:ext cx="2203450" cy="336550"/>
            <a:chOff x="4498975" y="3898900"/>
            <a:chExt cx="2203450" cy="336550"/>
          </a:xfrm>
        </p:grpSpPr>
        <p:sp>
          <p:nvSpPr>
            <p:cNvPr id="24613" name="Text Box 37"/>
            <p:cNvSpPr txBox="1">
              <a:spLocks noChangeArrowheads="1"/>
            </p:cNvSpPr>
            <p:nvPr/>
          </p:nvSpPr>
          <p:spPr bwMode="auto">
            <a:xfrm flipH="1">
              <a:off x="5503863" y="3898900"/>
              <a:ext cx="11985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roulis</a:t>
              </a:r>
            </a:p>
          </p:txBody>
        </p:sp>
        <p:sp>
          <p:nvSpPr>
            <p:cNvPr id="24614" name="Freeform 38"/>
            <p:cNvSpPr>
              <a:spLocks/>
            </p:cNvSpPr>
            <p:nvPr/>
          </p:nvSpPr>
          <p:spPr bwMode="auto">
            <a:xfrm>
              <a:off x="4686300" y="4032250"/>
              <a:ext cx="1901825" cy="188913"/>
            </a:xfrm>
            <a:custGeom>
              <a:avLst/>
              <a:gdLst>
                <a:gd name="T0" fmla="*/ 1901825 w 1198"/>
                <a:gd name="T1" fmla="*/ 188913 h 119"/>
                <a:gd name="T2" fmla="*/ 928688 w 1198"/>
                <a:gd name="T3" fmla="*/ 188913 h 119"/>
                <a:gd name="T4" fmla="*/ 0 w 1198"/>
                <a:gd name="T5" fmla="*/ 0 h 119"/>
                <a:gd name="T6" fmla="*/ 0 60000 65536"/>
                <a:gd name="T7" fmla="*/ 0 60000 65536"/>
                <a:gd name="T8" fmla="*/ 0 60000 65536"/>
                <a:gd name="T9" fmla="*/ 0 w 1198"/>
                <a:gd name="T10" fmla="*/ 0 h 119"/>
                <a:gd name="T11" fmla="*/ 1198 w 1198"/>
                <a:gd name="T12" fmla="*/ 119 h 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8" h="119">
                  <a:moveTo>
                    <a:pt x="1198" y="119"/>
                  </a:moveTo>
                  <a:lnTo>
                    <a:pt x="585" y="11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4498975" y="3919538"/>
              <a:ext cx="211138" cy="211137"/>
              <a:chOff x="2408" y="2149"/>
              <a:chExt cx="68" cy="68"/>
            </a:xfrm>
          </p:grpSpPr>
          <p:sp>
            <p:nvSpPr>
              <p:cNvPr id="35884" name="Oval 67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85" name="Oval 68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35" name="Freeform 15"/>
          <p:cNvSpPr>
            <a:spLocks/>
          </p:cNvSpPr>
          <p:nvPr/>
        </p:nvSpPr>
        <p:spPr bwMode="auto">
          <a:xfrm flipH="1">
            <a:off x="493713" y="3113088"/>
            <a:ext cx="7964687" cy="1835199"/>
          </a:xfrm>
          <a:custGeom>
            <a:avLst/>
            <a:gdLst>
              <a:gd name="T0" fmla="*/ 0 w 4745"/>
              <a:gd name="T1" fmla="*/ 0 h 1088"/>
              <a:gd name="T2" fmla="*/ 7532687 w 4745"/>
              <a:gd name="T3" fmla="*/ 1727200 h 1088"/>
              <a:gd name="T4" fmla="*/ 0 60000 65536"/>
              <a:gd name="T5" fmla="*/ 0 60000 65536"/>
              <a:gd name="T6" fmla="*/ 0 w 4745"/>
              <a:gd name="T7" fmla="*/ 0 h 1088"/>
              <a:gd name="T8" fmla="*/ 4745 w 4745"/>
              <a:gd name="T9" fmla="*/ 1088 h 10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45" h="1088">
                <a:moveTo>
                  <a:pt x="0" y="0"/>
                </a:moveTo>
                <a:lnTo>
                  <a:pt x="4745" y="1088"/>
                </a:lnTo>
              </a:path>
            </a:pathLst>
          </a:custGeom>
          <a:noFill/>
          <a:ln w="19050">
            <a:solidFill>
              <a:srgbClr val="72B0D2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 rot="991550" flipH="1" flipV="1">
            <a:off x="6993091" y="3506275"/>
            <a:ext cx="428675" cy="496736"/>
          </a:xfrm>
          <a:custGeom>
            <a:avLst/>
            <a:gdLst>
              <a:gd name="T0" fmla="*/ 0 w 402"/>
              <a:gd name="T1" fmla="*/ 0 h 1028"/>
              <a:gd name="T2" fmla="*/ 320675 w 402"/>
              <a:gd name="T3" fmla="*/ 820737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57150">
            <a:solidFill>
              <a:srgbClr val="72B0D2"/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" name="Text Box 67"/>
          <p:cNvSpPr txBox="1">
            <a:spLocks noChangeArrowheads="1"/>
          </p:cNvSpPr>
          <p:nvPr/>
        </p:nvSpPr>
        <p:spPr bwMode="auto">
          <a:xfrm rot="20837913" flipH="1">
            <a:off x="77750" y="4531598"/>
            <a:ext cx="175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 dirty="0" smtClean="0">
                <a:solidFill>
                  <a:srgbClr val="72B0D2"/>
                </a:solidFill>
              </a:rPr>
              <a:t>Inclinaison gauche</a:t>
            </a:r>
            <a:endParaRPr lang="fr-FR" sz="1600" b="1" dirty="0">
              <a:solidFill>
                <a:srgbClr val="72B0D2"/>
              </a:solidFill>
            </a:endParaRPr>
          </a:p>
        </p:txBody>
      </p:sp>
      <p:sp>
        <p:nvSpPr>
          <p:cNvPr id="43" name="Freeform 5"/>
          <p:cNvSpPr>
            <a:spLocks/>
          </p:cNvSpPr>
          <p:nvPr/>
        </p:nvSpPr>
        <p:spPr bwMode="auto">
          <a:xfrm rot="991550">
            <a:off x="1620990" y="4090476"/>
            <a:ext cx="428675" cy="496736"/>
          </a:xfrm>
          <a:custGeom>
            <a:avLst/>
            <a:gdLst>
              <a:gd name="T0" fmla="*/ 0 w 402"/>
              <a:gd name="T1" fmla="*/ 0 h 1028"/>
              <a:gd name="T2" fmla="*/ 320675 w 402"/>
              <a:gd name="T3" fmla="*/ 820737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57150">
            <a:solidFill>
              <a:srgbClr val="72B0D2"/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41" grpId="0"/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Commandes et gouvernes associées</a:t>
            </a:r>
          </a:p>
        </p:txBody>
      </p:sp>
      <p:sp>
        <p:nvSpPr>
          <p:cNvPr id="45" name="Titre 24"/>
          <p:cNvSpPr txBox="1">
            <a:spLocks/>
          </p:cNvSpPr>
          <p:nvPr/>
        </p:nvSpPr>
        <p:spPr>
          <a:xfrm>
            <a:off x="381000" y="825500"/>
            <a:ext cx="838200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1/ A</a:t>
            </a:r>
            <a:r>
              <a:rPr lang="fr-FR" dirty="0" err="1"/>
              <a:t>xe</a:t>
            </a:r>
            <a:r>
              <a:rPr lang="fr-FR" dirty="0"/>
              <a:t> de lacet</a:t>
            </a:r>
          </a:p>
        </p:txBody>
      </p: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0" y="606107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 smtClean="0"/>
              <a:t>Une action sur les palonniers commande le braquage de la gouverne de direction.</a:t>
            </a:r>
            <a:endParaRPr lang="fr-FR" sz="1600" dirty="0"/>
          </a:p>
        </p:txBody>
      </p:sp>
      <p:sp>
        <p:nvSpPr>
          <p:cNvPr id="103" name="Titre 24"/>
          <p:cNvSpPr txBox="1">
            <a:spLocks/>
          </p:cNvSpPr>
          <p:nvPr/>
        </p:nvSpPr>
        <p:spPr>
          <a:xfrm>
            <a:off x="2774950" y="1894094"/>
            <a:ext cx="3594100" cy="253916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</a:lstStyle>
          <a:p>
            <a:r>
              <a:rPr lang="fr-FR" dirty="0"/>
              <a:t>Commande  :  Palonniers</a:t>
            </a:r>
          </a:p>
        </p:txBody>
      </p:sp>
      <p:sp>
        <p:nvSpPr>
          <p:cNvPr id="104" name="Titre 24"/>
          <p:cNvSpPr txBox="1">
            <a:spLocks/>
          </p:cNvSpPr>
          <p:nvPr/>
        </p:nvSpPr>
        <p:spPr>
          <a:xfrm>
            <a:off x="2774950" y="2396794"/>
            <a:ext cx="3594100" cy="253916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</a:lstStyle>
          <a:p>
            <a:r>
              <a:rPr lang="fr-FR" dirty="0"/>
              <a:t>Gouverne  :  G</a:t>
            </a:r>
            <a:r>
              <a:rPr lang="fr-FR" dirty="0" err="1"/>
              <a:t>ouverne</a:t>
            </a:r>
            <a:r>
              <a:rPr lang="fr-FR" dirty="0"/>
              <a:t> de direction</a:t>
            </a:r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49" y="632494"/>
            <a:ext cx="1469283" cy="104840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7" name="Freeform 4"/>
          <p:cNvSpPr>
            <a:spLocks/>
          </p:cNvSpPr>
          <p:nvPr/>
        </p:nvSpPr>
        <p:spPr bwMode="auto">
          <a:xfrm>
            <a:off x="6559550" y="4029075"/>
            <a:ext cx="1055688" cy="400050"/>
          </a:xfrm>
          <a:custGeom>
            <a:avLst/>
            <a:gdLst>
              <a:gd name="T0" fmla="*/ 3209 w 658"/>
              <a:gd name="T1" fmla="*/ 200828 h 249"/>
              <a:gd name="T2" fmla="*/ 1055688 w 658"/>
              <a:gd name="T3" fmla="*/ 96398 h 249"/>
              <a:gd name="T4" fmla="*/ 983490 w 658"/>
              <a:gd name="T5" fmla="*/ 216895 h 249"/>
              <a:gd name="T6" fmla="*/ 1055688 w 658"/>
              <a:gd name="T7" fmla="*/ 322932 h 249"/>
              <a:gd name="T8" fmla="*/ 3209 w 658"/>
              <a:gd name="T9" fmla="*/ 200828 h 2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8"/>
              <a:gd name="T16" fmla="*/ 0 h 249"/>
              <a:gd name="T17" fmla="*/ 658 w 658"/>
              <a:gd name="T18" fmla="*/ 249 h 2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8" h="249">
                <a:moveTo>
                  <a:pt x="2" y="125"/>
                </a:moveTo>
                <a:cubicBezTo>
                  <a:pt x="0" y="0"/>
                  <a:pt x="556" y="58"/>
                  <a:pt x="658" y="60"/>
                </a:cubicBezTo>
                <a:cubicBezTo>
                  <a:pt x="615" y="78"/>
                  <a:pt x="613" y="110"/>
                  <a:pt x="613" y="135"/>
                </a:cubicBezTo>
                <a:cubicBezTo>
                  <a:pt x="613" y="158"/>
                  <a:pt x="628" y="171"/>
                  <a:pt x="658" y="201"/>
                </a:cubicBezTo>
                <a:cubicBezTo>
                  <a:pt x="562" y="213"/>
                  <a:pt x="1" y="249"/>
                  <a:pt x="2" y="12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78" name="Group 5"/>
          <p:cNvGrpSpPr>
            <a:grpSpLocks/>
          </p:cNvGrpSpPr>
          <p:nvPr/>
        </p:nvGrpSpPr>
        <p:grpSpPr bwMode="auto">
          <a:xfrm>
            <a:off x="7594600" y="3829050"/>
            <a:ext cx="1138238" cy="817563"/>
            <a:chOff x="4784" y="1900"/>
            <a:chExt cx="717" cy="515"/>
          </a:xfrm>
        </p:grpSpPr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4854" y="1900"/>
              <a:ext cx="76" cy="183"/>
            </a:xfrm>
            <a:custGeom>
              <a:avLst/>
              <a:gdLst>
                <a:gd name="T0" fmla="*/ 0 w 75"/>
                <a:gd name="T1" fmla="*/ 181 h 181"/>
                <a:gd name="T2" fmla="*/ 36 w 75"/>
                <a:gd name="T3" fmla="*/ 0 h 181"/>
                <a:gd name="T4" fmla="*/ 76 w 75"/>
                <a:gd name="T5" fmla="*/ 183 h 181"/>
                <a:gd name="T6" fmla="*/ 36 w 75"/>
                <a:gd name="T7" fmla="*/ 180 h 181"/>
                <a:gd name="T8" fmla="*/ 0 w 75"/>
                <a:gd name="T9" fmla="*/ 181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81"/>
                <a:gd name="T17" fmla="*/ 75 w 75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81">
                  <a:moveTo>
                    <a:pt x="0" y="179"/>
                  </a:moveTo>
                  <a:cubicBezTo>
                    <a:pt x="0" y="149"/>
                    <a:pt x="9" y="1"/>
                    <a:pt x="36" y="0"/>
                  </a:cubicBezTo>
                  <a:cubicBezTo>
                    <a:pt x="70" y="2"/>
                    <a:pt x="75" y="151"/>
                    <a:pt x="75" y="181"/>
                  </a:cubicBezTo>
                  <a:lnTo>
                    <a:pt x="36" y="17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DDDDDD"/>
            </a:solidFill>
            <a:ln w="63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Oval 7"/>
            <p:cNvSpPr>
              <a:spLocks noChangeArrowheads="1"/>
            </p:cNvSpPr>
            <p:nvPr/>
          </p:nvSpPr>
          <p:spPr bwMode="auto">
            <a:xfrm>
              <a:off x="4877" y="1930"/>
              <a:ext cx="30" cy="3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 flipV="1">
              <a:off x="4854" y="2232"/>
              <a:ext cx="76" cy="183"/>
            </a:xfrm>
            <a:custGeom>
              <a:avLst/>
              <a:gdLst>
                <a:gd name="T0" fmla="*/ 0 w 75"/>
                <a:gd name="T1" fmla="*/ 181 h 181"/>
                <a:gd name="T2" fmla="*/ 36 w 75"/>
                <a:gd name="T3" fmla="*/ 0 h 181"/>
                <a:gd name="T4" fmla="*/ 76 w 75"/>
                <a:gd name="T5" fmla="*/ 183 h 181"/>
                <a:gd name="T6" fmla="*/ 36 w 75"/>
                <a:gd name="T7" fmla="*/ 180 h 181"/>
                <a:gd name="T8" fmla="*/ 0 w 75"/>
                <a:gd name="T9" fmla="*/ 181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81"/>
                <a:gd name="T17" fmla="*/ 75 w 75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81">
                  <a:moveTo>
                    <a:pt x="0" y="179"/>
                  </a:moveTo>
                  <a:cubicBezTo>
                    <a:pt x="0" y="149"/>
                    <a:pt x="9" y="1"/>
                    <a:pt x="36" y="0"/>
                  </a:cubicBezTo>
                  <a:cubicBezTo>
                    <a:pt x="70" y="2"/>
                    <a:pt x="75" y="151"/>
                    <a:pt x="75" y="181"/>
                  </a:cubicBezTo>
                  <a:lnTo>
                    <a:pt x="36" y="17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DDDDDD"/>
            </a:solidFill>
            <a:ln w="63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Oval 9"/>
            <p:cNvSpPr>
              <a:spLocks noChangeArrowheads="1"/>
            </p:cNvSpPr>
            <p:nvPr/>
          </p:nvSpPr>
          <p:spPr bwMode="auto">
            <a:xfrm flipV="1">
              <a:off x="4877" y="2356"/>
              <a:ext cx="30" cy="29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4784" y="2083"/>
              <a:ext cx="717" cy="150"/>
            </a:xfrm>
            <a:custGeom>
              <a:avLst/>
              <a:gdLst>
                <a:gd name="T0" fmla="*/ 0 w 1044"/>
                <a:gd name="T1" fmla="*/ 72 h 198"/>
                <a:gd name="T2" fmla="*/ 104 w 1044"/>
                <a:gd name="T3" fmla="*/ 0 h 198"/>
                <a:gd name="T4" fmla="*/ 717 w 1044"/>
                <a:gd name="T5" fmla="*/ 75 h 198"/>
                <a:gd name="T6" fmla="*/ 104 w 1044"/>
                <a:gd name="T7" fmla="*/ 149 h 198"/>
                <a:gd name="T8" fmla="*/ 0 w 1044"/>
                <a:gd name="T9" fmla="*/ 72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4"/>
                <a:gd name="T16" fmla="*/ 0 h 198"/>
                <a:gd name="T17" fmla="*/ 1044 w 1044"/>
                <a:gd name="T18" fmla="*/ 198 h 1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4" h="198">
                  <a:moveTo>
                    <a:pt x="0" y="95"/>
                  </a:moveTo>
                  <a:cubicBezTo>
                    <a:pt x="0" y="23"/>
                    <a:pt x="70" y="1"/>
                    <a:pt x="151" y="0"/>
                  </a:cubicBezTo>
                  <a:cubicBezTo>
                    <a:pt x="460" y="16"/>
                    <a:pt x="1044" y="99"/>
                    <a:pt x="1044" y="99"/>
                  </a:cubicBezTo>
                  <a:cubicBezTo>
                    <a:pt x="1044" y="99"/>
                    <a:pt x="325" y="198"/>
                    <a:pt x="151" y="197"/>
                  </a:cubicBezTo>
                  <a:cubicBezTo>
                    <a:pt x="72" y="197"/>
                    <a:pt x="0" y="165"/>
                    <a:pt x="0" y="95"/>
                  </a:cubicBezTo>
                  <a:close/>
                </a:path>
              </a:pathLst>
            </a:custGeom>
            <a:solidFill>
              <a:srgbClr val="7F7F7F">
                <a:alpha val="79999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4" name="Freeform 11"/>
          <p:cNvSpPr>
            <a:spLocks/>
          </p:cNvSpPr>
          <p:nvPr/>
        </p:nvSpPr>
        <p:spPr bwMode="auto">
          <a:xfrm rot="1800000">
            <a:off x="7531100" y="4344988"/>
            <a:ext cx="1138238" cy="239712"/>
          </a:xfrm>
          <a:custGeom>
            <a:avLst/>
            <a:gdLst>
              <a:gd name="T0" fmla="*/ 0 w 1044"/>
              <a:gd name="T1" fmla="*/ 115013 h 198"/>
              <a:gd name="T2" fmla="*/ 164630 w 1044"/>
              <a:gd name="T3" fmla="*/ 0 h 198"/>
              <a:gd name="T4" fmla="*/ 1138238 w 1044"/>
              <a:gd name="T5" fmla="*/ 119856 h 198"/>
              <a:gd name="T6" fmla="*/ 164630 w 1044"/>
              <a:gd name="T7" fmla="*/ 238501 h 198"/>
              <a:gd name="T8" fmla="*/ 0 w 1044"/>
              <a:gd name="T9" fmla="*/ 115013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4"/>
              <a:gd name="T16" fmla="*/ 0 h 198"/>
              <a:gd name="T17" fmla="*/ 1044 w 1044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4" h="198">
                <a:moveTo>
                  <a:pt x="0" y="95"/>
                </a:moveTo>
                <a:cubicBezTo>
                  <a:pt x="0" y="23"/>
                  <a:pt x="70" y="1"/>
                  <a:pt x="151" y="0"/>
                </a:cubicBezTo>
                <a:cubicBezTo>
                  <a:pt x="460" y="16"/>
                  <a:pt x="1044" y="99"/>
                  <a:pt x="1044" y="99"/>
                </a:cubicBezTo>
                <a:cubicBezTo>
                  <a:pt x="1044" y="99"/>
                  <a:pt x="325" y="198"/>
                  <a:pt x="151" y="197"/>
                </a:cubicBezTo>
                <a:cubicBezTo>
                  <a:pt x="72" y="197"/>
                  <a:pt x="0" y="165"/>
                  <a:pt x="0" y="95"/>
                </a:cubicBezTo>
                <a:close/>
              </a:path>
            </a:pathLst>
          </a:custGeom>
          <a:solidFill>
            <a:srgbClr val="8FAFC3">
              <a:alpha val="39999"/>
            </a:srgbClr>
          </a:solidFill>
          <a:ln w="6350">
            <a:solidFill>
              <a:srgbClr val="8FAFC3"/>
            </a:solidFill>
            <a:prstDash val="dash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5" name="Freeform 12"/>
          <p:cNvSpPr>
            <a:spLocks/>
          </p:cNvSpPr>
          <p:nvPr/>
        </p:nvSpPr>
        <p:spPr bwMode="auto">
          <a:xfrm rot="19800000">
            <a:off x="7535863" y="3890963"/>
            <a:ext cx="1136650" cy="239712"/>
          </a:xfrm>
          <a:custGeom>
            <a:avLst/>
            <a:gdLst>
              <a:gd name="T0" fmla="*/ 0 w 1044"/>
              <a:gd name="T1" fmla="*/ 115013 h 198"/>
              <a:gd name="T2" fmla="*/ 164401 w 1044"/>
              <a:gd name="T3" fmla="*/ 0 h 198"/>
              <a:gd name="T4" fmla="*/ 1136650 w 1044"/>
              <a:gd name="T5" fmla="*/ 119856 h 198"/>
              <a:gd name="T6" fmla="*/ 164401 w 1044"/>
              <a:gd name="T7" fmla="*/ 238501 h 198"/>
              <a:gd name="T8" fmla="*/ 0 w 1044"/>
              <a:gd name="T9" fmla="*/ 115013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44"/>
              <a:gd name="T16" fmla="*/ 0 h 198"/>
              <a:gd name="T17" fmla="*/ 1044 w 1044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44" h="198">
                <a:moveTo>
                  <a:pt x="0" y="95"/>
                </a:moveTo>
                <a:cubicBezTo>
                  <a:pt x="0" y="23"/>
                  <a:pt x="70" y="1"/>
                  <a:pt x="151" y="0"/>
                </a:cubicBezTo>
                <a:cubicBezTo>
                  <a:pt x="460" y="16"/>
                  <a:pt x="1044" y="99"/>
                  <a:pt x="1044" y="99"/>
                </a:cubicBezTo>
                <a:cubicBezTo>
                  <a:pt x="1044" y="99"/>
                  <a:pt x="325" y="198"/>
                  <a:pt x="151" y="197"/>
                </a:cubicBezTo>
                <a:cubicBezTo>
                  <a:pt x="72" y="197"/>
                  <a:pt x="0" y="165"/>
                  <a:pt x="0" y="95"/>
                </a:cubicBezTo>
                <a:close/>
              </a:path>
            </a:pathLst>
          </a:custGeom>
          <a:solidFill>
            <a:srgbClr val="FFB66D">
              <a:alpha val="39999"/>
            </a:srgbClr>
          </a:solidFill>
          <a:ln w="6350">
            <a:solidFill>
              <a:srgbClr val="FFB66D"/>
            </a:solidFill>
            <a:prstDash val="dash"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86" name="Group 13"/>
          <p:cNvGrpSpPr>
            <a:grpSpLocks/>
          </p:cNvGrpSpPr>
          <p:nvPr/>
        </p:nvGrpSpPr>
        <p:grpSpPr bwMode="auto">
          <a:xfrm>
            <a:off x="1052513" y="3419475"/>
            <a:ext cx="652462" cy="1598613"/>
            <a:chOff x="663" y="1642"/>
            <a:chExt cx="411" cy="1007"/>
          </a:xfrm>
        </p:grpSpPr>
        <p:grpSp>
          <p:nvGrpSpPr>
            <p:cNvPr id="87" name="Group 14"/>
            <p:cNvGrpSpPr>
              <a:grpSpLocks/>
            </p:cNvGrpSpPr>
            <p:nvPr/>
          </p:nvGrpSpPr>
          <p:grpSpPr bwMode="auto">
            <a:xfrm rot="-6600000">
              <a:off x="347" y="2142"/>
              <a:ext cx="875" cy="68"/>
              <a:chOff x="1785" y="2810"/>
              <a:chExt cx="1561" cy="121"/>
            </a:xfrm>
          </p:grpSpPr>
          <p:sp>
            <p:nvSpPr>
              <p:cNvPr id="94" name="Freeform 15"/>
              <p:cNvSpPr>
                <a:spLocks/>
              </p:cNvSpPr>
              <p:nvPr/>
            </p:nvSpPr>
            <p:spPr bwMode="auto">
              <a:xfrm>
                <a:off x="1785" y="2810"/>
                <a:ext cx="1561" cy="121"/>
              </a:xfrm>
              <a:custGeom>
                <a:avLst/>
                <a:gdLst>
                  <a:gd name="T0" fmla="*/ 0 w 1395"/>
                  <a:gd name="T1" fmla="*/ 121 h 102"/>
                  <a:gd name="T2" fmla="*/ 1561 w 1395"/>
                  <a:gd name="T3" fmla="*/ 121 h 102"/>
                  <a:gd name="T4" fmla="*/ 779 w 1395"/>
                  <a:gd name="T5" fmla="*/ 0 h 102"/>
                  <a:gd name="T6" fmla="*/ 0 w 1395"/>
                  <a:gd name="T7" fmla="*/ 121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5" name="Oval 16"/>
              <p:cNvSpPr>
                <a:spLocks noChangeArrowheads="1"/>
              </p:cNvSpPr>
              <p:nvPr/>
            </p:nvSpPr>
            <p:spPr bwMode="auto">
              <a:xfrm flipV="1">
                <a:off x="2531" y="2829"/>
                <a:ext cx="69" cy="69"/>
              </a:xfrm>
              <a:prstGeom prst="ellipse">
                <a:avLst/>
              </a:pr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8" name="Group 17"/>
            <p:cNvGrpSpPr>
              <a:grpSpLocks/>
            </p:cNvGrpSpPr>
            <p:nvPr/>
          </p:nvGrpSpPr>
          <p:grpSpPr bwMode="auto">
            <a:xfrm rot="-6600000">
              <a:off x="912" y="2483"/>
              <a:ext cx="204" cy="117"/>
              <a:chOff x="1538" y="3009"/>
              <a:chExt cx="257" cy="149"/>
            </a:xfrm>
          </p:grpSpPr>
          <p:sp>
            <p:nvSpPr>
              <p:cNvPr id="92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Freeform 19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9" name="Group 20"/>
            <p:cNvGrpSpPr>
              <a:grpSpLocks/>
            </p:cNvGrpSpPr>
            <p:nvPr/>
          </p:nvGrpSpPr>
          <p:grpSpPr bwMode="auto">
            <a:xfrm rot="-6600000">
              <a:off x="618" y="1679"/>
              <a:ext cx="204" cy="117"/>
              <a:chOff x="1538" y="3009"/>
              <a:chExt cx="257" cy="149"/>
            </a:xfrm>
          </p:grpSpPr>
          <p:sp>
            <p:nvSpPr>
              <p:cNvPr id="90" name="AutoShape 21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96" name="Group 23"/>
          <p:cNvGrpSpPr>
            <a:grpSpLocks/>
          </p:cNvGrpSpPr>
          <p:nvPr/>
        </p:nvGrpSpPr>
        <p:grpSpPr bwMode="auto">
          <a:xfrm>
            <a:off x="998538" y="3481388"/>
            <a:ext cx="757237" cy="1554162"/>
            <a:chOff x="629" y="1681"/>
            <a:chExt cx="477" cy="979"/>
          </a:xfrm>
        </p:grpSpPr>
        <p:grpSp>
          <p:nvGrpSpPr>
            <p:cNvPr id="97" name="Group 24"/>
            <p:cNvGrpSpPr>
              <a:grpSpLocks/>
            </p:cNvGrpSpPr>
            <p:nvPr/>
          </p:nvGrpSpPr>
          <p:grpSpPr bwMode="auto">
            <a:xfrm rot="-3900000">
              <a:off x="349" y="2099"/>
              <a:ext cx="875" cy="68"/>
              <a:chOff x="1785" y="2810"/>
              <a:chExt cx="1561" cy="121"/>
            </a:xfrm>
          </p:grpSpPr>
          <p:sp>
            <p:nvSpPr>
              <p:cNvPr id="106" name="Freeform 25"/>
              <p:cNvSpPr>
                <a:spLocks/>
              </p:cNvSpPr>
              <p:nvPr/>
            </p:nvSpPr>
            <p:spPr bwMode="auto">
              <a:xfrm>
                <a:off x="1785" y="2810"/>
                <a:ext cx="1561" cy="121"/>
              </a:xfrm>
              <a:custGeom>
                <a:avLst/>
                <a:gdLst>
                  <a:gd name="T0" fmla="*/ 0 w 1395"/>
                  <a:gd name="T1" fmla="*/ 121 h 102"/>
                  <a:gd name="T2" fmla="*/ 1561 w 1395"/>
                  <a:gd name="T3" fmla="*/ 121 h 102"/>
                  <a:gd name="T4" fmla="*/ 779 w 1395"/>
                  <a:gd name="T5" fmla="*/ 0 h 102"/>
                  <a:gd name="T6" fmla="*/ 0 w 1395"/>
                  <a:gd name="T7" fmla="*/ 121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" name="Oval 26"/>
              <p:cNvSpPr>
                <a:spLocks noChangeArrowheads="1"/>
              </p:cNvSpPr>
              <p:nvPr/>
            </p:nvSpPr>
            <p:spPr bwMode="auto">
              <a:xfrm flipV="1">
                <a:off x="2531" y="2829"/>
                <a:ext cx="69" cy="69"/>
              </a:xfrm>
              <a:prstGeom prst="ellipse">
                <a:avLst/>
              </a:pr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8" name="Group 27"/>
            <p:cNvGrpSpPr>
              <a:grpSpLocks/>
            </p:cNvGrpSpPr>
            <p:nvPr/>
          </p:nvGrpSpPr>
          <p:grpSpPr bwMode="auto">
            <a:xfrm rot="-3900000">
              <a:off x="588" y="2494"/>
              <a:ext cx="204" cy="117"/>
              <a:chOff x="1538" y="3009"/>
              <a:chExt cx="257" cy="149"/>
            </a:xfrm>
          </p:grpSpPr>
          <p:sp>
            <p:nvSpPr>
              <p:cNvPr id="102" name="AutoShape 28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5" name="Freeform 29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99" name="Group 30"/>
            <p:cNvGrpSpPr>
              <a:grpSpLocks/>
            </p:cNvGrpSpPr>
            <p:nvPr/>
          </p:nvGrpSpPr>
          <p:grpSpPr bwMode="auto">
            <a:xfrm rot="-3900000">
              <a:off x="948" y="1718"/>
              <a:ext cx="204" cy="117"/>
              <a:chOff x="1538" y="3009"/>
              <a:chExt cx="257" cy="149"/>
            </a:xfrm>
          </p:grpSpPr>
          <p:sp>
            <p:nvSpPr>
              <p:cNvPr id="100" name="AutoShape 31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1" name="Freeform 32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08" name="AutoShape 33"/>
          <p:cNvSpPr>
            <a:spLocks noChangeArrowheads="1"/>
          </p:cNvSpPr>
          <p:nvPr/>
        </p:nvSpPr>
        <p:spPr bwMode="auto">
          <a:xfrm rot="6522448">
            <a:off x="838994" y="4191794"/>
            <a:ext cx="1231900" cy="1617662"/>
          </a:xfrm>
          <a:custGeom>
            <a:avLst/>
            <a:gdLst>
              <a:gd name="T0" fmla="*/ 68218801 w 21600"/>
              <a:gd name="T1" fmla="*/ 40231778 h 21600"/>
              <a:gd name="T2" fmla="*/ 49691424 w 21600"/>
              <a:gd name="T3" fmla="*/ 15794298 h 21600"/>
              <a:gd name="T4" fmla="*/ 58122411 w 21600"/>
              <a:gd name="T5" fmla="*/ 46440679 h 21600"/>
              <a:gd name="T6" fmla="*/ 75989466 w 21600"/>
              <a:gd name="T7" fmla="*/ 88293340 h 21600"/>
              <a:gd name="T8" fmla="*/ 57654061 w 21600"/>
              <a:gd name="T9" fmla="*/ 102062864 h 21600"/>
              <a:gd name="T10" fmla="*/ 49671919 w 21600"/>
              <a:gd name="T11" fmla="*/ 7044064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8085"/>
                  <a:pt x="16838" y="5582"/>
                  <a:pt x="14471" y="4254"/>
                </a:cubicBezTo>
                <a:lnTo>
                  <a:pt x="16082" y="1380"/>
                </a:lnTo>
                <a:cubicBezTo>
                  <a:pt x="19490" y="3291"/>
                  <a:pt x="21600" y="6893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" name="AutoShape 40"/>
          <p:cNvSpPr>
            <a:spLocks noChangeArrowheads="1"/>
          </p:cNvSpPr>
          <p:nvPr/>
        </p:nvSpPr>
        <p:spPr bwMode="auto">
          <a:xfrm rot="15077552" flipV="1">
            <a:off x="838994" y="2664619"/>
            <a:ext cx="1231900" cy="1617662"/>
          </a:xfrm>
          <a:custGeom>
            <a:avLst/>
            <a:gdLst>
              <a:gd name="T0" fmla="*/ 68218801 w 21600"/>
              <a:gd name="T1" fmla="*/ 40231778 h 21600"/>
              <a:gd name="T2" fmla="*/ 49691424 w 21600"/>
              <a:gd name="T3" fmla="*/ 15794298 h 21600"/>
              <a:gd name="T4" fmla="*/ 58122411 w 21600"/>
              <a:gd name="T5" fmla="*/ 46440679 h 21600"/>
              <a:gd name="T6" fmla="*/ 75989466 w 21600"/>
              <a:gd name="T7" fmla="*/ 88293340 h 21600"/>
              <a:gd name="T8" fmla="*/ 57654061 w 21600"/>
              <a:gd name="T9" fmla="*/ 102062864 h 21600"/>
              <a:gd name="T10" fmla="*/ 49671919 w 21600"/>
              <a:gd name="T11" fmla="*/ 7044064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8085"/>
                  <a:pt x="16838" y="5582"/>
                  <a:pt x="14471" y="4254"/>
                </a:cubicBezTo>
                <a:lnTo>
                  <a:pt x="16082" y="1380"/>
                </a:lnTo>
                <a:cubicBezTo>
                  <a:pt x="19490" y="3291"/>
                  <a:pt x="21600" y="6893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FFB66D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0" name="Group 41"/>
          <p:cNvGrpSpPr>
            <a:grpSpLocks/>
          </p:cNvGrpSpPr>
          <p:nvPr/>
        </p:nvGrpSpPr>
        <p:grpSpPr bwMode="auto">
          <a:xfrm>
            <a:off x="1185863" y="3397250"/>
            <a:ext cx="288925" cy="1681163"/>
            <a:chOff x="747" y="1628"/>
            <a:chExt cx="182" cy="1059"/>
          </a:xfrm>
        </p:grpSpPr>
        <p:sp>
          <p:nvSpPr>
            <p:cNvPr id="111" name="AutoShape 42"/>
            <p:cNvSpPr>
              <a:spLocks noChangeArrowheads="1"/>
            </p:cNvSpPr>
            <p:nvPr/>
          </p:nvSpPr>
          <p:spPr bwMode="auto">
            <a:xfrm rot="-5400000" flipH="1" flipV="1">
              <a:off x="833" y="2553"/>
              <a:ext cx="23" cy="66"/>
            </a:xfrm>
            <a:prstGeom prst="can">
              <a:avLst>
                <a:gd name="adj" fmla="val 27859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" name="Freeform 43"/>
            <p:cNvSpPr>
              <a:spLocks/>
            </p:cNvSpPr>
            <p:nvPr/>
          </p:nvSpPr>
          <p:spPr bwMode="auto">
            <a:xfrm rot="-5400000">
              <a:off x="799" y="2557"/>
              <a:ext cx="203" cy="57"/>
            </a:xfrm>
            <a:custGeom>
              <a:avLst/>
              <a:gdLst>
                <a:gd name="T0" fmla="*/ 0 w 468"/>
                <a:gd name="T1" fmla="*/ 57 h 133"/>
                <a:gd name="T2" fmla="*/ 0 w 468"/>
                <a:gd name="T3" fmla="*/ 0 h 133"/>
                <a:gd name="T4" fmla="*/ 203 w 468"/>
                <a:gd name="T5" fmla="*/ 0 h 133"/>
                <a:gd name="T6" fmla="*/ 203 w 468"/>
                <a:gd name="T7" fmla="*/ 57 h 133"/>
                <a:gd name="T8" fmla="*/ 185 w 468"/>
                <a:gd name="T9" fmla="*/ 57 h 133"/>
                <a:gd name="T10" fmla="*/ 185 w 468"/>
                <a:gd name="T11" fmla="*/ 18 h 133"/>
                <a:gd name="T12" fmla="*/ 16 w 468"/>
                <a:gd name="T13" fmla="*/ 18 h 133"/>
                <a:gd name="T14" fmla="*/ 16 w 468"/>
                <a:gd name="T15" fmla="*/ 57 h 133"/>
                <a:gd name="T16" fmla="*/ 0 w 468"/>
                <a:gd name="T17" fmla="*/ 57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133"/>
                <a:gd name="T29" fmla="*/ 468 w 468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133">
                  <a:moveTo>
                    <a:pt x="0" y="133"/>
                  </a:moveTo>
                  <a:lnTo>
                    <a:pt x="0" y="0"/>
                  </a:lnTo>
                  <a:lnTo>
                    <a:pt x="468" y="0"/>
                  </a:lnTo>
                  <a:lnTo>
                    <a:pt x="468" y="133"/>
                  </a:lnTo>
                  <a:lnTo>
                    <a:pt x="427" y="133"/>
                  </a:lnTo>
                  <a:lnTo>
                    <a:pt x="427" y="43"/>
                  </a:lnTo>
                  <a:lnTo>
                    <a:pt x="37" y="43"/>
                  </a:lnTo>
                  <a:lnTo>
                    <a:pt x="37" y="133"/>
                  </a:lnTo>
                  <a:lnTo>
                    <a:pt x="0" y="133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3" name="AutoShape 44"/>
            <p:cNvSpPr>
              <a:spLocks noChangeArrowheads="1"/>
            </p:cNvSpPr>
            <p:nvPr/>
          </p:nvSpPr>
          <p:spPr bwMode="auto">
            <a:xfrm rot="-5400000" flipH="1" flipV="1">
              <a:off x="832" y="1697"/>
              <a:ext cx="23" cy="66"/>
            </a:xfrm>
            <a:prstGeom prst="can">
              <a:avLst>
                <a:gd name="adj" fmla="val 27859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4" name="Freeform 45"/>
            <p:cNvSpPr>
              <a:spLocks/>
            </p:cNvSpPr>
            <p:nvPr/>
          </p:nvSpPr>
          <p:spPr bwMode="auto">
            <a:xfrm rot="-5400000">
              <a:off x="798" y="1701"/>
              <a:ext cx="203" cy="57"/>
            </a:xfrm>
            <a:custGeom>
              <a:avLst/>
              <a:gdLst>
                <a:gd name="T0" fmla="*/ 0 w 468"/>
                <a:gd name="T1" fmla="*/ 57 h 133"/>
                <a:gd name="T2" fmla="*/ 0 w 468"/>
                <a:gd name="T3" fmla="*/ 0 h 133"/>
                <a:gd name="T4" fmla="*/ 203 w 468"/>
                <a:gd name="T5" fmla="*/ 0 h 133"/>
                <a:gd name="T6" fmla="*/ 203 w 468"/>
                <a:gd name="T7" fmla="*/ 57 h 133"/>
                <a:gd name="T8" fmla="*/ 185 w 468"/>
                <a:gd name="T9" fmla="*/ 57 h 133"/>
                <a:gd name="T10" fmla="*/ 185 w 468"/>
                <a:gd name="T11" fmla="*/ 18 h 133"/>
                <a:gd name="T12" fmla="*/ 16 w 468"/>
                <a:gd name="T13" fmla="*/ 18 h 133"/>
                <a:gd name="T14" fmla="*/ 16 w 468"/>
                <a:gd name="T15" fmla="*/ 57 h 133"/>
                <a:gd name="T16" fmla="*/ 0 w 468"/>
                <a:gd name="T17" fmla="*/ 57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133"/>
                <a:gd name="T29" fmla="*/ 468 w 468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133">
                  <a:moveTo>
                    <a:pt x="0" y="133"/>
                  </a:moveTo>
                  <a:lnTo>
                    <a:pt x="0" y="0"/>
                  </a:lnTo>
                  <a:lnTo>
                    <a:pt x="468" y="0"/>
                  </a:lnTo>
                  <a:lnTo>
                    <a:pt x="468" y="133"/>
                  </a:lnTo>
                  <a:lnTo>
                    <a:pt x="427" y="133"/>
                  </a:lnTo>
                  <a:lnTo>
                    <a:pt x="427" y="43"/>
                  </a:lnTo>
                  <a:lnTo>
                    <a:pt x="37" y="43"/>
                  </a:lnTo>
                  <a:lnTo>
                    <a:pt x="37" y="133"/>
                  </a:lnTo>
                  <a:lnTo>
                    <a:pt x="0" y="133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15" name="Group 46"/>
            <p:cNvGrpSpPr>
              <a:grpSpLocks/>
            </p:cNvGrpSpPr>
            <p:nvPr/>
          </p:nvGrpSpPr>
          <p:grpSpPr bwMode="auto">
            <a:xfrm>
              <a:off x="747" y="1719"/>
              <a:ext cx="68" cy="875"/>
              <a:chOff x="747" y="1719"/>
              <a:chExt cx="68" cy="875"/>
            </a:xfrm>
          </p:grpSpPr>
          <p:sp>
            <p:nvSpPr>
              <p:cNvPr id="116" name="Freeform 47"/>
              <p:cNvSpPr>
                <a:spLocks/>
              </p:cNvSpPr>
              <p:nvPr/>
            </p:nvSpPr>
            <p:spPr bwMode="auto">
              <a:xfrm rot="-5400000">
                <a:off x="343" y="2123"/>
                <a:ext cx="875" cy="68"/>
              </a:xfrm>
              <a:custGeom>
                <a:avLst/>
                <a:gdLst>
                  <a:gd name="T0" fmla="*/ 0 w 1395"/>
                  <a:gd name="T1" fmla="*/ 68 h 102"/>
                  <a:gd name="T2" fmla="*/ 875 w 1395"/>
                  <a:gd name="T3" fmla="*/ 68 h 102"/>
                  <a:gd name="T4" fmla="*/ 437 w 1395"/>
                  <a:gd name="T5" fmla="*/ 0 h 102"/>
                  <a:gd name="T6" fmla="*/ 0 w 1395"/>
                  <a:gd name="T7" fmla="*/ 68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" name="Oval 48"/>
              <p:cNvSpPr>
                <a:spLocks noChangeArrowheads="1"/>
              </p:cNvSpPr>
              <p:nvPr/>
            </p:nvSpPr>
            <p:spPr bwMode="auto">
              <a:xfrm rot="16200000" flipV="1">
                <a:off x="757" y="2138"/>
                <a:ext cx="39" cy="3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18" name="Freeform 49"/>
          <p:cNvSpPr>
            <a:spLocks/>
          </p:cNvSpPr>
          <p:nvPr/>
        </p:nvSpPr>
        <p:spPr bwMode="auto">
          <a:xfrm>
            <a:off x="1466850" y="4564063"/>
            <a:ext cx="6305550" cy="206375"/>
          </a:xfrm>
          <a:custGeom>
            <a:avLst/>
            <a:gdLst>
              <a:gd name="T0" fmla="*/ 0 w 3972"/>
              <a:gd name="T1" fmla="*/ 206375 h 130"/>
              <a:gd name="T2" fmla="*/ 6305550 w 3972"/>
              <a:gd name="T3" fmla="*/ 0 h 130"/>
              <a:gd name="T4" fmla="*/ 0 60000 65536"/>
              <a:gd name="T5" fmla="*/ 0 60000 65536"/>
              <a:gd name="T6" fmla="*/ 0 w 3972"/>
              <a:gd name="T7" fmla="*/ 0 h 130"/>
              <a:gd name="T8" fmla="*/ 3972 w 3972"/>
              <a:gd name="T9" fmla="*/ 130 h 1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2" h="130">
                <a:moveTo>
                  <a:pt x="0" y="130"/>
                </a:moveTo>
                <a:lnTo>
                  <a:pt x="397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9" name="Freeform 50"/>
          <p:cNvSpPr>
            <a:spLocks/>
          </p:cNvSpPr>
          <p:nvPr/>
        </p:nvSpPr>
        <p:spPr bwMode="auto">
          <a:xfrm>
            <a:off x="1466850" y="3708400"/>
            <a:ext cx="6305550" cy="196850"/>
          </a:xfrm>
          <a:custGeom>
            <a:avLst/>
            <a:gdLst>
              <a:gd name="T0" fmla="*/ 0 w 3972"/>
              <a:gd name="T1" fmla="*/ 0 h 124"/>
              <a:gd name="T2" fmla="*/ 6305550 w 3972"/>
              <a:gd name="T3" fmla="*/ 196850 h 124"/>
              <a:gd name="T4" fmla="*/ 0 60000 65536"/>
              <a:gd name="T5" fmla="*/ 0 60000 65536"/>
              <a:gd name="T6" fmla="*/ 0 w 3972"/>
              <a:gd name="T7" fmla="*/ 0 h 124"/>
              <a:gd name="T8" fmla="*/ 3972 w 3972"/>
              <a:gd name="T9" fmla="*/ 124 h 1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972" h="124">
                <a:moveTo>
                  <a:pt x="0" y="0"/>
                </a:moveTo>
                <a:lnTo>
                  <a:pt x="3972" y="1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70" grpId="0"/>
      <p:bldP spid="103" grpId="0" animBg="1"/>
      <p:bldP spid="104" grpId="0" animBg="1"/>
      <p:bldP spid="77" grpId="0" animBg="1"/>
      <p:bldP spid="84" grpId="0" animBg="1"/>
      <p:bldP spid="85" grpId="0" animBg="1"/>
      <p:bldP spid="108" grpId="0" animBg="1"/>
      <p:bldP spid="109" grpId="0" animBg="1"/>
      <p:bldP spid="118" grpId="0" animBg="1"/>
      <p:bldP spid="1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8553" y="1790702"/>
            <a:ext cx="2711528" cy="3551545"/>
          </a:xfrm>
          <a:prstGeom prst="snip1Rect">
            <a:avLst>
              <a:gd name="adj" fmla="val 7098"/>
            </a:avLst>
          </a:prstGeom>
        </p:spPr>
      </p:pic>
      <p:sp>
        <p:nvSpPr>
          <p:cNvPr id="28676" name="Freeform 4"/>
          <p:cNvSpPr>
            <a:spLocks/>
          </p:cNvSpPr>
          <p:nvPr/>
        </p:nvSpPr>
        <p:spPr bwMode="auto">
          <a:xfrm>
            <a:off x="1255713" y="3641726"/>
            <a:ext cx="5857875" cy="0"/>
          </a:xfrm>
          <a:custGeom>
            <a:avLst/>
            <a:gdLst>
              <a:gd name="T0" fmla="*/ 0 w 3690"/>
              <a:gd name="T1" fmla="*/ 46038 h 29"/>
              <a:gd name="T2" fmla="*/ 5857875 w 3690"/>
              <a:gd name="T3" fmla="*/ 0 h 29"/>
              <a:gd name="T4" fmla="*/ 0 60000 65536"/>
              <a:gd name="T5" fmla="*/ 0 60000 65536"/>
              <a:gd name="T6" fmla="*/ 0 w 3690"/>
              <a:gd name="T7" fmla="*/ 0 h 29"/>
              <a:gd name="T8" fmla="*/ 3690 w 3690"/>
              <a:gd name="T9" fmla="*/ 29 h 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90" h="29">
                <a:moveTo>
                  <a:pt x="0" y="29"/>
                </a:moveTo>
                <a:lnTo>
                  <a:pt x="369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er 105"/>
          <p:cNvGrpSpPr/>
          <p:nvPr/>
        </p:nvGrpSpPr>
        <p:grpSpPr>
          <a:xfrm rot="19440000">
            <a:off x="6583399" y="3074970"/>
            <a:ext cx="1930400" cy="992749"/>
            <a:chOff x="6824698" y="5359686"/>
            <a:chExt cx="1930400" cy="992749"/>
          </a:xfrm>
        </p:grpSpPr>
        <p:sp>
          <p:nvSpPr>
            <p:cNvPr id="98" name="Oval 5"/>
            <p:cNvSpPr>
              <a:spLocks noChangeArrowheads="1"/>
            </p:cNvSpPr>
            <p:nvPr/>
          </p:nvSpPr>
          <p:spPr bwMode="auto">
            <a:xfrm rot="2283228">
              <a:off x="6824698" y="5359686"/>
              <a:ext cx="1930400" cy="992749"/>
            </a:xfrm>
            <a:prstGeom prst="ellipse">
              <a:avLst/>
            </a:prstGeom>
            <a:solidFill>
              <a:schemeClr val="bg1">
                <a:alpha val="41000"/>
              </a:schemeClr>
            </a:solidFill>
            <a:ln w="6350">
              <a:solidFill>
                <a:srgbClr val="7F7F7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" name="Group 75"/>
            <p:cNvGrpSpPr>
              <a:grpSpLocks/>
            </p:cNvGrpSpPr>
            <p:nvPr/>
          </p:nvGrpSpPr>
          <p:grpSpPr bwMode="auto">
            <a:xfrm rot="2100000">
              <a:off x="6994525" y="5607050"/>
              <a:ext cx="1474788" cy="554038"/>
              <a:chOff x="4357" y="3404"/>
              <a:chExt cx="929" cy="349"/>
            </a:xfrm>
          </p:grpSpPr>
          <p:sp>
            <p:nvSpPr>
              <p:cNvPr id="39966" name="Freeform 76"/>
              <p:cNvSpPr>
                <a:spLocks/>
              </p:cNvSpPr>
              <p:nvPr/>
            </p:nvSpPr>
            <p:spPr bwMode="auto">
              <a:xfrm>
                <a:off x="4357" y="3489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7" name="Freeform 77"/>
              <p:cNvSpPr>
                <a:spLocks/>
              </p:cNvSpPr>
              <p:nvPr/>
            </p:nvSpPr>
            <p:spPr bwMode="auto">
              <a:xfrm>
                <a:off x="4847" y="3404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8" name="Oval 78"/>
              <p:cNvSpPr>
                <a:spLocks noChangeArrowheads="1"/>
              </p:cNvSpPr>
              <p:nvPr/>
            </p:nvSpPr>
            <p:spPr bwMode="auto">
              <a:xfrm>
                <a:off x="4863" y="3424"/>
                <a:ext cx="20" cy="21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9" name="Freeform 79"/>
              <p:cNvSpPr>
                <a:spLocks/>
              </p:cNvSpPr>
              <p:nvPr/>
            </p:nvSpPr>
            <p:spPr bwMode="auto">
              <a:xfrm flipV="1">
                <a:off x="4847" y="3629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0" name="Oval 80"/>
              <p:cNvSpPr>
                <a:spLocks noChangeArrowheads="1"/>
              </p:cNvSpPr>
              <p:nvPr/>
            </p:nvSpPr>
            <p:spPr bwMode="auto">
              <a:xfrm flipV="1">
                <a:off x="4863" y="3713"/>
                <a:ext cx="20" cy="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1" name="Freeform 81"/>
              <p:cNvSpPr>
                <a:spLocks/>
              </p:cNvSpPr>
              <p:nvPr/>
            </p:nvSpPr>
            <p:spPr bwMode="auto">
              <a:xfrm>
                <a:off x="4799" y="3528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2">
                  <a:lumMod val="65000"/>
                  <a:alpha val="35000"/>
                </a:schemeClr>
              </a:solidFill>
              <a:ln w="9525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2" name="Freeform 82"/>
              <p:cNvSpPr>
                <a:spLocks/>
              </p:cNvSpPr>
              <p:nvPr/>
            </p:nvSpPr>
            <p:spPr bwMode="auto">
              <a:xfrm rot="1393875">
                <a:off x="4783" y="3606"/>
                <a:ext cx="486" cy="103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6 w 1044"/>
                  <a:gd name="T5" fmla="*/ 52 h 198"/>
                  <a:gd name="T6" fmla="*/ 70 w 1044"/>
                  <a:gd name="T7" fmla="*/ 102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0BDCC"/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  <p:sp>
        <p:nvSpPr>
          <p:cNvPr id="28763" name="Text Box 91"/>
          <p:cNvSpPr txBox="1">
            <a:spLocks noChangeArrowheads="1"/>
          </p:cNvSpPr>
          <p:nvPr/>
        </p:nvSpPr>
        <p:spPr bwMode="auto">
          <a:xfrm>
            <a:off x="0" y="1587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lacet pour obtenir </a:t>
            </a:r>
          </a:p>
          <a:p>
            <a:r>
              <a:rPr lang="fr-FR" dirty="0"/>
              <a:t>une cadence ! </a:t>
            </a:r>
          </a:p>
        </p:txBody>
      </p:sp>
      <p:grpSp>
        <p:nvGrpSpPr>
          <p:cNvPr id="52" name="Grouper 51"/>
          <p:cNvGrpSpPr/>
          <p:nvPr/>
        </p:nvGrpSpPr>
        <p:grpSpPr>
          <a:xfrm>
            <a:off x="4325938" y="3030538"/>
            <a:ext cx="1524000" cy="709612"/>
            <a:chOff x="4427538" y="3081338"/>
            <a:chExt cx="1524000" cy="709612"/>
          </a:xfrm>
        </p:grpSpPr>
        <p:sp>
          <p:nvSpPr>
            <p:cNvPr id="28764" name="Text Box 92"/>
            <p:cNvSpPr txBox="1">
              <a:spLocks noChangeArrowheads="1"/>
            </p:cNvSpPr>
            <p:nvPr/>
          </p:nvSpPr>
          <p:spPr bwMode="auto">
            <a:xfrm flipH="1">
              <a:off x="4827588" y="3081338"/>
              <a:ext cx="11239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lacet</a:t>
              </a:r>
            </a:p>
          </p:txBody>
        </p:sp>
        <p:sp>
          <p:nvSpPr>
            <p:cNvPr id="28765" name="Freeform 93"/>
            <p:cNvSpPr>
              <a:spLocks/>
            </p:cNvSpPr>
            <p:nvPr/>
          </p:nvSpPr>
          <p:spPr bwMode="auto">
            <a:xfrm>
              <a:off x="4610100" y="3373438"/>
              <a:ext cx="1254125" cy="227012"/>
            </a:xfrm>
            <a:custGeom>
              <a:avLst/>
              <a:gdLst>
                <a:gd name="T0" fmla="*/ 1254125 w 790"/>
                <a:gd name="T1" fmla="*/ 0 h 143"/>
                <a:gd name="T2" fmla="*/ 307975 w 790"/>
                <a:gd name="T3" fmla="*/ 0 h 143"/>
                <a:gd name="T4" fmla="*/ 0 w 790"/>
                <a:gd name="T5" fmla="*/ 227012 h 143"/>
                <a:gd name="T6" fmla="*/ 0 60000 65536"/>
                <a:gd name="T7" fmla="*/ 0 60000 65536"/>
                <a:gd name="T8" fmla="*/ 0 60000 65536"/>
                <a:gd name="T9" fmla="*/ 0 w 790"/>
                <a:gd name="T10" fmla="*/ 0 h 143"/>
                <a:gd name="T11" fmla="*/ 790 w 790"/>
                <a:gd name="T12" fmla="*/ 143 h 1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0" h="143">
                  <a:moveTo>
                    <a:pt x="790" y="0"/>
                  </a:moveTo>
                  <a:lnTo>
                    <a:pt x="194" y="0"/>
                  </a:lnTo>
                  <a:lnTo>
                    <a:pt x="0" y="143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6" name="Group 94"/>
            <p:cNvGrpSpPr>
              <a:grpSpLocks/>
            </p:cNvGrpSpPr>
            <p:nvPr/>
          </p:nvGrpSpPr>
          <p:grpSpPr bwMode="auto">
            <a:xfrm>
              <a:off x="4427538" y="3579813"/>
              <a:ext cx="211137" cy="211137"/>
              <a:chOff x="2408" y="2149"/>
              <a:chExt cx="68" cy="68"/>
            </a:xfrm>
          </p:grpSpPr>
          <p:sp>
            <p:nvSpPr>
              <p:cNvPr id="39957" name="Oval 95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58" name="Oval 96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7" name="Grouper 103"/>
          <p:cNvGrpSpPr/>
          <p:nvPr/>
        </p:nvGrpSpPr>
        <p:grpSpPr>
          <a:xfrm>
            <a:off x="6553200" y="3327400"/>
            <a:ext cx="1930400" cy="614925"/>
            <a:chOff x="6959600" y="3314700"/>
            <a:chExt cx="1930400" cy="614925"/>
          </a:xfrm>
        </p:grpSpPr>
        <p:grpSp>
          <p:nvGrpSpPr>
            <p:cNvPr id="8" name="Group 68"/>
            <p:cNvGrpSpPr>
              <a:grpSpLocks/>
            </p:cNvGrpSpPr>
            <p:nvPr/>
          </p:nvGrpSpPr>
          <p:grpSpPr bwMode="auto">
            <a:xfrm>
              <a:off x="7186613" y="3349625"/>
              <a:ext cx="1474787" cy="554038"/>
              <a:chOff x="4605" y="2070"/>
              <a:chExt cx="929" cy="349"/>
            </a:xfrm>
          </p:grpSpPr>
          <p:sp>
            <p:nvSpPr>
              <p:cNvPr id="39973" name="Freeform 69"/>
              <p:cNvSpPr>
                <a:spLocks/>
              </p:cNvSpPr>
              <p:nvPr/>
            </p:nvSpPr>
            <p:spPr bwMode="auto">
              <a:xfrm>
                <a:off x="4605" y="2155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4" name="Freeform 70"/>
              <p:cNvSpPr>
                <a:spLocks/>
              </p:cNvSpPr>
              <p:nvPr/>
            </p:nvSpPr>
            <p:spPr bwMode="auto">
              <a:xfrm>
                <a:off x="5095" y="2070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5" name="Oval 71"/>
              <p:cNvSpPr>
                <a:spLocks noChangeArrowheads="1"/>
              </p:cNvSpPr>
              <p:nvPr/>
            </p:nvSpPr>
            <p:spPr bwMode="auto">
              <a:xfrm>
                <a:off x="5111" y="2090"/>
                <a:ext cx="20" cy="21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6" name="Freeform 72"/>
              <p:cNvSpPr>
                <a:spLocks/>
              </p:cNvSpPr>
              <p:nvPr/>
            </p:nvSpPr>
            <p:spPr bwMode="auto">
              <a:xfrm flipV="1">
                <a:off x="5095" y="2295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7" name="Oval 73"/>
              <p:cNvSpPr>
                <a:spLocks noChangeArrowheads="1"/>
              </p:cNvSpPr>
              <p:nvPr/>
            </p:nvSpPr>
            <p:spPr bwMode="auto">
              <a:xfrm flipV="1">
                <a:off x="5111" y="2379"/>
                <a:ext cx="20" cy="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8" name="Freeform 74"/>
              <p:cNvSpPr>
                <a:spLocks/>
              </p:cNvSpPr>
              <p:nvPr/>
            </p:nvSpPr>
            <p:spPr bwMode="auto">
              <a:xfrm>
                <a:off x="5047" y="2194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6A6A6">
                  <a:alpha val="39999"/>
                </a:srgbClr>
              </a:solidFill>
              <a:ln w="9525" cap="flat" cmpd="sng" algn="ctr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0" name="Oval 10"/>
            <p:cNvSpPr>
              <a:spLocks noChangeArrowheads="1"/>
            </p:cNvSpPr>
            <p:nvPr/>
          </p:nvSpPr>
          <p:spPr bwMode="auto">
            <a:xfrm>
              <a:off x="6959600" y="3314700"/>
              <a:ext cx="1930400" cy="614925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6350">
              <a:solidFill>
                <a:srgbClr val="969696"/>
              </a:solidFill>
              <a:round/>
              <a:headEnd/>
              <a:tailEnd/>
            </a:ln>
            <a:effectLst>
              <a:outerShdw blurRad="63500" sx="102000" sy="102000" algn="ctr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01" name="AutoShape 32"/>
          <p:cNvSpPr>
            <a:spLocks noChangeArrowheads="1"/>
          </p:cNvSpPr>
          <p:nvPr/>
        </p:nvSpPr>
        <p:spPr bwMode="auto">
          <a:xfrm rot="18197433" flipV="1">
            <a:off x="7756528" y="3234403"/>
            <a:ext cx="530225" cy="485775"/>
          </a:xfrm>
          <a:custGeom>
            <a:avLst/>
            <a:gdLst>
              <a:gd name="T0" fmla="*/ 9761761 w 21600"/>
              <a:gd name="T1" fmla="*/ 0 h 21600"/>
              <a:gd name="T2" fmla="*/ 0 w 21600"/>
              <a:gd name="T3" fmla="*/ 5462450 h 21600"/>
              <a:gd name="T4" fmla="*/ 9761761 w 21600"/>
              <a:gd name="T5" fmla="*/ 10924877 h 21600"/>
              <a:gd name="T6" fmla="*/ 13015674 w 21600"/>
              <a:gd name="T7" fmla="*/ 546245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77A5D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53" name="Group 41"/>
          <p:cNvGrpSpPr>
            <a:grpSpLocks/>
          </p:cNvGrpSpPr>
          <p:nvPr/>
        </p:nvGrpSpPr>
        <p:grpSpPr bwMode="auto">
          <a:xfrm>
            <a:off x="2659063" y="2800350"/>
            <a:ext cx="288925" cy="1681163"/>
            <a:chOff x="747" y="1628"/>
            <a:chExt cx="182" cy="1059"/>
          </a:xfrm>
        </p:grpSpPr>
        <p:sp>
          <p:nvSpPr>
            <p:cNvPr id="54" name="AutoShape 42"/>
            <p:cNvSpPr>
              <a:spLocks noChangeArrowheads="1"/>
            </p:cNvSpPr>
            <p:nvPr/>
          </p:nvSpPr>
          <p:spPr bwMode="auto">
            <a:xfrm rot="-5400000" flipH="1" flipV="1">
              <a:off x="833" y="2553"/>
              <a:ext cx="23" cy="66"/>
            </a:xfrm>
            <a:prstGeom prst="can">
              <a:avLst>
                <a:gd name="adj" fmla="val 27859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 rot="-5400000">
              <a:off x="799" y="2557"/>
              <a:ext cx="203" cy="57"/>
            </a:xfrm>
            <a:custGeom>
              <a:avLst/>
              <a:gdLst>
                <a:gd name="T0" fmla="*/ 0 w 468"/>
                <a:gd name="T1" fmla="*/ 57 h 133"/>
                <a:gd name="T2" fmla="*/ 0 w 468"/>
                <a:gd name="T3" fmla="*/ 0 h 133"/>
                <a:gd name="T4" fmla="*/ 203 w 468"/>
                <a:gd name="T5" fmla="*/ 0 h 133"/>
                <a:gd name="T6" fmla="*/ 203 w 468"/>
                <a:gd name="T7" fmla="*/ 57 h 133"/>
                <a:gd name="T8" fmla="*/ 185 w 468"/>
                <a:gd name="T9" fmla="*/ 57 h 133"/>
                <a:gd name="T10" fmla="*/ 185 w 468"/>
                <a:gd name="T11" fmla="*/ 18 h 133"/>
                <a:gd name="T12" fmla="*/ 16 w 468"/>
                <a:gd name="T13" fmla="*/ 18 h 133"/>
                <a:gd name="T14" fmla="*/ 16 w 468"/>
                <a:gd name="T15" fmla="*/ 57 h 133"/>
                <a:gd name="T16" fmla="*/ 0 w 468"/>
                <a:gd name="T17" fmla="*/ 57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133"/>
                <a:gd name="T29" fmla="*/ 468 w 468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133">
                  <a:moveTo>
                    <a:pt x="0" y="133"/>
                  </a:moveTo>
                  <a:lnTo>
                    <a:pt x="0" y="0"/>
                  </a:lnTo>
                  <a:lnTo>
                    <a:pt x="468" y="0"/>
                  </a:lnTo>
                  <a:lnTo>
                    <a:pt x="468" y="133"/>
                  </a:lnTo>
                  <a:lnTo>
                    <a:pt x="427" y="133"/>
                  </a:lnTo>
                  <a:lnTo>
                    <a:pt x="427" y="43"/>
                  </a:lnTo>
                  <a:lnTo>
                    <a:pt x="37" y="43"/>
                  </a:lnTo>
                  <a:lnTo>
                    <a:pt x="37" y="133"/>
                  </a:lnTo>
                  <a:lnTo>
                    <a:pt x="0" y="133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AutoShape 44"/>
            <p:cNvSpPr>
              <a:spLocks noChangeArrowheads="1"/>
            </p:cNvSpPr>
            <p:nvPr/>
          </p:nvSpPr>
          <p:spPr bwMode="auto">
            <a:xfrm rot="-5400000" flipH="1" flipV="1">
              <a:off x="832" y="1697"/>
              <a:ext cx="23" cy="66"/>
            </a:xfrm>
            <a:prstGeom prst="can">
              <a:avLst>
                <a:gd name="adj" fmla="val 27859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 rot="-5400000">
              <a:off x="798" y="1701"/>
              <a:ext cx="203" cy="57"/>
            </a:xfrm>
            <a:custGeom>
              <a:avLst/>
              <a:gdLst>
                <a:gd name="T0" fmla="*/ 0 w 468"/>
                <a:gd name="T1" fmla="*/ 57 h 133"/>
                <a:gd name="T2" fmla="*/ 0 w 468"/>
                <a:gd name="T3" fmla="*/ 0 h 133"/>
                <a:gd name="T4" fmla="*/ 203 w 468"/>
                <a:gd name="T5" fmla="*/ 0 h 133"/>
                <a:gd name="T6" fmla="*/ 203 w 468"/>
                <a:gd name="T7" fmla="*/ 57 h 133"/>
                <a:gd name="T8" fmla="*/ 185 w 468"/>
                <a:gd name="T9" fmla="*/ 57 h 133"/>
                <a:gd name="T10" fmla="*/ 185 w 468"/>
                <a:gd name="T11" fmla="*/ 18 h 133"/>
                <a:gd name="T12" fmla="*/ 16 w 468"/>
                <a:gd name="T13" fmla="*/ 18 h 133"/>
                <a:gd name="T14" fmla="*/ 16 w 468"/>
                <a:gd name="T15" fmla="*/ 57 h 133"/>
                <a:gd name="T16" fmla="*/ 0 w 468"/>
                <a:gd name="T17" fmla="*/ 57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133"/>
                <a:gd name="T29" fmla="*/ 468 w 468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133">
                  <a:moveTo>
                    <a:pt x="0" y="133"/>
                  </a:moveTo>
                  <a:lnTo>
                    <a:pt x="0" y="0"/>
                  </a:lnTo>
                  <a:lnTo>
                    <a:pt x="468" y="0"/>
                  </a:lnTo>
                  <a:lnTo>
                    <a:pt x="468" y="133"/>
                  </a:lnTo>
                  <a:lnTo>
                    <a:pt x="427" y="133"/>
                  </a:lnTo>
                  <a:lnTo>
                    <a:pt x="427" y="43"/>
                  </a:lnTo>
                  <a:lnTo>
                    <a:pt x="37" y="43"/>
                  </a:lnTo>
                  <a:lnTo>
                    <a:pt x="37" y="133"/>
                  </a:lnTo>
                  <a:lnTo>
                    <a:pt x="0" y="133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8" name="Group 46"/>
            <p:cNvGrpSpPr>
              <a:grpSpLocks/>
            </p:cNvGrpSpPr>
            <p:nvPr/>
          </p:nvGrpSpPr>
          <p:grpSpPr bwMode="auto">
            <a:xfrm>
              <a:off x="747" y="1719"/>
              <a:ext cx="68" cy="875"/>
              <a:chOff x="747" y="1719"/>
              <a:chExt cx="68" cy="875"/>
            </a:xfrm>
          </p:grpSpPr>
          <p:sp>
            <p:nvSpPr>
              <p:cNvPr id="59" name="Freeform 47"/>
              <p:cNvSpPr>
                <a:spLocks/>
              </p:cNvSpPr>
              <p:nvPr/>
            </p:nvSpPr>
            <p:spPr bwMode="auto">
              <a:xfrm rot="-5400000">
                <a:off x="343" y="2123"/>
                <a:ext cx="875" cy="68"/>
              </a:xfrm>
              <a:custGeom>
                <a:avLst/>
                <a:gdLst>
                  <a:gd name="T0" fmla="*/ 0 w 1395"/>
                  <a:gd name="T1" fmla="*/ 68 h 102"/>
                  <a:gd name="T2" fmla="*/ 875 w 1395"/>
                  <a:gd name="T3" fmla="*/ 68 h 102"/>
                  <a:gd name="T4" fmla="*/ 437 w 1395"/>
                  <a:gd name="T5" fmla="*/ 0 h 102"/>
                  <a:gd name="T6" fmla="*/ 0 w 1395"/>
                  <a:gd name="T7" fmla="*/ 68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Oval 48"/>
              <p:cNvSpPr>
                <a:spLocks noChangeArrowheads="1"/>
              </p:cNvSpPr>
              <p:nvPr/>
            </p:nvSpPr>
            <p:spPr bwMode="auto">
              <a:xfrm rot="16200000" flipV="1">
                <a:off x="757" y="2138"/>
                <a:ext cx="39" cy="3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61" name="Group 23"/>
          <p:cNvGrpSpPr>
            <a:grpSpLocks/>
          </p:cNvGrpSpPr>
          <p:nvPr/>
        </p:nvGrpSpPr>
        <p:grpSpPr bwMode="auto">
          <a:xfrm>
            <a:off x="2459038" y="2897188"/>
            <a:ext cx="757237" cy="1554162"/>
            <a:chOff x="629" y="1681"/>
            <a:chExt cx="477" cy="979"/>
          </a:xfrm>
        </p:grpSpPr>
        <p:grpSp>
          <p:nvGrpSpPr>
            <p:cNvPr id="62" name="Group 24"/>
            <p:cNvGrpSpPr>
              <a:grpSpLocks/>
            </p:cNvGrpSpPr>
            <p:nvPr/>
          </p:nvGrpSpPr>
          <p:grpSpPr bwMode="auto">
            <a:xfrm rot="-3900000">
              <a:off x="349" y="2099"/>
              <a:ext cx="875" cy="68"/>
              <a:chOff x="1785" y="2810"/>
              <a:chExt cx="1561" cy="121"/>
            </a:xfrm>
          </p:grpSpPr>
          <p:sp>
            <p:nvSpPr>
              <p:cNvPr id="69" name="Freeform 25"/>
              <p:cNvSpPr>
                <a:spLocks/>
              </p:cNvSpPr>
              <p:nvPr/>
            </p:nvSpPr>
            <p:spPr bwMode="auto">
              <a:xfrm>
                <a:off x="1785" y="2810"/>
                <a:ext cx="1561" cy="121"/>
              </a:xfrm>
              <a:custGeom>
                <a:avLst/>
                <a:gdLst>
                  <a:gd name="T0" fmla="*/ 0 w 1395"/>
                  <a:gd name="T1" fmla="*/ 121 h 102"/>
                  <a:gd name="T2" fmla="*/ 1561 w 1395"/>
                  <a:gd name="T3" fmla="*/ 121 h 102"/>
                  <a:gd name="T4" fmla="*/ 779 w 1395"/>
                  <a:gd name="T5" fmla="*/ 0 h 102"/>
                  <a:gd name="T6" fmla="*/ 0 w 1395"/>
                  <a:gd name="T7" fmla="*/ 121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 flipV="1">
                <a:off x="2531" y="2829"/>
                <a:ext cx="69" cy="69"/>
              </a:xfrm>
              <a:prstGeom prst="ellipse">
                <a:avLst/>
              </a:pr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3" name="Group 27"/>
            <p:cNvGrpSpPr>
              <a:grpSpLocks/>
            </p:cNvGrpSpPr>
            <p:nvPr/>
          </p:nvGrpSpPr>
          <p:grpSpPr bwMode="auto">
            <a:xfrm rot="-3900000">
              <a:off x="588" y="2494"/>
              <a:ext cx="204" cy="117"/>
              <a:chOff x="1538" y="3009"/>
              <a:chExt cx="257" cy="149"/>
            </a:xfrm>
          </p:grpSpPr>
          <p:sp>
            <p:nvSpPr>
              <p:cNvPr id="67" name="AutoShape 28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64" name="Group 30"/>
            <p:cNvGrpSpPr>
              <a:grpSpLocks/>
            </p:cNvGrpSpPr>
            <p:nvPr/>
          </p:nvGrpSpPr>
          <p:grpSpPr bwMode="auto">
            <a:xfrm rot="-3900000">
              <a:off x="948" y="1718"/>
              <a:ext cx="204" cy="117"/>
              <a:chOff x="1538" y="3009"/>
              <a:chExt cx="257" cy="149"/>
            </a:xfrm>
          </p:grpSpPr>
          <p:sp>
            <p:nvSpPr>
              <p:cNvPr id="65" name="AutoShape 31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8FAFC3">
                  <a:alpha val="39999"/>
                </a:srgbClr>
              </a:solidFill>
              <a:ln w="6350">
                <a:solidFill>
                  <a:srgbClr val="8FAFC3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71" name="AutoShape 33"/>
          <p:cNvSpPr>
            <a:spLocks noChangeArrowheads="1"/>
          </p:cNvSpPr>
          <p:nvPr/>
        </p:nvSpPr>
        <p:spPr bwMode="auto">
          <a:xfrm rot="6522448">
            <a:off x="2299494" y="3607594"/>
            <a:ext cx="1231900" cy="1617662"/>
          </a:xfrm>
          <a:custGeom>
            <a:avLst/>
            <a:gdLst>
              <a:gd name="T0" fmla="*/ 68218801 w 21600"/>
              <a:gd name="T1" fmla="*/ 40231778 h 21600"/>
              <a:gd name="T2" fmla="*/ 49691424 w 21600"/>
              <a:gd name="T3" fmla="*/ 15794298 h 21600"/>
              <a:gd name="T4" fmla="*/ 58122411 w 21600"/>
              <a:gd name="T5" fmla="*/ 46440679 h 21600"/>
              <a:gd name="T6" fmla="*/ 75989466 w 21600"/>
              <a:gd name="T7" fmla="*/ 88293340 h 21600"/>
              <a:gd name="T8" fmla="*/ 57654061 w 21600"/>
              <a:gd name="T9" fmla="*/ 102062864 h 21600"/>
              <a:gd name="T10" fmla="*/ 49671919 w 21600"/>
              <a:gd name="T11" fmla="*/ 7044064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8085"/>
                  <a:pt x="16838" y="5582"/>
                  <a:pt x="14471" y="4254"/>
                </a:cubicBezTo>
                <a:lnTo>
                  <a:pt x="16082" y="1380"/>
                </a:lnTo>
                <a:cubicBezTo>
                  <a:pt x="19490" y="3291"/>
                  <a:pt x="21600" y="6893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336699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7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9" name="Freeform 27"/>
          <p:cNvSpPr>
            <a:spLocks/>
          </p:cNvSpPr>
          <p:nvPr/>
        </p:nvSpPr>
        <p:spPr bwMode="auto">
          <a:xfrm>
            <a:off x="1524000" y="3694113"/>
            <a:ext cx="638175" cy="1631950"/>
          </a:xfrm>
          <a:custGeom>
            <a:avLst/>
            <a:gdLst>
              <a:gd name="T0" fmla="*/ 0 w 402"/>
              <a:gd name="T1" fmla="*/ 0 h 1028"/>
              <a:gd name="T2" fmla="*/ 638175 w 402"/>
              <a:gd name="T3" fmla="*/ 1631950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675" name="Freeform 3"/>
          <p:cNvSpPr>
            <a:spLocks/>
          </p:cNvSpPr>
          <p:nvPr/>
        </p:nvSpPr>
        <p:spPr bwMode="auto">
          <a:xfrm>
            <a:off x="1239838" y="1846263"/>
            <a:ext cx="5889625" cy="4122737"/>
          </a:xfrm>
          <a:custGeom>
            <a:avLst/>
            <a:gdLst>
              <a:gd name="T0" fmla="*/ 0 w 3710"/>
              <a:gd name="T1" fmla="*/ 4122737 h 2597"/>
              <a:gd name="T2" fmla="*/ 5889625 w 3710"/>
              <a:gd name="T3" fmla="*/ 0 h 2597"/>
              <a:gd name="T4" fmla="*/ 0 60000 65536"/>
              <a:gd name="T5" fmla="*/ 0 60000 65536"/>
              <a:gd name="T6" fmla="*/ 0 w 3710"/>
              <a:gd name="T7" fmla="*/ 0 h 2597"/>
              <a:gd name="T8" fmla="*/ 3710 w 3710"/>
              <a:gd name="T9" fmla="*/ 2597 h 25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10" h="2597">
                <a:moveTo>
                  <a:pt x="0" y="2597"/>
                </a:moveTo>
                <a:lnTo>
                  <a:pt x="3710" y="0"/>
                </a:lnTo>
              </a:path>
            </a:pathLst>
          </a:custGeom>
          <a:noFill/>
          <a:ln w="19050">
            <a:solidFill>
              <a:srgbClr val="4F81BD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739" name="Text Box 67"/>
          <p:cNvSpPr txBox="1">
            <a:spLocks noChangeArrowheads="1"/>
          </p:cNvSpPr>
          <p:nvPr/>
        </p:nvSpPr>
        <p:spPr bwMode="auto">
          <a:xfrm rot="19468889" flipH="1">
            <a:off x="1036690" y="5081588"/>
            <a:ext cx="941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Cadence</a:t>
            </a:r>
          </a:p>
          <a:p>
            <a:pPr algn="ctr" eaLnBrk="0" hangingPunct="0"/>
            <a:r>
              <a:rPr lang="fr-FR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à gauche</a:t>
            </a:r>
          </a:p>
        </p:txBody>
      </p:sp>
      <p:sp>
        <p:nvSpPr>
          <p:cNvPr id="28763" name="Text Box 91"/>
          <p:cNvSpPr txBox="1">
            <a:spLocks noChangeArrowheads="1"/>
          </p:cNvSpPr>
          <p:nvPr/>
        </p:nvSpPr>
        <p:spPr bwMode="auto">
          <a:xfrm>
            <a:off x="0" y="1587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1800" dirty="0"/>
              <a:t>… et permet de faire pivoter l’aéronef autour de son axe de lacet pour obtenir </a:t>
            </a:r>
          </a:p>
          <a:p>
            <a:r>
              <a:rPr lang="fr-FR" sz="1800" dirty="0"/>
              <a:t>une cadence !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448161">
            <a:off x="3498853" y="1562102"/>
            <a:ext cx="2711528" cy="3551545"/>
          </a:xfrm>
          <a:prstGeom prst="snip1Rect">
            <a:avLst>
              <a:gd name="adj" fmla="val 7098"/>
            </a:avLst>
          </a:prstGeom>
        </p:spPr>
      </p:pic>
      <p:grpSp>
        <p:nvGrpSpPr>
          <p:cNvPr id="10" name="Grouper 51"/>
          <p:cNvGrpSpPr/>
          <p:nvPr/>
        </p:nvGrpSpPr>
        <p:grpSpPr>
          <a:xfrm>
            <a:off x="4325938" y="3030538"/>
            <a:ext cx="1524000" cy="709612"/>
            <a:chOff x="4427538" y="3081338"/>
            <a:chExt cx="1524000" cy="709612"/>
          </a:xfrm>
        </p:grpSpPr>
        <p:sp>
          <p:nvSpPr>
            <p:cNvPr id="11" name="Text Box 92"/>
            <p:cNvSpPr txBox="1">
              <a:spLocks noChangeArrowheads="1"/>
            </p:cNvSpPr>
            <p:nvPr/>
          </p:nvSpPr>
          <p:spPr bwMode="auto">
            <a:xfrm flipH="1">
              <a:off x="4827588" y="3081338"/>
              <a:ext cx="11239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lacet</a:t>
              </a:r>
            </a:p>
          </p:txBody>
        </p:sp>
        <p:sp>
          <p:nvSpPr>
            <p:cNvPr id="12" name="Freeform 93"/>
            <p:cNvSpPr>
              <a:spLocks/>
            </p:cNvSpPr>
            <p:nvPr/>
          </p:nvSpPr>
          <p:spPr bwMode="auto">
            <a:xfrm>
              <a:off x="4610100" y="3373438"/>
              <a:ext cx="1254125" cy="227012"/>
            </a:xfrm>
            <a:custGeom>
              <a:avLst/>
              <a:gdLst>
                <a:gd name="T0" fmla="*/ 1254125 w 790"/>
                <a:gd name="T1" fmla="*/ 0 h 143"/>
                <a:gd name="T2" fmla="*/ 307975 w 790"/>
                <a:gd name="T3" fmla="*/ 0 h 143"/>
                <a:gd name="T4" fmla="*/ 0 w 790"/>
                <a:gd name="T5" fmla="*/ 227012 h 143"/>
                <a:gd name="T6" fmla="*/ 0 60000 65536"/>
                <a:gd name="T7" fmla="*/ 0 60000 65536"/>
                <a:gd name="T8" fmla="*/ 0 60000 65536"/>
                <a:gd name="T9" fmla="*/ 0 w 790"/>
                <a:gd name="T10" fmla="*/ 0 h 143"/>
                <a:gd name="T11" fmla="*/ 790 w 790"/>
                <a:gd name="T12" fmla="*/ 143 h 1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0" h="143">
                  <a:moveTo>
                    <a:pt x="790" y="0"/>
                  </a:moveTo>
                  <a:lnTo>
                    <a:pt x="194" y="0"/>
                  </a:lnTo>
                  <a:lnTo>
                    <a:pt x="0" y="143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3" name="Group 94"/>
            <p:cNvGrpSpPr>
              <a:grpSpLocks/>
            </p:cNvGrpSpPr>
            <p:nvPr/>
          </p:nvGrpSpPr>
          <p:grpSpPr bwMode="auto">
            <a:xfrm>
              <a:off x="4427538" y="3579813"/>
              <a:ext cx="211137" cy="211137"/>
              <a:chOff x="2408" y="2149"/>
              <a:chExt cx="68" cy="68"/>
            </a:xfrm>
          </p:grpSpPr>
          <p:sp>
            <p:nvSpPr>
              <p:cNvPr id="14" name="Oval 95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Oval 96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6" name="Freeform 4"/>
          <p:cNvSpPr>
            <a:spLocks/>
          </p:cNvSpPr>
          <p:nvPr/>
        </p:nvSpPr>
        <p:spPr bwMode="auto">
          <a:xfrm>
            <a:off x="1255713" y="3641726"/>
            <a:ext cx="5857875" cy="0"/>
          </a:xfrm>
          <a:custGeom>
            <a:avLst/>
            <a:gdLst>
              <a:gd name="T0" fmla="*/ 0 w 3690"/>
              <a:gd name="T1" fmla="*/ 46038 h 29"/>
              <a:gd name="T2" fmla="*/ 5857875 w 3690"/>
              <a:gd name="T3" fmla="*/ 0 h 29"/>
              <a:gd name="T4" fmla="*/ 0 60000 65536"/>
              <a:gd name="T5" fmla="*/ 0 60000 65536"/>
              <a:gd name="T6" fmla="*/ 0 w 3690"/>
              <a:gd name="T7" fmla="*/ 0 h 29"/>
              <a:gd name="T8" fmla="*/ 3690 w 3690"/>
              <a:gd name="T9" fmla="*/ 29 h 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90" h="29">
                <a:moveTo>
                  <a:pt x="0" y="29"/>
                </a:moveTo>
                <a:lnTo>
                  <a:pt x="369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9" grpId="0" animBg="1"/>
      <p:bldP spid="287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81000" y="812800"/>
            <a:ext cx="8382000" cy="6914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Les différentes classes d’ULM</a:t>
            </a:r>
            <a:endParaRPr lang="fr-FR" sz="2400" spc="-125" dirty="0">
              <a:ln w="3175">
                <a:noFill/>
              </a:ln>
              <a:latin typeface="+mj-lt"/>
              <a:cs typeface="Arial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25" normalizeH="0" baseline="0" noProof="0" dirty="0" smtClean="0">
                <a:ln w="3175">
                  <a:noFill/>
                </a:ln>
                <a:uLnTx/>
                <a:uFillTx/>
                <a:latin typeface="+mj-lt"/>
                <a:cs typeface="Arial" charset="0"/>
              </a:rPr>
              <a:t>(Arrêté du 23 septembre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50" y="1781115"/>
            <a:ext cx="8229600" cy="289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²"/>
            </a:pPr>
            <a:r>
              <a:rPr lang="fr-FR" sz="20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Classe 1 (dite paramoteur)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j-lt"/>
              <a:cs typeface="Arial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1600" dirty="0"/>
              <a:t>Un ULM paramoteur est un aéronef monomoteur sustenté par une voilure souple, de type parachute ou parapente. Il répond aux conditions techniques suivantes </a:t>
            </a:r>
            <a:r>
              <a:rPr lang="fr-FR" sz="1600" dirty="0" smtClean="0"/>
              <a:t>:</a:t>
            </a:r>
            <a:endParaRPr lang="en-GB" sz="1600" dirty="0"/>
          </a:p>
          <a:p>
            <a:pPr marL="342900" indent="-342900"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puissance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60 </a:t>
            </a:r>
            <a:r>
              <a:rPr lang="fr-FR" sz="1600" dirty="0"/>
              <a:t>kW </a:t>
            </a:r>
            <a:r>
              <a:rPr lang="fr-FR" sz="1600" dirty="0" smtClean="0"/>
              <a:t>( 81 Cv) pour </a:t>
            </a:r>
            <a:r>
              <a:rPr lang="fr-FR" sz="1600" dirty="0"/>
              <a:t>un </a:t>
            </a:r>
            <a:r>
              <a:rPr lang="fr-FR" sz="1600" dirty="0" smtClean="0"/>
              <a:t>monoplace,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 smtClean="0"/>
              <a:t>75 </a:t>
            </a:r>
            <a:r>
              <a:rPr lang="fr-FR" sz="1600" dirty="0"/>
              <a:t>kW </a:t>
            </a:r>
            <a:r>
              <a:rPr lang="fr-FR" sz="1600" dirty="0" smtClean="0"/>
              <a:t>(101 Cv) pour </a:t>
            </a:r>
            <a:r>
              <a:rPr lang="fr-FR" sz="1600" dirty="0"/>
              <a:t>un </a:t>
            </a:r>
            <a:r>
              <a:rPr lang="fr-FR" sz="1600" dirty="0" smtClean="0"/>
              <a:t>biplace.</a:t>
            </a:r>
            <a:endParaRPr lang="en-GB" sz="1600" dirty="0"/>
          </a:p>
          <a:p>
            <a:pPr marL="342900" indent="-342900"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masse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300 kg pour un 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450 kg pour un biplace. </a:t>
            </a:r>
            <a:endParaRPr lang="en-GB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245" y="3053827"/>
            <a:ext cx="2807987" cy="27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41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8553" y="1790702"/>
            <a:ext cx="2711528" cy="3551545"/>
          </a:xfrm>
          <a:prstGeom prst="snip1Rect">
            <a:avLst>
              <a:gd name="adj" fmla="val 7098"/>
            </a:avLst>
          </a:prstGeom>
        </p:spPr>
      </p:pic>
      <p:sp>
        <p:nvSpPr>
          <p:cNvPr id="28676" name="Freeform 4"/>
          <p:cNvSpPr>
            <a:spLocks/>
          </p:cNvSpPr>
          <p:nvPr/>
        </p:nvSpPr>
        <p:spPr bwMode="auto">
          <a:xfrm>
            <a:off x="1255713" y="3641726"/>
            <a:ext cx="5857875" cy="0"/>
          </a:xfrm>
          <a:custGeom>
            <a:avLst/>
            <a:gdLst>
              <a:gd name="T0" fmla="*/ 0 w 3690"/>
              <a:gd name="T1" fmla="*/ 46038 h 29"/>
              <a:gd name="T2" fmla="*/ 5857875 w 3690"/>
              <a:gd name="T3" fmla="*/ 0 h 29"/>
              <a:gd name="T4" fmla="*/ 0 60000 65536"/>
              <a:gd name="T5" fmla="*/ 0 60000 65536"/>
              <a:gd name="T6" fmla="*/ 0 w 3690"/>
              <a:gd name="T7" fmla="*/ 0 h 29"/>
              <a:gd name="T8" fmla="*/ 3690 w 3690"/>
              <a:gd name="T9" fmla="*/ 29 h 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90" h="29">
                <a:moveTo>
                  <a:pt x="0" y="29"/>
                </a:moveTo>
                <a:lnTo>
                  <a:pt x="369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" name="Grouper 104"/>
          <p:cNvGrpSpPr/>
          <p:nvPr/>
        </p:nvGrpSpPr>
        <p:grpSpPr>
          <a:xfrm rot="1980000">
            <a:off x="6522266" y="3251201"/>
            <a:ext cx="1930400" cy="992749"/>
            <a:chOff x="6822247" y="1012096"/>
            <a:chExt cx="1930400" cy="992749"/>
          </a:xfrm>
        </p:grpSpPr>
        <p:sp>
          <p:nvSpPr>
            <p:cNvPr id="97" name="Oval 3"/>
            <p:cNvSpPr>
              <a:spLocks noChangeArrowheads="1"/>
            </p:cNvSpPr>
            <p:nvPr/>
          </p:nvSpPr>
          <p:spPr bwMode="auto">
            <a:xfrm rot="19761056">
              <a:off x="6822247" y="1012096"/>
              <a:ext cx="1930400" cy="992749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7F7F7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5" name="Group 83"/>
            <p:cNvGrpSpPr>
              <a:grpSpLocks/>
            </p:cNvGrpSpPr>
            <p:nvPr/>
          </p:nvGrpSpPr>
          <p:grpSpPr bwMode="auto">
            <a:xfrm rot="-2100000">
              <a:off x="7026275" y="1128713"/>
              <a:ext cx="1474788" cy="554037"/>
              <a:chOff x="4552" y="748"/>
              <a:chExt cx="929" cy="349"/>
            </a:xfrm>
          </p:grpSpPr>
          <p:sp>
            <p:nvSpPr>
              <p:cNvPr id="39959" name="Freeform 84"/>
              <p:cNvSpPr>
                <a:spLocks/>
              </p:cNvSpPr>
              <p:nvPr/>
            </p:nvSpPr>
            <p:spPr bwMode="auto">
              <a:xfrm>
                <a:off x="4552" y="833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rgbClr val="A6A6A6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0" name="Freeform 85"/>
              <p:cNvSpPr>
                <a:spLocks/>
              </p:cNvSpPr>
              <p:nvPr/>
            </p:nvSpPr>
            <p:spPr bwMode="auto">
              <a:xfrm>
                <a:off x="5042" y="748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1" name="Oval 86"/>
              <p:cNvSpPr>
                <a:spLocks noChangeArrowheads="1"/>
              </p:cNvSpPr>
              <p:nvPr/>
            </p:nvSpPr>
            <p:spPr bwMode="auto">
              <a:xfrm>
                <a:off x="5058" y="768"/>
                <a:ext cx="20" cy="21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2" name="Freeform 87"/>
              <p:cNvSpPr>
                <a:spLocks/>
              </p:cNvSpPr>
              <p:nvPr/>
            </p:nvSpPr>
            <p:spPr bwMode="auto">
              <a:xfrm flipV="1">
                <a:off x="5042" y="973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3" name="Oval 88"/>
              <p:cNvSpPr>
                <a:spLocks noChangeArrowheads="1"/>
              </p:cNvSpPr>
              <p:nvPr/>
            </p:nvSpPr>
            <p:spPr bwMode="auto">
              <a:xfrm flipV="1">
                <a:off x="5058" y="1057"/>
                <a:ext cx="20" cy="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4" name="Freeform 89"/>
              <p:cNvSpPr>
                <a:spLocks/>
              </p:cNvSpPr>
              <p:nvPr/>
            </p:nvSpPr>
            <p:spPr bwMode="auto">
              <a:xfrm>
                <a:off x="4994" y="872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41000"/>
                </a:schemeClr>
              </a:solidFill>
              <a:ln w="9525" cap="flat" cmpd="sng" algn="ctr">
                <a:solidFill>
                  <a:srgbClr val="7F7F7F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65" name="Freeform 90"/>
              <p:cNvSpPr>
                <a:spLocks/>
              </p:cNvSpPr>
              <p:nvPr/>
            </p:nvSpPr>
            <p:spPr bwMode="auto">
              <a:xfrm rot="20269467">
                <a:off x="4981" y="808"/>
                <a:ext cx="487" cy="103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2 h 198"/>
                  <a:gd name="T6" fmla="*/ 70 w 1044"/>
                  <a:gd name="T7" fmla="*/ 102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F79646">
                  <a:alpha val="98000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  <p:sp>
        <p:nvSpPr>
          <p:cNvPr id="28763" name="Text Box 91"/>
          <p:cNvSpPr txBox="1">
            <a:spLocks noChangeArrowheads="1"/>
          </p:cNvSpPr>
          <p:nvPr/>
        </p:nvSpPr>
        <p:spPr bwMode="auto">
          <a:xfrm>
            <a:off x="0" y="1587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lacet pour obtenir </a:t>
            </a:r>
          </a:p>
          <a:p>
            <a:r>
              <a:rPr lang="fr-FR" dirty="0"/>
              <a:t>une cadence ! </a:t>
            </a:r>
          </a:p>
        </p:txBody>
      </p:sp>
      <p:grpSp>
        <p:nvGrpSpPr>
          <p:cNvPr id="6" name="Grouper 51"/>
          <p:cNvGrpSpPr/>
          <p:nvPr/>
        </p:nvGrpSpPr>
        <p:grpSpPr>
          <a:xfrm>
            <a:off x="4325938" y="3030538"/>
            <a:ext cx="1524000" cy="709612"/>
            <a:chOff x="4427538" y="3081338"/>
            <a:chExt cx="1524000" cy="709612"/>
          </a:xfrm>
        </p:grpSpPr>
        <p:sp>
          <p:nvSpPr>
            <p:cNvPr id="28764" name="Text Box 92"/>
            <p:cNvSpPr txBox="1">
              <a:spLocks noChangeArrowheads="1"/>
            </p:cNvSpPr>
            <p:nvPr/>
          </p:nvSpPr>
          <p:spPr bwMode="auto">
            <a:xfrm flipH="1">
              <a:off x="4827588" y="3081338"/>
              <a:ext cx="11239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lacet</a:t>
              </a:r>
            </a:p>
          </p:txBody>
        </p:sp>
        <p:sp>
          <p:nvSpPr>
            <p:cNvPr id="28765" name="Freeform 93"/>
            <p:cNvSpPr>
              <a:spLocks/>
            </p:cNvSpPr>
            <p:nvPr/>
          </p:nvSpPr>
          <p:spPr bwMode="auto">
            <a:xfrm>
              <a:off x="4610100" y="3373438"/>
              <a:ext cx="1254125" cy="227012"/>
            </a:xfrm>
            <a:custGeom>
              <a:avLst/>
              <a:gdLst>
                <a:gd name="T0" fmla="*/ 1254125 w 790"/>
                <a:gd name="T1" fmla="*/ 0 h 143"/>
                <a:gd name="T2" fmla="*/ 307975 w 790"/>
                <a:gd name="T3" fmla="*/ 0 h 143"/>
                <a:gd name="T4" fmla="*/ 0 w 790"/>
                <a:gd name="T5" fmla="*/ 227012 h 143"/>
                <a:gd name="T6" fmla="*/ 0 60000 65536"/>
                <a:gd name="T7" fmla="*/ 0 60000 65536"/>
                <a:gd name="T8" fmla="*/ 0 60000 65536"/>
                <a:gd name="T9" fmla="*/ 0 w 790"/>
                <a:gd name="T10" fmla="*/ 0 h 143"/>
                <a:gd name="T11" fmla="*/ 790 w 790"/>
                <a:gd name="T12" fmla="*/ 143 h 1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0" h="143">
                  <a:moveTo>
                    <a:pt x="790" y="0"/>
                  </a:moveTo>
                  <a:lnTo>
                    <a:pt x="194" y="0"/>
                  </a:lnTo>
                  <a:lnTo>
                    <a:pt x="0" y="143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7" name="Group 94"/>
            <p:cNvGrpSpPr>
              <a:grpSpLocks/>
            </p:cNvGrpSpPr>
            <p:nvPr/>
          </p:nvGrpSpPr>
          <p:grpSpPr bwMode="auto">
            <a:xfrm>
              <a:off x="4427538" y="3579813"/>
              <a:ext cx="211137" cy="211137"/>
              <a:chOff x="2408" y="2149"/>
              <a:chExt cx="68" cy="68"/>
            </a:xfrm>
          </p:grpSpPr>
          <p:sp>
            <p:nvSpPr>
              <p:cNvPr id="39957" name="Oval 95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58" name="Oval 96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8" name="Grouper 103"/>
          <p:cNvGrpSpPr/>
          <p:nvPr/>
        </p:nvGrpSpPr>
        <p:grpSpPr>
          <a:xfrm>
            <a:off x="6616700" y="3378200"/>
            <a:ext cx="1930400" cy="614925"/>
            <a:chOff x="7023100" y="3340100"/>
            <a:chExt cx="1930400" cy="614925"/>
          </a:xfrm>
        </p:grpSpPr>
        <p:sp>
          <p:nvSpPr>
            <p:cNvPr id="100" name="Oval 10"/>
            <p:cNvSpPr>
              <a:spLocks noChangeArrowheads="1"/>
            </p:cNvSpPr>
            <p:nvPr/>
          </p:nvSpPr>
          <p:spPr bwMode="auto">
            <a:xfrm>
              <a:off x="7023100" y="3340100"/>
              <a:ext cx="1930400" cy="614925"/>
            </a:xfrm>
            <a:prstGeom prst="ellipse">
              <a:avLst/>
            </a:prstGeom>
            <a:solidFill>
              <a:srgbClr val="C0C0C0">
                <a:alpha val="20000"/>
              </a:srgbClr>
            </a:solidFill>
            <a:ln w="6350">
              <a:solidFill>
                <a:srgbClr val="969696"/>
              </a:solidFill>
              <a:round/>
              <a:headEnd/>
              <a:tailEnd/>
            </a:ln>
            <a:effectLst>
              <a:outerShdw blurRad="63500" sx="102000" sy="102000" algn="ctr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7186613" y="3349625"/>
              <a:ext cx="1474787" cy="554038"/>
              <a:chOff x="4605" y="2070"/>
              <a:chExt cx="929" cy="349"/>
            </a:xfrm>
          </p:grpSpPr>
          <p:sp>
            <p:nvSpPr>
              <p:cNvPr id="39973" name="Freeform 69"/>
              <p:cNvSpPr>
                <a:spLocks/>
              </p:cNvSpPr>
              <p:nvPr/>
            </p:nvSpPr>
            <p:spPr bwMode="auto">
              <a:xfrm>
                <a:off x="4605" y="2155"/>
                <a:ext cx="451" cy="171"/>
              </a:xfrm>
              <a:custGeom>
                <a:avLst/>
                <a:gdLst>
                  <a:gd name="T0" fmla="*/ 1 w 658"/>
                  <a:gd name="T1" fmla="*/ 86 h 249"/>
                  <a:gd name="T2" fmla="*/ 451 w 658"/>
                  <a:gd name="T3" fmla="*/ 41 h 249"/>
                  <a:gd name="T4" fmla="*/ 420 w 658"/>
                  <a:gd name="T5" fmla="*/ 93 h 249"/>
                  <a:gd name="T6" fmla="*/ 451 w 658"/>
                  <a:gd name="T7" fmla="*/ 138 h 249"/>
                  <a:gd name="T8" fmla="*/ 1 w 658"/>
                  <a:gd name="T9" fmla="*/ 86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8"/>
                  <a:gd name="T16" fmla="*/ 0 h 249"/>
                  <a:gd name="T17" fmla="*/ 658 w 658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8" h="249">
                    <a:moveTo>
                      <a:pt x="2" y="125"/>
                    </a:moveTo>
                    <a:cubicBezTo>
                      <a:pt x="0" y="0"/>
                      <a:pt x="556" y="58"/>
                      <a:pt x="658" y="60"/>
                    </a:cubicBezTo>
                    <a:cubicBezTo>
                      <a:pt x="615" y="78"/>
                      <a:pt x="613" y="110"/>
                      <a:pt x="613" y="135"/>
                    </a:cubicBezTo>
                    <a:cubicBezTo>
                      <a:pt x="613" y="158"/>
                      <a:pt x="628" y="171"/>
                      <a:pt x="658" y="201"/>
                    </a:cubicBezTo>
                    <a:cubicBezTo>
                      <a:pt x="562" y="213"/>
                      <a:pt x="1" y="249"/>
                      <a:pt x="2" y="125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4" name="Freeform 70"/>
              <p:cNvSpPr>
                <a:spLocks/>
              </p:cNvSpPr>
              <p:nvPr/>
            </p:nvSpPr>
            <p:spPr bwMode="auto">
              <a:xfrm>
                <a:off x="5095" y="2070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5" name="Oval 71"/>
              <p:cNvSpPr>
                <a:spLocks noChangeArrowheads="1"/>
              </p:cNvSpPr>
              <p:nvPr/>
            </p:nvSpPr>
            <p:spPr bwMode="auto">
              <a:xfrm>
                <a:off x="5111" y="2090"/>
                <a:ext cx="20" cy="21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6" name="Freeform 72"/>
              <p:cNvSpPr>
                <a:spLocks/>
              </p:cNvSpPr>
              <p:nvPr/>
            </p:nvSpPr>
            <p:spPr bwMode="auto">
              <a:xfrm flipV="1">
                <a:off x="5095" y="2295"/>
                <a:ext cx="52" cy="124"/>
              </a:xfrm>
              <a:custGeom>
                <a:avLst/>
                <a:gdLst>
                  <a:gd name="T0" fmla="*/ 0 w 75"/>
                  <a:gd name="T1" fmla="*/ 123 h 181"/>
                  <a:gd name="T2" fmla="*/ 25 w 75"/>
                  <a:gd name="T3" fmla="*/ 0 h 181"/>
                  <a:gd name="T4" fmla="*/ 52 w 75"/>
                  <a:gd name="T5" fmla="*/ 124 h 181"/>
                  <a:gd name="T6" fmla="*/ 25 w 75"/>
                  <a:gd name="T7" fmla="*/ 122 h 181"/>
                  <a:gd name="T8" fmla="*/ 0 w 75"/>
                  <a:gd name="T9" fmla="*/ 123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"/>
                  <a:gd name="T16" fmla="*/ 0 h 181"/>
                  <a:gd name="T17" fmla="*/ 75 w 75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" h="181">
                    <a:moveTo>
                      <a:pt x="0" y="179"/>
                    </a:moveTo>
                    <a:cubicBezTo>
                      <a:pt x="0" y="149"/>
                      <a:pt x="9" y="1"/>
                      <a:pt x="36" y="0"/>
                    </a:cubicBezTo>
                    <a:cubicBezTo>
                      <a:pt x="70" y="2"/>
                      <a:pt x="75" y="151"/>
                      <a:pt x="75" y="181"/>
                    </a:cubicBezTo>
                    <a:lnTo>
                      <a:pt x="36" y="17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DDDDDD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7" name="Oval 73"/>
              <p:cNvSpPr>
                <a:spLocks noChangeArrowheads="1"/>
              </p:cNvSpPr>
              <p:nvPr/>
            </p:nvSpPr>
            <p:spPr bwMode="auto">
              <a:xfrm flipV="1">
                <a:off x="5111" y="2379"/>
                <a:ext cx="20" cy="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78" name="Freeform 74"/>
              <p:cNvSpPr>
                <a:spLocks/>
              </p:cNvSpPr>
              <p:nvPr/>
            </p:nvSpPr>
            <p:spPr bwMode="auto">
              <a:xfrm>
                <a:off x="5047" y="2194"/>
                <a:ext cx="487" cy="102"/>
              </a:xfrm>
              <a:custGeom>
                <a:avLst/>
                <a:gdLst>
                  <a:gd name="T0" fmla="*/ 0 w 1044"/>
                  <a:gd name="T1" fmla="*/ 49 h 198"/>
                  <a:gd name="T2" fmla="*/ 70 w 1044"/>
                  <a:gd name="T3" fmla="*/ 0 h 198"/>
                  <a:gd name="T4" fmla="*/ 487 w 1044"/>
                  <a:gd name="T5" fmla="*/ 51 h 198"/>
                  <a:gd name="T6" fmla="*/ 70 w 1044"/>
                  <a:gd name="T7" fmla="*/ 101 h 198"/>
                  <a:gd name="T8" fmla="*/ 0 w 1044"/>
                  <a:gd name="T9" fmla="*/ 4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4"/>
                  <a:gd name="T16" fmla="*/ 0 h 198"/>
                  <a:gd name="T17" fmla="*/ 1044 w 1044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4" h="198">
                    <a:moveTo>
                      <a:pt x="0" y="95"/>
                    </a:moveTo>
                    <a:cubicBezTo>
                      <a:pt x="0" y="23"/>
                      <a:pt x="70" y="1"/>
                      <a:pt x="151" y="0"/>
                    </a:cubicBezTo>
                    <a:cubicBezTo>
                      <a:pt x="460" y="16"/>
                      <a:pt x="1044" y="99"/>
                      <a:pt x="1044" y="99"/>
                    </a:cubicBezTo>
                    <a:cubicBezTo>
                      <a:pt x="1044" y="99"/>
                      <a:pt x="325" y="198"/>
                      <a:pt x="151" y="197"/>
                    </a:cubicBezTo>
                    <a:cubicBezTo>
                      <a:pt x="72" y="197"/>
                      <a:pt x="0" y="165"/>
                      <a:pt x="0" y="95"/>
                    </a:cubicBezTo>
                    <a:close/>
                  </a:path>
                </a:pathLst>
              </a:custGeom>
              <a:solidFill>
                <a:srgbClr val="A6A6A6">
                  <a:alpha val="39999"/>
                </a:srgbClr>
              </a:solidFill>
              <a:ln w="9525" cap="flat" cmpd="sng" algn="ctr">
                <a:solidFill>
                  <a:srgbClr val="7F7F7F"/>
                </a:solidFill>
                <a:prstDash val="sysDash"/>
                <a:round/>
                <a:headEnd type="none" w="med" len="med"/>
                <a:tailEnd type="none" w="med" len="me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02" name="AutoShape 33"/>
          <p:cNvSpPr>
            <a:spLocks noChangeArrowheads="1"/>
          </p:cNvSpPr>
          <p:nvPr/>
        </p:nvSpPr>
        <p:spPr bwMode="auto">
          <a:xfrm rot="3127908" flipV="1">
            <a:off x="7727952" y="3619404"/>
            <a:ext cx="530225" cy="485775"/>
          </a:xfrm>
          <a:custGeom>
            <a:avLst/>
            <a:gdLst>
              <a:gd name="T0" fmla="*/ 9761761 w 21600"/>
              <a:gd name="T1" fmla="*/ 0 h 21600"/>
              <a:gd name="T2" fmla="*/ 0 w 21600"/>
              <a:gd name="T3" fmla="*/ 5462450 h 21600"/>
              <a:gd name="T4" fmla="*/ 9761761 w 21600"/>
              <a:gd name="T5" fmla="*/ 10924877 h 21600"/>
              <a:gd name="T6" fmla="*/ 13015674 w 21600"/>
              <a:gd name="T7" fmla="*/ 546245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A54B"/>
              </a:gs>
              <a:gs pos="100000">
                <a:srgbClr val="EE77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43" name="Group 41"/>
          <p:cNvGrpSpPr>
            <a:grpSpLocks/>
          </p:cNvGrpSpPr>
          <p:nvPr/>
        </p:nvGrpSpPr>
        <p:grpSpPr bwMode="auto">
          <a:xfrm>
            <a:off x="2659063" y="2800350"/>
            <a:ext cx="288925" cy="1681163"/>
            <a:chOff x="747" y="1628"/>
            <a:chExt cx="182" cy="1059"/>
          </a:xfrm>
        </p:grpSpPr>
        <p:sp>
          <p:nvSpPr>
            <p:cNvPr id="44" name="AutoShape 42"/>
            <p:cNvSpPr>
              <a:spLocks noChangeArrowheads="1"/>
            </p:cNvSpPr>
            <p:nvPr/>
          </p:nvSpPr>
          <p:spPr bwMode="auto">
            <a:xfrm rot="-5400000" flipH="1" flipV="1">
              <a:off x="833" y="2553"/>
              <a:ext cx="23" cy="66"/>
            </a:xfrm>
            <a:prstGeom prst="can">
              <a:avLst>
                <a:gd name="adj" fmla="val 27859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 rot="-5400000">
              <a:off x="799" y="2557"/>
              <a:ext cx="203" cy="57"/>
            </a:xfrm>
            <a:custGeom>
              <a:avLst/>
              <a:gdLst>
                <a:gd name="T0" fmla="*/ 0 w 468"/>
                <a:gd name="T1" fmla="*/ 57 h 133"/>
                <a:gd name="T2" fmla="*/ 0 w 468"/>
                <a:gd name="T3" fmla="*/ 0 h 133"/>
                <a:gd name="T4" fmla="*/ 203 w 468"/>
                <a:gd name="T5" fmla="*/ 0 h 133"/>
                <a:gd name="T6" fmla="*/ 203 w 468"/>
                <a:gd name="T7" fmla="*/ 57 h 133"/>
                <a:gd name="T8" fmla="*/ 185 w 468"/>
                <a:gd name="T9" fmla="*/ 57 h 133"/>
                <a:gd name="T10" fmla="*/ 185 w 468"/>
                <a:gd name="T11" fmla="*/ 18 h 133"/>
                <a:gd name="T12" fmla="*/ 16 w 468"/>
                <a:gd name="T13" fmla="*/ 18 h 133"/>
                <a:gd name="T14" fmla="*/ 16 w 468"/>
                <a:gd name="T15" fmla="*/ 57 h 133"/>
                <a:gd name="T16" fmla="*/ 0 w 468"/>
                <a:gd name="T17" fmla="*/ 57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133"/>
                <a:gd name="T29" fmla="*/ 468 w 468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133">
                  <a:moveTo>
                    <a:pt x="0" y="133"/>
                  </a:moveTo>
                  <a:lnTo>
                    <a:pt x="0" y="0"/>
                  </a:lnTo>
                  <a:lnTo>
                    <a:pt x="468" y="0"/>
                  </a:lnTo>
                  <a:lnTo>
                    <a:pt x="468" y="133"/>
                  </a:lnTo>
                  <a:lnTo>
                    <a:pt x="427" y="133"/>
                  </a:lnTo>
                  <a:lnTo>
                    <a:pt x="427" y="43"/>
                  </a:lnTo>
                  <a:lnTo>
                    <a:pt x="37" y="43"/>
                  </a:lnTo>
                  <a:lnTo>
                    <a:pt x="37" y="133"/>
                  </a:lnTo>
                  <a:lnTo>
                    <a:pt x="0" y="133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AutoShape 44"/>
            <p:cNvSpPr>
              <a:spLocks noChangeArrowheads="1"/>
            </p:cNvSpPr>
            <p:nvPr/>
          </p:nvSpPr>
          <p:spPr bwMode="auto">
            <a:xfrm rot="-5400000" flipH="1" flipV="1">
              <a:off x="832" y="1697"/>
              <a:ext cx="23" cy="66"/>
            </a:xfrm>
            <a:prstGeom prst="can">
              <a:avLst>
                <a:gd name="adj" fmla="val 27859"/>
              </a:avLst>
            </a:pr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 rot="-5400000">
              <a:off x="798" y="1701"/>
              <a:ext cx="203" cy="57"/>
            </a:xfrm>
            <a:custGeom>
              <a:avLst/>
              <a:gdLst>
                <a:gd name="T0" fmla="*/ 0 w 468"/>
                <a:gd name="T1" fmla="*/ 57 h 133"/>
                <a:gd name="T2" fmla="*/ 0 w 468"/>
                <a:gd name="T3" fmla="*/ 0 h 133"/>
                <a:gd name="T4" fmla="*/ 203 w 468"/>
                <a:gd name="T5" fmla="*/ 0 h 133"/>
                <a:gd name="T6" fmla="*/ 203 w 468"/>
                <a:gd name="T7" fmla="*/ 57 h 133"/>
                <a:gd name="T8" fmla="*/ 185 w 468"/>
                <a:gd name="T9" fmla="*/ 57 h 133"/>
                <a:gd name="T10" fmla="*/ 185 w 468"/>
                <a:gd name="T11" fmla="*/ 18 h 133"/>
                <a:gd name="T12" fmla="*/ 16 w 468"/>
                <a:gd name="T13" fmla="*/ 18 h 133"/>
                <a:gd name="T14" fmla="*/ 16 w 468"/>
                <a:gd name="T15" fmla="*/ 57 h 133"/>
                <a:gd name="T16" fmla="*/ 0 w 468"/>
                <a:gd name="T17" fmla="*/ 57 h 1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133"/>
                <a:gd name="T29" fmla="*/ 468 w 468"/>
                <a:gd name="T30" fmla="*/ 133 h 1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133">
                  <a:moveTo>
                    <a:pt x="0" y="133"/>
                  </a:moveTo>
                  <a:lnTo>
                    <a:pt x="0" y="0"/>
                  </a:lnTo>
                  <a:lnTo>
                    <a:pt x="468" y="0"/>
                  </a:lnTo>
                  <a:lnTo>
                    <a:pt x="468" y="133"/>
                  </a:lnTo>
                  <a:lnTo>
                    <a:pt x="427" y="133"/>
                  </a:lnTo>
                  <a:lnTo>
                    <a:pt x="427" y="43"/>
                  </a:lnTo>
                  <a:lnTo>
                    <a:pt x="37" y="43"/>
                  </a:lnTo>
                  <a:lnTo>
                    <a:pt x="37" y="133"/>
                  </a:lnTo>
                  <a:lnTo>
                    <a:pt x="0" y="133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chemeClr val="bg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747" y="1719"/>
              <a:ext cx="68" cy="875"/>
              <a:chOff x="747" y="1719"/>
              <a:chExt cx="68" cy="875"/>
            </a:xfrm>
          </p:grpSpPr>
          <p:sp>
            <p:nvSpPr>
              <p:cNvPr id="49" name="Freeform 47"/>
              <p:cNvSpPr>
                <a:spLocks/>
              </p:cNvSpPr>
              <p:nvPr/>
            </p:nvSpPr>
            <p:spPr bwMode="auto">
              <a:xfrm rot="-5400000">
                <a:off x="343" y="2123"/>
                <a:ext cx="875" cy="68"/>
              </a:xfrm>
              <a:custGeom>
                <a:avLst/>
                <a:gdLst>
                  <a:gd name="T0" fmla="*/ 0 w 1395"/>
                  <a:gd name="T1" fmla="*/ 68 h 102"/>
                  <a:gd name="T2" fmla="*/ 875 w 1395"/>
                  <a:gd name="T3" fmla="*/ 68 h 102"/>
                  <a:gd name="T4" fmla="*/ 437 w 1395"/>
                  <a:gd name="T5" fmla="*/ 0 h 102"/>
                  <a:gd name="T6" fmla="*/ 0 w 1395"/>
                  <a:gd name="T7" fmla="*/ 68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Oval 48"/>
              <p:cNvSpPr>
                <a:spLocks noChangeArrowheads="1"/>
              </p:cNvSpPr>
              <p:nvPr/>
            </p:nvSpPr>
            <p:spPr bwMode="auto">
              <a:xfrm rot="16200000" flipV="1">
                <a:off x="757" y="2138"/>
                <a:ext cx="39" cy="3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52" name="Group 13"/>
          <p:cNvGrpSpPr>
            <a:grpSpLocks/>
          </p:cNvGrpSpPr>
          <p:nvPr/>
        </p:nvGrpSpPr>
        <p:grpSpPr bwMode="auto">
          <a:xfrm>
            <a:off x="2513013" y="2860675"/>
            <a:ext cx="652462" cy="1598613"/>
            <a:chOff x="663" y="1642"/>
            <a:chExt cx="411" cy="1007"/>
          </a:xfrm>
        </p:grpSpPr>
        <p:grpSp>
          <p:nvGrpSpPr>
            <p:cNvPr id="53" name="Group 14"/>
            <p:cNvGrpSpPr>
              <a:grpSpLocks/>
            </p:cNvGrpSpPr>
            <p:nvPr/>
          </p:nvGrpSpPr>
          <p:grpSpPr bwMode="auto">
            <a:xfrm rot="-6600000">
              <a:off x="347" y="2142"/>
              <a:ext cx="875" cy="68"/>
              <a:chOff x="1785" y="2810"/>
              <a:chExt cx="1561" cy="121"/>
            </a:xfrm>
          </p:grpSpPr>
          <p:sp>
            <p:nvSpPr>
              <p:cNvPr id="60" name="Freeform 15"/>
              <p:cNvSpPr>
                <a:spLocks/>
              </p:cNvSpPr>
              <p:nvPr/>
            </p:nvSpPr>
            <p:spPr bwMode="auto">
              <a:xfrm>
                <a:off x="1785" y="2810"/>
                <a:ext cx="1561" cy="121"/>
              </a:xfrm>
              <a:custGeom>
                <a:avLst/>
                <a:gdLst>
                  <a:gd name="T0" fmla="*/ 0 w 1395"/>
                  <a:gd name="T1" fmla="*/ 121 h 102"/>
                  <a:gd name="T2" fmla="*/ 1561 w 1395"/>
                  <a:gd name="T3" fmla="*/ 121 h 102"/>
                  <a:gd name="T4" fmla="*/ 779 w 1395"/>
                  <a:gd name="T5" fmla="*/ 0 h 102"/>
                  <a:gd name="T6" fmla="*/ 0 w 1395"/>
                  <a:gd name="T7" fmla="*/ 121 h 1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95"/>
                  <a:gd name="T13" fmla="*/ 0 h 102"/>
                  <a:gd name="T14" fmla="*/ 1395 w 1395"/>
                  <a:gd name="T15" fmla="*/ 102 h 1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95" h="102">
                    <a:moveTo>
                      <a:pt x="0" y="102"/>
                    </a:moveTo>
                    <a:lnTo>
                      <a:pt x="1395" y="102"/>
                    </a:lnTo>
                    <a:lnTo>
                      <a:pt x="696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Oval 16"/>
              <p:cNvSpPr>
                <a:spLocks noChangeArrowheads="1"/>
              </p:cNvSpPr>
              <p:nvPr/>
            </p:nvSpPr>
            <p:spPr bwMode="auto">
              <a:xfrm flipV="1">
                <a:off x="2531" y="2829"/>
                <a:ext cx="69" cy="69"/>
              </a:xfrm>
              <a:prstGeom prst="ellipse">
                <a:avLst/>
              </a:pr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4" name="Group 17"/>
            <p:cNvGrpSpPr>
              <a:grpSpLocks/>
            </p:cNvGrpSpPr>
            <p:nvPr/>
          </p:nvGrpSpPr>
          <p:grpSpPr bwMode="auto">
            <a:xfrm rot="-6600000">
              <a:off x="912" y="2483"/>
              <a:ext cx="204" cy="117"/>
              <a:chOff x="1538" y="3009"/>
              <a:chExt cx="257" cy="149"/>
            </a:xfrm>
          </p:grpSpPr>
          <p:sp>
            <p:nvSpPr>
              <p:cNvPr id="58" name="AutoShape 18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Freeform 19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55" name="Group 20"/>
            <p:cNvGrpSpPr>
              <a:grpSpLocks/>
            </p:cNvGrpSpPr>
            <p:nvPr/>
          </p:nvGrpSpPr>
          <p:grpSpPr bwMode="auto">
            <a:xfrm rot="-6600000">
              <a:off x="618" y="1679"/>
              <a:ext cx="204" cy="117"/>
              <a:chOff x="1538" y="3009"/>
              <a:chExt cx="257" cy="149"/>
            </a:xfrm>
          </p:grpSpPr>
          <p:sp>
            <p:nvSpPr>
              <p:cNvPr id="56" name="AutoShape 21"/>
              <p:cNvSpPr>
                <a:spLocks noChangeArrowheads="1"/>
              </p:cNvSpPr>
              <p:nvPr/>
            </p:nvSpPr>
            <p:spPr bwMode="auto">
              <a:xfrm flipH="1" flipV="1">
                <a:off x="1652" y="3009"/>
                <a:ext cx="29" cy="84"/>
              </a:xfrm>
              <a:prstGeom prst="can">
                <a:avLst>
                  <a:gd name="adj" fmla="val 28121"/>
                </a:avLst>
              </a:pr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Freeform 22"/>
              <p:cNvSpPr>
                <a:spLocks/>
              </p:cNvSpPr>
              <p:nvPr/>
            </p:nvSpPr>
            <p:spPr bwMode="auto">
              <a:xfrm>
                <a:off x="1538" y="3085"/>
                <a:ext cx="257" cy="73"/>
              </a:xfrm>
              <a:custGeom>
                <a:avLst/>
                <a:gdLst>
                  <a:gd name="T0" fmla="*/ 0 w 468"/>
                  <a:gd name="T1" fmla="*/ 73 h 133"/>
                  <a:gd name="T2" fmla="*/ 0 w 468"/>
                  <a:gd name="T3" fmla="*/ 0 h 133"/>
                  <a:gd name="T4" fmla="*/ 257 w 468"/>
                  <a:gd name="T5" fmla="*/ 0 h 133"/>
                  <a:gd name="T6" fmla="*/ 257 w 468"/>
                  <a:gd name="T7" fmla="*/ 73 h 133"/>
                  <a:gd name="T8" fmla="*/ 234 w 468"/>
                  <a:gd name="T9" fmla="*/ 73 h 133"/>
                  <a:gd name="T10" fmla="*/ 234 w 468"/>
                  <a:gd name="T11" fmla="*/ 24 h 133"/>
                  <a:gd name="T12" fmla="*/ 20 w 468"/>
                  <a:gd name="T13" fmla="*/ 24 h 133"/>
                  <a:gd name="T14" fmla="*/ 20 w 468"/>
                  <a:gd name="T15" fmla="*/ 73 h 133"/>
                  <a:gd name="T16" fmla="*/ 0 w 468"/>
                  <a:gd name="T17" fmla="*/ 73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FFB66D">
                  <a:alpha val="39999"/>
                </a:srgbClr>
              </a:solidFill>
              <a:ln w="6350">
                <a:solidFill>
                  <a:srgbClr val="FFB66D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62" name="AutoShape 40"/>
          <p:cNvSpPr>
            <a:spLocks noChangeArrowheads="1"/>
          </p:cNvSpPr>
          <p:nvPr/>
        </p:nvSpPr>
        <p:spPr bwMode="auto">
          <a:xfrm rot="15077552" flipV="1">
            <a:off x="2299494" y="2105819"/>
            <a:ext cx="1231900" cy="1617662"/>
          </a:xfrm>
          <a:custGeom>
            <a:avLst/>
            <a:gdLst>
              <a:gd name="T0" fmla="*/ 68218801 w 21600"/>
              <a:gd name="T1" fmla="*/ 40231778 h 21600"/>
              <a:gd name="T2" fmla="*/ 49691424 w 21600"/>
              <a:gd name="T3" fmla="*/ 15794298 h 21600"/>
              <a:gd name="T4" fmla="*/ 58122411 w 21600"/>
              <a:gd name="T5" fmla="*/ 46440679 h 21600"/>
              <a:gd name="T6" fmla="*/ 75989466 w 21600"/>
              <a:gd name="T7" fmla="*/ 88293340 h 21600"/>
              <a:gd name="T8" fmla="*/ 57654061 w 21600"/>
              <a:gd name="T9" fmla="*/ 102062864 h 21600"/>
              <a:gd name="T10" fmla="*/ 49671919 w 21600"/>
              <a:gd name="T11" fmla="*/ 7044064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783" y="13547"/>
                </a:moveTo>
                <a:cubicBezTo>
                  <a:pt x="18128" y="12672"/>
                  <a:pt x="18305" y="11740"/>
                  <a:pt x="18305" y="10800"/>
                </a:cubicBezTo>
                <a:cubicBezTo>
                  <a:pt x="18305" y="8085"/>
                  <a:pt x="16838" y="5582"/>
                  <a:pt x="14471" y="4254"/>
                </a:cubicBezTo>
                <a:lnTo>
                  <a:pt x="16082" y="1380"/>
                </a:lnTo>
                <a:cubicBezTo>
                  <a:pt x="19490" y="3291"/>
                  <a:pt x="21600" y="6893"/>
                  <a:pt x="21600" y="10800"/>
                </a:cubicBezTo>
                <a:cubicBezTo>
                  <a:pt x="21600" y="12153"/>
                  <a:pt x="21345" y="13494"/>
                  <a:pt x="20850" y="14754"/>
                </a:cubicBezTo>
                <a:lnTo>
                  <a:pt x="23362" y="15742"/>
                </a:lnTo>
                <a:lnTo>
                  <a:pt x="17725" y="18197"/>
                </a:lnTo>
                <a:lnTo>
                  <a:pt x="15271" y="12559"/>
                </a:lnTo>
                <a:lnTo>
                  <a:pt x="17783" y="13547"/>
                </a:lnTo>
                <a:close/>
              </a:path>
            </a:pathLst>
          </a:custGeom>
          <a:gradFill rotWithShape="0">
            <a:gsLst>
              <a:gs pos="0">
                <a:srgbClr val="FFB66D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6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 1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587">
            <a:off x="3511553" y="2032002"/>
            <a:ext cx="2711528" cy="3551545"/>
          </a:xfrm>
          <a:prstGeom prst="snip1Rect">
            <a:avLst>
              <a:gd name="adj" fmla="val 7098"/>
            </a:avLst>
          </a:prstGeom>
        </p:spPr>
      </p:pic>
      <p:sp>
        <p:nvSpPr>
          <p:cNvPr id="28698" name="Text Box 26"/>
          <p:cNvSpPr txBox="1">
            <a:spLocks noChangeArrowheads="1"/>
          </p:cNvSpPr>
          <p:nvPr/>
        </p:nvSpPr>
        <p:spPr bwMode="auto">
          <a:xfrm rot="1971873" flipH="1">
            <a:off x="1087852" y="1720850"/>
            <a:ext cx="90722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r-FR" sz="1600" b="1" dirty="0" smtClean="0">
                <a:solidFill>
                  <a:schemeClr val="accent6"/>
                </a:solidFill>
                <a:latin typeface="+mj-lt"/>
              </a:rPr>
              <a:t>Cadence</a:t>
            </a:r>
          </a:p>
          <a:p>
            <a:pPr algn="ctr" eaLnBrk="0" hangingPunct="0"/>
            <a:r>
              <a:rPr lang="fr-FR" sz="1600" b="1" dirty="0">
                <a:solidFill>
                  <a:schemeClr val="accent6"/>
                </a:solidFill>
                <a:latin typeface="+mj-lt"/>
              </a:rPr>
              <a:t>à droite</a:t>
            </a:r>
          </a:p>
        </p:txBody>
      </p:sp>
      <p:sp>
        <p:nvSpPr>
          <p:cNvPr id="28700" name="Freeform 28"/>
          <p:cNvSpPr>
            <a:spLocks/>
          </p:cNvSpPr>
          <p:nvPr/>
        </p:nvSpPr>
        <p:spPr bwMode="auto">
          <a:xfrm flipV="1">
            <a:off x="1524000" y="2044700"/>
            <a:ext cx="638175" cy="1631950"/>
          </a:xfrm>
          <a:custGeom>
            <a:avLst/>
            <a:gdLst>
              <a:gd name="T0" fmla="*/ 0 w 402"/>
              <a:gd name="T1" fmla="*/ 0 h 1028"/>
              <a:gd name="T2" fmla="*/ 638175 w 402"/>
              <a:gd name="T3" fmla="*/ 1631950 h 1028"/>
              <a:gd name="T4" fmla="*/ 0 60000 65536"/>
              <a:gd name="T5" fmla="*/ 0 60000 65536"/>
              <a:gd name="T6" fmla="*/ 0 w 402"/>
              <a:gd name="T7" fmla="*/ 0 h 1028"/>
              <a:gd name="T8" fmla="*/ 402 w 402"/>
              <a:gd name="T9" fmla="*/ 1028 h 10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028">
                <a:moveTo>
                  <a:pt x="0" y="0"/>
                </a:moveTo>
                <a:cubicBezTo>
                  <a:pt x="1" y="103"/>
                  <a:pt x="72" y="763"/>
                  <a:pt x="402" y="1028"/>
                </a:cubicBezTo>
              </a:path>
            </a:pathLst>
          </a:custGeom>
          <a:noFill/>
          <a:ln w="7620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stealth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674" name="Freeform 2"/>
          <p:cNvSpPr>
            <a:spLocks/>
          </p:cNvSpPr>
          <p:nvPr/>
        </p:nvSpPr>
        <p:spPr bwMode="auto">
          <a:xfrm>
            <a:off x="1223963" y="1381125"/>
            <a:ext cx="5889625" cy="4044950"/>
          </a:xfrm>
          <a:custGeom>
            <a:avLst/>
            <a:gdLst>
              <a:gd name="T0" fmla="*/ 5889625 w 3710"/>
              <a:gd name="T1" fmla="*/ 4044950 h 2548"/>
              <a:gd name="T2" fmla="*/ 0 w 3710"/>
              <a:gd name="T3" fmla="*/ 0 h 2548"/>
              <a:gd name="T4" fmla="*/ 0 60000 65536"/>
              <a:gd name="T5" fmla="*/ 0 60000 65536"/>
              <a:gd name="T6" fmla="*/ 0 w 3710"/>
              <a:gd name="T7" fmla="*/ 0 h 2548"/>
              <a:gd name="T8" fmla="*/ 3710 w 3710"/>
              <a:gd name="T9" fmla="*/ 2548 h 25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10" h="2548">
                <a:moveTo>
                  <a:pt x="3710" y="2548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FAC090"/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8763" name="Text Box 91"/>
          <p:cNvSpPr txBox="1">
            <a:spLocks noChangeArrowheads="1"/>
          </p:cNvSpPr>
          <p:nvPr/>
        </p:nvSpPr>
        <p:spPr bwMode="auto">
          <a:xfrm>
            <a:off x="0" y="158750"/>
            <a:ext cx="9144000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… et permet de faire pivoter l’aéronef autour de son axe de lacet pour obtenir </a:t>
            </a:r>
          </a:p>
          <a:p>
            <a:r>
              <a:rPr lang="fr-FR" dirty="0"/>
              <a:t>une cadence ! </a:t>
            </a:r>
          </a:p>
        </p:txBody>
      </p:sp>
      <p:grpSp>
        <p:nvGrpSpPr>
          <p:cNvPr id="105" name="Grouper 104"/>
          <p:cNvGrpSpPr/>
          <p:nvPr/>
        </p:nvGrpSpPr>
        <p:grpSpPr>
          <a:xfrm>
            <a:off x="4325938" y="3030538"/>
            <a:ext cx="1524000" cy="709612"/>
            <a:chOff x="4427538" y="3081338"/>
            <a:chExt cx="1524000" cy="709612"/>
          </a:xfrm>
        </p:grpSpPr>
        <p:sp>
          <p:nvSpPr>
            <p:cNvPr id="106" name="Text Box 92"/>
            <p:cNvSpPr txBox="1">
              <a:spLocks noChangeArrowheads="1"/>
            </p:cNvSpPr>
            <p:nvPr/>
          </p:nvSpPr>
          <p:spPr bwMode="auto">
            <a:xfrm flipH="1">
              <a:off x="4827588" y="3081338"/>
              <a:ext cx="11239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1600" b="1" dirty="0">
                  <a:solidFill>
                    <a:srgbClr val="CC0000"/>
                  </a:solidFill>
                  <a:latin typeface="Arial Narrow" pitchFamily="-84" charset="0"/>
                </a:rPr>
                <a:t>axe de lacet</a:t>
              </a:r>
            </a:p>
          </p:txBody>
        </p:sp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4610100" y="3373438"/>
              <a:ext cx="1254125" cy="227012"/>
            </a:xfrm>
            <a:custGeom>
              <a:avLst/>
              <a:gdLst>
                <a:gd name="T0" fmla="*/ 1254125 w 790"/>
                <a:gd name="T1" fmla="*/ 0 h 143"/>
                <a:gd name="T2" fmla="*/ 307975 w 790"/>
                <a:gd name="T3" fmla="*/ 0 h 143"/>
                <a:gd name="T4" fmla="*/ 0 w 790"/>
                <a:gd name="T5" fmla="*/ 227012 h 143"/>
                <a:gd name="T6" fmla="*/ 0 60000 65536"/>
                <a:gd name="T7" fmla="*/ 0 60000 65536"/>
                <a:gd name="T8" fmla="*/ 0 60000 65536"/>
                <a:gd name="T9" fmla="*/ 0 w 790"/>
                <a:gd name="T10" fmla="*/ 0 h 143"/>
                <a:gd name="T11" fmla="*/ 790 w 790"/>
                <a:gd name="T12" fmla="*/ 143 h 1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0" h="143">
                  <a:moveTo>
                    <a:pt x="790" y="0"/>
                  </a:moveTo>
                  <a:lnTo>
                    <a:pt x="194" y="0"/>
                  </a:lnTo>
                  <a:lnTo>
                    <a:pt x="0" y="143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8" name="Group 94"/>
            <p:cNvGrpSpPr>
              <a:grpSpLocks/>
            </p:cNvGrpSpPr>
            <p:nvPr/>
          </p:nvGrpSpPr>
          <p:grpSpPr bwMode="auto">
            <a:xfrm>
              <a:off x="4427538" y="3579813"/>
              <a:ext cx="211137" cy="211137"/>
              <a:chOff x="2408" y="2149"/>
              <a:chExt cx="68" cy="68"/>
            </a:xfrm>
          </p:grpSpPr>
          <p:sp>
            <p:nvSpPr>
              <p:cNvPr id="109" name="Oval 95"/>
              <p:cNvSpPr>
                <a:spLocks noChangeAspect="1" noChangeArrowheads="1"/>
              </p:cNvSpPr>
              <p:nvPr/>
            </p:nvSpPr>
            <p:spPr bwMode="auto">
              <a:xfrm>
                <a:off x="2408" y="2149"/>
                <a:ext cx="68" cy="68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Oval 96"/>
              <p:cNvSpPr>
                <a:spLocks noChangeAspect="1" noChangeArrowheads="1"/>
              </p:cNvSpPr>
              <p:nvPr/>
            </p:nvSpPr>
            <p:spPr bwMode="auto">
              <a:xfrm>
                <a:off x="2430" y="2171"/>
                <a:ext cx="23" cy="23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12" name="Freeform 4"/>
          <p:cNvSpPr>
            <a:spLocks/>
          </p:cNvSpPr>
          <p:nvPr/>
        </p:nvSpPr>
        <p:spPr bwMode="auto">
          <a:xfrm>
            <a:off x="1255713" y="3641726"/>
            <a:ext cx="5857875" cy="0"/>
          </a:xfrm>
          <a:custGeom>
            <a:avLst/>
            <a:gdLst>
              <a:gd name="T0" fmla="*/ 0 w 3690"/>
              <a:gd name="T1" fmla="*/ 46038 h 29"/>
              <a:gd name="T2" fmla="*/ 5857875 w 3690"/>
              <a:gd name="T3" fmla="*/ 0 h 29"/>
              <a:gd name="T4" fmla="*/ 0 60000 65536"/>
              <a:gd name="T5" fmla="*/ 0 60000 65536"/>
              <a:gd name="T6" fmla="*/ 0 w 3690"/>
              <a:gd name="T7" fmla="*/ 0 h 29"/>
              <a:gd name="T8" fmla="*/ 3690 w 3690"/>
              <a:gd name="T9" fmla="*/ 29 h 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690" h="29">
                <a:moveTo>
                  <a:pt x="0" y="29"/>
                </a:moveTo>
                <a:lnTo>
                  <a:pt x="369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lgDash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8" grpId="0"/>
      <p:bldP spid="2870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6751139" y="909638"/>
            <a:ext cx="1121771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1800" dirty="0">
                <a:solidFill>
                  <a:srgbClr val="953735"/>
                </a:solidFill>
              </a:rPr>
              <a:t>d’un axe</a:t>
            </a:r>
          </a:p>
        </p:txBody>
      </p: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3203814" y="912813"/>
            <a:ext cx="1723549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1800" dirty="0">
                <a:solidFill>
                  <a:srgbClr val="953735"/>
                </a:solidFill>
              </a:rPr>
              <a:t>une gouverne</a:t>
            </a:r>
          </a:p>
        </p:txBody>
      </p:sp>
      <p:sp>
        <p:nvSpPr>
          <p:cNvPr id="29722" name="Text Box 26"/>
          <p:cNvSpPr txBox="1">
            <a:spLocks noChangeArrowheads="1"/>
          </p:cNvSpPr>
          <p:nvPr/>
        </p:nvSpPr>
        <p:spPr bwMode="auto">
          <a:xfrm>
            <a:off x="315829" y="911225"/>
            <a:ext cx="1954381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1800" dirty="0">
                <a:solidFill>
                  <a:srgbClr val="953735"/>
                </a:solidFill>
              </a:rPr>
              <a:t>une commande</a:t>
            </a:r>
          </a:p>
        </p:txBody>
      </p:sp>
      <p:sp>
        <p:nvSpPr>
          <p:cNvPr id="29735" name="Text Box 39"/>
          <p:cNvSpPr txBox="1">
            <a:spLocks noChangeArrowheads="1"/>
          </p:cNvSpPr>
          <p:nvPr/>
        </p:nvSpPr>
        <p:spPr bwMode="auto">
          <a:xfrm>
            <a:off x="4841875" y="898525"/>
            <a:ext cx="1812925" cy="50321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1800" dirty="0"/>
              <a:t>qui crée une</a:t>
            </a:r>
          </a:p>
          <a:p>
            <a:r>
              <a:rPr lang="fr-FR" sz="1800" dirty="0"/>
              <a:t>rotation autour</a:t>
            </a:r>
          </a:p>
        </p:txBody>
      </p:sp>
      <p:sp>
        <p:nvSpPr>
          <p:cNvPr id="29736" name="Text Box 40"/>
          <p:cNvSpPr txBox="1">
            <a:spLocks noChangeArrowheads="1"/>
          </p:cNvSpPr>
          <p:nvPr/>
        </p:nvSpPr>
        <p:spPr bwMode="auto">
          <a:xfrm>
            <a:off x="1820862" y="901124"/>
            <a:ext cx="1811338" cy="2539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1800" dirty="0"/>
              <a:t>Agit sur</a:t>
            </a:r>
          </a:p>
        </p:txBody>
      </p:sp>
      <p:sp>
        <p:nvSpPr>
          <p:cNvPr id="43" name="Titre 24"/>
          <p:cNvSpPr txBox="1">
            <a:spLocks/>
          </p:cNvSpPr>
          <p:nvPr/>
        </p:nvSpPr>
        <p:spPr>
          <a:xfrm>
            <a:off x="0" y="6293743"/>
            <a:ext cx="9144000" cy="2821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C’est ce que l’on nomme les effets primaires</a:t>
            </a:r>
          </a:p>
        </p:txBody>
      </p:sp>
      <p:sp>
        <p:nvSpPr>
          <p:cNvPr id="44" name="Titre 24"/>
          <p:cNvSpPr txBox="1">
            <a:spLocks/>
          </p:cNvSpPr>
          <p:nvPr/>
        </p:nvSpPr>
        <p:spPr>
          <a:xfrm>
            <a:off x="381000" y="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/>
              <a:t>En résumé</a:t>
            </a:r>
          </a:p>
        </p:txBody>
      </p:sp>
      <p:grpSp>
        <p:nvGrpSpPr>
          <p:cNvPr id="59" name="Grouper 58"/>
          <p:cNvGrpSpPr/>
          <p:nvPr/>
        </p:nvGrpSpPr>
        <p:grpSpPr>
          <a:xfrm>
            <a:off x="2909186" y="1866900"/>
            <a:ext cx="2374014" cy="1612900"/>
            <a:chOff x="1689986" y="2451100"/>
            <a:chExt cx="5193414" cy="3505200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rcRect r="39250"/>
            <a:stretch>
              <a:fillRect/>
            </a:stretch>
          </p:blipFill>
          <p:spPr>
            <a:xfrm>
              <a:off x="1689986" y="2451100"/>
              <a:ext cx="4952114" cy="3505200"/>
            </a:xfrm>
            <a:prstGeom prst="rect">
              <a:avLst/>
            </a:prstGeom>
          </p:spPr>
        </p:pic>
        <p:grpSp>
          <p:nvGrpSpPr>
            <p:cNvPr id="58" name="Grouper 57"/>
            <p:cNvGrpSpPr/>
            <p:nvPr/>
          </p:nvGrpSpPr>
          <p:grpSpPr>
            <a:xfrm>
              <a:off x="4953000" y="2717800"/>
              <a:ext cx="1930400" cy="2692400"/>
              <a:chOff x="4953000" y="2717800"/>
              <a:chExt cx="1930400" cy="2692400"/>
            </a:xfrm>
          </p:grpSpPr>
          <p:sp>
            <p:nvSpPr>
              <p:cNvPr id="52" name="Rectangle 51"/>
              <p:cNvSpPr/>
              <p:nvPr/>
            </p:nvSpPr>
            <p:spPr bwMode="auto">
              <a:xfrm>
                <a:off x="4953000" y="2717800"/>
                <a:ext cx="1689100" cy="48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5499100" y="4216400"/>
                <a:ext cx="1384300" cy="1193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</p:grpSp>
      <p:grpSp>
        <p:nvGrpSpPr>
          <p:cNvPr id="54" name="Grouper 53"/>
          <p:cNvGrpSpPr>
            <a:grpSpLocks/>
          </p:cNvGrpSpPr>
          <p:nvPr/>
        </p:nvGrpSpPr>
        <p:grpSpPr>
          <a:xfrm>
            <a:off x="3699932" y="3225800"/>
            <a:ext cx="672174" cy="133299"/>
            <a:chOff x="2349500" y="5111750"/>
            <a:chExt cx="1477449" cy="241300"/>
          </a:xfrm>
          <a:solidFill>
            <a:srgbClr val="5166C9">
              <a:alpha val="76000"/>
            </a:srgbClr>
          </a:solidFill>
        </p:grpSpPr>
        <p:sp>
          <p:nvSpPr>
            <p:cNvPr id="55" name="Forme libre 54"/>
            <p:cNvSpPr/>
            <p:nvPr/>
          </p:nvSpPr>
          <p:spPr bwMode="auto">
            <a:xfrm>
              <a:off x="3098800" y="5124450"/>
              <a:ext cx="728149" cy="228600"/>
            </a:xfrm>
            <a:custGeom>
              <a:avLst/>
              <a:gdLst>
                <a:gd name="connsiteX0" fmla="*/ 0 w 692150"/>
                <a:gd name="connsiteY0" fmla="*/ 0 h 228600"/>
                <a:gd name="connsiteX1" fmla="*/ 692150 w 692150"/>
                <a:gd name="connsiteY1" fmla="*/ 31750 h 228600"/>
                <a:gd name="connsiteX2" fmla="*/ 654050 w 692150"/>
                <a:gd name="connsiteY2" fmla="*/ 146050 h 228600"/>
                <a:gd name="connsiteX3" fmla="*/ 101600 w 692150"/>
                <a:gd name="connsiteY3" fmla="*/ 228600 h 228600"/>
                <a:gd name="connsiteX4" fmla="*/ 0 w 692150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150" h="228600">
                  <a:moveTo>
                    <a:pt x="0" y="0"/>
                  </a:moveTo>
                  <a:lnTo>
                    <a:pt x="692150" y="31750"/>
                  </a:lnTo>
                  <a:lnTo>
                    <a:pt x="654050" y="146050"/>
                  </a:lnTo>
                  <a:lnTo>
                    <a:pt x="101600" y="228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56" name="Forme libre 55"/>
            <p:cNvSpPr/>
            <p:nvPr/>
          </p:nvSpPr>
          <p:spPr bwMode="auto">
            <a:xfrm flipH="1">
              <a:off x="2349500" y="5111750"/>
              <a:ext cx="728149" cy="228600"/>
            </a:xfrm>
            <a:custGeom>
              <a:avLst/>
              <a:gdLst>
                <a:gd name="connsiteX0" fmla="*/ 0 w 692150"/>
                <a:gd name="connsiteY0" fmla="*/ 0 h 228600"/>
                <a:gd name="connsiteX1" fmla="*/ 692150 w 692150"/>
                <a:gd name="connsiteY1" fmla="*/ 31750 h 228600"/>
                <a:gd name="connsiteX2" fmla="*/ 654050 w 692150"/>
                <a:gd name="connsiteY2" fmla="*/ 146050 h 228600"/>
                <a:gd name="connsiteX3" fmla="*/ 101600 w 692150"/>
                <a:gd name="connsiteY3" fmla="*/ 228600 h 228600"/>
                <a:gd name="connsiteX4" fmla="*/ 0 w 692150"/>
                <a:gd name="connsiteY4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150" h="228600">
                  <a:moveTo>
                    <a:pt x="0" y="0"/>
                  </a:moveTo>
                  <a:lnTo>
                    <a:pt x="692150" y="31750"/>
                  </a:lnTo>
                  <a:lnTo>
                    <a:pt x="654050" y="146050"/>
                  </a:lnTo>
                  <a:lnTo>
                    <a:pt x="101600" y="228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</p:grpSp>
      <p:grpSp>
        <p:nvGrpSpPr>
          <p:cNvPr id="60" name="Grouper 59"/>
          <p:cNvGrpSpPr/>
          <p:nvPr/>
        </p:nvGrpSpPr>
        <p:grpSpPr>
          <a:xfrm>
            <a:off x="2896486" y="3657600"/>
            <a:ext cx="2374014" cy="1612900"/>
            <a:chOff x="1689986" y="2451100"/>
            <a:chExt cx="5193414" cy="3505200"/>
          </a:xfrm>
        </p:grpSpPr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rcRect r="39250"/>
            <a:stretch>
              <a:fillRect/>
            </a:stretch>
          </p:blipFill>
          <p:spPr>
            <a:xfrm>
              <a:off x="1689986" y="2451100"/>
              <a:ext cx="4952114" cy="3505200"/>
            </a:xfrm>
            <a:prstGeom prst="rect">
              <a:avLst/>
            </a:prstGeom>
          </p:spPr>
        </p:pic>
        <p:grpSp>
          <p:nvGrpSpPr>
            <p:cNvPr id="62" name="Grouper 57"/>
            <p:cNvGrpSpPr/>
            <p:nvPr/>
          </p:nvGrpSpPr>
          <p:grpSpPr>
            <a:xfrm>
              <a:off x="4953000" y="2717800"/>
              <a:ext cx="1930400" cy="2692400"/>
              <a:chOff x="4953000" y="2717800"/>
              <a:chExt cx="1930400" cy="2692400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4953000" y="2717800"/>
                <a:ext cx="1689100" cy="48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5499100" y="4216400"/>
                <a:ext cx="1384300" cy="1193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</p:grpSp>
      </p:grpSp>
      <p:sp>
        <p:nvSpPr>
          <p:cNvPr id="65" name="Forme libre 64"/>
          <p:cNvSpPr/>
          <p:nvPr/>
        </p:nvSpPr>
        <p:spPr bwMode="auto">
          <a:xfrm>
            <a:off x="2952750" y="4239682"/>
            <a:ext cx="596567" cy="129032"/>
          </a:xfrm>
          <a:custGeom>
            <a:avLst/>
            <a:gdLst>
              <a:gd name="connsiteX0" fmla="*/ 8467 w 1316567"/>
              <a:gd name="connsiteY0" fmla="*/ 0 h 309033"/>
              <a:gd name="connsiteX1" fmla="*/ 1316567 w 1316567"/>
              <a:gd name="connsiteY1" fmla="*/ 190500 h 309033"/>
              <a:gd name="connsiteX2" fmla="*/ 1316567 w 1316567"/>
              <a:gd name="connsiteY2" fmla="*/ 309033 h 309033"/>
              <a:gd name="connsiteX3" fmla="*/ 0 w 1316567"/>
              <a:gd name="connsiteY3" fmla="*/ 127000 h 309033"/>
              <a:gd name="connsiteX4" fmla="*/ 8467 w 1316567"/>
              <a:gd name="connsiteY4" fmla="*/ 0 h 30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567" h="309033">
                <a:moveTo>
                  <a:pt x="8467" y="0"/>
                </a:moveTo>
                <a:lnTo>
                  <a:pt x="1316567" y="190500"/>
                </a:lnTo>
                <a:lnTo>
                  <a:pt x="1316567" y="309033"/>
                </a:lnTo>
                <a:lnTo>
                  <a:pt x="0" y="127000"/>
                </a:lnTo>
                <a:lnTo>
                  <a:pt x="8467" y="0"/>
                </a:lnTo>
                <a:close/>
              </a:path>
            </a:pathLst>
          </a:custGeom>
          <a:solidFill>
            <a:srgbClr val="27A275">
              <a:alpha val="66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6" name="Forme libre 65"/>
          <p:cNvSpPr>
            <a:spLocks/>
          </p:cNvSpPr>
          <p:nvPr/>
        </p:nvSpPr>
        <p:spPr bwMode="auto">
          <a:xfrm flipH="1">
            <a:off x="4521200" y="4248150"/>
            <a:ext cx="585713" cy="129032"/>
          </a:xfrm>
          <a:custGeom>
            <a:avLst/>
            <a:gdLst>
              <a:gd name="connsiteX0" fmla="*/ 8467 w 1316567"/>
              <a:gd name="connsiteY0" fmla="*/ 0 h 309033"/>
              <a:gd name="connsiteX1" fmla="*/ 1316567 w 1316567"/>
              <a:gd name="connsiteY1" fmla="*/ 190500 h 309033"/>
              <a:gd name="connsiteX2" fmla="*/ 1316567 w 1316567"/>
              <a:gd name="connsiteY2" fmla="*/ 309033 h 309033"/>
              <a:gd name="connsiteX3" fmla="*/ 0 w 1316567"/>
              <a:gd name="connsiteY3" fmla="*/ 127000 h 309033"/>
              <a:gd name="connsiteX4" fmla="*/ 8467 w 1316567"/>
              <a:gd name="connsiteY4" fmla="*/ 0 h 30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567" h="309033">
                <a:moveTo>
                  <a:pt x="8467" y="0"/>
                </a:moveTo>
                <a:lnTo>
                  <a:pt x="1316567" y="190500"/>
                </a:lnTo>
                <a:lnTo>
                  <a:pt x="1316567" y="309033"/>
                </a:lnTo>
                <a:lnTo>
                  <a:pt x="0" y="127000"/>
                </a:lnTo>
                <a:lnTo>
                  <a:pt x="8467" y="0"/>
                </a:lnTo>
                <a:close/>
              </a:path>
            </a:pathLst>
          </a:custGeom>
          <a:solidFill>
            <a:srgbClr val="27A275">
              <a:alpha val="65000"/>
            </a:srgb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50000" t="46377" r="4819" b="14130"/>
          <a:stretch>
            <a:fillRect/>
          </a:stretch>
        </p:blipFill>
        <p:spPr>
          <a:xfrm>
            <a:off x="3098800" y="5270500"/>
            <a:ext cx="2150520" cy="808300"/>
          </a:xfrm>
          <a:prstGeom prst="rect">
            <a:avLst/>
          </a:prstGeom>
        </p:spPr>
      </p:pic>
      <p:sp>
        <p:nvSpPr>
          <p:cNvPr id="68" name="Forme libre 67"/>
          <p:cNvSpPr>
            <a:spLocks noChangeAspect="1"/>
          </p:cNvSpPr>
          <p:nvPr/>
        </p:nvSpPr>
        <p:spPr bwMode="auto">
          <a:xfrm>
            <a:off x="4870452" y="5336118"/>
            <a:ext cx="310941" cy="406297"/>
          </a:xfrm>
          <a:custGeom>
            <a:avLst/>
            <a:gdLst>
              <a:gd name="connsiteX0" fmla="*/ 323850 w 476250"/>
              <a:gd name="connsiteY0" fmla="*/ 0 h 755650"/>
              <a:gd name="connsiteX1" fmla="*/ 476250 w 476250"/>
              <a:gd name="connsiteY1" fmla="*/ 25400 h 755650"/>
              <a:gd name="connsiteX2" fmla="*/ 215900 w 476250"/>
              <a:gd name="connsiteY2" fmla="*/ 609600 h 755650"/>
              <a:gd name="connsiteX3" fmla="*/ 215900 w 476250"/>
              <a:gd name="connsiteY3" fmla="*/ 685800 h 755650"/>
              <a:gd name="connsiteX4" fmla="*/ 0 w 476250"/>
              <a:gd name="connsiteY4" fmla="*/ 755650 h 755650"/>
              <a:gd name="connsiteX5" fmla="*/ 0 w 476250"/>
              <a:gd name="connsiteY5" fmla="*/ 622300 h 755650"/>
              <a:gd name="connsiteX6" fmla="*/ 323850 w 476250"/>
              <a:gd name="connsiteY6" fmla="*/ 0 h 755650"/>
              <a:gd name="connsiteX0" fmla="*/ 323850 w 476250"/>
              <a:gd name="connsiteY0" fmla="*/ 0 h 685800"/>
              <a:gd name="connsiteX1" fmla="*/ 476250 w 476250"/>
              <a:gd name="connsiteY1" fmla="*/ 25400 h 685800"/>
              <a:gd name="connsiteX2" fmla="*/ 215900 w 476250"/>
              <a:gd name="connsiteY2" fmla="*/ 609600 h 685800"/>
              <a:gd name="connsiteX3" fmla="*/ 215900 w 476250"/>
              <a:gd name="connsiteY3" fmla="*/ 685800 h 685800"/>
              <a:gd name="connsiteX4" fmla="*/ 0 w 476250"/>
              <a:gd name="connsiteY4" fmla="*/ 622300 h 685800"/>
              <a:gd name="connsiteX5" fmla="*/ 323850 w 476250"/>
              <a:gd name="connsiteY5" fmla="*/ 0 h 685800"/>
              <a:gd name="connsiteX0" fmla="*/ 323850 w 476250"/>
              <a:gd name="connsiteY0" fmla="*/ 0 h 622300"/>
              <a:gd name="connsiteX1" fmla="*/ 476250 w 476250"/>
              <a:gd name="connsiteY1" fmla="*/ 25400 h 622300"/>
              <a:gd name="connsiteX2" fmla="*/ 215900 w 476250"/>
              <a:gd name="connsiteY2" fmla="*/ 609600 h 622300"/>
              <a:gd name="connsiteX3" fmla="*/ 0 w 476250"/>
              <a:gd name="connsiteY3" fmla="*/ 622300 h 622300"/>
              <a:gd name="connsiteX4" fmla="*/ 323850 w 476250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622300">
                <a:moveTo>
                  <a:pt x="323850" y="0"/>
                </a:moveTo>
                <a:lnTo>
                  <a:pt x="476250" y="25400"/>
                </a:lnTo>
                <a:lnTo>
                  <a:pt x="215900" y="609600"/>
                </a:lnTo>
                <a:lnTo>
                  <a:pt x="0" y="622300"/>
                </a:lnTo>
                <a:lnTo>
                  <a:pt x="323850" y="0"/>
                </a:ln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77" name="Grouper 76"/>
          <p:cNvGrpSpPr>
            <a:grpSpLocks noChangeAspect="1"/>
          </p:cNvGrpSpPr>
          <p:nvPr/>
        </p:nvGrpSpPr>
        <p:grpSpPr>
          <a:xfrm>
            <a:off x="6485263" y="4637191"/>
            <a:ext cx="1654526" cy="1851647"/>
            <a:chOff x="5735958" y="3359150"/>
            <a:chExt cx="3276752" cy="3667125"/>
          </a:xfrm>
        </p:grpSpPr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 t="7000" b="8667"/>
            <a:stretch>
              <a:fillRect/>
            </a:stretch>
          </p:blipFill>
          <p:spPr>
            <a:xfrm rot="493035">
              <a:off x="5735958" y="4089400"/>
              <a:ext cx="3276752" cy="2072545"/>
            </a:xfrm>
            <a:prstGeom prst="rect">
              <a:avLst/>
            </a:prstGeom>
            <a:effectLst/>
          </p:spPr>
        </p:pic>
        <p:sp>
          <p:nvSpPr>
            <p:cNvPr id="73" name="Line 3"/>
            <p:cNvSpPr>
              <a:spLocks noChangeShapeType="1"/>
            </p:cNvSpPr>
            <p:nvPr/>
          </p:nvSpPr>
          <p:spPr bwMode="auto">
            <a:xfrm flipV="1">
              <a:off x="6853711" y="5264150"/>
              <a:ext cx="0" cy="1762125"/>
            </a:xfrm>
            <a:prstGeom prst="line">
              <a:avLst/>
            </a:prstGeom>
            <a:noFill/>
            <a:ln w="19050">
              <a:solidFill>
                <a:srgbClr val="FF99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V="1">
              <a:off x="6852124" y="3359150"/>
              <a:ext cx="0" cy="1528763"/>
            </a:xfrm>
            <a:prstGeom prst="line">
              <a:avLst/>
            </a:prstGeom>
            <a:noFill/>
            <a:ln w="19050">
              <a:solidFill>
                <a:srgbClr val="FF99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Arc 5"/>
            <p:cNvSpPr>
              <a:spLocks/>
            </p:cNvSpPr>
            <p:nvPr/>
          </p:nvSpPr>
          <p:spPr bwMode="auto">
            <a:xfrm>
              <a:off x="6512399" y="3852863"/>
              <a:ext cx="671512" cy="214312"/>
            </a:xfrm>
            <a:custGeom>
              <a:avLst/>
              <a:gdLst>
                <a:gd name="T0" fmla="*/ 183671 w 43200"/>
                <a:gd name="T1" fmla="*/ 204597 h 42797"/>
                <a:gd name="T2" fmla="*/ 400342 w 43200"/>
                <a:gd name="T3" fmla="*/ 214312 h 42797"/>
                <a:gd name="T4" fmla="*/ 335756 w 43200"/>
                <a:gd name="T5" fmla="*/ 108165 h 42797"/>
                <a:gd name="T6" fmla="*/ 0 60000 65536"/>
                <a:gd name="T7" fmla="*/ 0 60000 65536"/>
                <a:gd name="T8" fmla="*/ 0 60000 65536"/>
                <a:gd name="T9" fmla="*/ 0 w 43200"/>
                <a:gd name="T10" fmla="*/ 0 h 42797"/>
                <a:gd name="T11" fmla="*/ 43200 w 43200"/>
                <a:gd name="T12" fmla="*/ 42797 h 427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2797" fill="none" extrusionOk="0">
                  <a:moveTo>
                    <a:pt x="11815" y="40857"/>
                  </a:moveTo>
                  <a:cubicBezTo>
                    <a:pt x="4566" y="37173"/>
                    <a:pt x="0" y="2973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1927"/>
                    <a:pt x="35889" y="40810"/>
                    <a:pt x="25754" y="42796"/>
                  </a:cubicBezTo>
                </a:path>
                <a:path w="43200" h="42797" stroke="0" extrusionOk="0">
                  <a:moveTo>
                    <a:pt x="11815" y="40857"/>
                  </a:moveTo>
                  <a:cubicBezTo>
                    <a:pt x="4566" y="37173"/>
                    <a:pt x="0" y="2973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1927"/>
                    <a:pt x="35889" y="40810"/>
                    <a:pt x="25754" y="4279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FF9966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Arc 6"/>
            <p:cNvSpPr>
              <a:spLocks/>
            </p:cNvSpPr>
            <p:nvPr/>
          </p:nvSpPr>
          <p:spPr bwMode="auto">
            <a:xfrm>
              <a:off x="6493349" y="6332538"/>
              <a:ext cx="671512" cy="209550"/>
            </a:xfrm>
            <a:custGeom>
              <a:avLst/>
              <a:gdLst>
                <a:gd name="T0" fmla="*/ 453100 w 43200"/>
                <a:gd name="T1" fmla="*/ 0 h 41838"/>
                <a:gd name="T2" fmla="*/ 192516 w 43200"/>
                <a:gd name="T3" fmla="*/ 3516 h 41838"/>
                <a:gd name="T4" fmla="*/ 335756 w 43200"/>
                <a:gd name="T5" fmla="*/ 101364 h 41838"/>
                <a:gd name="T6" fmla="*/ 0 60000 65536"/>
                <a:gd name="T7" fmla="*/ 0 60000 65536"/>
                <a:gd name="T8" fmla="*/ 0 60000 65536"/>
                <a:gd name="T9" fmla="*/ 0 w 43200"/>
                <a:gd name="T10" fmla="*/ 0 h 41838"/>
                <a:gd name="T11" fmla="*/ 43200 w 43200"/>
                <a:gd name="T12" fmla="*/ 41838 h 418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1838" fill="none" extrusionOk="0">
                  <a:moveTo>
                    <a:pt x="29148" y="0"/>
                  </a:moveTo>
                  <a:cubicBezTo>
                    <a:pt x="37597" y="3151"/>
                    <a:pt x="43200" y="11220"/>
                    <a:pt x="43200" y="20238"/>
                  </a:cubicBezTo>
                  <a:cubicBezTo>
                    <a:pt x="43200" y="32167"/>
                    <a:pt x="33529" y="41838"/>
                    <a:pt x="21600" y="41838"/>
                  </a:cubicBezTo>
                  <a:cubicBezTo>
                    <a:pt x="9670" y="41838"/>
                    <a:pt x="0" y="32167"/>
                    <a:pt x="0" y="20238"/>
                  </a:cubicBezTo>
                  <a:cubicBezTo>
                    <a:pt x="-1" y="11878"/>
                    <a:pt x="4824" y="4268"/>
                    <a:pt x="12385" y="702"/>
                  </a:cubicBezTo>
                </a:path>
                <a:path w="43200" h="41838" stroke="0" extrusionOk="0">
                  <a:moveTo>
                    <a:pt x="29148" y="0"/>
                  </a:moveTo>
                  <a:cubicBezTo>
                    <a:pt x="37597" y="3151"/>
                    <a:pt x="43200" y="11220"/>
                    <a:pt x="43200" y="20238"/>
                  </a:cubicBezTo>
                  <a:cubicBezTo>
                    <a:pt x="43200" y="32167"/>
                    <a:pt x="33529" y="41838"/>
                    <a:pt x="21600" y="41838"/>
                  </a:cubicBezTo>
                  <a:cubicBezTo>
                    <a:pt x="9670" y="41838"/>
                    <a:pt x="0" y="32167"/>
                    <a:pt x="0" y="20238"/>
                  </a:cubicBezTo>
                  <a:cubicBezTo>
                    <a:pt x="-1" y="11878"/>
                    <a:pt x="4824" y="4268"/>
                    <a:pt x="12385" y="702"/>
                  </a:cubicBezTo>
                  <a:lnTo>
                    <a:pt x="21600" y="20238"/>
                  </a:lnTo>
                  <a:close/>
                </a:path>
              </a:pathLst>
            </a:custGeom>
            <a:noFill/>
            <a:ln w="38100">
              <a:solidFill>
                <a:srgbClr val="FF9966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4" name="Grouper 83"/>
          <p:cNvGrpSpPr>
            <a:grpSpLocks noChangeAspect="1"/>
          </p:cNvGrpSpPr>
          <p:nvPr/>
        </p:nvGrpSpPr>
        <p:grpSpPr>
          <a:xfrm>
            <a:off x="6130929" y="1706703"/>
            <a:ext cx="2200843" cy="1569897"/>
            <a:chOff x="5280025" y="1103313"/>
            <a:chExt cx="4219575" cy="3009899"/>
          </a:xfrm>
        </p:grpSpPr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 t="7000" b="8667"/>
            <a:stretch>
              <a:fillRect/>
            </a:stretch>
          </p:blipFill>
          <p:spPr>
            <a:xfrm rot="493035">
              <a:off x="5981547" y="1638300"/>
              <a:ext cx="3276752" cy="2072545"/>
            </a:xfrm>
            <a:prstGeom prst="rect">
              <a:avLst/>
            </a:prstGeom>
            <a:effectLst/>
          </p:spPr>
        </p:pic>
        <p:sp>
          <p:nvSpPr>
            <p:cNvPr id="79" name="Line 2"/>
            <p:cNvSpPr>
              <a:spLocks noChangeShapeType="1"/>
            </p:cNvSpPr>
            <p:nvPr/>
          </p:nvSpPr>
          <p:spPr bwMode="auto">
            <a:xfrm>
              <a:off x="8763000" y="3543300"/>
              <a:ext cx="736600" cy="436000"/>
            </a:xfrm>
            <a:prstGeom prst="line">
              <a:avLst/>
            </a:prstGeom>
            <a:noFill/>
            <a:ln w="19050" cap="flat" cmpd="sng" algn="ctr">
              <a:solidFill>
                <a:srgbClr val="666699"/>
              </a:solidFill>
              <a:prstDash val="solid"/>
              <a:round/>
              <a:headEnd type="none" w="sm" len="med"/>
              <a:tailEnd type="none" w="sm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Arc 11"/>
            <p:cNvSpPr>
              <a:spLocks/>
            </p:cNvSpPr>
            <p:nvPr/>
          </p:nvSpPr>
          <p:spPr bwMode="auto">
            <a:xfrm rot="17923254">
              <a:off x="5212556" y="1170782"/>
              <a:ext cx="528637" cy="393700"/>
            </a:xfrm>
            <a:custGeom>
              <a:avLst/>
              <a:gdLst>
                <a:gd name="T0" fmla="*/ 354799 w 43200"/>
                <a:gd name="T1" fmla="*/ 0 h 41895"/>
                <a:gd name="T2" fmla="*/ 144188 w 43200"/>
                <a:gd name="T3" fmla="*/ 9914 h 41895"/>
                <a:gd name="T4" fmla="*/ 264319 w 43200"/>
                <a:gd name="T5" fmla="*/ 190718 h 4189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1895"/>
                <a:gd name="T11" fmla="*/ 43200 w 43200"/>
                <a:gd name="T12" fmla="*/ 41895 h 418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1895" fill="none" extrusionOk="0">
                  <a:moveTo>
                    <a:pt x="28994" y="-1"/>
                  </a:moveTo>
                  <a:cubicBezTo>
                    <a:pt x="37523" y="3107"/>
                    <a:pt x="43200" y="11216"/>
                    <a:pt x="43200" y="20295"/>
                  </a:cubicBezTo>
                  <a:cubicBezTo>
                    <a:pt x="43200" y="32224"/>
                    <a:pt x="33529" y="41895"/>
                    <a:pt x="21600" y="41895"/>
                  </a:cubicBezTo>
                  <a:cubicBezTo>
                    <a:pt x="9670" y="41895"/>
                    <a:pt x="0" y="32224"/>
                    <a:pt x="0" y="20295"/>
                  </a:cubicBezTo>
                  <a:cubicBezTo>
                    <a:pt x="-1" y="12176"/>
                    <a:pt x="4551" y="4744"/>
                    <a:pt x="11782" y="1054"/>
                  </a:cubicBezTo>
                </a:path>
                <a:path w="43200" h="41895" stroke="0" extrusionOk="0">
                  <a:moveTo>
                    <a:pt x="28994" y="-1"/>
                  </a:moveTo>
                  <a:cubicBezTo>
                    <a:pt x="37523" y="3107"/>
                    <a:pt x="43200" y="11216"/>
                    <a:pt x="43200" y="20295"/>
                  </a:cubicBezTo>
                  <a:cubicBezTo>
                    <a:pt x="43200" y="32224"/>
                    <a:pt x="33529" y="41895"/>
                    <a:pt x="21600" y="41895"/>
                  </a:cubicBezTo>
                  <a:cubicBezTo>
                    <a:pt x="9670" y="41895"/>
                    <a:pt x="0" y="32224"/>
                    <a:pt x="0" y="20295"/>
                  </a:cubicBezTo>
                  <a:cubicBezTo>
                    <a:pt x="-1" y="12176"/>
                    <a:pt x="4551" y="4744"/>
                    <a:pt x="11782" y="1054"/>
                  </a:cubicBezTo>
                  <a:lnTo>
                    <a:pt x="21600" y="20295"/>
                  </a:lnTo>
                  <a:close/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Arc 14"/>
            <p:cNvSpPr>
              <a:spLocks/>
            </p:cNvSpPr>
            <p:nvPr/>
          </p:nvSpPr>
          <p:spPr bwMode="auto">
            <a:xfrm rot="17923254">
              <a:off x="8909051" y="3657600"/>
              <a:ext cx="530225" cy="381000"/>
            </a:xfrm>
            <a:custGeom>
              <a:avLst/>
              <a:gdLst>
                <a:gd name="T0" fmla="*/ 138092 w 43200"/>
                <a:gd name="T1" fmla="*/ 381000 h 40559"/>
                <a:gd name="T2" fmla="*/ 396085 w 43200"/>
                <a:gd name="T3" fmla="*/ 379319 h 40559"/>
                <a:gd name="T4" fmla="*/ 265113 w 43200"/>
                <a:gd name="T5" fmla="*/ 202904 h 40559"/>
                <a:gd name="T6" fmla="*/ 0 60000 65536"/>
                <a:gd name="T7" fmla="*/ 0 60000 65536"/>
                <a:gd name="T8" fmla="*/ 0 60000 65536"/>
                <a:gd name="T9" fmla="*/ 0 w 43200"/>
                <a:gd name="T10" fmla="*/ 0 h 40559"/>
                <a:gd name="T11" fmla="*/ 43200 w 43200"/>
                <a:gd name="T12" fmla="*/ 40559 h 405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0559" fill="none" extrusionOk="0">
                  <a:moveTo>
                    <a:pt x="11250" y="40559"/>
                  </a:moveTo>
                  <a:cubicBezTo>
                    <a:pt x="4314" y="36773"/>
                    <a:pt x="0" y="2950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9370"/>
                    <a:pt x="39026" y="36541"/>
                    <a:pt x="32271" y="40380"/>
                  </a:cubicBezTo>
                </a:path>
                <a:path w="43200" h="40559" stroke="0" extrusionOk="0">
                  <a:moveTo>
                    <a:pt x="11250" y="40559"/>
                  </a:moveTo>
                  <a:cubicBezTo>
                    <a:pt x="4314" y="36773"/>
                    <a:pt x="0" y="2950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9370"/>
                    <a:pt x="39026" y="36541"/>
                    <a:pt x="32271" y="4038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666699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Line 2"/>
            <p:cNvSpPr>
              <a:spLocks noChangeAspect="1" noChangeShapeType="1"/>
            </p:cNvSpPr>
            <p:nvPr/>
          </p:nvSpPr>
          <p:spPr bwMode="auto">
            <a:xfrm>
              <a:off x="5295901" y="1295400"/>
              <a:ext cx="953719" cy="620200"/>
            </a:xfrm>
            <a:prstGeom prst="line">
              <a:avLst/>
            </a:prstGeom>
            <a:noFill/>
            <a:ln w="19050" cap="flat" cmpd="sng" algn="ctr">
              <a:solidFill>
                <a:srgbClr val="666699"/>
              </a:solidFill>
              <a:prstDash val="solid"/>
              <a:round/>
              <a:headEnd type="none" w="sm" len="med"/>
              <a:tailEnd type="none" w="sm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0" name="Grouper 89"/>
          <p:cNvGrpSpPr>
            <a:grpSpLocks noChangeAspect="1"/>
          </p:cNvGrpSpPr>
          <p:nvPr/>
        </p:nvGrpSpPr>
        <p:grpSpPr>
          <a:xfrm>
            <a:off x="5664211" y="3543300"/>
            <a:ext cx="3302666" cy="1136545"/>
            <a:chOff x="1638311" y="3086100"/>
            <a:chExt cx="6022578" cy="2072545"/>
          </a:xfrm>
        </p:grpSpPr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 t="7000" b="8667"/>
            <a:stretch>
              <a:fillRect/>
            </a:stretch>
          </p:blipFill>
          <p:spPr>
            <a:xfrm rot="493035">
              <a:off x="3098647" y="3086100"/>
              <a:ext cx="3276752" cy="2072545"/>
            </a:xfrm>
            <a:prstGeom prst="rect">
              <a:avLst/>
            </a:prstGeom>
            <a:effectLst/>
          </p:spPr>
        </p:pic>
        <p:sp>
          <p:nvSpPr>
            <p:cNvPr id="86" name="Line 4"/>
            <p:cNvSpPr>
              <a:spLocks noChangeShapeType="1"/>
            </p:cNvSpPr>
            <p:nvPr/>
          </p:nvSpPr>
          <p:spPr bwMode="auto">
            <a:xfrm flipV="1">
              <a:off x="1638311" y="4140208"/>
              <a:ext cx="1907778" cy="380741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Arc 5"/>
            <p:cNvSpPr>
              <a:spLocks/>
            </p:cNvSpPr>
            <p:nvPr/>
          </p:nvSpPr>
          <p:spPr bwMode="auto">
            <a:xfrm rot="4011937" flipH="1" flipV="1">
              <a:off x="1984375" y="4254501"/>
              <a:ext cx="433387" cy="265112"/>
            </a:xfrm>
            <a:custGeom>
              <a:avLst/>
              <a:gdLst>
                <a:gd name="T0" fmla="*/ 99639 w 43200"/>
                <a:gd name="T1" fmla="*/ 245236 h 43002"/>
                <a:gd name="T2" fmla="*/ 245957 w 43200"/>
                <a:gd name="T3" fmla="*/ 265112 h 43002"/>
                <a:gd name="T4" fmla="*/ 216693 w 43200"/>
                <a:gd name="T5" fmla="*/ 133166 h 43002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002"/>
                <a:gd name="T11" fmla="*/ 43200 w 43200"/>
                <a:gd name="T12" fmla="*/ 43002 h 43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002" fill="none" extrusionOk="0">
                  <a:moveTo>
                    <a:pt x="9932" y="39777"/>
                  </a:moveTo>
                  <a:cubicBezTo>
                    <a:pt x="3742" y="35804"/>
                    <a:pt x="0" y="289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402"/>
                    <a:pt x="35220" y="41543"/>
                    <a:pt x="24517" y="43002"/>
                  </a:cubicBezTo>
                </a:path>
                <a:path w="43200" h="43002" stroke="0" extrusionOk="0">
                  <a:moveTo>
                    <a:pt x="9932" y="39777"/>
                  </a:moveTo>
                  <a:cubicBezTo>
                    <a:pt x="3742" y="35804"/>
                    <a:pt x="0" y="289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402"/>
                    <a:pt x="35220" y="41543"/>
                    <a:pt x="24517" y="4300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Arc 6"/>
            <p:cNvSpPr>
              <a:spLocks/>
            </p:cNvSpPr>
            <p:nvPr/>
          </p:nvSpPr>
          <p:spPr bwMode="auto">
            <a:xfrm rot="4011937">
              <a:off x="6679406" y="3359944"/>
              <a:ext cx="434975" cy="265112"/>
            </a:xfrm>
            <a:custGeom>
              <a:avLst/>
              <a:gdLst>
                <a:gd name="T0" fmla="*/ 100004 w 43200"/>
                <a:gd name="T1" fmla="*/ 245236 h 43002"/>
                <a:gd name="T2" fmla="*/ 246858 w 43200"/>
                <a:gd name="T3" fmla="*/ 265112 h 43002"/>
                <a:gd name="T4" fmla="*/ 217488 w 43200"/>
                <a:gd name="T5" fmla="*/ 133166 h 43002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002"/>
                <a:gd name="T11" fmla="*/ 43200 w 43200"/>
                <a:gd name="T12" fmla="*/ 43002 h 430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002" fill="none" extrusionOk="0">
                  <a:moveTo>
                    <a:pt x="9932" y="39777"/>
                  </a:moveTo>
                  <a:cubicBezTo>
                    <a:pt x="3742" y="35804"/>
                    <a:pt x="0" y="289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402"/>
                    <a:pt x="35220" y="41543"/>
                    <a:pt x="24517" y="43002"/>
                  </a:cubicBezTo>
                </a:path>
                <a:path w="43200" h="43002" stroke="0" extrusionOk="0">
                  <a:moveTo>
                    <a:pt x="9932" y="39777"/>
                  </a:moveTo>
                  <a:cubicBezTo>
                    <a:pt x="3742" y="35804"/>
                    <a:pt x="0" y="289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402"/>
                    <a:pt x="35220" y="41543"/>
                    <a:pt x="24517" y="4300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rgbClr val="339966"/>
              </a:solidFill>
              <a:round/>
              <a:headEnd type="triangl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Line 4"/>
            <p:cNvSpPr>
              <a:spLocks noChangeShapeType="1"/>
            </p:cNvSpPr>
            <p:nvPr/>
          </p:nvSpPr>
          <p:spPr bwMode="auto">
            <a:xfrm flipV="1">
              <a:off x="5753111" y="3314700"/>
              <a:ext cx="1907778" cy="380741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" name="Grouper 2"/>
          <p:cNvGrpSpPr>
            <a:grpSpLocks noChangeAspect="1"/>
          </p:cNvGrpSpPr>
          <p:nvPr/>
        </p:nvGrpSpPr>
        <p:grpSpPr>
          <a:xfrm>
            <a:off x="669581" y="4905375"/>
            <a:ext cx="972000" cy="1347852"/>
            <a:chOff x="504482" y="4740275"/>
            <a:chExt cx="1251293" cy="1735138"/>
          </a:xfrm>
        </p:grpSpPr>
        <p:grpSp>
          <p:nvGrpSpPr>
            <p:cNvPr id="106" name="Group 13"/>
            <p:cNvGrpSpPr>
              <a:grpSpLocks/>
            </p:cNvGrpSpPr>
            <p:nvPr/>
          </p:nvGrpSpPr>
          <p:grpSpPr bwMode="auto">
            <a:xfrm>
              <a:off x="1039813" y="4740275"/>
              <a:ext cx="652462" cy="1598613"/>
              <a:chOff x="663" y="1642"/>
              <a:chExt cx="411" cy="1007"/>
            </a:xfrm>
          </p:grpSpPr>
          <p:grpSp>
            <p:nvGrpSpPr>
              <p:cNvPr id="107" name="Group 14"/>
              <p:cNvGrpSpPr>
                <a:grpSpLocks/>
              </p:cNvGrpSpPr>
              <p:nvPr/>
            </p:nvGrpSpPr>
            <p:grpSpPr bwMode="auto">
              <a:xfrm rot="-6600000">
                <a:off x="347" y="2142"/>
                <a:ext cx="875" cy="68"/>
                <a:chOff x="1785" y="2810"/>
                <a:chExt cx="1561" cy="121"/>
              </a:xfrm>
            </p:grpSpPr>
            <p:sp>
              <p:nvSpPr>
                <p:cNvPr id="114" name="Freeform 15"/>
                <p:cNvSpPr>
                  <a:spLocks/>
                </p:cNvSpPr>
                <p:nvPr/>
              </p:nvSpPr>
              <p:spPr bwMode="auto">
                <a:xfrm>
                  <a:off x="1785" y="2810"/>
                  <a:ext cx="1561" cy="121"/>
                </a:xfrm>
                <a:custGeom>
                  <a:avLst/>
                  <a:gdLst>
                    <a:gd name="T0" fmla="*/ 0 w 1395"/>
                    <a:gd name="T1" fmla="*/ 121 h 102"/>
                    <a:gd name="T2" fmla="*/ 1561 w 1395"/>
                    <a:gd name="T3" fmla="*/ 121 h 102"/>
                    <a:gd name="T4" fmla="*/ 779 w 1395"/>
                    <a:gd name="T5" fmla="*/ 0 h 102"/>
                    <a:gd name="T6" fmla="*/ 0 w 1395"/>
                    <a:gd name="T7" fmla="*/ 121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95"/>
                    <a:gd name="T13" fmla="*/ 0 h 102"/>
                    <a:gd name="T14" fmla="*/ 1395 w 1395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95" h="102">
                      <a:moveTo>
                        <a:pt x="0" y="102"/>
                      </a:moveTo>
                      <a:lnTo>
                        <a:pt x="1395" y="102"/>
                      </a:lnTo>
                      <a:lnTo>
                        <a:pt x="696" y="0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FFB66D">
                    <a:alpha val="39999"/>
                  </a:srgbClr>
                </a:solidFill>
                <a:ln w="6350">
                  <a:solidFill>
                    <a:srgbClr val="FFB66D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5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2531" y="2829"/>
                  <a:ext cx="69" cy="69"/>
                </a:xfrm>
                <a:prstGeom prst="ellipse">
                  <a:avLst/>
                </a:prstGeom>
                <a:solidFill>
                  <a:srgbClr val="FFB66D">
                    <a:alpha val="39999"/>
                  </a:srgbClr>
                </a:solidFill>
                <a:ln w="6350">
                  <a:solidFill>
                    <a:srgbClr val="FFB66D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08" name="Group 17"/>
              <p:cNvGrpSpPr>
                <a:grpSpLocks/>
              </p:cNvGrpSpPr>
              <p:nvPr/>
            </p:nvGrpSpPr>
            <p:grpSpPr bwMode="auto">
              <a:xfrm rot="-6600000">
                <a:off x="912" y="2483"/>
                <a:ext cx="204" cy="117"/>
                <a:chOff x="1538" y="3009"/>
                <a:chExt cx="257" cy="149"/>
              </a:xfrm>
            </p:grpSpPr>
            <p:sp>
              <p:nvSpPr>
                <p:cNvPr id="112" name="AutoShape 18"/>
                <p:cNvSpPr>
                  <a:spLocks noChangeArrowheads="1"/>
                </p:cNvSpPr>
                <p:nvPr/>
              </p:nvSpPr>
              <p:spPr bwMode="auto">
                <a:xfrm flipH="1" flipV="1">
                  <a:off x="1652" y="3009"/>
                  <a:ext cx="29" cy="84"/>
                </a:xfrm>
                <a:prstGeom prst="can">
                  <a:avLst>
                    <a:gd name="adj" fmla="val 28121"/>
                  </a:avLst>
                </a:prstGeom>
                <a:solidFill>
                  <a:srgbClr val="FFB66D">
                    <a:alpha val="39999"/>
                  </a:srgbClr>
                </a:solidFill>
                <a:ln w="6350">
                  <a:solidFill>
                    <a:srgbClr val="FFB66D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" name="Freeform 19"/>
                <p:cNvSpPr>
                  <a:spLocks/>
                </p:cNvSpPr>
                <p:nvPr/>
              </p:nvSpPr>
              <p:spPr bwMode="auto">
                <a:xfrm>
                  <a:off x="1538" y="3085"/>
                  <a:ext cx="257" cy="73"/>
                </a:xfrm>
                <a:custGeom>
                  <a:avLst/>
                  <a:gdLst>
                    <a:gd name="T0" fmla="*/ 0 w 468"/>
                    <a:gd name="T1" fmla="*/ 73 h 133"/>
                    <a:gd name="T2" fmla="*/ 0 w 468"/>
                    <a:gd name="T3" fmla="*/ 0 h 133"/>
                    <a:gd name="T4" fmla="*/ 257 w 468"/>
                    <a:gd name="T5" fmla="*/ 0 h 133"/>
                    <a:gd name="T6" fmla="*/ 257 w 468"/>
                    <a:gd name="T7" fmla="*/ 73 h 133"/>
                    <a:gd name="T8" fmla="*/ 234 w 468"/>
                    <a:gd name="T9" fmla="*/ 73 h 133"/>
                    <a:gd name="T10" fmla="*/ 234 w 468"/>
                    <a:gd name="T11" fmla="*/ 24 h 133"/>
                    <a:gd name="T12" fmla="*/ 20 w 468"/>
                    <a:gd name="T13" fmla="*/ 24 h 133"/>
                    <a:gd name="T14" fmla="*/ 20 w 468"/>
                    <a:gd name="T15" fmla="*/ 73 h 133"/>
                    <a:gd name="T16" fmla="*/ 0 w 468"/>
                    <a:gd name="T17" fmla="*/ 73 h 1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8"/>
                    <a:gd name="T28" fmla="*/ 0 h 133"/>
                    <a:gd name="T29" fmla="*/ 468 w 468"/>
                    <a:gd name="T30" fmla="*/ 133 h 13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8" h="133">
                      <a:moveTo>
                        <a:pt x="0" y="133"/>
                      </a:moveTo>
                      <a:lnTo>
                        <a:pt x="0" y="0"/>
                      </a:lnTo>
                      <a:lnTo>
                        <a:pt x="468" y="0"/>
                      </a:lnTo>
                      <a:lnTo>
                        <a:pt x="468" y="133"/>
                      </a:lnTo>
                      <a:lnTo>
                        <a:pt x="427" y="133"/>
                      </a:lnTo>
                      <a:lnTo>
                        <a:pt x="427" y="43"/>
                      </a:lnTo>
                      <a:lnTo>
                        <a:pt x="37" y="43"/>
                      </a:lnTo>
                      <a:lnTo>
                        <a:pt x="37" y="13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FFB66D">
                    <a:alpha val="39999"/>
                  </a:srgbClr>
                </a:solidFill>
                <a:ln w="6350">
                  <a:solidFill>
                    <a:srgbClr val="FFB66D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09" name="Group 20"/>
              <p:cNvGrpSpPr>
                <a:grpSpLocks/>
              </p:cNvGrpSpPr>
              <p:nvPr/>
            </p:nvGrpSpPr>
            <p:grpSpPr bwMode="auto">
              <a:xfrm rot="-6600000">
                <a:off x="618" y="1679"/>
                <a:ext cx="204" cy="117"/>
                <a:chOff x="1538" y="3009"/>
                <a:chExt cx="257" cy="149"/>
              </a:xfrm>
            </p:grpSpPr>
            <p:sp>
              <p:nvSpPr>
                <p:cNvPr id="110" name="AutoShape 21"/>
                <p:cNvSpPr>
                  <a:spLocks noChangeArrowheads="1"/>
                </p:cNvSpPr>
                <p:nvPr/>
              </p:nvSpPr>
              <p:spPr bwMode="auto">
                <a:xfrm flipH="1" flipV="1">
                  <a:off x="1652" y="3009"/>
                  <a:ext cx="29" cy="84"/>
                </a:xfrm>
                <a:prstGeom prst="can">
                  <a:avLst>
                    <a:gd name="adj" fmla="val 28121"/>
                  </a:avLst>
                </a:prstGeom>
                <a:solidFill>
                  <a:srgbClr val="FFB66D">
                    <a:alpha val="39999"/>
                  </a:srgbClr>
                </a:solidFill>
                <a:ln w="6350">
                  <a:solidFill>
                    <a:srgbClr val="FFB66D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" name="Freeform 22"/>
                <p:cNvSpPr>
                  <a:spLocks/>
                </p:cNvSpPr>
                <p:nvPr/>
              </p:nvSpPr>
              <p:spPr bwMode="auto">
                <a:xfrm>
                  <a:off x="1538" y="3085"/>
                  <a:ext cx="257" cy="73"/>
                </a:xfrm>
                <a:custGeom>
                  <a:avLst/>
                  <a:gdLst>
                    <a:gd name="T0" fmla="*/ 0 w 468"/>
                    <a:gd name="T1" fmla="*/ 73 h 133"/>
                    <a:gd name="T2" fmla="*/ 0 w 468"/>
                    <a:gd name="T3" fmla="*/ 0 h 133"/>
                    <a:gd name="T4" fmla="*/ 257 w 468"/>
                    <a:gd name="T5" fmla="*/ 0 h 133"/>
                    <a:gd name="T6" fmla="*/ 257 w 468"/>
                    <a:gd name="T7" fmla="*/ 73 h 133"/>
                    <a:gd name="T8" fmla="*/ 234 w 468"/>
                    <a:gd name="T9" fmla="*/ 73 h 133"/>
                    <a:gd name="T10" fmla="*/ 234 w 468"/>
                    <a:gd name="T11" fmla="*/ 24 h 133"/>
                    <a:gd name="T12" fmla="*/ 20 w 468"/>
                    <a:gd name="T13" fmla="*/ 24 h 133"/>
                    <a:gd name="T14" fmla="*/ 20 w 468"/>
                    <a:gd name="T15" fmla="*/ 73 h 133"/>
                    <a:gd name="T16" fmla="*/ 0 w 468"/>
                    <a:gd name="T17" fmla="*/ 73 h 1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8"/>
                    <a:gd name="T28" fmla="*/ 0 h 133"/>
                    <a:gd name="T29" fmla="*/ 468 w 468"/>
                    <a:gd name="T30" fmla="*/ 133 h 13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8" h="133">
                      <a:moveTo>
                        <a:pt x="0" y="133"/>
                      </a:moveTo>
                      <a:lnTo>
                        <a:pt x="0" y="0"/>
                      </a:lnTo>
                      <a:lnTo>
                        <a:pt x="468" y="0"/>
                      </a:lnTo>
                      <a:lnTo>
                        <a:pt x="468" y="133"/>
                      </a:lnTo>
                      <a:lnTo>
                        <a:pt x="427" y="133"/>
                      </a:lnTo>
                      <a:lnTo>
                        <a:pt x="427" y="43"/>
                      </a:lnTo>
                      <a:lnTo>
                        <a:pt x="37" y="43"/>
                      </a:lnTo>
                      <a:lnTo>
                        <a:pt x="37" y="13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FFB66D">
                    <a:alpha val="39999"/>
                  </a:srgbClr>
                </a:solidFill>
                <a:ln w="6350">
                  <a:solidFill>
                    <a:srgbClr val="FFB66D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17" name="Group 23"/>
            <p:cNvGrpSpPr>
              <a:grpSpLocks/>
            </p:cNvGrpSpPr>
            <p:nvPr/>
          </p:nvGrpSpPr>
          <p:grpSpPr bwMode="auto">
            <a:xfrm>
              <a:off x="998538" y="4903788"/>
              <a:ext cx="757237" cy="1554162"/>
              <a:chOff x="629" y="1681"/>
              <a:chExt cx="477" cy="979"/>
            </a:xfrm>
          </p:grpSpPr>
          <p:grpSp>
            <p:nvGrpSpPr>
              <p:cNvPr id="118" name="Group 24"/>
              <p:cNvGrpSpPr>
                <a:grpSpLocks/>
              </p:cNvGrpSpPr>
              <p:nvPr/>
            </p:nvGrpSpPr>
            <p:grpSpPr bwMode="auto">
              <a:xfrm rot="-3900000">
                <a:off x="349" y="2099"/>
                <a:ext cx="875" cy="68"/>
                <a:chOff x="1785" y="2810"/>
                <a:chExt cx="1561" cy="121"/>
              </a:xfrm>
            </p:grpSpPr>
            <p:sp>
              <p:nvSpPr>
                <p:cNvPr id="125" name="Freeform 25"/>
                <p:cNvSpPr>
                  <a:spLocks/>
                </p:cNvSpPr>
                <p:nvPr/>
              </p:nvSpPr>
              <p:spPr bwMode="auto">
                <a:xfrm>
                  <a:off x="1785" y="2810"/>
                  <a:ext cx="1561" cy="121"/>
                </a:xfrm>
                <a:custGeom>
                  <a:avLst/>
                  <a:gdLst>
                    <a:gd name="T0" fmla="*/ 0 w 1395"/>
                    <a:gd name="T1" fmla="*/ 121 h 102"/>
                    <a:gd name="T2" fmla="*/ 1561 w 1395"/>
                    <a:gd name="T3" fmla="*/ 121 h 102"/>
                    <a:gd name="T4" fmla="*/ 779 w 1395"/>
                    <a:gd name="T5" fmla="*/ 0 h 102"/>
                    <a:gd name="T6" fmla="*/ 0 w 1395"/>
                    <a:gd name="T7" fmla="*/ 121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95"/>
                    <a:gd name="T13" fmla="*/ 0 h 102"/>
                    <a:gd name="T14" fmla="*/ 1395 w 1395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95" h="102">
                      <a:moveTo>
                        <a:pt x="0" y="102"/>
                      </a:moveTo>
                      <a:lnTo>
                        <a:pt x="1395" y="102"/>
                      </a:lnTo>
                      <a:lnTo>
                        <a:pt x="696" y="0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8FAFC3">
                    <a:alpha val="39999"/>
                  </a:srgbClr>
                </a:solidFill>
                <a:ln w="6350">
                  <a:solidFill>
                    <a:srgbClr val="8FAFC3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6" name="Oval 26"/>
                <p:cNvSpPr>
                  <a:spLocks noChangeArrowheads="1"/>
                </p:cNvSpPr>
                <p:nvPr/>
              </p:nvSpPr>
              <p:spPr bwMode="auto">
                <a:xfrm flipV="1">
                  <a:off x="2531" y="2829"/>
                  <a:ext cx="69" cy="69"/>
                </a:xfrm>
                <a:prstGeom prst="ellipse">
                  <a:avLst/>
                </a:prstGeom>
                <a:solidFill>
                  <a:srgbClr val="8FAFC3">
                    <a:alpha val="39999"/>
                  </a:srgbClr>
                </a:solidFill>
                <a:ln w="6350">
                  <a:solidFill>
                    <a:srgbClr val="8FAFC3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19" name="Group 27"/>
              <p:cNvGrpSpPr>
                <a:grpSpLocks/>
              </p:cNvGrpSpPr>
              <p:nvPr/>
            </p:nvGrpSpPr>
            <p:grpSpPr bwMode="auto">
              <a:xfrm rot="-3900000">
                <a:off x="588" y="2494"/>
                <a:ext cx="204" cy="117"/>
                <a:chOff x="1538" y="3009"/>
                <a:chExt cx="257" cy="149"/>
              </a:xfrm>
            </p:grpSpPr>
            <p:sp>
              <p:nvSpPr>
                <p:cNvPr id="123" name="AutoShape 28"/>
                <p:cNvSpPr>
                  <a:spLocks noChangeArrowheads="1"/>
                </p:cNvSpPr>
                <p:nvPr/>
              </p:nvSpPr>
              <p:spPr bwMode="auto">
                <a:xfrm flipH="1" flipV="1">
                  <a:off x="1652" y="3009"/>
                  <a:ext cx="29" cy="84"/>
                </a:xfrm>
                <a:prstGeom prst="can">
                  <a:avLst>
                    <a:gd name="adj" fmla="val 28121"/>
                  </a:avLst>
                </a:prstGeom>
                <a:solidFill>
                  <a:srgbClr val="8FAFC3">
                    <a:alpha val="39999"/>
                  </a:srgbClr>
                </a:solidFill>
                <a:ln w="6350">
                  <a:solidFill>
                    <a:srgbClr val="8FAFC3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4" name="Freeform 29"/>
                <p:cNvSpPr>
                  <a:spLocks/>
                </p:cNvSpPr>
                <p:nvPr/>
              </p:nvSpPr>
              <p:spPr bwMode="auto">
                <a:xfrm>
                  <a:off x="1538" y="3085"/>
                  <a:ext cx="257" cy="73"/>
                </a:xfrm>
                <a:custGeom>
                  <a:avLst/>
                  <a:gdLst>
                    <a:gd name="T0" fmla="*/ 0 w 468"/>
                    <a:gd name="T1" fmla="*/ 73 h 133"/>
                    <a:gd name="T2" fmla="*/ 0 w 468"/>
                    <a:gd name="T3" fmla="*/ 0 h 133"/>
                    <a:gd name="T4" fmla="*/ 257 w 468"/>
                    <a:gd name="T5" fmla="*/ 0 h 133"/>
                    <a:gd name="T6" fmla="*/ 257 w 468"/>
                    <a:gd name="T7" fmla="*/ 73 h 133"/>
                    <a:gd name="T8" fmla="*/ 234 w 468"/>
                    <a:gd name="T9" fmla="*/ 73 h 133"/>
                    <a:gd name="T10" fmla="*/ 234 w 468"/>
                    <a:gd name="T11" fmla="*/ 24 h 133"/>
                    <a:gd name="T12" fmla="*/ 20 w 468"/>
                    <a:gd name="T13" fmla="*/ 24 h 133"/>
                    <a:gd name="T14" fmla="*/ 20 w 468"/>
                    <a:gd name="T15" fmla="*/ 73 h 133"/>
                    <a:gd name="T16" fmla="*/ 0 w 468"/>
                    <a:gd name="T17" fmla="*/ 73 h 1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8"/>
                    <a:gd name="T28" fmla="*/ 0 h 133"/>
                    <a:gd name="T29" fmla="*/ 468 w 468"/>
                    <a:gd name="T30" fmla="*/ 133 h 13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8" h="133">
                      <a:moveTo>
                        <a:pt x="0" y="133"/>
                      </a:moveTo>
                      <a:lnTo>
                        <a:pt x="0" y="0"/>
                      </a:lnTo>
                      <a:lnTo>
                        <a:pt x="468" y="0"/>
                      </a:lnTo>
                      <a:lnTo>
                        <a:pt x="468" y="133"/>
                      </a:lnTo>
                      <a:lnTo>
                        <a:pt x="427" y="133"/>
                      </a:lnTo>
                      <a:lnTo>
                        <a:pt x="427" y="43"/>
                      </a:lnTo>
                      <a:lnTo>
                        <a:pt x="37" y="43"/>
                      </a:lnTo>
                      <a:lnTo>
                        <a:pt x="37" y="13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8FAFC3">
                    <a:alpha val="39999"/>
                  </a:srgbClr>
                </a:solidFill>
                <a:ln w="6350">
                  <a:solidFill>
                    <a:srgbClr val="8FAFC3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20" name="Group 30"/>
              <p:cNvGrpSpPr>
                <a:grpSpLocks/>
              </p:cNvGrpSpPr>
              <p:nvPr/>
            </p:nvGrpSpPr>
            <p:grpSpPr bwMode="auto">
              <a:xfrm rot="-3900000">
                <a:off x="948" y="1718"/>
                <a:ext cx="204" cy="117"/>
                <a:chOff x="1538" y="3009"/>
                <a:chExt cx="257" cy="149"/>
              </a:xfrm>
            </p:grpSpPr>
            <p:sp>
              <p:nvSpPr>
                <p:cNvPr id="121" name="AutoShape 31"/>
                <p:cNvSpPr>
                  <a:spLocks noChangeArrowheads="1"/>
                </p:cNvSpPr>
                <p:nvPr/>
              </p:nvSpPr>
              <p:spPr bwMode="auto">
                <a:xfrm flipH="1" flipV="1">
                  <a:off x="1652" y="3009"/>
                  <a:ext cx="29" cy="84"/>
                </a:xfrm>
                <a:prstGeom prst="can">
                  <a:avLst>
                    <a:gd name="adj" fmla="val 28121"/>
                  </a:avLst>
                </a:prstGeom>
                <a:solidFill>
                  <a:srgbClr val="8FAFC3">
                    <a:alpha val="39999"/>
                  </a:srgbClr>
                </a:solidFill>
                <a:ln w="6350">
                  <a:solidFill>
                    <a:srgbClr val="8FAFC3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" name="Freeform 32"/>
                <p:cNvSpPr>
                  <a:spLocks/>
                </p:cNvSpPr>
                <p:nvPr/>
              </p:nvSpPr>
              <p:spPr bwMode="auto">
                <a:xfrm>
                  <a:off x="1538" y="3085"/>
                  <a:ext cx="257" cy="73"/>
                </a:xfrm>
                <a:custGeom>
                  <a:avLst/>
                  <a:gdLst>
                    <a:gd name="T0" fmla="*/ 0 w 468"/>
                    <a:gd name="T1" fmla="*/ 73 h 133"/>
                    <a:gd name="T2" fmla="*/ 0 w 468"/>
                    <a:gd name="T3" fmla="*/ 0 h 133"/>
                    <a:gd name="T4" fmla="*/ 257 w 468"/>
                    <a:gd name="T5" fmla="*/ 0 h 133"/>
                    <a:gd name="T6" fmla="*/ 257 w 468"/>
                    <a:gd name="T7" fmla="*/ 73 h 133"/>
                    <a:gd name="T8" fmla="*/ 234 w 468"/>
                    <a:gd name="T9" fmla="*/ 73 h 133"/>
                    <a:gd name="T10" fmla="*/ 234 w 468"/>
                    <a:gd name="T11" fmla="*/ 24 h 133"/>
                    <a:gd name="T12" fmla="*/ 20 w 468"/>
                    <a:gd name="T13" fmla="*/ 24 h 133"/>
                    <a:gd name="T14" fmla="*/ 20 w 468"/>
                    <a:gd name="T15" fmla="*/ 73 h 133"/>
                    <a:gd name="T16" fmla="*/ 0 w 468"/>
                    <a:gd name="T17" fmla="*/ 73 h 13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68"/>
                    <a:gd name="T28" fmla="*/ 0 h 133"/>
                    <a:gd name="T29" fmla="*/ 468 w 468"/>
                    <a:gd name="T30" fmla="*/ 133 h 13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68" h="133">
                      <a:moveTo>
                        <a:pt x="0" y="133"/>
                      </a:moveTo>
                      <a:lnTo>
                        <a:pt x="0" y="0"/>
                      </a:lnTo>
                      <a:lnTo>
                        <a:pt x="468" y="0"/>
                      </a:lnTo>
                      <a:lnTo>
                        <a:pt x="468" y="133"/>
                      </a:lnTo>
                      <a:lnTo>
                        <a:pt x="427" y="133"/>
                      </a:lnTo>
                      <a:lnTo>
                        <a:pt x="427" y="43"/>
                      </a:lnTo>
                      <a:lnTo>
                        <a:pt x="37" y="43"/>
                      </a:lnTo>
                      <a:lnTo>
                        <a:pt x="37" y="133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8FAFC3">
                    <a:alpha val="39999"/>
                  </a:srgbClr>
                </a:solidFill>
                <a:ln w="6350">
                  <a:solidFill>
                    <a:srgbClr val="8FAFC3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27" name="AutoShape 33"/>
            <p:cNvSpPr>
              <a:spLocks noChangeArrowheads="1"/>
            </p:cNvSpPr>
            <p:nvPr/>
          </p:nvSpPr>
          <p:spPr bwMode="auto">
            <a:xfrm rot="8394995">
              <a:off x="600445" y="5593064"/>
              <a:ext cx="478332" cy="719999"/>
            </a:xfrm>
            <a:custGeom>
              <a:avLst/>
              <a:gdLst>
                <a:gd name="T0" fmla="*/ 68218801 w 21600"/>
                <a:gd name="T1" fmla="*/ 40231778 h 21600"/>
                <a:gd name="T2" fmla="*/ 49691424 w 21600"/>
                <a:gd name="T3" fmla="*/ 15794298 h 21600"/>
                <a:gd name="T4" fmla="*/ 58122411 w 21600"/>
                <a:gd name="T5" fmla="*/ 46440679 h 21600"/>
                <a:gd name="T6" fmla="*/ 75989466 w 21600"/>
                <a:gd name="T7" fmla="*/ 88293340 h 21600"/>
                <a:gd name="T8" fmla="*/ 57654061 w 21600"/>
                <a:gd name="T9" fmla="*/ 102062864 h 21600"/>
                <a:gd name="T10" fmla="*/ 49671919 w 21600"/>
                <a:gd name="T11" fmla="*/ 7044064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83" y="13547"/>
                  </a:moveTo>
                  <a:cubicBezTo>
                    <a:pt x="18128" y="12672"/>
                    <a:pt x="18305" y="11740"/>
                    <a:pt x="18305" y="10800"/>
                  </a:cubicBezTo>
                  <a:cubicBezTo>
                    <a:pt x="18305" y="8085"/>
                    <a:pt x="16838" y="5582"/>
                    <a:pt x="14471" y="4254"/>
                  </a:cubicBezTo>
                  <a:lnTo>
                    <a:pt x="16082" y="1380"/>
                  </a:lnTo>
                  <a:cubicBezTo>
                    <a:pt x="19490" y="3291"/>
                    <a:pt x="21600" y="6893"/>
                    <a:pt x="21600" y="10800"/>
                  </a:cubicBezTo>
                  <a:cubicBezTo>
                    <a:pt x="21600" y="12153"/>
                    <a:pt x="21345" y="13494"/>
                    <a:pt x="20850" y="14754"/>
                  </a:cubicBezTo>
                  <a:lnTo>
                    <a:pt x="23362" y="15742"/>
                  </a:lnTo>
                  <a:lnTo>
                    <a:pt x="17725" y="18197"/>
                  </a:lnTo>
                  <a:lnTo>
                    <a:pt x="15271" y="12559"/>
                  </a:lnTo>
                  <a:lnTo>
                    <a:pt x="17783" y="13547"/>
                  </a:lnTo>
                  <a:close/>
                </a:path>
              </a:pathLst>
            </a:custGeom>
            <a:gradFill rotWithShape="0">
              <a:gsLst>
                <a:gs pos="0">
                  <a:srgbClr val="336699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96" name="Group 41"/>
            <p:cNvGrpSpPr>
              <a:grpSpLocks/>
            </p:cNvGrpSpPr>
            <p:nvPr/>
          </p:nvGrpSpPr>
          <p:grpSpPr bwMode="auto">
            <a:xfrm>
              <a:off x="1198563" y="4794250"/>
              <a:ext cx="288925" cy="1681163"/>
              <a:chOff x="747" y="1628"/>
              <a:chExt cx="182" cy="1059"/>
            </a:xfrm>
          </p:grpSpPr>
          <p:sp>
            <p:nvSpPr>
              <p:cNvPr id="98" name="AutoShape 42"/>
              <p:cNvSpPr>
                <a:spLocks noChangeArrowheads="1"/>
              </p:cNvSpPr>
              <p:nvPr/>
            </p:nvSpPr>
            <p:spPr bwMode="auto">
              <a:xfrm rot="-5400000" flipH="1" flipV="1">
                <a:off x="833" y="2553"/>
                <a:ext cx="23" cy="66"/>
              </a:xfrm>
              <a:prstGeom prst="can">
                <a:avLst>
                  <a:gd name="adj" fmla="val 27859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0" name="Freeform 43"/>
              <p:cNvSpPr>
                <a:spLocks/>
              </p:cNvSpPr>
              <p:nvPr/>
            </p:nvSpPr>
            <p:spPr bwMode="auto">
              <a:xfrm rot="-5400000">
                <a:off x="799" y="2557"/>
                <a:ext cx="203" cy="57"/>
              </a:xfrm>
              <a:custGeom>
                <a:avLst/>
                <a:gdLst>
                  <a:gd name="T0" fmla="*/ 0 w 468"/>
                  <a:gd name="T1" fmla="*/ 57 h 133"/>
                  <a:gd name="T2" fmla="*/ 0 w 468"/>
                  <a:gd name="T3" fmla="*/ 0 h 133"/>
                  <a:gd name="T4" fmla="*/ 203 w 468"/>
                  <a:gd name="T5" fmla="*/ 0 h 133"/>
                  <a:gd name="T6" fmla="*/ 203 w 468"/>
                  <a:gd name="T7" fmla="*/ 57 h 133"/>
                  <a:gd name="T8" fmla="*/ 185 w 468"/>
                  <a:gd name="T9" fmla="*/ 57 h 133"/>
                  <a:gd name="T10" fmla="*/ 185 w 468"/>
                  <a:gd name="T11" fmla="*/ 18 h 133"/>
                  <a:gd name="T12" fmla="*/ 16 w 468"/>
                  <a:gd name="T13" fmla="*/ 18 h 133"/>
                  <a:gd name="T14" fmla="*/ 16 w 468"/>
                  <a:gd name="T15" fmla="*/ 57 h 133"/>
                  <a:gd name="T16" fmla="*/ 0 w 468"/>
                  <a:gd name="T17" fmla="*/ 57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1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832" y="1697"/>
                <a:ext cx="23" cy="66"/>
              </a:xfrm>
              <a:prstGeom prst="can">
                <a:avLst>
                  <a:gd name="adj" fmla="val 27859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Freeform 45"/>
              <p:cNvSpPr>
                <a:spLocks/>
              </p:cNvSpPr>
              <p:nvPr/>
            </p:nvSpPr>
            <p:spPr bwMode="auto">
              <a:xfrm rot="-5400000">
                <a:off x="798" y="1701"/>
                <a:ext cx="203" cy="57"/>
              </a:xfrm>
              <a:custGeom>
                <a:avLst/>
                <a:gdLst>
                  <a:gd name="T0" fmla="*/ 0 w 468"/>
                  <a:gd name="T1" fmla="*/ 57 h 133"/>
                  <a:gd name="T2" fmla="*/ 0 w 468"/>
                  <a:gd name="T3" fmla="*/ 0 h 133"/>
                  <a:gd name="T4" fmla="*/ 203 w 468"/>
                  <a:gd name="T5" fmla="*/ 0 h 133"/>
                  <a:gd name="T6" fmla="*/ 203 w 468"/>
                  <a:gd name="T7" fmla="*/ 57 h 133"/>
                  <a:gd name="T8" fmla="*/ 185 w 468"/>
                  <a:gd name="T9" fmla="*/ 57 h 133"/>
                  <a:gd name="T10" fmla="*/ 185 w 468"/>
                  <a:gd name="T11" fmla="*/ 18 h 133"/>
                  <a:gd name="T12" fmla="*/ 16 w 468"/>
                  <a:gd name="T13" fmla="*/ 18 h 133"/>
                  <a:gd name="T14" fmla="*/ 16 w 468"/>
                  <a:gd name="T15" fmla="*/ 57 h 133"/>
                  <a:gd name="T16" fmla="*/ 0 w 468"/>
                  <a:gd name="T17" fmla="*/ 57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8"/>
                  <a:gd name="T28" fmla="*/ 0 h 133"/>
                  <a:gd name="T29" fmla="*/ 468 w 468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8" h="133">
                    <a:moveTo>
                      <a:pt x="0" y="133"/>
                    </a:moveTo>
                    <a:lnTo>
                      <a:pt x="0" y="0"/>
                    </a:lnTo>
                    <a:lnTo>
                      <a:pt x="468" y="0"/>
                    </a:lnTo>
                    <a:lnTo>
                      <a:pt x="468" y="133"/>
                    </a:lnTo>
                    <a:lnTo>
                      <a:pt x="427" y="133"/>
                    </a:lnTo>
                    <a:lnTo>
                      <a:pt x="427" y="43"/>
                    </a:lnTo>
                    <a:lnTo>
                      <a:pt x="37" y="43"/>
                    </a:lnTo>
                    <a:lnTo>
                      <a:pt x="37" y="133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03" name="Group 46"/>
              <p:cNvGrpSpPr>
                <a:grpSpLocks/>
              </p:cNvGrpSpPr>
              <p:nvPr/>
            </p:nvGrpSpPr>
            <p:grpSpPr bwMode="auto">
              <a:xfrm>
                <a:off x="747" y="1719"/>
                <a:ext cx="68" cy="875"/>
                <a:chOff x="747" y="1719"/>
                <a:chExt cx="68" cy="875"/>
              </a:xfrm>
            </p:grpSpPr>
            <p:sp>
              <p:nvSpPr>
                <p:cNvPr id="104" name="Freeform 47"/>
                <p:cNvSpPr>
                  <a:spLocks/>
                </p:cNvSpPr>
                <p:nvPr/>
              </p:nvSpPr>
              <p:spPr bwMode="auto">
                <a:xfrm rot="-5400000">
                  <a:off x="343" y="2123"/>
                  <a:ext cx="875" cy="68"/>
                </a:xfrm>
                <a:custGeom>
                  <a:avLst/>
                  <a:gdLst>
                    <a:gd name="T0" fmla="*/ 0 w 1395"/>
                    <a:gd name="T1" fmla="*/ 68 h 102"/>
                    <a:gd name="T2" fmla="*/ 875 w 1395"/>
                    <a:gd name="T3" fmla="*/ 68 h 102"/>
                    <a:gd name="T4" fmla="*/ 437 w 1395"/>
                    <a:gd name="T5" fmla="*/ 0 h 102"/>
                    <a:gd name="T6" fmla="*/ 0 w 1395"/>
                    <a:gd name="T7" fmla="*/ 68 h 10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95"/>
                    <a:gd name="T13" fmla="*/ 0 h 102"/>
                    <a:gd name="T14" fmla="*/ 1395 w 1395"/>
                    <a:gd name="T15" fmla="*/ 102 h 10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95" h="102">
                      <a:moveTo>
                        <a:pt x="0" y="102"/>
                      </a:moveTo>
                      <a:lnTo>
                        <a:pt x="1395" y="102"/>
                      </a:lnTo>
                      <a:lnTo>
                        <a:pt x="696" y="0"/>
                      </a:lnTo>
                      <a:lnTo>
                        <a:pt x="0" y="102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05" name="Oval 48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757" y="2138"/>
                  <a:ext cx="39" cy="3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16" name="AutoShape 40"/>
            <p:cNvSpPr>
              <a:spLocks noChangeArrowheads="1"/>
            </p:cNvSpPr>
            <p:nvPr/>
          </p:nvSpPr>
          <p:spPr bwMode="auto">
            <a:xfrm rot="13698794" flipV="1">
              <a:off x="612482" y="4878320"/>
              <a:ext cx="504000" cy="719999"/>
            </a:xfrm>
            <a:custGeom>
              <a:avLst/>
              <a:gdLst>
                <a:gd name="T0" fmla="*/ 68218801 w 21600"/>
                <a:gd name="T1" fmla="*/ 40231778 h 21600"/>
                <a:gd name="T2" fmla="*/ 49691424 w 21600"/>
                <a:gd name="T3" fmla="*/ 15794298 h 21600"/>
                <a:gd name="T4" fmla="*/ 58122411 w 21600"/>
                <a:gd name="T5" fmla="*/ 46440679 h 21600"/>
                <a:gd name="T6" fmla="*/ 75989466 w 21600"/>
                <a:gd name="T7" fmla="*/ 88293340 h 21600"/>
                <a:gd name="T8" fmla="*/ 57654061 w 21600"/>
                <a:gd name="T9" fmla="*/ 102062864 h 21600"/>
                <a:gd name="T10" fmla="*/ 49671919 w 21600"/>
                <a:gd name="T11" fmla="*/ 7044064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83" y="13547"/>
                  </a:moveTo>
                  <a:cubicBezTo>
                    <a:pt x="18128" y="12672"/>
                    <a:pt x="18305" y="11740"/>
                    <a:pt x="18305" y="10800"/>
                  </a:cubicBezTo>
                  <a:cubicBezTo>
                    <a:pt x="18305" y="8085"/>
                    <a:pt x="16838" y="5582"/>
                    <a:pt x="14471" y="4254"/>
                  </a:cubicBezTo>
                  <a:lnTo>
                    <a:pt x="16082" y="1380"/>
                  </a:lnTo>
                  <a:cubicBezTo>
                    <a:pt x="19490" y="3291"/>
                    <a:pt x="21600" y="6893"/>
                    <a:pt x="21600" y="10800"/>
                  </a:cubicBezTo>
                  <a:cubicBezTo>
                    <a:pt x="21600" y="12153"/>
                    <a:pt x="21345" y="13494"/>
                    <a:pt x="20850" y="14754"/>
                  </a:cubicBezTo>
                  <a:lnTo>
                    <a:pt x="23362" y="15742"/>
                  </a:lnTo>
                  <a:lnTo>
                    <a:pt x="17725" y="18197"/>
                  </a:lnTo>
                  <a:lnTo>
                    <a:pt x="15271" y="12559"/>
                  </a:lnTo>
                  <a:lnTo>
                    <a:pt x="17783" y="13547"/>
                  </a:lnTo>
                  <a:close/>
                </a:path>
              </a:pathLst>
            </a:custGeom>
            <a:gradFill rotWithShape="0">
              <a:gsLst>
                <a:gs pos="0">
                  <a:srgbClr val="FFB66D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" name="Grouper 1"/>
          <p:cNvGrpSpPr>
            <a:grpSpLocks noChangeAspect="1"/>
          </p:cNvGrpSpPr>
          <p:nvPr/>
        </p:nvGrpSpPr>
        <p:grpSpPr>
          <a:xfrm>
            <a:off x="489442" y="3436150"/>
            <a:ext cx="1439998" cy="1085325"/>
            <a:chOff x="349742" y="3283743"/>
            <a:chExt cx="1819827" cy="1371600"/>
          </a:xfrm>
        </p:grpSpPr>
        <p:grpSp>
          <p:nvGrpSpPr>
            <p:cNvPr id="139" name="Group 38"/>
            <p:cNvGrpSpPr>
              <a:grpSpLocks/>
            </p:cNvGrpSpPr>
            <p:nvPr/>
          </p:nvGrpSpPr>
          <p:grpSpPr bwMode="auto">
            <a:xfrm rot="1200000">
              <a:off x="1258888" y="3299618"/>
              <a:ext cx="138112" cy="1331912"/>
              <a:chOff x="900" y="904"/>
              <a:chExt cx="87" cy="839"/>
            </a:xfrm>
          </p:grpSpPr>
          <p:sp>
            <p:nvSpPr>
              <p:cNvPr id="140" name="AutoShape 39"/>
              <p:cNvSpPr>
                <a:spLocks noChangeArrowheads="1"/>
              </p:cNvSpPr>
              <p:nvPr/>
            </p:nvSpPr>
            <p:spPr bwMode="auto">
              <a:xfrm rot="21540000" flipH="1">
                <a:off x="914" y="962"/>
                <a:ext cx="68" cy="781"/>
              </a:xfrm>
              <a:prstGeom prst="can">
                <a:avLst>
                  <a:gd name="adj" fmla="val 111503"/>
                </a:avLst>
              </a:prstGeom>
              <a:solidFill>
                <a:srgbClr val="FFB66D">
                  <a:alpha val="79999"/>
                </a:srgbClr>
              </a:solidFill>
              <a:ln w="9525">
                <a:solidFill>
                  <a:srgbClr val="FFA34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1" name="AutoShape 40"/>
              <p:cNvSpPr>
                <a:spLocks noChangeArrowheads="1"/>
              </p:cNvSpPr>
              <p:nvPr/>
            </p:nvSpPr>
            <p:spPr bwMode="auto">
              <a:xfrm rot="21540000" flipH="1">
                <a:off x="900" y="904"/>
                <a:ext cx="87" cy="210"/>
              </a:xfrm>
              <a:prstGeom prst="can">
                <a:avLst>
                  <a:gd name="adj" fmla="val 23434"/>
                </a:avLst>
              </a:prstGeom>
              <a:solidFill>
                <a:srgbClr val="FFB66D"/>
              </a:solidFill>
              <a:ln w="9525">
                <a:solidFill>
                  <a:srgbClr val="FFA34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28" name="AutoShape 2"/>
            <p:cNvSpPr>
              <a:spLocks noChangeArrowheads="1"/>
            </p:cNvSpPr>
            <p:nvPr/>
          </p:nvSpPr>
          <p:spPr bwMode="auto">
            <a:xfrm rot="7463596" flipH="1" flipV="1">
              <a:off x="1449570" y="3249915"/>
              <a:ext cx="540000" cy="899999"/>
            </a:xfrm>
            <a:custGeom>
              <a:avLst/>
              <a:gdLst>
                <a:gd name="T0" fmla="*/ 25806345 w 21600"/>
                <a:gd name="T1" fmla="*/ 44022716 h 21600"/>
                <a:gd name="T2" fmla="*/ 22042515 w 21600"/>
                <a:gd name="T3" fmla="*/ 26023203 h 21600"/>
                <a:gd name="T4" fmla="*/ 21880753 w 21600"/>
                <a:gd name="T5" fmla="*/ 45654892 h 21600"/>
                <a:gd name="T6" fmla="*/ 27994407 w 21600"/>
                <a:gd name="T7" fmla="*/ 71970668 h 21600"/>
                <a:gd name="T8" fmla="*/ 21239659 w 21600"/>
                <a:gd name="T9" fmla="*/ 83194678 h 21600"/>
                <a:gd name="T10" fmla="*/ 18299040 w 21600"/>
                <a:gd name="T11" fmla="*/ 5741834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83" y="13547"/>
                  </a:moveTo>
                  <a:cubicBezTo>
                    <a:pt x="18128" y="12672"/>
                    <a:pt x="18305" y="11740"/>
                    <a:pt x="18305" y="10800"/>
                  </a:cubicBezTo>
                  <a:cubicBezTo>
                    <a:pt x="18305" y="9307"/>
                    <a:pt x="17860" y="7849"/>
                    <a:pt x="17027" y="6611"/>
                  </a:cubicBezTo>
                  <a:lnTo>
                    <a:pt x="19761" y="4772"/>
                  </a:lnTo>
                  <a:cubicBezTo>
                    <a:pt x="20960" y="6554"/>
                    <a:pt x="21600" y="8652"/>
                    <a:pt x="21600" y="10800"/>
                  </a:cubicBezTo>
                  <a:cubicBezTo>
                    <a:pt x="21600" y="12153"/>
                    <a:pt x="21345" y="13494"/>
                    <a:pt x="20850" y="14754"/>
                  </a:cubicBezTo>
                  <a:lnTo>
                    <a:pt x="23362" y="15742"/>
                  </a:lnTo>
                  <a:lnTo>
                    <a:pt x="17725" y="18197"/>
                  </a:lnTo>
                  <a:lnTo>
                    <a:pt x="15271" y="12559"/>
                  </a:lnTo>
                  <a:lnTo>
                    <a:pt x="17783" y="13547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B66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9" name="AutoShape 7"/>
            <p:cNvSpPr>
              <a:spLocks noChangeArrowheads="1"/>
            </p:cNvSpPr>
            <p:nvPr/>
          </p:nvSpPr>
          <p:spPr bwMode="auto">
            <a:xfrm rot="13830976" flipV="1">
              <a:off x="529742" y="3291077"/>
              <a:ext cx="539999" cy="899999"/>
            </a:xfrm>
            <a:custGeom>
              <a:avLst/>
              <a:gdLst>
                <a:gd name="T0" fmla="*/ 25767990 w 21600"/>
                <a:gd name="T1" fmla="*/ 42824903 h 21600"/>
                <a:gd name="T2" fmla="*/ 21732145 w 21600"/>
                <a:gd name="T3" fmla="*/ 24354446 h 21600"/>
                <a:gd name="T4" fmla="*/ 21854376 w 21600"/>
                <a:gd name="T5" fmla="*/ 44822813 h 21600"/>
                <a:gd name="T6" fmla="*/ 27994407 w 21600"/>
                <a:gd name="T7" fmla="*/ 71970668 h 21600"/>
                <a:gd name="T8" fmla="*/ 21239659 w 21600"/>
                <a:gd name="T9" fmla="*/ 83194678 h 21600"/>
                <a:gd name="T10" fmla="*/ 18299040 w 21600"/>
                <a:gd name="T11" fmla="*/ 5741834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83" y="13547"/>
                  </a:moveTo>
                  <a:cubicBezTo>
                    <a:pt x="18128" y="12672"/>
                    <a:pt x="18305" y="11740"/>
                    <a:pt x="18305" y="10800"/>
                  </a:cubicBezTo>
                  <a:cubicBezTo>
                    <a:pt x="18305" y="9182"/>
                    <a:pt x="17782" y="7609"/>
                    <a:pt x="16815" y="6312"/>
                  </a:cubicBezTo>
                  <a:lnTo>
                    <a:pt x="19457" y="4342"/>
                  </a:lnTo>
                  <a:cubicBezTo>
                    <a:pt x="20848" y="6208"/>
                    <a:pt x="21600" y="8472"/>
                    <a:pt x="21600" y="10800"/>
                  </a:cubicBezTo>
                  <a:cubicBezTo>
                    <a:pt x="21600" y="12153"/>
                    <a:pt x="21345" y="13494"/>
                    <a:pt x="20850" y="14754"/>
                  </a:cubicBezTo>
                  <a:lnTo>
                    <a:pt x="23362" y="15742"/>
                  </a:lnTo>
                  <a:lnTo>
                    <a:pt x="17725" y="18197"/>
                  </a:lnTo>
                  <a:lnTo>
                    <a:pt x="15271" y="12559"/>
                  </a:lnTo>
                  <a:lnTo>
                    <a:pt x="17783" y="13547"/>
                  </a:lnTo>
                  <a:close/>
                </a:path>
              </a:pathLst>
            </a:custGeom>
            <a:gradFill rotWithShape="0">
              <a:gsLst>
                <a:gs pos="0">
                  <a:srgbClr val="336699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33" name="Group 35"/>
            <p:cNvGrpSpPr>
              <a:grpSpLocks/>
            </p:cNvGrpSpPr>
            <p:nvPr/>
          </p:nvGrpSpPr>
          <p:grpSpPr bwMode="auto">
            <a:xfrm rot="-1200000">
              <a:off x="1095375" y="3323430"/>
              <a:ext cx="138113" cy="1331913"/>
              <a:chOff x="628" y="632"/>
              <a:chExt cx="87" cy="839"/>
            </a:xfrm>
          </p:grpSpPr>
          <p:sp>
            <p:nvSpPr>
              <p:cNvPr id="134" name="AutoShape 36"/>
              <p:cNvSpPr>
                <a:spLocks noChangeArrowheads="1"/>
              </p:cNvSpPr>
              <p:nvPr/>
            </p:nvSpPr>
            <p:spPr bwMode="auto">
              <a:xfrm rot="21540000" flipH="1">
                <a:off x="642" y="690"/>
                <a:ext cx="68" cy="781"/>
              </a:xfrm>
              <a:prstGeom prst="can">
                <a:avLst>
                  <a:gd name="adj" fmla="val 111503"/>
                </a:avLst>
              </a:prstGeom>
              <a:solidFill>
                <a:srgbClr val="77A5D3">
                  <a:alpha val="79999"/>
                </a:srgbClr>
              </a:solidFill>
              <a:ln w="9525">
                <a:solidFill>
                  <a:srgbClr val="4986C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5" name="AutoShape 37"/>
              <p:cNvSpPr>
                <a:spLocks noChangeArrowheads="1"/>
              </p:cNvSpPr>
              <p:nvPr/>
            </p:nvSpPr>
            <p:spPr bwMode="auto">
              <a:xfrm rot="21540000" flipH="1">
                <a:off x="628" y="632"/>
                <a:ext cx="87" cy="210"/>
              </a:xfrm>
              <a:prstGeom prst="can">
                <a:avLst>
                  <a:gd name="adj" fmla="val 23434"/>
                </a:avLst>
              </a:prstGeom>
              <a:solidFill>
                <a:srgbClr val="77A5D3"/>
              </a:solidFill>
              <a:ln w="9525">
                <a:solidFill>
                  <a:srgbClr val="4986C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37" name="Oval 42"/>
            <p:cNvSpPr>
              <a:spLocks noChangeArrowheads="1"/>
            </p:cNvSpPr>
            <p:nvPr/>
          </p:nvSpPr>
          <p:spPr bwMode="auto">
            <a:xfrm flipV="1">
              <a:off x="1219203" y="4229893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30" name="Group 32"/>
            <p:cNvGrpSpPr>
              <a:grpSpLocks/>
            </p:cNvGrpSpPr>
            <p:nvPr/>
          </p:nvGrpSpPr>
          <p:grpSpPr bwMode="auto">
            <a:xfrm>
              <a:off x="1171575" y="3283743"/>
              <a:ext cx="138113" cy="1331912"/>
              <a:chOff x="2854" y="1696"/>
              <a:chExt cx="91" cy="679"/>
            </a:xfrm>
          </p:grpSpPr>
          <p:sp>
            <p:nvSpPr>
              <p:cNvPr id="131" name="AutoShape 33"/>
              <p:cNvSpPr>
                <a:spLocks noChangeArrowheads="1"/>
              </p:cNvSpPr>
              <p:nvPr/>
            </p:nvSpPr>
            <p:spPr bwMode="auto">
              <a:xfrm rot="21540000" flipH="1">
                <a:off x="2869" y="1743"/>
                <a:ext cx="71" cy="632"/>
              </a:xfrm>
              <a:prstGeom prst="can">
                <a:avLst>
                  <a:gd name="adj" fmla="val 86418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2" name="AutoShape 34"/>
              <p:cNvSpPr>
                <a:spLocks noChangeArrowheads="1"/>
              </p:cNvSpPr>
              <p:nvPr/>
            </p:nvSpPr>
            <p:spPr bwMode="auto">
              <a:xfrm rot="21540000" flipH="1">
                <a:off x="2854" y="1696"/>
                <a:ext cx="91" cy="170"/>
              </a:xfrm>
              <a:prstGeom prst="can">
                <a:avLst>
                  <a:gd name="adj" fmla="val 18136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43" name="Oval 42"/>
            <p:cNvSpPr>
              <a:spLocks noChangeArrowheads="1"/>
            </p:cNvSpPr>
            <p:nvPr/>
          </p:nvSpPr>
          <p:spPr bwMode="auto">
            <a:xfrm flipV="1">
              <a:off x="1219200" y="4229893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4" name="Line 43"/>
            <p:cNvSpPr>
              <a:spLocks noChangeShapeType="1"/>
            </p:cNvSpPr>
            <p:nvPr/>
          </p:nvSpPr>
          <p:spPr bwMode="auto">
            <a:xfrm rot="20429851" flipH="1" flipV="1">
              <a:off x="845127" y="4094214"/>
              <a:ext cx="899135" cy="3239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5" name="Grouper 144"/>
          <p:cNvGrpSpPr>
            <a:grpSpLocks noChangeAspect="1"/>
          </p:cNvGrpSpPr>
          <p:nvPr/>
        </p:nvGrpSpPr>
        <p:grpSpPr>
          <a:xfrm>
            <a:off x="451342" y="1835944"/>
            <a:ext cx="1439998" cy="1075764"/>
            <a:chOff x="349742" y="3283743"/>
            <a:chExt cx="1819827" cy="1371600"/>
          </a:xfrm>
        </p:grpSpPr>
        <p:grpSp>
          <p:nvGrpSpPr>
            <p:cNvPr id="146" name="Group 38"/>
            <p:cNvGrpSpPr>
              <a:grpSpLocks/>
            </p:cNvGrpSpPr>
            <p:nvPr/>
          </p:nvGrpSpPr>
          <p:grpSpPr bwMode="auto">
            <a:xfrm rot="1200000">
              <a:off x="1258888" y="3299618"/>
              <a:ext cx="138112" cy="1331912"/>
              <a:chOff x="900" y="904"/>
              <a:chExt cx="87" cy="839"/>
            </a:xfrm>
          </p:grpSpPr>
          <p:sp>
            <p:nvSpPr>
              <p:cNvPr id="158" name="AutoShape 39"/>
              <p:cNvSpPr>
                <a:spLocks noChangeArrowheads="1"/>
              </p:cNvSpPr>
              <p:nvPr/>
            </p:nvSpPr>
            <p:spPr bwMode="auto">
              <a:xfrm rot="21540000" flipH="1">
                <a:off x="914" y="962"/>
                <a:ext cx="68" cy="781"/>
              </a:xfrm>
              <a:prstGeom prst="can">
                <a:avLst>
                  <a:gd name="adj" fmla="val 111503"/>
                </a:avLst>
              </a:prstGeom>
              <a:solidFill>
                <a:srgbClr val="FFB66D">
                  <a:alpha val="79999"/>
                </a:srgbClr>
              </a:solidFill>
              <a:ln w="9525">
                <a:solidFill>
                  <a:srgbClr val="FFA34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" name="AutoShape 40"/>
              <p:cNvSpPr>
                <a:spLocks noChangeArrowheads="1"/>
              </p:cNvSpPr>
              <p:nvPr/>
            </p:nvSpPr>
            <p:spPr bwMode="auto">
              <a:xfrm rot="21540000" flipH="1">
                <a:off x="900" y="904"/>
                <a:ext cx="87" cy="210"/>
              </a:xfrm>
              <a:prstGeom prst="can">
                <a:avLst>
                  <a:gd name="adj" fmla="val 23434"/>
                </a:avLst>
              </a:prstGeom>
              <a:solidFill>
                <a:srgbClr val="FFB66D"/>
              </a:solidFill>
              <a:ln w="9525">
                <a:solidFill>
                  <a:srgbClr val="FFA347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47" name="AutoShape 2"/>
            <p:cNvSpPr>
              <a:spLocks noChangeArrowheads="1"/>
            </p:cNvSpPr>
            <p:nvPr/>
          </p:nvSpPr>
          <p:spPr bwMode="auto">
            <a:xfrm rot="7463596" flipH="1" flipV="1">
              <a:off x="1449570" y="3249915"/>
              <a:ext cx="540000" cy="899999"/>
            </a:xfrm>
            <a:custGeom>
              <a:avLst/>
              <a:gdLst>
                <a:gd name="T0" fmla="*/ 25806345 w 21600"/>
                <a:gd name="T1" fmla="*/ 44022716 h 21600"/>
                <a:gd name="T2" fmla="*/ 22042515 w 21600"/>
                <a:gd name="T3" fmla="*/ 26023203 h 21600"/>
                <a:gd name="T4" fmla="*/ 21880753 w 21600"/>
                <a:gd name="T5" fmla="*/ 45654892 h 21600"/>
                <a:gd name="T6" fmla="*/ 27994407 w 21600"/>
                <a:gd name="T7" fmla="*/ 71970668 h 21600"/>
                <a:gd name="T8" fmla="*/ 21239659 w 21600"/>
                <a:gd name="T9" fmla="*/ 83194678 h 21600"/>
                <a:gd name="T10" fmla="*/ 18299040 w 21600"/>
                <a:gd name="T11" fmla="*/ 5741834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83" y="13547"/>
                  </a:moveTo>
                  <a:cubicBezTo>
                    <a:pt x="18128" y="12672"/>
                    <a:pt x="18305" y="11740"/>
                    <a:pt x="18305" y="10800"/>
                  </a:cubicBezTo>
                  <a:cubicBezTo>
                    <a:pt x="18305" y="9307"/>
                    <a:pt x="17860" y="7849"/>
                    <a:pt x="17027" y="6611"/>
                  </a:cubicBezTo>
                  <a:lnTo>
                    <a:pt x="19761" y="4772"/>
                  </a:lnTo>
                  <a:cubicBezTo>
                    <a:pt x="20960" y="6554"/>
                    <a:pt x="21600" y="8652"/>
                    <a:pt x="21600" y="10800"/>
                  </a:cubicBezTo>
                  <a:cubicBezTo>
                    <a:pt x="21600" y="12153"/>
                    <a:pt x="21345" y="13494"/>
                    <a:pt x="20850" y="14754"/>
                  </a:cubicBezTo>
                  <a:lnTo>
                    <a:pt x="23362" y="15742"/>
                  </a:lnTo>
                  <a:lnTo>
                    <a:pt x="17725" y="18197"/>
                  </a:lnTo>
                  <a:lnTo>
                    <a:pt x="15271" y="12559"/>
                  </a:lnTo>
                  <a:lnTo>
                    <a:pt x="17783" y="13547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B66D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8" name="AutoShape 7"/>
            <p:cNvSpPr>
              <a:spLocks noChangeArrowheads="1"/>
            </p:cNvSpPr>
            <p:nvPr/>
          </p:nvSpPr>
          <p:spPr bwMode="auto">
            <a:xfrm rot="13830976" flipV="1">
              <a:off x="529742" y="3291077"/>
              <a:ext cx="539999" cy="899999"/>
            </a:xfrm>
            <a:custGeom>
              <a:avLst/>
              <a:gdLst>
                <a:gd name="T0" fmla="*/ 25767990 w 21600"/>
                <a:gd name="T1" fmla="*/ 42824903 h 21600"/>
                <a:gd name="T2" fmla="*/ 21732145 w 21600"/>
                <a:gd name="T3" fmla="*/ 24354446 h 21600"/>
                <a:gd name="T4" fmla="*/ 21854376 w 21600"/>
                <a:gd name="T5" fmla="*/ 44822813 h 21600"/>
                <a:gd name="T6" fmla="*/ 27994407 w 21600"/>
                <a:gd name="T7" fmla="*/ 71970668 h 21600"/>
                <a:gd name="T8" fmla="*/ 21239659 w 21600"/>
                <a:gd name="T9" fmla="*/ 83194678 h 21600"/>
                <a:gd name="T10" fmla="*/ 18299040 w 21600"/>
                <a:gd name="T11" fmla="*/ 5741834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83" y="13547"/>
                  </a:moveTo>
                  <a:cubicBezTo>
                    <a:pt x="18128" y="12672"/>
                    <a:pt x="18305" y="11740"/>
                    <a:pt x="18305" y="10800"/>
                  </a:cubicBezTo>
                  <a:cubicBezTo>
                    <a:pt x="18305" y="9182"/>
                    <a:pt x="17782" y="7609"/>
                    <a:pt x="16815" y="6312"/>
                  </a:cubicBezTo>
                  <a:lnTo>
                    <a:pt x="19457" y="4342"/>
                  </a:lnTo>
                  <a:cubicBezTo>
                    <a:pt x="20848" y="6208"/>
                    <a:pt x="21600" y="8472"/>
                    <a:pt x="21600" y="10800"/>
                  </a:cubicBezTo>
                  <a:cubicBezTo>
                    <a:pt x="21600" y="12153"/>
                    <a:pt x="21345" y="13494"/>
                    <a:pt x="20850" y="14754"/>
                  </a:cubicBezTo>
                  <a:lnTo>
                    <a:pt x="23362" y="15742"/>
                  </a:lnTo>
                  <a:lnTo>
                    <a:pt x="17725" y="18197"/>
                  </a:lnTo>
                  <a:lnTo>
                    <a:pt x="15271" y="12559"/>
                  </a:lnTo>
                  <a:lnTo>
                    <a:pt x="17783" y="13547"/>
                  </a:lnTo>
                  <a:close/>
                </a:path>
              </a:pathLst>
            </a:custGeom>
            <a:gradFill rotWithShape="0">
              <a:gsLst>
                <a:gs pos="0">
                  <a:srgbClr val="336699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49" name="Group 35"/>
            <p:cNvGrpSpPr>
              <a:grpSpLocks/>
            </p:cNvGrpSpPr>
            <p:nvPr/>
          </p:nvGrpSpPr>
          <p:grpSpPr bwMode="auto">
            <a:xfrm rot="-1200000">
              <a:off x="1095375" y="3323430"/>
              <a:ext cx="138113" cy="1331913"/>
              <a:chOff x="628" y="632"/>
              <a:chExt cx="87" cy="839"/>
            </a:xfrm>
          </p:grpSpPr>
          <p:sp>
            <p:nvSpPr>
              <p:cNvPr id="156" name="AutoShape 36"/>
              <p:cNvSpPr>
                <a:spLocks noChangeArrowheads="1"/>
              </p:cNvSpPr>
              <p:nvPr/>
            </p:nvSpPr>
            <p:spPr bwMode="auto">
              <a:xfrm rot="21540000" flipH="1">
                <a:off x="642" y="690"/>
                <a:ext cx="68" cy="781"/>
              </a:xfrm>
              <a:prstGeom prst="can">
                <a:avLst>
                  <a:gd name="adj" fmla="val 111503"/>
                </a:avLst>
              </a:prstGeom>
              <a:solidFill>
                <a:srgbClr val="77A5D3">
                  <a:alpha val="79999"/>
                </a:srgbClr>
              </a:solidFill>
              <a:ln w="9525">
                <a:solidFill>
                  <a:srgbClr val="4986C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AutoShape 37"/>
              <p:cNvSpPr>
                <a:spLocks noChangeArrowheads="1"/>
              </p:cNvSpPr>
              <p:nvPr/>
            </p:nvSpPr>
            <p:spPr bwMode="auto">
              <a:xfrm rot="21540000" flipH="1">
                <a:off x="628" y="632"/>
                <a:ext cx="87" cy="210"/>
              </a:xfrm>
              <a:prstGeom prst="can">
                <a:avLst>
                  <a:gd name="adj" fmla="val 23434"/>
                </a:avLst>
              </a:prstGeom>
              <a:solidFill>
                <a:srgbClr val="77A5D3"/>
              </a:solidFill>
              <a:ln w="9525">
                <a:solidFill>
                  <a:srgbClr val="4986C3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50" name="Oval 42"/>
            <p:cNvSpPr>
              <a:spLocks noChangeArrowheads="1"/>
            </p:cNvSpPr>
            <p:nvPr/>
          </p:nvSpPr>
          <p:spPr bwMode="auto">
            <a:xfrm flipV="1">
              <a:off x="1219203" y="4229893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51" name="Group 32"/>
            <p:cNvGrpSpPr>
              <a:grpSpLocks/>
            </p:cNvGrpSpPr>
            <p:nvPr/>
          </p:nvGrpSpPr>
          <p:grpSpPr bwMode="auto">
            <a:xfrm>
              <a:off x="1171575" y="3283743"/>
              <a:ext cx="138113" cy="1331912"/>
              <a:chOff x="2854" y="1696"/>
              <a:chExt cx="91" cy="679"/>
            </a:xfrm>
          </p:grpSpPr>
          <p:sp>
            <p:nvSpPr>
              <p:cNvPr id="154" name="AutoShape 33"/>
              <p:cNvSpPr>
                <a:spLocks noChangeArrowheads="1"/>
              </p:cNvSpPr>
              <p:nvPr/>
            </p:nvSpPr>
            <p:spPr bwMode="auto">
              <a:xfrm rot="21540000" flipH="1">
                <a:off x="2869" y="1743"/>
                <a:ext cx="71" cy="632"/>
              </a:xfrm>
              <a:prstGeom prst="can">
                <a:avLst>
                  <a:gd name="adj" fmla="val 86418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" name="AutoShape 34"/>
              <p:cNvSpPr>
                <a:spLocks noChangeArrowheads="1"/>
              </p:cNvSpPr>
              <p:nvPr/>
            </p:nvSpPr>
            <p:spPr bwMode="auto">
              <a:xfrm rot="21540000" flipH="1">
                <a:off x="2854" y="1696"/>
                <a:ext cx="91" cy="170"/>
              </a:xfrm>
              <a:prstGeom prst="can">
                <a:avLst>
                  <a:gd name="adj" fmla="val 18136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52" name="Oval 42"/>
            <p:cNvSpPr>
              <a:spLocks noChangeArrowheads="1"/>
            </p:cNvSpPr>
            <p:nvPr/>
          </p:nvSpPr>
          <p:spPr bwMode="auto">
            <a:xfrm flipV="1">
              <a:off x="1219200" y="4229893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6" name="Text Box 15"/>
          <p:cNvSpPr txBox="1">
            <a:spLocks noChangeArrowheads="1"/>
          </p:cNvSpPr>
          <p:nvPr/>
        </p:nvSpPr>
        <p:spPr bwMode="auto">
          <a:xfrm>
            <a:off x="6608763" y="1709738"/>
            <a:ext cx="10130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666699"/>
                </a:solidFill>
                <a:latin typeface="+mj-lt"/>
                <a:ea typeface="Lucida Sans Unicode" pitchFamily="-84" charset="0"/>
                <a:cs typeface="Lucida Sans Unicode" pitchFamily="-84" charset="0"/>
              </a:rPr>
              <a:t>TANGAGE</a:t>
            </a:r>
          </a:p>
        </p:txBody>
      </p:sp>
      <p:sp>
        <p:nvSpPr>
          <p:cNvPr id="138" name="Text Box 16"/>
          <p:cNvSpPr txBox="1">
            <a:spLocks noChangeArrowheads="1"/>
          </p:cNvSpPr>
          <p:nvPr/>
        </p:nvSpPr>
        <p:spPr bwMode="auto">
          <a:xfrm>
            <a:off x="7075488" y="3467100"/>
            <a:ext cx="813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339966"/>
                </a:solidFill>
                <a:latin typeface="+mj-lt"/>
                <a:ea typeface="Lucida Sans Unicode" pitchFamily="-84" charset="0"/>
                <a:cs typeface="Lucida Sans Unicode" pitchFamily="-84" charset="0"/>
              </a:rPr>
              <a:t>ROULIS</a:t>
            </a:r>
          </a:p>
        </p:txBody>
      </p:sp>
      <p:sp>
        <p:nvSpPr>
          <p:cNvPr id="142" name="Text Box 17"/>
          <p:cNvSpPr txBox="1">
            <a:spLocks noChangeArrowheads="1"/>
          </p:cNvSpPr>
          <p:nvPr/>
        </p:nvSpPr>
        <p:spPr bwMode="auto">
          <a:xfrm>
            <a:off x="5983288" y="5362575"/>
            <a:ext cx="7104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solidFill>
                  <a:srgbClr val="FF9966"/>
                </a:solidFill>
                <a:latin typeface="+mj-lt"/>
                <a:ea typeface="Lucida Sans Unicode" pitchFamily="-84" charset="0"/>
                <a:cs typeface="Lucida Sans Unicode" pitchFamily="-84" charset="0"/>
              </a:rPr>
              <a:t>LACET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0" grpId="0"/>
      <p:bldP spid="29721" grpId="0"/>
      <p:bldP spid="29722" grpId="0"/>
      <p:bldP spid="29735" grpId="0"/>
      <p:bldP spid="29736" grpId="0"/>
      <p:bldP spid="43" grpId="0"/>
      <p:bldP spid="44" grpId="0"/>
      <p:bldP spid="65" grpId="0" animBg="1"/>
      <p:bldP spid="66" grpId="0" animBg="1"/>
      <p:bldP spid="68" grpId="0" animBg="1"/>
      <p:bldP spid="136" grpId="0"/>
      <p:bldP spid="138" grpId="0"/>
      <p:bldP spid="1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des aéronefs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Structure 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4241801"/>
            <a:ext cx="4440769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8323616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1932394" y="985800"/>
            <a:ext cx="5279210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 principaux éléments d’un moteur à piston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50100" y="2273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8750" l="19792" r="83125">
                        <a14:foregroundMark x1="33958" y1="10625" x2="33958" y2="10625"/>
                        <a14:foregroundMark x1="36667" y1="7969" x2="36667" y2="7969"/>
                        <a14:foregroundMark x1="40625" y1="5156" x2="40625" y2="5156"/>
                        <a14:foregroundMark x1="44583" y1="3594" x2="44583" y2="3594"/>
                        <a14:foregroundMark x1="42083" y1="7187" x2="42083" y2="7187"/>
                        <a14:foregroundMark x1="48125" y1="7969" x2="48125" y2="7969"/>
                        <a14:foregroundMark x1="64167" y1="10625" x2="64167" y2="10625"/>
                        <a14:foregroundMark x1="57500" y1="4844" x2="57500" y2="4844"/>
                        <a14:foregroundMark x1="51667" y1="16250" x2="51667" y2="16250"/>
                        <a14:foregroundMark x1="35417" y1="19844" x2="35417" y2="19844"/>
                        <a14:foregroundMark x1="33958" y1="24531" x2="33958" y2="24531"/>
                        <a14:foregroundMark x1="39792" y1="22500" x2="39792" y2="22500"/>
                        <a14:foregroundMark x1="60625" y1="23594" x2="60625" y2="23594"/>
                        <a14:foregroundMark x1="65625" y1="17500" x2="65625" y2="17500"/>
                        <a14:foregroundMark x1="63750" y1="7813" x2="63750" y2="7813"/>
                        <a14:foregroundMark x1="50417" y1="3281" x2="50417" y2="3281"/>
                        <a14:foregroundMark x1="64583" y1="22188" x2="64583" y2="22188"/>
                        <a14:foregroundMark x1="35833" y1="55937" x2="35833" y2="55937"/>
                        <a14:foregroundMark x1="62500" y1="58281" x2="62500" y2="58281"/>
                        <a14:foregroundMark x1="66458" y1="55469" x2="66458" y2="55469"/>
                        <a14:foregroundMark x1="65625" y1="48594" x2="65625" y2="48594"/>
                        <a14:foregroundMark x1="65208" y1="38594" x2="65208" y2="38594"/>
                        <a14:foregroundMark x1="65625" y1="32969" x2="65625" y2="32969"/>
                        <a14:foregroundMark x1="66875" y1="28906" x2="66875" y2="28906"/>
                        <a14:foregroundMark x1="66042" y1="51875" x2="66042" y2="51875"/>
                        <a14:foregroundMark x1="35000" y1="57188" x2="35000" y2="57188"/>
                        <a14:foregroundMark x1="35625" y1="58281" x2="35625" y2="58281"/>
                        <a14:foregroundMark x1="33750" y1="53906" x2="33750" y2="53906"/>
                        <a14:foregroundMark x1="33333" y1="50469" x2="33333" y2="50469"/>
                        <a14:foregroundMark x1="33333" y1="46563" x2="33333" y2="46563"/>
                        <a14:foregroundMark x1="33125" y1="43438" x2="33125" y2="43438"/>
                        <a14:foregroundMark x1="32917" y1="40156" x2="32917" y2="40156"/>
                        <a14:foregroundMark x1="33125" y1="37344" x2="33125" y2="37344"/>
                        <a14:foregroundMark x1="32917" y1="33750" x2="32917" y2="33750"/>
                        <a14:foregroundMark x1="67292" y1="32969" x2="67292" y2="32969"/>
                        <a14:foregroundMark x1="66042" y1="34844" x2="66042" y2="34844"/>
                        <a14:foregroundMark x1="66042" y1="37188" x2="66042" y2="37188"/>
                        <a14:foregroundMark x1="65833" y1="40781" x2="65833" y2="40781"/>
                        <a14:foregroundMark x1="65208" y1="43906" x2="65208" y2="43906"/>
                        <a14:foregroundMark x1="65833" y1="45469" x2="65833" y2="45469"/>
                      </a14:backgroundRemoval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0" y="1900767"/>
            <a:ext cx="3238500" cy="431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198967" y="2112433"/>
            <a:ext cx="2260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Lucida Grande"/>
              <a:buChar char="☞"/>
            </a:pPr>
            <a:r>
              <a:rPr lang="fr-FR" dirty="0" smtClean="0">
                <a:solidFill>
                  <a:srgbClr val="FFFFFF"/>
                </a:solidFill>
              </a:rPr>
              <a:t> Elément fixes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0500" y="2625923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1 - Carter moteur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82033" y="2933700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2 - Cylindre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73568" y="3272364"/>
            <a:ext cx="3115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3 - Passage du liquide </a:t>
            </a:r>
            <a:r>
              <a:rPr lang="fr-FR" sz="1600" dirty="0" err="1" smtClean="0"/>
              <a:t>refroid</a:t>
            </a:r>
            <a:r>
              <a:rPr lang="fr-FR" sz="1600" baseline="30000" dirty="0" err="1" smtClean="0"/>
              <a:t>t</a:t>
            </a:r>
            <a:endParaRPr lang="fr-FR" sz="1600" baseline="30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82032" y="3619498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4 - Culasse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73566" y="3932767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5 - Bougie</a:t>
            </a:r>
            <a:endParaRPr lang="fr-FR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82032" y="4246034"/>
            <a:ext cx="2916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6 - Conduit d’admission</a:t>
            </a:r>
            <a:endParaRPr lang="fr-FR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65100" y="4576232"/>
            <a:ext cx="298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7 - Conduit d’échappement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73566" y="4897966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8 - Cache culbuteurs</a:t>
            </a:r>
            <a:endParaRPr lang="fr-FR" sz="16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527801" y="2071701"/>
            <a:ext cx="2260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Font typeface="Lucida Grande"/>
              <a:buChar char="☞"/>
            </a:pPr>
            <a:r>
              <a:rPr lang="fr-FR" dirty="0" smtClean="0">
                <a:solidFill>
                  <a:srgbClr val="FFFFFF"/>
                </a:solidFill>
              </a:rPr>
              <a:t> Elément mobiles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667500" y="2625923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9 - Vilebrequin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663267" y="2933700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10 - Contrepoids</a:t>
            </a:r>
            <a:endParaRPr lang="fr-FR" sz="16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671734" y="3268133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11 - Bielle</a:t>
            </a:r>
            <a:endParaRPr lang="fr-FR" sz="1600" dirty="0"/>
          </a:p>
        </p:txBody>
      </p:sp>
      <p:sp>
        <p:nvSpPr>
          <p:cNvPr id="29" name="ZoneTexte 28"/>
          <p:cNvSpPr txBox="1"/>
          <p:nvPr/>
        </p:nvSpPr>
        <p:spPr>
          <a:xfrm>
            <a:off x="6650566" y="3619500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12 - Piston</a:t>
            </a:r>
            <a:endParaRPr lang="fr-FR" sz="16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659034" y="3941233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13 - Segments</a:t>
            </a:r>
            <a:endParaRPr lang="fr-FR" sz="16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667500" y="4246033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14 - Soupapes</a:t>
            </a:r>
            <a:endParaRPr lang="fr-FR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6671734" y="4572000"/>
            <a:ext cx="2065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15 - Arbre à cames</a:t>
            </a:r>
            <a:endParaRPr lang="fr-FR" sz="1600" dirty="0"/>
          </a:p>
        </p:txBody>
      </p:sp>
      <p:sp>
        <p:nvSpPr>
          <p:cNvPr id="37" name="Légende encadrée 1 36"/>
          <p:cNvSpPr/>
          <p:nvPr/>
        </p:nvSpPr>
        <p:spPr bwMode="auto">
          <a:xfrm>
            <a:off x="3035300" y="5537200"/>
            <a:ext cx="444500" cy="279400"/>
          </a:xfrm>
          <a:prstGeom prst="borderCallout1">
            <a:avLst>
              <a:gd name="adj1" fmla="val 64205"/>
              <a:gd name="adj2" fmla="val 108810"/>
              <a:gd name="adj3" fmla="val 126136"/>
              <a:gd name="adj4" fmla="val 221667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8" name="Légende encadrée 1 37"/>
          <p:cNvSpPr/>
          <p:nvPr/>
        </p:nvSpPr>
        <p:spPr bwMode="auto">
          <a:xfrm>
            <a:off x="3022600" y="4229100"/>
            <a:ext cx="444500" cy="279400"/>
          </a:xfrm>
          <a:prstGeom prst="borderCallout1">
            <a:avLst>
              <a:gd name="adj1" fmla="val 23296"/>
              <a:gd name="adj2" fmla="val 105953"/>
              <a:gd name="adj3" fmla="val -78409"/>
              <a:gd name="adj4" fmla="val 224524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9" name="Légende encadrée 1 38"/>
          <p:cNvSpPr/>
          <p:nvPr/>
        </p:nvSpPr>
        <p:spPr bwMode="auto">
          <a:xfrm>
            <a:off x="3022600" y="3797300"/>
            <a:ext cx="444500" cy="279400"/>
          </a:xfrm>
          <a:prstGeom prst="borderCallout1">
            <a:avLst>
              <a:gd name="adj1" fmla="val 64205"/>
              <a:gd name="adj2" fmla="val 108810"/>
              <a:gd name="adj3" fmla="val -46591"/>
              <a:gd name="adj4" fmla="val 250239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Légende encadrée 1 39"/>
          <p:cNvSpPr/>
          <p:nvPr/>
        </p:nvSpPr>
        <p:spPr bwMode="auto">
          <a:xfrm>
            <a:off x="3022600" y="2095500"/>
            <a:ext cx="444500" cy="279400"/>
          </a:xfrm>
          <a:prstGeom prst="borderCallout1">
            <a:avLst>
              <a:gd name="adj1" fmla="val 64205"/>
              <a:gd name="adj2" fmla="val 108810"/>
              <a:gd name="adj3" fmla="val 107954"/>
              <a:gd name="adj4" fmla="val 235953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kumimoji="0" lang="fr-FR" sz="1600" b="0" i="0" u="none" strike="noStrike" cap="none" normalizeH="0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Légende encadrée 1 40"/>
          <p:cNvSpPr/>
          <p:nvPr/>
        </p:nvSpPr>
        <p:spPr bwMode="auto">
          <a:xfrm>
            <a:off x="3035300" y="2463800"/>
            <a:ext cx="444500" cy="279400"/>
          </a:xfrm>
          <a:prstGeom prst="borderCallout1">
            <a:avLst>
              <a:gd name="adj1" fmla="val 64205"/>
              <a:gd name="adj2" fmla="val 108810"/>
              <a:gd name="adj3" fmla="val 62499"/>
              <a:gd name="adj4" fmla="val 350238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Légende encadrée 1 41"/>
          <p:cNvSpPr/>
          <p:nvPr/>
        </p:nvSpPr>
        <p:spPr bwMode="auto">
          <a:xfrm>
            <a:off x="3022600" y="2882900"/>
            <a:ext cx="444500" cy="279400"/>
          </a:xfrm>
          <a:prstGeom prst="borderCallout1">
            <a:avLst>
              <a:gd name="adj1" fmla="val 64205"/>
              <a:gd name="adj2" fmla="val 108810"/>
              <a:gd name="adj3" fmla="val -28410"/>
              <a:gd name="adj4" fmla="val 244524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Légende encadrée 1 42"/>
          <p:cNvSpPr/>
          <p:nvPr/>
        </p:nvSpPr>
        <p:spPr bwMode="auto">
          <a:xfrm>
            <a:off x="3035300" y="3238500"/>
            <a:ext cx="444500" cy="279400"/>
          </a:xfrm>
          <a:prstGeom prst="borderCallout1">
            <a:avLst>
              <a:gd name="adj1" fmla="val 64205"/>
              <a:gd name="adj2" fmla="val 108810"/>
              <a:gd name="adj3" fmla="val -164773"/>
              <a:gd name="adj4" fmla="val 433096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Légende encadrée 1 43"/>
          <p:cNvSpPr/>
          <p:nvPr/>
        </p:nvSpPr>
        <p:spPr bwMode="auto">
          <a:xfrm>
            <a:off x="5346700" y="1981200"/>
            <a:ext cx="444500" cy="279400"/>
          </a:xfrm>
          <a:prstGeom prst="borderCallout1">
            <a:avLst>
              <a:gd name="adj1" fmla="val 46023"/>
              <a:gd name="adj2" fmla="val 238"/>
              <a:gd name="adj3" fmla="val 53408"/>
              <a:gd name="adj4" fmla="val -106904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Légende encadrée 1 45"/>
          <p:cNvSpPr/>
          <p:nvPr/>
        </p:nvSpPr>
        <p:spPr bwMode="auto">
          <a:xfrm>
            <a:off x="4127500" y="5524500"/>
            <a:ext cx="444500" cy="279400"/>
          </a:xfrm>
          <a:prstGeom prst="borderCallout1">
            <a:avLst>
              <a:gd name="adj1" fmla="val -13068"/>
              <a:gd name="adj2" fmla="val 71667"/>
              <a:gd name="adj3" fmla="val -155683"/>
              <a:gd name="adj4" fmla="val 47382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Légende encadrée 1 46"/>
          <p:cNvSpPr/>
          <p:nvPr/>
        </p:nvSpPr>
        <p:spPr bwMode="auto">
          <a:xfrm>
            <a:off x="5346700" y="5448300"/>
            <a:ext cx="444500" cy="279400"/>
          </a:xfrm>
          <a:prstGeom prst="borderCallout1">
            <a:avLst>
              <a:gd name="adj1" fmla="val 41477"/>
              <a:gd name="adj2" fmla="val 238"/>
              <a:gd name="adj3" fmla="val -64774"/>
              <a:gd name="adj4" fmla="val -98333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Légende encadrée 1 47"/>
          <p:cNvSpPr/>
          <p:nvPr/>
        </p:nvSpPr>
        <p:spPr bwMode="auto">
          <a:xfrm>
            <a:off x="5334000" y="4292600"/>
            <a:ext cx="444500" cy="279400"/>
          </a:xfrm>
          <a:prstGeom prst="borderCallout1">
            <a:avLst>
              <a:gd name="adj1" fmla="val 41477"/>
              <a:gd name="adj2" fmla="val 238"/>
              <a:gd name="adj3" fmla="val 117044"/>
              <a:gd name="adj4" fmla="val -224047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Légende encadrée 1 48"/>
          <p:cNvSpPr/>
          <p:nvPr/>
        </p:nvSpPr>
        <p:spPr bwMode="auto">
          <a:xfrm>
            <a:off x="5308600" y="3670300"/>
            <a:ext cx="444500" cy="279400"/>
          </a:xfrm>
          <a:prstGeom prst="borderCallout1">
            <a:avLst>
              <a:gd name="adj1" fmla="val 41477"/>
              <a:gd name="adj2" fmla="val 238"/>
              <a:gd name="adj3" fmla="val 7953"/>
              <a:gd name="adj4" fmla="val -141190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Légende encadrée 1 49"/>
          <p:cNvSpPr/>
          <p:nvPr/>
        </p:nvSpPr>
        <p:spPr bwMode="auto">
          <a:xfrm>
            <a:off x="5321300" y="3276600"/>
            <a:ext cx="444500" cy="279400"/>
          </a:xfrm>
          <a:prstGeom prst="borderCallout1">
            <a:avLst>
              <a:gd name="adj1" fmla="val 41477"/>
              <a:gd name="adj2" fmla="val 238"/>
              <a:gd name="adj3" fmla="val 21589"/>
              <a:gd name="adj4" fmla="val -146904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Légende encadrée 1 50"/>
          <p:cNvSpPr/>
          <p:nvPr/>
        </p:nvSpPr>
        <p:spPr bwMode="auto">
          <a:xfrm>
            <a:off x="5321300" y="2794000"/>
            <a:ext cx="444500" cy="279400"/>
          </a:xfrm>
          <a:prstGeom prst="borderCallout1">
            <a:avLst>
              <a:gd name="adj1" fmla="val 41477"/>
              <a:gd name="adj2" fmla="val 238"/>
              <a:gd name="adj3" fmla="val -64775"/>
              <a:gd name="adj4" fmla="val -126905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Légende encadrée 1 51"/>
          <p:cNvSpPr/>
          <p:nvPr/>
        </p:nvSpPr>
        <p:spPr bwMode="auto">
          <a:xfrm>
            <a:off x="5308600" y="2387600"/>
            <a:ext cx="444500" cy="279400"/>
          </a:xfrm>
          <a:prstGeom prst="borderCallout1">
            <a:avLst>
              <a:gd name="adj1" fmla="val 41477"/>
              <a:gd name="adj2" fmla="val 238"/>
              <a:gd name="adj3" fmla="val -60229"/>
              <a:gd name="adj4" fmla="val -132619"/>
            </a:avLst>
          </a:prstGeom>
          <a:ln>
            <a:headEnd type="none" w="med" len="med"/>
            <a:tailEnd type="arrow" w="med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3048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2409846" y="973100"/>
            <a:ext cx="4603732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latin typeface="+mj-lt"/>
                <a:cs typeface="Arial" charset="0"/>
              </a:defRPr>
            </a:lvl1pPr>
          </a:lstStyle>
          <a:p>
            <a:r>
              <a:rPr lang="fr-FR" dirty="0"/>
              <a:t>Fonctionnement d’un moteur à piston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300" y="1652369"/>
            <a:ext cx="902970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smtClean="0"/>
              <a:t>Un moteur à explosion fonctionne en transformant une énergie chimique (mélange carburé) en énergie mécanique. </a:t>
            </a:r>
          </a:p>
          <a:p>
            <a:pPr algn="ctr">
              <a:spcAft>
                <a:spcPts val="600"/>
              </a:spcAft>
            </a:pPr>
            <a:r>
              <a:rPr lang="fr-FR" dirty="0" smtClean="0"/>
              <a:t>Le mélange carburé se compose de </a:t>
            </a:r>
            <a:r>
              <a:rPr lang="fr-FR" b="1" dirty="0" smtClean="0"/>
              <a:t>15 grammes d’air </a:t>
            </a:r>
            <a:r>
              <a:rPr lang="fr-FR" dirty="0" smtClean="0"/>
              <a:t>pour </a:t>
            </a:r>
            <a:r>
              <a:rPr lang="fr-FR" b="1" dirty="0" smtClean="0"/>
              <a:t>1 gramme de carburant</a:t>
            </a:r>
            <a:r>
              <a:rPr lang="fr-FR" dirty="0" smtClean="0"/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50100" y="259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3013075"/>
            <a:ext cx="9144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smtClean="0"/>
              <a:t>L’explosion du mélange carburé génère une augmentation de pression et de température, provoquant un mouvement linéaire des pistons. </a:t>
            </a:r>
          </a:p>
          <a:p>
            <a:pPr algn="ctr">
              <a:spcAft>
                <a:spcPts val="600"/>
              </a:spcAft>
            </a:pPr>
            <a:r>
              <a:rPr lang="fr-FR" dirty="0" smtClean="0"/>
              <a:t>Ce mouvement linéaire se transforme en un mouvement rotatif au niveau du vilebrequin par l’intermédiaire des bielles.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460057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 smtClean="0"/>
              <a:t>Cette énergie mécanique délivre une puissance (watt) qui est transformée en traction utile grâce à l’hélice couplée au moteur.</a:t>
            </a:r>
          </a:p>
        </p:txBody>
      </p:sp>
      <p:sp>
        <p:nvSpPr>
          <p:cNvPr id="11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881022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86049" y="2162601"/>
            <a:ext cx="438785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 smtClean="0"/>
              <a:t>-  1/ Leur cycle de fonctionnement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4 temps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2 temps</a:t>
            </a:r>
            <a:endParaRPr lang="fr-FR" sz="16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39849" y="1577975"/>
            <a:ext cx="6464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On peut classer les moteurs à pistons selon 3 critères 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686049" y="3115101"/>
            <a:ext cx="412115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 smtClean="0"/>
              <a:t>-  2/ Leur architecture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Cylindres en ligne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Cylindres à plat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Cylindres en V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Cylindres en étoile</a:t>
            </a:r>
            <a:endParaRPr lang="fr-FR" sz="16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686049" y="4562901"/>
            <a:ext cx="408305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 smtClean="0"/>
              <a:t>-  3/ Leur mode de refroidissement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Air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Liquide</a:t>
            </a:r>
          </a:p>
          <a:p>
            <a:pPr lvl="1">
              <a:buFont typeface="Wingdings" charset="2"/>
              <a:buChar char="ü"/>
            </a:pPr>
            <a:r>
              <a:rPr lang="fr-FR" sz="1600" dirty="0" smtClean="0"/>
              <a:t>  Mixte</a:t>
            </a:r>
            <a:endParaRPr lang="fr-FR" sz="1600" dirty="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2324731" y="884200"/>
            <a:ext cx="4443745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C</a:t>
            </a:r>
            <a:r>
              <a:rPr lang="fr-FR" dirty="0" smtClean="0"/>
              <a:t>lassification </a:t>
            </a:r>
            <a:r>
              <a:rPr lang="fr-FR" dirty="0"/>
              <a:t>des moteurs à piston</a:t>
            </a:r>
          </a:p>
        </p:txBody>
      </p:sp>
      <p:sp>
        <p:nvSpPr>
          <p:cNvPr id="15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11703081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Text Box 57"/>
          <p:cNvSpPr txBox="1">
            <a:spLocks noChangeArrowheads="1"/>
          </p:cNvSpPr>
          <p:nvPr/>
        </p:nvSpPr>
        <p:spPr bwMode="auto">
          <a:xfrm>
            <a:off x="0" y="11604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>
                <a:latin typeface="Comic Sans MS" pitchFamily="-84" charset="0"/>
              </a:rPr>
              <a:t>.</a:t>
            </a:r>
            <a:endParaRPr lang="fr-F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124200" y="1540301"/>
            <a:ext cx="2489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  Le moteur 4 temps</a:t>
            </a: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2327815" y="858800"/>
            <a:ext cx="4513776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les différents cycles de </a:t>
            </a:r>
            <a:r>
              <a:rPr lang="fr-FR" dirty="0" smtClean="0"/>
              <a:t>fonctionnement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55650" y="2122269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Un moteur est dit à « 4 temps » car la transformation de l'énergie chimique du mélange carburé en énergie mécanique s'opère en quatre courses de piston :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57249" y="3292901"/>
            <a:ext cx="3663951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 smtClean="0"/>
              <a:t>-  1</a:t>
            </a:r>
            <a:r>
              <a:rPr lang="fr-FR" baseline="30000" dirty="0" smtClean="0"/>
              <a:t>er</a:t>
            </a:r>
            <a:r>
              <a:rPr lang="fr-FR" dirty="0" smtClean="0"/>
              <a:t> Temps : Admission 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-  2</a:t>
            </a:r>
            <a:r>
              <a:rPr lang="fr-FR" baseline="30000" dirty="0" smtClean="0"/>
              <a:t>ème</a:t>
            </a:r>
            <a:r>
              <a:rPr lang="fr-FR" dirty="0" smtClean="0"/>
              <a:t> temps : Compression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-  3</a:t>
            </a:r>
            <a:r>
              <a:rPr lang="fr-FR" baseline="30000" dirty="0" smtClean="0"/>
              <a:t>ème</a:t>
            </a:r>
            <a:r>
              <a:rPr lang="fr-FR" dirty="0" smtClean="0"/>
              <a:t> temps : Explosion/détente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-  4</a:t>
            </a:r>
            <a:r>
              <a:rPr lang="fr-FR" baseline="30000" dirty="0" smtClean="0"/>
              <a:t>ème</a:t>
            </a:r>
            <a:r>
              <a:rPr lang="fr-FR" dirty="0" smtClean="0"/>
              <a:t> temps : Echappement</a:t>
            </a:r>
          </a:p>
        </p:txBody>
      </p:sp>
      <p:pic>
        <p:nvPicPr>
          <p:cNvPr id="9" name="Picture 6" descr="4-Stroke-Engi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2700" y="3250921"/>
            <a:ext cx="1562100" cy="3385968"/>
          </a:xfrm>
          <a:prstGeom prst="rect">
            <a:avLst/>
          </a:prstGeom>
          <a:noFill/>
        </p:spPr>
      </p:pic>
      <p:sp>
        <p:nvSpPr>
          <p:cNvPr id="12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2649869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331610" y="923925"/>
            <a:ext cx="24807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rPr>
              <a:t>1</a:t>
            </a:r>
            <a:r>
              <a:rPr lang="fr-FR" b="1" cap="all" baseline="30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rPr>
              <a:t>er</a:t>
            </a:r>
            <a:r>
              <a:rPr lang="fr-FR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rPr>
              <a:t> temps : admission</a:t>
            </a:r>
            <a:endParaRPr lang="fr-FR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pic>
        <p:nvPicPr>
          <p:cNvPr id="10" name="Picture 4" descr="4-Stroke-Engine-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000" y="2520000"/>
            <a:ext cx="1988998" cy="4313800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12801" y="2832101"/>
            <a:ext cx="2895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1/ Le </a:t>
            </a:r>
            <a:r>
              <a:rPr lang="fr-FR" dirty="0"/>
              <a:t>piston </a:t>
            </a:r>
            <a:r>
              <a:rPr lang="fr-FR" dirty="0" smtClean="0"/>
              <a:t>descend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rot="21420000" flipH="1">
            <a:off x="6756401" y="4648200"/>
            <a:ext cx="22224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rot="21240000" flipH="1">
            <a:off x="7016750" y="2917031"/>
            <a:ext cx="273050" cy="668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8079656" flipV="1">
            <a:off x="6577101" y="3710176"/>
            <a:ext cx="732986" cy="29901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0">
            <a:gsLst>
              <a:gs pos="0">
                <a:srgbClr val="FFFFFF">
                  <a:alpha val="73000"/>
                </a:srgbClr>
              </a:gs>
              <a:gs pos="100000">
                <a:srgbClr val="72B0D2">
                  <a:alpha val="73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25501" y="3251200"/>
            <a:ext cx="34163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2/ La </a:t>
            </a:r>
            <a:r>
              <a:rPr lang="fr-FR" dirty="0"/>
              <a:t>soupape d’admission </a:t>
            </a:r>
            <a:r>
              <a:rPr lang="fr-FR" dirty="0" smtClean="0"/>
              <a:t>s’ouvre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38201" y="3670301"/>
            <a:ext cx="3352800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3/ Le </a:t>
            </a:r>
            <a:r>
              <a:rPr lang="fr-FR" dirty="0"/>
              <a:t>mélange </a:t>
            </a:r>
            <a:r>
              <a:rPr lang="fr-FR" dirty="0" smtClean="0"/>
              <a:t>carburé </a:t>
            </a:r>
            <a:r>
              <a:rPr lang="fr-FR" dirty="0"/>
              <a:t>est aspiré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0800000" flipV="1">
            <a:off x="7203631" y="3430777"/>
            <a:ext cx="732986" cy="29901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0">
            <a:gsLst>
              <a:gs pos="0">
                <a:srgbClr val="FFFFFF">
                  <a:alpha val="73000"/>
                </a:srgbClr>
              </a:gs>
              <a:gs pos="100000">
                <a:srgbClr val="72B0D2">
                  <a:alpha val="73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778960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  <p:bldP spid="12" grpId="0" animBg="1"/>
      <p:bldP spid="16" grpId="0" animBg="1"/>
      <p:bldP spid="17" grpId="0" animBg="1"/>
      <p:bldP spid="13" grpId="0" build="p"/>
      <p:bldP spid="14" grpId="0" build="p"/>
      <p:bldP spid="15" grpId="0" animBg="1"/>
      <p:bldP spid="15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050602" y="898525"/>
            <a:ext cx="3042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defRPr>
            </a:lvl1pPr>
          </a:lstStyle>
          <a:p>
            <a:r>
              <a:rPr lang="fr-FR" dirty="0"/>
              <a:t>2ème temps : compression</a:t>
            </a:r>
          </a:p>
        </p:txBody>
      </p:sp>
      <p:pic>
        <p:nvPicPr>
          <p:cNvPr id="13" name="Picture 6" descr="4-Stroke-Engine-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0000" y="2520000"/>
            <a:ext cx="1988998" cy="4313800"/>
          </a:xfrm>
          <a:prstGeom prst="rect">
            <a:avLst/>
          </a:prstGeom>
          <a:noFill/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2801" y="2832100"/>
            <a:ext cx="3759200" cy="7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1/ Après le passage du piston au PMB, la soupape se referme</a:t>
            </a:r>
            <a:endParaRPr lang="fr-FR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863600" y="3670300"/>
            <a:ext cx="4216399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2/ Le piston remonte et comprime le mélange carburé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rot="21420000" flipV="1">
            <a:off x="6743701" y="3898900"/>
            <a:ext cx="22224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21240000" flipV="1">
            <a:off x="6915150" y="3209131"/>
            <a:ext cx="273050" cy="668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1549820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  <p:bldP spid="18" grpId="0" build="p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5339451" y="1953032"/>
            <a:ext cx="3929119" cy="295199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81000" y="812800"/>
            <a:ext cx="8382000" cy="6914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Les différentes classes d’ULM</a:t>
            </a:r>
            <a:endParaRPr lang="fr-FR" sz="2400" spc="-125" dirty="0">
              <a:ln w="3175">
                <a:noFill/>
              </a:ln>
              <a:latin typeface="+mj-lt"/>
              <a:cs typeface="Arial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25" normalizeH="0" baseline="0" noProof="0" dirty="0" smtClean="0">
                <a:ln w="3175">
                  <a:noFill/>
                </a:ln>
                <a:uLnTx/>
                <a:uFillTx/>
                <a:latin typeface="+mj-lt"/>
                <a:cs typeface="Arial" charset="0"/>
              </a:rPr>
              <a:t>(Arrêté du 23 septembre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50" y="1781115"/>
            <a:ext cx="8229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²"/>
            </a:pPr>
            <a:r>
              <a:rPr lang="fr-FR" sz="20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Classe 2 (dite pendulaire)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j-lt"/>
              <a:cs typeface="Arial" charset="0"/>
            </a:endParaRPr>
          </a:p>
          <a:p>
            <a:r>
              <a:rPr lang="fr-FR" sz="1600" dirty="0"/>
              <a:t>Un ULM pendulaire est un aéronef monomoteur sustenté par une voilure rigide sous laquelle est généralement accroché un chariot motorisé.</a:t>
            </a:r>
            <a:endParaRPr lang="en-GB" sz="1600" dirty="0"/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puissance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60 </a:t>
            </a:r>
            <a:r>
              <a:rPr lang="fr-FR" sz="1600" dirty="0"/>
              <a:t>kW </a:t>
            </a:r>
            <a:r>
              <a:rPr lang="fr-FR" sz="1600" dirty="0" smtClean="0"/>
              <a:t>( 81 Cv) pour </a:t>
            </a:r>
            <a:r>
              <a:rPr lang="fr-FR" sz="1600" dirty="0"/>
              <a:t>un </a:t>
            </a:r>
            <a:r>
              <a:rPr lang="fr-FR" sz="1600" dirty="0" smtClean="0"/>
              <a:t>monoplace,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 smtClean="0"/>
              <a:t>75 </a:t>
            </a:r>
            <a:r>
              <a:rPr lang="fr-FR" sz="1600" dirty="0"/>
              <a:t>kW </a:t>
            </a:r>
            <a:r>
              <a:rPr lang="fr-FR" sz="1600" dirty="0" smtClean="0"/>
              <a:t>(101 Cv) pour </a:t>
            </a:r>
            <a:r>
              <a:rPr lang="fr-FR" sz="1600" dirty="0"/>
              <a:t>un </a:t>
            </a:r>
            <a:r>
              <a:rPr lang="fr-FR" sz="1600" dirty="0" smtClean="0"/>
              <a:t>biplace.</a:t>
            </a:r>
            <a:endParaRPr lang="en-GB" sz="1600" dirty="0"/>
          </a:p>
          <a:p>
            <a:pPr marL="342900" indent="-342900"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masse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300 kg pour un 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450 kg pour un </a:t>
            </a:r>
            <a:r>
              <a:rPr lang="fr-FR" sz="1600" dirty="0" smtClean="0"/>
              <a:t>biplace</a:t>
            </a:r>
            <a:r>
              <a:rPr lang="fr-FR" sz="1600" dirty="0"/>
              <a:t>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+</a:t>
            </a:r>
            <a:r>
              <a:rPr lang="fr-FR" sz="1600" dirty="0" smtClean="0"/>
              <a:t> </a:t>
            </a:r>
            <a:r>
              <a:rPr lang="fr-FR" sz="1600" dirty="0"/>
              <a:t>5 % dans le cas d'un ULM équipé d'un parachute de </a:t>
            </a:r>
            <a:r>
              <a:rPr lang="fr-FR" sz="1600" dirty="0" smtClean="0"/>
              <a:t>secours, 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/>
              <a:t>+</a:t>
            </a:r>
            <a:r>
              <a:rPr lang="fr-FR" sz="1600" dirty="0" smtClean="0"/>
              <a:t> </a:t>
            </a:r>
            <a:r>
              <a:rPr lang="fr-FR" sz="1600" dirty="0"/>
              <a:t>10 % dans le cas d'un ULM à </a:t>
            </a:r>
            <a:r>
              <a:rPr lang="fr-FR" sz="1600" dirty="0" smtClean="0"/>
              <a:t>flotteurs</a:t>
            </a:r>
            <a:r>
              <a:rPr lang="en-GB" sz="1600" dirty="0" smtClean="0"/>
              <a:t>.</a:t>
            </a:r>
            <a:endParaRPr lang="fr-FR" sz="1600" dirty="0" smtClean="0"/>
          </a:p>
          <a:p>
            <a:pPr marL="342900" indent="-342900"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vitesse de décrochage ou la vitesse constante minimale de </a:t>
            </a:r>
            <a:r>
              <a:rPr lang="fr-FR" sz="1600" b="1" dirty="0" smtClean="0">
                <a:solidFill>
                  <a:srgbClr val="953735"/>
                </a:solidFill>
              </a:rPr>
              <a:t>vol</a:t>
            </a:r>
            <a:r>
              <a:rPr lang="fr-FR" sz="1600" dirty="0" smtClean="0"/>
              <a:t> </a:t>
            </a:r>
            <a:r>
              <a:rPr lang="fr-FR" sz="1600" b="1" dirty="0">
                <a:solidFill>
                  <a:srgbClr val="953735"/>
                </a:solidFill>
              </a:rPr>
              <a:t>(VS0)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35 nœuds (65 km/h).</a:t>
            </a:r>
            <a:r>
              <a:rPr lang="fr-FR" sz="1600" dirty="0" smtClean="0"/>
              <a:t> 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471655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221754" y="974725"/>
            <a:ext cx="27004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defRPr>
            </a:lvl1pPr>
          </a:lstStyle>
          <a:p>
            <a:r>
              <a:rPr lang="fr-FR" dirty="0"/>
              <a:t>3ème temps : Explosion </a:t>
            </a:r>
          </a:p>
        </p:txBody>
      </p:sp>
      <p:pic>
        <p:nvPicPr>
          <p:cNvPr id="13" name="Picture 6" descr="4-Stroke-Engine-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0000" y="2520000"/>
            <a:ext cx="1955800" cy="4241800"/>
          </a:xfrm>
          <a:prstGeom prst="rect">
            <a:avLst/>
          </a:prstGeom>
          <a:noFill/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2801" y="2832100"/>
            <a:ext cx="3759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1/ A l’approche du piston au PMH, une étincelle jaillit de la bougie et fait exploser le mélange carburé.</a:t>
            </a:r>
            <a:endParaRPr lang="fr-FR" dirty="0"/>
          </a:p>
        </p:txBody>
      </p:sp>
      <p:sp>
        <p:nvSpPr>
          <p:cNvPr id="11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3009174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335311" y="911225"/>
            <a:ext cx="2473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defRPr>
            </a:lvl1pPr>
          </a:lstStyle>
          <a:p>
            <a:r>
              <a:rPr lang="fr-FR" dirty="0"/>
              <a:t>3ème temps : détente</a:t>
            </a:r>
          </a:p>
        </p:txBody>
      </p:sp>
      <p:pic>
        <p:nvPicPr>
          <p:cNvPr id="14" name="Picture 6" descr="4-Stroke-Engine-3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0000" y="2520000"/>
            <a:ext cx="1955800" cy="4241800"/>
          </a:xfrm>
          <a:prstGeom prst="rect">
            <a:avLst/>
          </a:prstGeom>
          <a:noFill/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12801" y="2832100"/>
            <a:ext cx="4187828" cy="77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1/ L’explosion provoque une augmentation de la pression et de la température.</a:t>
            </a:r>
            <a:endParaRPr lang="fr-FR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863600" y="3733800"/>
            <a:ext cx="4216399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2/ L’expansion des gaz repousse le piston vers le bas.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rot="21420000" flipH="1">
            <a:off x="6743701" y="4546600"/>
            <a:ext cx="22224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50900" y="4699000"/>
            <a:ext cx="46990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NB : C’est cette phase qui produit l’énergie du moteur. On l’appelle le « temps moteur ».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15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1688573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8" grpId="0" build="p"/>
      <p:bldP spid="19" grpId="0" animBg="1"/>
      <p:bldP spid="10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3039331" y="974725"/>
            <a:ext cx="3065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defRPr>
            </a:lvl1pPr>
          </a:lstStyle>
          <a:p>
            <a:r>
              <a:rPr lang="fr-FR" dirty="0"/>
              <a:t>4ème temps : échappement</a:t>
            </a:r>
          </a:p>
        </p:txBody>
      </p:sp>
      <p:pic>
        <p:nvPicPr>
          <p:cNvPr id="13" name="Picture 6" descr="4-Stroke-Engine-3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B"/>
              </a:clrFrom>
              <a:clrTo>
                <a:srgbClr val="FEFF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0000" y="2520000"/>
            <a:ext cx="1955800" cy="4241800"/>
          </a:xfrm>
          <a:prstGeom prst="rect">
            <a:avLst/>
          </a:prstGeom>
          <a:noFill/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rot="120000">
            <a:off x="6102349" y="2878930"/>
            <a:ext cx="273050" cy="668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13520344">
            <a:off x="6145301" y="3722876"/>
            <a:ext cx="732986" cy="29901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0">
            <a:gsLst>
              <a:gs pos="0">
                <a:srgbClr val="FFFFFF">
                  <a:alpha val="73000"/>
                </a:srgbClr>
              </a:gs>
              <a:gs pos="100000">
                <a:srgbClr val="FF0000">
                  <a:alpha val="73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rot="10800000" flipV="1">
            <a:off x="5539931" y="3430777"/>
            <a:ext cx="732986" cy="29901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flip="none" rotWithShape="0">
            <a:gsLst>
              <a:gs pos="0">
                <a:srgbClr val="FFFFFF">
                  <a:alpha val="73000"/>
                </a:srgbClr>
              </a:gs>
              <a:gs pos="100000">
                <a:srgbClr val="FF0000">
                  <a:alpha val="73000"/>
                </a:srgb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rot="21420000" flipV="1">
            <a:off x="6731001" y="4038600"/>
            <a:ext cx="22224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oval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812800" y="2832101"/>
            <a:ext cx="4013199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1/ Le </a:t>
            </a:r>
            <a:r>
              <a:rPr lang="fr-FR" dirty="0"/>
              <a:t>piston</a:t>
            </a:r>
            <a:r>
              <a:rPr lang="fr-FR" dirty="0" smtClean="0"/>
              <a:t> remonte et repousse les gaz.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25500" y="3251200"/>
            <a:ext cx="392429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2/ La </a:t>
            </a:r>
            <a:r>
              <a:rPr lang="fr-FR" dirty="0"/>
              <a:t>soupape </a:t>
            </a:r>
            <a:r>
              <a:rPr lang="fr-FR" dirty="0" smtClean="0"/>
              <a:t>d’échappement s’ouvre.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838201" y="3670301"/>
            <a:ext cx="3352800" cy="48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</a:pPr>
            <a:r>
              <a:rPr lang="fr-FR" dirty="0" smtClean="0"/>
              <a:t>3/ Les gaz brûlés sont chassés.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75000"/>
              <a:buFont typeface="Arial"/>
              <a:buChar char="•"/>
            </a:pPr>
            <a:endParaRPr lang="fr-FR" dirty="0"/>
          </a:p>
        </p:txBody>
      </p:sp>
      <p:sp>
        <p:nvSpPr>
          <p:cNvPr id="17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1024294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8" grpId="0" animBg="1"/>
      <p:bldP spid="18" grpId="1" animBg="1"/>
      <p:bldP spid="19" grpId="0" animBg="1"/>
      <p:bldP spid="20" grpId="0" animBg="1"/>
      <p:bldP spid="21" grpId="0" build="p"/>
      <p:bldP spid="22" grpId="0" build="p"/>
      <p:bldP spid="2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  <p:pic>
        <p:nvPicPr>
          <p:cNvPr id="3" name="Moteur 4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100" y="11430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0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27400" y="1527601"/>
            <a:ext cx="24892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 smtClean="0"/>
              <a:t>  Le moteur 2 temps</a:t>
            </a: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2315112" y="884200"/>
            <a:ext cx="4513776" cy="3385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spc="-125">
                <a:ln w="3175">
                  <a:noFill/>
                </a:ln>
                <a:solidFill>
                  <a:schemeClr val="tx1"/>
                </a:solidFill>
                <a:latin typeface="+mj-lt"/>
                <a:cs typeface="Arial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les différents cycles de </a:t>
            </a:r>
            <a:r>
              <a:rPr lang="fr-FR" dirty="0" err="1"/>
              <a:t>fontionnement</a:t>
            </a:r>
            <a:r>
              <a:rPr lang="fr-FR" dirty="0"/>
              <a:t>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57200" y="2218035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Un moteur « 2 temps » transforme l'énergie chimique en énergie mécanique en deux courses de piston soit une seule révolution</a:t>
            </a:r>
            <a:r>
              <a:rPr lang="fr-FR" dirty="0"/>
              <a:t>.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Tous les tours sont «moteurs ».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52450" y="3251200"/>
            <a:ext cx="53149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Lucida Grande"/>
              <a:buChar char="☞"/>
            </a:pPr>
            <a:r>
              <a:rPr lang="fr-FR" dirty="0" smtClean="0">
                <a:solidFill>
                  <a:srgbClr val="800000"/>
                </a:solidFill>
              </a:rPr>
              <a:t>  différences majeures par rapport au 4 temps 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fr-FR" dirty="0" smtClean="0"/>
              <a:t> Pas de soupapes, mais présence de lumières et de canal de transfert sur le cylindre.</a:t>
            </a:r>
          </a:p>
          <a:p>
            <a:pPr>
              <a:buFontTx/>
              <a:buChar char="-"/>
            </a:pPr>
            <a:r>
              <a:rPr lang="fr-FR" dirty="0" smtClean="0"/>
              <a:t> Adjonction d’huile avec le mélange carburé pour lubrifier le vilebrequin et la bielle.</a:t>
            </a:r>
          </a:p>
          <a:p>
            <a:endParaRPr lang="fr-FR" dirty="0" smtClean="0"/>
          </a:p>
        </p:txBody>
      </p:sp>
      <p:pic>
        <p:nvPicPr>
          <p:cNvPr id="20" name="Picture 4" descr="Two-Stroke_Engine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705" y="3267088"/>
            <a:ext cx="1739483" cy="3025313"/>
          </a:xfrm>
          <a:prstGeom prst="rect">
            <a:avLst/>
          </a:prstGeom>
          <a:noFill/>
        </p:spPr>
      </p:pic>
      <p:sp>
        <p:nvSpPr>
          <p:cNvPr id="10" name="Légende encadrée 1 9"/>
          <p:cNvSpPr/>
          <p:nvPr/>
        </p:nvSpPr>
        <p:spPr bwMode="auto">
          <a:xfrm>
            <a:off x="1981200" y="5181600"/>
            <a:ext cx="2590800" cy="342900"/>
          </a:xfrm>
          <a:prstGeom prst="borderCallout1">
            <a:avLst>
              <a:gd name="adj1" fmla="val 569"/>
              <a:gd name="adj2" fmla="val 100238"/>
              <a:gd name="adj3" fmla="val -271002"/>
              <a:gd name="adj4" fmla="val 189524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Lumière d’échappement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égende encadrée 1 10"/>
          <p:cNvSpPr/>
          <p:nvPr/>
        </p:nvSpPr>
        <p:spPr bwMode="auto">
          <a:xfrm>
            <a:off x="1981200" y="5676900"/>
            <a:ext cx="2590800" cy="342900"/>
          </a:xfrm>
          <a:prstGeom prst="borderCallout1">
            <a:avLst>
              <a:gd name="adj1" fmla="val 569"/>
              <a:gd name="adj2" fmla="val 100238"/>
              <a:gd name="adj3" fmla="val -363595"/>
              <a:gd name="adj4" fmla="val 225799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Canal de transfert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égende encadrée 1 11"/>
          <p:cNvSpPr/>
          <p:nvPr/>
        </p:nvSpPr>
        <p:spPr bwMode="auto">
          <a:xfrm>
            <a:off x="5092700" y="6146800"/>
            <a:ext cx="2590800" cy="342900"/>
          </a:xfrm>
          <a:prstGeom prst="borderCallout1">
            <a:avLst>
              <a:gd name="adj1" fmla="val 569"/>
              <a:gd name="adj2" fmla="val 100238"/>
              <a:gd name="adj3" fmla="val -237668"/>
              <a:gd name="adj4" fmla="val 113543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Lumière d’admission</a:t>
            </a:r>
          </a:p>
        </p:txBody>
      </p:sp>
      <p:sp>
        <p:nvSpPr>
          <p:cNvPr id="14" name="Légende encadrée 1 13"/>
          <p:cNvSpPr>
            <a:spLocks/>
          </p:cNvSpPr>
          <p:nvPr/>
        </p:nvSpPr>
        <p:spPr bwMode="auto">
          <a:xfrm>
            <a:off x="2557200" y="6146808"/>
            <a:ext cx="2014800" cy="338660"/>
          </a:xfrm>
          <a:prstGeom prst="borderCallout1">
            <a:avLst>
              <a:gd name="adj1" fmla="val 569"/>
              <a:gd name="adj2" fmla="val 100238"/>
              <a:gd name="adj3" fmla="val -259891"/>
              <a:gd name="adj4" fmla="val 26580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Valve d’admission</a:t>
            </a:r>
            <a:endParaRPr kumimoji="0" lang="fr-FR" sz="1600" b="0" i="0" u="none" strike="noStrike" cap="none" normalizeH="0" baseline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</p:spTree>
    <p:extLst>
      <p:ext uri="{BB962C8B-B14F-4D97-AF65-F5344CB8AC3E}">
        <p14:creationId xmlns:p14="http://schemas.microsoft.com/office/powerpoint/2010/main" val="3455096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9" grpId="0" build="p" bldLvl="2"/>
      <p:bldP spid="10" grpId="0" animBg="1"/>
      <p:bldP spid="11" grpId="0" animBg="1"/>
      <p:bldP spid="12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24"/>
          <p:cNvSpPr txBox="1">
            <a:spLocks/>
          </p:cNvSpPr>
          <p:nvPr/>
        </p:nvSpPr>
        <p:spPr>
          <a:xfrm>
            <a:off x="393700" y="2032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Le </a:t>
            </a:r>
            <a:r>
              <a:rPr lang="fr-FR" dirty="0"/>
              <a:t>Groupe Moteur à Piston  (GMP)</a:t>
            </a:r>
          </a:p>
        </p:txBody>
      </p:sp>
      <p:pic>
        <p:nvPicPr>
          <p:cNvPr id="2" name="Moteur 2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0" y="1117600"/>
            <a:ext cx="6654800" cy="505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6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879600" y="1498600"/>
            <a:ext cx="5245100" cy="375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Classification des aéronefs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6 classes d’ULM</a:t>
            </a:r>
          </a:p>
          <a:p>
            <a:pPr marL="342900" marR="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tabLst/>
              <a:defRPr/>
            </a:pPr>
            <a:r>
              <a:rPr lang="fr-FR" b="1" noProof="1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Structure d’un aéronef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axes de rotation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commandes </a:t>
            </a:r>
            <a:r>
              <a:rPr lang="en-US" b="1" dirty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et </a:t>
            </a: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les gouvernes associées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Le groupe moteur à piston (GMP)</a:t>
            </a:r>
          </a:p>
          <a:p>
            <a:pPr marL="342900" lvl="2" indent="-342900" fontAlgn="base">
              <a:spcBef>
                <a:spcPct val="5000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b="1" dirty="0" smtClean="0">
                <a:ln w="0"/>
                <a:solidFill>
                  <a:schemeClr val="accent1"/>
                </a:solidFill>
                <a:latin typeface="Trebuchet MS"/>
                <a:ea typeface="Comic Sans MS" charset="0"/>
                <a:cs typeface="Trebuchet MS"/>
              </a:rPr>
              <a:t>L’hélice</a:t>
            </a:r>
            <a:endParaRPr lang="en-US" b="1" dirty="0">
              <a:ln w="0"/>
              <a:solidFill>
                <a:schemeClr val="accent1"/>
              </a:solidFill>
              <a:latin typeface="Trebuchet MS"/>
              <a:ea typeface="Comic Sans MS" charset="0"/>
              <a:cs typeface="Trebuchet MS"/>
            </a:endParaRPr>
          </a:p>
        </p:txBody>
      </p:sp>
      <p:sp>
        <p:nvSpPr>
          <p:cNvPr id="6" name="Rectangle à coins arrondis 5"/>
          <p:cNvSpPr/>
          <p:nvPr/>
        </p:nvSpPr>
        <p:spPr bwMode="auto">
          <a:xfrm>
            <a:off x="1718731" y="4800601"/>
            <a:ext cx="1837269" cy="431999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fr-FR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81000" y="230188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en-US" noProof="1"/>
              <a:t>Connaissance des </a:t>
            </a:r>
            <a:r>
              <a:rPr lang="en-US" noProof="1" smtClean="0"/>
              <a:t>aéronefs 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794184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 rot="20202918">
            <a:off x="2886047" y="2454541"/>
            <a:ext cx="3371906" cy="1593318"/>
          </a:xfrm>
          <a:prstGeom prst="rect">
            <a:avLst/>
          </a:prstGeom>
        </p:spPr>
      </p:pic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558800" y="1165225"/>
            <a:ext cx="7200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/>
              <a:t>L’hélice transforme l’énergie mécanique fournie par le moteur, en force de traction ou de propulsion permettant à l’avion de se déplacer.</a:t>
            </a:r>
            <a:endParaRPr lang="fr-FR" sz="1600" dirty="0"/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561795" y="847725"/>
            <a:ext cx="1992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+mj-lt"/>
              </a:defRPr>
            </a:lvl1pPr>
          </a:lstStyle>
          <a:p>
            <a:pPr indent="-285750" algn="l">
              <a:spcAft>
                <a:spcPts val="600"/>
              </a:spcAft>
              <a:buFont typeface="Lucida Grande"/>
              <a:buChar char="☞"/>
            </a:pPr>
            <a:r>
              <a:rPr lang="fr-FR" b="0" cap="none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Rôle de l’hélice :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566428" y="1795046"/>
            <a:ext cx="2903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constitution </a:t>
            </a:r>
            <a:r>
              <a:rPr lang="fr-FR" dirty="0" smtClean="0"/>
              <a:t>d’une hélice </a:t>
            </a:r>
            <a:r>
              <a:rPr lang="fr-FR" dirty="0"/>
              <a:t>:</a:t>
            </a:r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571500" y="2120900"/>
            <a:ext cx="8572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/>
              <a:t>Une hélice est composée de 2 pales au minimum, reliées à une partie centrale nommée moyeu.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 l="21209" r="12984"/>
          <a:stretch>
            <a:fillRect/>
          </a:stretch>
        </p:blipFill>
        <p:spPr bwMode="auto">
          <a:xfrm>
            <a:off x="503107" y="3860801"/>
            <a:ext cx="2479769" cy="28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DSC_7257"/>
          <p:cNvPicPr>
            <a:picLocks noChangeAspect="1" noChangeArrowheads="1"/>
          </p:cNvPicPr>
          <p:nvPr/>
        </p:nvPicPr>
        <p:blipFill>
          <a:blip r:embed="rId5"/>
          <a:srcRect t="12800"/>
          <a:stretch>
            <a:fillRect/>
          </a:stretch>
        </p:blipFill>
        <p:spPr bwMode="auto">
          <a:xfrm>
            <a:off x="3386052" y="3835400"/>
            <a:ext cx="2422695" cy="2867471"/>
          </a:xfrm>
          <a:prstGeom prst="rect">
            <a:avLst/>
          </a:prstGeom>
          <a:noFill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5400" y="3835097"/>
            <a:ext cx="2244055" cy="2933903"/>
          </a:xfrm>
          <a:prstGeom prst="rect">
            <a:avLst/>
          </a:prstGeom>
          <a:noFill/>
          <a:effectLst/>
        </p:spPr>
      </p:pic>
      <p:sp>
        <p:nvSpPr>
          <p:cNvPr id="14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sp>
        <p:nvSpPr>
          <p:cNvPr id="15" name="Légende encadrée 1 14"/>
          <p:cNvSpPr/>
          <p:nvPr/>
        </p:nvSpPr>
        <p:spPr bwMode="auto">
          <a:xfrm>
            <a:off x="2971800" y="2127250"/>
            <a:ext cx="685800" cy="374650"/>
          </a:xfrm>
          <a:prstGeom prst="borderCallout1">
            <a:avLst>
              <a:gd name="adj1" fmla="val 109043"/>
              <a:gd name="adj2" fmla="val 52978"/>
              <a:gd name="adj3" fmla="val 295099"/>
              <a:gd name="adj4" fmla="val 55379"/>
            </a:avLst>
          </a:prstGeom>
          <a:noFill/>
          <a:ln>
            <a:solidFill>
              <a:srgbClr val="4F81BD"/>
            </a:solidFill>
            <a:headEnd type="none" w="med" len="med"/>
            <a:tailEnd type="arrow" w="med" len="me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solidFill>
                <a:schemeClr val="tx1"/>
              </a:solidFill>
            </a:endParaRPr>
          </a:p>
        </p:txBody>
      </p:sp>
      <p:sp>
        <p:nvSpPr>
          <p:cNvPr id="16" name="Légende encadrée 1 15"/>
          <p:cNvSpPr/>
          <p:nvPr/>
        </p:nvSpPr>
        <p:spPr bwMode="auto">
          <a:xfrm>
            <a:off x="7899400" y="2133600"/>
            <a:ext cx="647700" cy="374650"/>
          </a:xfrm>
          <a:prstGeom prst="borderCallout1">
            <a:avLst>
              <a:gd name="adj1" fmla="val 51416"/>
              <a:gd name="adj2" fmla="val -3871"/>
              <a:gd name="adj3" fmla="val 257811"/>
              <a:gd name="adj4" fmla="val -535348"/>
            </a:avLst>
          </a:prstGeom>
          <a:noFill/>
          <a:ln>
            <a:solidFill>
              <a:srgbClr val="4F81BD"/>
            </a:solidFill>
            <a:headEnd type="none" w="med" len="med"/>
            <a:tailEnd type="arrow" w="med" len="me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solidFill>
                <a:schemeClr val="tx1"/>
              </a:solidFill>
            </a:endParaRPr>
          </a:p>
        </p:txBody>
      </p:sp>
      <p:sp>
        <p:nvSpPr>
          <p:cNvPr id="17" name="Légende encadrée 1 16"/>
          <p:cNvSpPr/>
          <p:nvPr/>
        </p:nvSpPr>
        <p:spPr bwMode="auto">
          <a:xfrm>
            <a:off x="4597400" y="2432050"/>
            <a:ext cx="612000" cy="374650"/>
          </a:xfrm>
          <a:prstGeom prst="borderCallout1">
            <a:avLst>
              <a:gd name="adj1" fmla="val 109043"/>
              <a:gd name="adj2" fmla="val 52978"/>
              <a:gd name="adj3" fmla="val 552725"/>
              <a:gd name="adj4" fmla="val -328494"/>
            </a:avLst>
          </a:prstGeom>
          <a:noFill/>
          <a:ln>
            <a:solidFill>
              <a:schemeClr val="accent2"/>
            </a:solidFill>
            <a:headEnd type="none" w="med" len="med"/>
            <a:tailEnd type="arrow" w="med" len="me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solidFill>
                <a:schemeClr val="tx1"/>
              </a:solidFill>
            </a:endParaRPr>
          </a:p>
        </p:txBody>
      </p:sp>
      <p:sp>
        <p:nvSpPr>
          <p:cNvPr id="18" name="Légende encadrée 1 17"/>
          <p:cNvSpPr/>
          <p:nvPr/>
        </p:nvSpPr>
        <p:spPr bwMode="auto">
          <a:xfrm>
            <a:off x="5232400" y="2432050"/>
            <a:ext cx="1080000" cy="396000"/>
          </a:xfrm>
          <a:prstGeom prst="borderCallout1">
            <a:avLst>
              <a:gd name="adj1" fmla="val 109043"/>
              <a:gd name="adj2" fmla="val 52978"/>
              <a:gd name="adj3" fmla="val 456796"/>
              <a:gd name="adj4" fmla="val -111003"/>
            </a:avLst>
          </a:prstGeom>
          <a:noFill/>
          <a:ln>
            <a:solidFill>
              <a:schemeClr val="accent2"/>
            </a:solidFill>
            <a:headEnd type="none" w="med" len="med"/>
            <a:tailEnd type="arrow" w="med" len="me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solidFill>
                <a:schemeClr val="tx1"/>
              </a:solidFill>
            </a:endParaRPr>
          </a:p>
        </p:txBody>
      </p:sp>
      <p:sp>
        <p:nvSpPr>
          <p:cNvPr id="19" name="Légende encadrée 1 18"/>
          <p:cNvSpPr/>
          <p:nvPr/>
        </p:nvSpPr>
        <p:spPr bwMode="auto">
          <a:xfrm>
            <a:off x="6502400" y="2432050"/>
            <a:ext cx="1206500" cy="374650"/>
          </a:xfrm>
          <a:prstGeom prst="borderCallout1">
            <a:avLst>
              <a:gd name="adj1" fmla="val 109043"/>
              <a:gd name="adj2" fmla="val 52978"/>
              <a:gd name="adj3" fmla="val 386624"/>
              <a:gd name="adj4" fmla="val 80671"/>
            </a:avLst>
          </a:prstGeom>
          <a:noFill/>
          <a:ln>
            <a:solidFill>
              <a:schemeClr val="accent2"/>
            </a:solidFill>
            <a:headEnd type="none" w="med" len="med"/>
            <a:tailEnd type="arrow" w="med" len="me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 smtClean="0">
              <a:solidFill>
                <a:schemeClr val="tx1"/>
              </a:solidFill>
            </a:endParaRPr>
          </a:p>
        </p:txBody>
      </p: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584200" y="2451100"/>
            <a:ext cx="8572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dirty="0" smtClean="0"/>
              <a:t>Les matériaux utilisés pour leur fabrication sont le bois, l’aluminium ou le composite.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92600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er 95"/>
          <p:cNvGrpSpPr/>
          <p:nvPr/>
        </p:nvGrpSpPr>
        <p:grpSpPr>
          <a:xfrm>
            <a:off x="4756150" y="2997200"/>
            <a:ext cx="3009900" cy="3479800"/>
            <a:chOff x="5391150" y="3162300"/>
            <a:chExt cx="3009900" cy="3479800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8"/>
                </a:clrFrom>
                <a:clrTo>
                  <a:srgbClr val="FFFFF8">
                    <a:alpha val="0"/>
                  </a:srgbClr>
                </a:clrTo>
              </a:clrChange>
              <a:lum bright="-11000" contrast="20000"/>
            </a:blip>
            <a:srcRect l="9369" t="15578"/>
            <a:stretch>
              <a:fillRect/>
            </a:stretch>
          </p:blipFill>
          <p:spPr>
            <a:xfrm>
              <a:off x="5391150" y="3162300"/>
              <a:ext cx="3009900" cy="3479800"/>
            </a:xfrm>
            <a:prstGeom prst="rect">
              <a:avLst/>
            </a:prstGeom>
          </p:spPr>
        </p:pic>
        <p:grpSp>
          <p:nvGrpSpPr>
            <p:cNvPr id="95" name="Grouper 94"/>
            <p:cNvGrpSpPr/>
            <p:nvPr/>
          </p:nvGrpSpPr>
          <p:grpSpPr>
            <a:xfrm>
              <a:off x="6051550" y="3225800"/>
              <a:ext cx="1951550" cy="3266000"/>
              <a:chOff x="6051550" y="3225800"/>
              <a:chExt cx="1951550" cy="3266000"/>
            </a:xfrm>
          </p:grpSpPr>
          <p:grpSp>
            <p:nvGrpSpPr>
              <p:cNvPr id="94" name="Grouper 93"/>
              <p:cNvGrpSpPr/>
              <p:nvPr/>
            </p:nvGrpSpPr>
            <p:grpSpPr>
              <a:xfrm>
                <a:off x="6051550" y="3225800"/>
                <a:ext cx="1951550" cy="3266000"/>
                <a:chOff x="6051550" y="3225800"/>
                <a:chExt cx="1951550" cy="3266000"/>
              </a:xfrm>
            </p:grpSpPr>
            <p:sp>
              <p:nvSpPr>
                <p:cNvPr id="68" name="Forme libre 67"/>
                <p:cNvSpPr/>
                <p:nvPr/>
              </p:nvSpPr>
              <p:spPr bwMode="auto">
                <a:xfrm>
                  <a:off x="7023100" y="3530600"/>
                  <a:ext cx="980000" cy="2961200"/>
                </a:xfrm>
                <a:custGeom>
                  <a:avLst/>
                  <a:gdLst>
                    <a:gd name="connsiteX0" fmla="*/ 139700 w 1016000"/>
                    <a:gd name="connsiteY0" fmla="*/ 0 h 2997200"/>
                    <a:gd name="connsiteX1" fmla="*/ 1009650 w 1016000"/>
                    <a:gd name="connsiteY1" fmla="*/ 38100 h 2997200"/>
                    <a:gd name="connsiteX2" fmla="*/ 1016000 w 1016000"/>
                    <a:gd name="connsiteY2" fmla="*/ 2997200 h 2997200"/>
                    <a:gd name="connsiteX3" fmla="*/ 0 w 1016000"/>
                    <a:gd name="connsiteY3" fmla="*/ 2832100 h 2997200"/>
                    <a:gd name="connsiteX4" fmla="*/ 88900 w 1016000"/>
                    <a:gd name="connsiteY4" fmla="*/ 2660650 h 2997200"/>
                    <a:gd name="connsiteX5" fmla="*/ 469900 w 1016000"/>
                    <a:gd name="connsiteY5" fmla="*/ 2717800 h 2997200"/>
                    <a:gd name="connsiteX6" fmla="*/ 1009650 w 1016000"/>
                    <a:gd name="connsiteY6" fmla="*/ 2393950 h 2997200"/>
                    <a:gd name="connsiteX7" fmla="*/ 165100 w 1016000"/>
                    <a:gd name="connsiteY7" fmla="*/ 2279650 h 2997200"/>
                    <a:gd name="connsiteX8" fmla="*/ 171450 w 1016000"/>
                    <a:gd name="connsiteY8" fmla="*/ 2095500 h 2997200"/>
                    <a:gd name="connsiteX9" fmla="*/ 171450 w 1016000"/>
                    <a:gd name="connsiteY9" fmla="*/ 2095500 h 2997200"/>
                    <a:gd name="connsiteX10" fmla="*/ 177800 w 1016000"/>
                    <a:gd name="connsiteY10" fmla="*/ 2057400 h 2997200"/>
                    <a:gd name="connsiteX11" fmla="*/ 469900 w 1016000"/>
                    <a:gd name="connsiteY11" fmla="*/ 2101850 h 2997200"/>
                    <a:gd name="connsiteX12" fmla="*/ 1009650 w 1016000"/>
                    <a:gd name="connsiteY12" fmla="*/ 1854200 h 2997200"/>
                    <a:gd name="connsiteX13" fmla="*/ 190500 w 1016000"/>
                    <a:gd name="connsiteY13" fmla="*/ 1746250 h 2997200"/>
                    <a:gd name="connsiteX14" fmla="*/ 184150 w 1016000"/>
                    <a:gd name="connsiteY14" fmla="*/ 1492250 h 2997200"/>
                    <a:gd name="connsiteX15" fmla="*/ 469900 w 1016000"/>
                    <a:gd name="connsiteY15" fmla="*/ 1524000 h 2997200"/>
                    <a:gd name="connsiteX16" fmla="*/ 996950 w 1016000"/>
                    <a:gd name="connsiteY16" fmla="*/ 1282700 h 2997200"/>
                    <a:gd name="connsiteX17" fmla="*/ 171450 w 1016000"/>
                    <a:gd name="connsiteY17" fmla="*/ 1200150 h 2997200"/>
                    <a:gd name="connsiteX18" fmla="*/ 82550 w 1016000"/>
                    <a:gd name="connsiteY18" fmla="*/ 685800 h 2997200"/>
                    <a:gd name="connsiteX19" fmla="*/ 38100 w 1016000"/>
                    <a:gd name="connsiteY19" fmla="*/ 476250 h 2997200"/>
                    <a:gd name="connsiteX20" fmla="*/ 57150 w 1016000"/>
                    <a:gd name="connsiteY20" fmla="*/ 184150 h 2997200"/>
                    <a:gd name="connsiteX21" fmla="*/ 114300 w 1016000"/>
                    <a:gd name="connsiteY21" fmla="*/ 114300 h 2997200"/>
                    <a:gd name="connsiteX22" fmla="*/ 139700 w 1016000"/>
                    <a:gd name="connsiteY22" fmla="*/ 0 h 2997200"/>
                    <a:gd name="connsiteX0" fmla="*/ 139700 w 1016000"/>
                    <a:gd name="connsiteY0" fmla="*/ 0 h 2997200"/>
                    <a:gd name="connsiteX1" fmla="*/ 1009650 w 1016000"/>
                    <a:gd name="connsiteY1" fmla="*/ 38100 h 2997200"/>
                    <a:gd name="connsiteX2" fmla="*/ 1016000 w 1016000"/>
                    <a:gd name="connsiteY2" fmla="*/ 2997200 h 2997200"/>
                    <a:gd name="connsiteX3" fmla="*/ 0 w 1016000"/>
                    <a:gd name="connsiteY3" fmla="*/ 2832100 h 2997200"/>
                    <a:gd name="connsiteX4" fmla="*/ 88900 w 1016000"/>
                    <a:gd name="connsiteY4" fmla="*/ 2660650 h 2997200"/>
                    <a:gd name="connsiteX5" fmla="*/ 469900 w 1016000"/>
                    <a:gd name="connsiteY5" fmla="*/ 2717800 h 2997200"/>
                    <a:gd name="connsiteX6" fmla="*/ 1009650 w 1016000"/>
                    <a:gd name="connsiteY6" fmla="*/ 2393950 h 2997200"/>
                    <a:gd name="connsiteX7" fmla="*/ 165100 w 1016000"/>
                    <a:gd name="connsiteY7" fmla="*/ 2279650 h 2997200"/>
                    <a:gd name="connsiteX8" fmla="*/ 171450 w 1016000"/>
                    <a:gd name="connsiteY8" fmla="*/ 2095500 h 2997200"/>
                    <a:gd name="connsiteX9" fmla="*/ 171450 w 1016000"/>
                    <a:gd name="connsiteY9" fmla="*/ 2095500 h 2997200"/>
                    <a:gd name="connsiteX10" fmla="*/ 177800 w 1016000"/>
                    <a:gd name="connsiteY10" fmla="*/ 2057400 h 2997200"/>
                    <a:gd name="connsiteX11" fmla="*/ 469900 w 1016000"/>
                    <a:gd name="connsiteY11" fmla="*/ 2101850 h 2997200"/>
                    <a:gd name="connsiteX12" fmla="*/ 1009650 w 1016000"/>
                    <a:gd name="connsiteY12" fmla="*/ 1854200 h 2997200"/>
                    <a:gd name="connsiteX13" fmla="*/ 190500 w 1016000"/>
                    <a:gd name="connsiteY13" fmla="*/ 1746250 h 2997200"/>
                    <a:gd name="connsiteX14" fmla="*/ 184150 w 1016000"/>
                    <a:gd name="connsiteY14" fmla="*/ 1492250 h 2997200"/>
                    <a:gd name="connsiteX15" fmla="*/ 469900 w 1016000"/>
                    <a:gd name="connsiteY15" fmla="*/ 1524000 h 2997200"/>
                    <a:gd name="connsiteX16" fmla="*/ 996950 w 1016000"/>
                    <a:gd name="connsiteY16" fmla="*/ 1282700 h 2997200"/>
                    <a:gd name="connsiteX17" fmla="*/ 171450 w 1016000"/>
                    <a:gd name="connsiteY17" fmla="*/ 1200150 h 2997200"/>
                    <a:gd name="connsiteX18" fmla="*/ 82550 w 1016000"/>
                    <a:gd name="connsiteY18" fmla="*/ 685800 h 2997200"/>
                    <a:gd name="connsiteX19" fmla="*/ 38100 w 1016000"/>
                    <a:gd name="connsiteY19" fmla="*/ 476250 h 2997200"/>
                    <a:gd name="connsiteX20" fmla="*/ 57150 w 1016000"/>
                    <a:gd name="connsiteY20" fmla="*/ 184150 h 2997200"/>
                    <a:gd name="connsiteX21" fmla="*/ 114300 w 1016000"/>
                    <a:gd name="connsiteY21" fmla="*/ 114300 h 2997200"/>
                    <a:gd name="connsiteX22" fmla="*/ 139700 w 1016000"/>
                    <a:gd name="connsiteY22" fmla="*/ 0 h 2997200"/>
                    <a:gd name="connsiteX0" fmla="*/ 139700 w 1016000"/>
                    <a:gd name="connsiteY0" fmla="*/ 0 h 2997200"/>
                    <a:gd name="connsiteX1" fmla="*/ 1009650 w 1016000"/>
                    <a:gd name="connsiteY1" fmla="*/ 38100 h 2997200"/>
                    <a:gd name="connsiteX2" fmla="*/ 1016000 w 1016000"/>
                    <a:gd name="connsiteY2" fmla="*/ 2997200 h 2997200"/>
                    <a:gd name="connsiteX3" fmla="*/ 0 w 1016000"/>
                    <a:gd name="connsiteY3" fmla="*/ 2832100 h 2997200"/>
                    <a:gd name="connsiteX4" fmla="*/ 88900 w 1016000"/>
                    <a:gd name="connsiteY4" fmla="*/ 2660650 h 2997200"/>
                    <a:gd name="connsiteX5" fmla="*/ 469900 w 1016000"/>
                    <a:gd name="connsiteY5" fmla="*/ 2717800 h 2997200"/>
                    <a:gd name="connsiteX6" fmla="*/ 1009650 w 1016000"/>
                    <a:gd name="connsiteY6" fmla="*/ 2393950 h 2997200"/>
                    <a:gd name="connsiteX7" fmla="*/ 165100 w 1016000"/>
                    <a:gd name="connsiteY7" fmla="*/ 2279650 h 2997200"/>
                    <a:gd name="connsiteX8" fmla="*/ 171450 w 1016000"/>
                    <a:gd name="connsiteY8" fmla="*/ 2095500 h 2997200"/>
                    <a:gd name="connsiteX9" fmla="*/ 171450 w 1016000"/>
                    <a:gd name="connsiteY9" fmla="*/ 2095500 h 2997200"/>
                    <a:gd name="connsiteX10" fmla="*/ 177800 w 1016000"/>
                    <a:gd name="connsiteY10" fmla="*/ 2057400 h 2997200"/>
                    <a:gd name="connsiteX11" fmla="*/ 469900 w 1016000"/>
                    <a:gd name="connsiteY11" fmla="*/ 2101850 h 2997200"/>
                    <a:gd name="connsiteX12" fmla="*/ 1009650 w 1016000"/>
                    <a:gd name="connsiteY12" fmla="*/ 1854200 h 2997200"/>
                    <a:gd name="connsiteX13" fmla="*/ 190500 w 1016000"/>
                    <a:gd name="connsiteY13" fmla="*/ 1746250 h 2997200"/>
                    <a:gd name="connsiteX14" fmla="*/ 184150 w 1016000"/>
                    <a:gd name="connsiteY14" fmla="*/ 1492250 h 2997200"/>
                    <a:gd name="connsiteX15" fmla="*/ 469900 w 1016000"/>
                    <a:gd name="connsiteY15" fmla="*/ 1524000 h 2997200"/>
                    <a:gd name="connsiteX16" fmla="*/ 996950 w 1016000"/>
                    <a:gd name="connsiteY16" fmla="*/ 1282700 h 2997200"/>
                    <a:gd name="connsiteX17" fmla="*/ 171450 w 1016000"/>
                    <a:gd name="connsiteY17" fmla="*/ 1200150 h 2997200"/>
                    <a:gd name="connsiteX18" fmla="*/ 82550 w 1016000"/>
                    <a:gd name="connsiteY18" fmla="*/ 685800 h 2997200"/>
                    <a:gd name="connsiteX19" fmla="*/ 38100 w 1016000"/>
                    <a:gd name="connsiteY19" fmla="*/ 476250 h 2997200"/>
                    <a:gd name="connsiteX20" fmla="*/ 44450 w 1016000"/>
                    <a:gd name="connsiteY20" fmla="*/ 469900 h 2997200"/>
                    <a:gd name="connsiteX21" fmla="*/ 57150 w 1016000"/>
                    <a:gd name="connsiteY21" fmla="*/ 184150 h 2997200"/>
                    <a:gd name="connsiteX22" fmla="*/ 114300 w 1016000"/>
                    <a:gd name="connsiteY22" fmla="*/ 114300 h 2997200"/>
                    <a:gd name="connsiteX23" fmla="*/ 139700 w 1016000"/>
                    <a:gd name="connsiteY23" fmla="*/ 0 h 299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016000" h="2997200">
                      <a:moveTo>
                        <a:pt x="139700" y="0"/>
                      </a:moveTo>
                      <a:lnTo>
                        <a:pt x="1009650" y="38100"/>
                      </a:lnTo>
                      <a:cubicBezTo>
                        <a:pt x="1011767" y="1024467"/>
                        <a:pt x="1016000" y="2997200"/>
                        <a:pt x="1016000" y="2997200"/>
                      </a:cubicBezTo>
                      <a:lnTo>
                        <a:pt x="0" y="2832100"/>
                      </a:lnTo>
                      <a:lnTo>
                        <a:pt x="88900" y="2660650"/>
                      </a:lnTo>
                      <a:lnTo>
                        <a:pt x="469900" y="2717800"/>
                      </a:lnTo>
                      <a:lnTo>
                        <a:pt x="1009650" y="2393950"/>
                      </a:lnTo>
                      <a:lnTo>
                        <a:pt x="165100" y="2279650"/>
                      </a:lnTo>
                      <a:lnTo>
                        <a:pt x="171450" y="2095500"/>
                      </a:lnTo>
                      <a:lnTo>
                        <a:pt x="171450" y="2095500"/>
                      </a:lnTo>
                      <a:lnTo>
                        <a:pt x="177800" y="2057400"/>
                      </a:lnTo>
                      <a:lnTo>
                        <a:pt x="469900" y="2101850"/>
                      </a:lnTo>
                      <a:lnTo>
                        <a:pt x="1009650" y="1854200"/>
                      </a:lnTo>
                      <a:lnTo>
                        <a:pt x="190500" y="1746250"/>
                      </a:lnTo>
                      <a:lnTo>
                        <a:pt x="184150" y="1492250"/>
                      </a:lnTo>
                      <a:lnTo>
                        <a:pt x="469900" y="1524000"/>
                      </a:lnTo>
                      <a:lnTo>
                        <a:pt x="996950" y="1282700"/>
                      </a:lnTo>
                      <a:lnTo>
                        <a:pt x="171450" y="1200150"/>
                      </a:lnTo>
                      <a:lnTo>
                        <a:pt x="82550" y="685800"/>
                      </a:lnTo>
                      <a:lnTo>
                        <a:pt x="38100" y="476250"/>
                      </a:lnTo>
                      <a:lnTo>
                        <a:pt x="44450" y="469900"/>
                      </a:lnTo>
                      <a:lnTo>
                        <a:pt x="57150" y="184150"/>
                      </a:lnTo>
                      <a:lnTo>
                        <a:pt x="114300" y="114300"/>
                      </a:lnTo>
                      <a:lnTo>
                        <a:pt x="139700" y="0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  <a:scene3d>
                  <a:camera prst="orthographicFront" fov="0">
                    <a:rot lat="0" lon="0" rev="0"/>
                  </a:camera>
                  <a:lightRig rig="glow" dir="t">
                    <a:rot lat="0" lon="0" rev="6360000"/>
                  </a:lightRig>
                </a:scene3d>
                <a:sp3d contourW="1000" prstMaterial="flat">
                  <a:contourClr>
                    <a:schemeClr val="accent2">
                      <a:satMod val="300000"/>
                    </a:schemeClr>
                  </a:contourClr>
                </a:sp3d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109728" tIns="54864" rIns="109728" bIns="54864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10969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800" b="0" i="0" u="none" strike="noStrike" cap="none" normalizeH="0" baseline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" pitchFamily="34" charset="0"/>
                  </a:endParaRPr>
                </a:p>
              </p:txBody>
            </p:sp>
            <p:grpSp>
              <p:nvGrpSpPr>
                <p:cNvPr id="93" name="Grouper 92"/>
                <p:cNvGrpSpPr/>
                <p:nvPr/>
              </p:nvGrpSpPr>
              <p:grpSpPr>
                <a:xfrm>
                  <a:off x="6051550" y="3225800"/>
                  <a:ext cx="1590997" cy="3111500"/>
                  <a:chOff x="6051550" y="3225800"/>
                  <a:chExt cx="1590997" cy="3111500"/>
                </a:xfrm>
              </p:grpSpPr>
              <p:sp>
                <p:nvSpPr>
                  <p:cNvPr id="70" name="Forme libre 69"/>
                  <p:cNvSpPr/>
                  <p:nvPr/>
                </p:nvSpPr>
                <p:spPr bwMode="auto">
                  <a:xfrm>
                    <a:off x="6057900" y="3498850"/>
                    <a:ext cx="831850" cy="1189550"/>
                  </a:xfrm>
                  <a:custGeom>
                    <a:avLst/>
                    <a:gdLst>
                      <a:gd name="connsiteX0" fmla="*/ 0 w 831850"/>
                      <a:gd name="connsiteY0" fmla="*/ 0 h 1225550"/>
                      <a:gd name="connsiteX1" fmla="*/ 577850 w 831850"/>
                      <a:gd name="connsiteY1" fmla="*/ 25400 h 1225550"/>
                      <a:gd name="connsiteX2" fmla="*/ 577850 w 831850"/>
                      <a:gd name="connsiteY2" fmla="*/ 25400 h 1225550"/>
                      <a:gd name="connsiteX3" fmla="*/ 577850 w 831850"/>
                      <a:gd name="connsiteY3" fmla="*/ 133350 h 1225550"/>
                      <a:gd name="connsiteX4" fmla="*/ 622300 w 831850"/>
                      <a:gd name="connsiteY4" fmla="*/ 177800 h 1225550"/>
                      <a:gd name="connsiteX5" fmla="*/ 762000 w 831850"/>
                      <a:gd name="connsiteY5" fmla="*/ 234950 h 1225550"/>
                      <a:gd name="connsiteX6" fmla="*/ 831850 w 831850"/>
                      <a:gd name="connsiteY6" fmla="*/ 247650 h 1225550"/>
                      <a:gd name="connsiteX7" fmla="*/ 831850 w 831850"/>
                      <a:gd name="connsiteY7" fmla="*/ 406400 h 1225550"/>
                      <a:gd name="connsiteX8" fmla="*/ 831850 w 831850"/>
                      <a:gd name="connsiteY8" fmla="*/ 558800 h 1225550"/>
                      <a:gd name="connsiteX9" fmla="*/ 812800 w 831850"/>
                      <a:gd name="connsiteY9" fmla="*/ 692150 h 1225550"/>
                      <a:gd name="connsiteX10" fmla="*/ 806450 w 831850"/>
                      <a:gd name="connsiteY10" fmla="*/ 749300 h 1225550"/>
                      <a:gd name="connsiteX11" fmla="*/ 787400 w 831850"/>
                      <a:gd name="connsiteY11" fmla="*/ 876300 h 1225550"/>
                      <a:gd name="connsiteX12" fmla="*/ 768350 w 831850"/>
                      <a:gd name="connsiteY12" fmla="*/ 1003300 h 1225550"/>
                      <a:gd name="connsiteX13" fmla="*/ 742950 w 831850"/>
                      <a:gd name="connsiteY13" fmla="*/ 1047750 h 1225550"/>
                      <a:gd name="connsiteX14" fmla="*/ 742950 w 831850"/>
                      <a:gd name="connsiteY14" fmla="*/ 1047750 h 1225550"/>
                      <a:gd name="connsiteX15" fmla="*/ 736600 w 831850"/>
                      <a:gd name="connsiteY15" fmla="*/ 1225550 h 1225550"/>
                      <a:gd name="connsiteX16" fmla="*/ 0 w 831850"/>
                      <a:gd name="connsiteY16" fmla="*/ 1168400 h 1225550"/>
                      <a:gd name="connsiteX17" fmla="*/ 0 w 831850"/>
                      <a:gd name="connsiteY17" fmla="*/ 0 h 1225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31850" h="1225550">
                        <a:moveTo>
                          <a:pt x="0" y="0"/>
                        </a:moveTo>
                        <a:lnTo>
                          <a:pt x="577850" y="25400"/>
                        </a:lnTo>
                        <a:lnTo>
                          <a:pt x="577850" y="25400"/>
                        </a:lnTo>
                        <a:lnTo>
                          <a:pt x="577850" y="133350"/>
                        </a:lnTo>
                        <a:lnTo>
                          <a:pt x="622300" y="177800"/>
                        </a:lnTo>
                        <a:lnTo>
                          <a:pt x="762000" y="234950"/>
                        </a:lnTo>
                        <a:lnTo>
                          <a:pt x="831850" y="247650"/>
                        </a:lnTo>
                        <a:lnTo>
                          <a:pt x="831850" y="406400"/>
                        </a:lnTo>
                        <a:lnTo>
                          <a:pt x="831850" y="558800"/>
                        </a:lnTo>
                        <a:lnTo>
                          <a:pt x="812800" y="692150"/>
                        </a:lnTo>
                        <a:lnTo>
                          <a:pt x="806450" y="749300"/>
                        </a:lnTo>
                        <a:lnTo>
                          <a:pt x="787400" y="876300"/>
                        </a:lnTo>
                        <a:lnTo>
                          <a:pt x="768350" y="1003300"/>
                        </a:lnTo>
                        <a:lnTo>
                          <a:pt x="742950" y="1047750"/>
                        </a:lnTo>
                        <a:lnTo>
                          <a:pt x="742950" y="1047750"/>
                        </a:lnTo>
                        <a:lnTo>
                          <a:pt x="736600" y="1225550"/>
                        </a:lnTo>
                        <a:lnTo>
                          <a:pt x="0" y="1168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8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 fov="0">
                      <a:rot lat="0" lon="0" rev="0"/>
                    </a:camera>
                    <a:lightRig rig="glow" dir="t">
                      <a:rot lat="0" lon="0" rev="6360000"/>
                    </a:lightRig>
                  </a:scene3d>
                  <a:sp3d contourW="1000" prstMaterial="flat">
                    <a:contourClr>
                      <a:schemeClr val="accent2">
                        <a:satMod val="300000"/>
                      </a:schemeClr>
                    </a:contourClr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109728" tIns="54864" rIns="109728" bIns="54864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109696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FR" sz="2800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" pitchFamily="34" charset="0"/>
                    </a:endParaRPr>
                  </a:p>
                </p:txBody>
              </p:sp>
              <p:sp>
                <p:nvSpPr>
                  <p:cNvPr id="71" name="Forme libre 70"/>
                  <p:cNvSpPr/>
                  <p:nvPr/>
                </p:nvSpPr>
                <p:spPr bwMode="auto">
                  <a:xfrm>
                    <a:off x="6051550" y="4908550"/>
                    <a:ext cx="711200" cy="323850"/>
                  </a:xfrm>
                  <a:custGeom>
                    <a:avLst/>
                    <a:gdLst>
                      <a:gd name="connsiteX0" fmla="*/ 12700 w 711200"/>
                      <a:gd name="connsiteY0" fmla="*/ 0 h 323850"/>
                      <a:gd name="connsiteX1" fmla="*/ 704850 w 711200"/>
                      <a:gd name="connsiteY1" fmla="*/ 57150 h 323850"/>
                      <a:gd name="connsiteX2" fmla="*/ 704850 w 711200"/>
                      <a:gd name="connsiteY2" fmla="*/ 165100 h 323850"/>
                      <a:gd name="connsiteX3" fmla="*/ 704850 w 711200"/>
                      <a:gd name="connsiteY3" fmla="*/ 285750 h 323850"/>
                      <a:gd name="connsiteX4" fmla="*/ 704850 w 711200"/>
                      <a:gd name="connsiteY4" fmla="*/ 285750 h 323850"/>
                      <a:gd name="connsiteX5" fmla="*/ 704850 w 711200"/>
                      <a:gd name="connsiteY5" fmla="*/ 285750 h 323850"/>
                      <a:gd name="connsiteX6" fmla="*/ 711200 w 711200"/>
                      <a:gd name="connsiteY6" fmla="*/ 323850 h 323850"/>
                      <a:gd name="connsiteX7" fmla="*/ 0 w 711200"/>
                      <a:gd name="connsiteY7" fmla="*/ 241300 h 323850"/>
                      <a:gd name="connsiteX8" fmla="*/ 12700 w 711200"/>
                      <a:gd name="connsiteY8" fmla="*/ 0 h 323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200" h="323850">
                        <a:moveTo>
                          <a:pt x="12700" y="0"/>
                        </a:moveTo>
                        <a:lnTo>
                          <a:pt x="704850" y="57150"/>
                        </a:lnTo>
                        <a:lnTo>
                          <a:pt x="704850" y="165100"/>
                        </a:lnTo>
                        <a:lnTo>
                          <a:pt x="704850" y="285750"/>
                        </a:lnTo>
                        <a:lnTo>
                          <a:pt x="704850" y="285750"/>
                        </a:lnTo>
                        <a:lnTo>
                          <a:pt x="704850" y="285750"/>
                        </a:lnTo>
                        <a:lnTo>
                          <a:pt x="711200" y="323850"/>
                        </a:lnTo>
                        <a:lnTo>
                          <a:pt x="0" y="241300"/>
                        </a:lnTo>
                        <a:lnTo>
                          <a:pt x="1270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8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 fov="0">
                      <a:rot lat="0" lon="0" rev="0"/>
                    </a:camera>
                    <a:lightRig rig="glow" dir="t">
                      <a:rot lat="0" lon="0" rev="6360000"/>
                    </a:lightRig>
                  </a:scene3d>
                  <a:sp3d contourW="1000" prstMaterial="flat">
                    <a:contourClr>
                      <a:schemeClr val="accent2">
                        <a:satMod val="300000"/>
                      </a:schemeClr>
                    </a:contourClr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109728" tIns="54864" rIns="109728" bIns="54864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R="0" indent="0" algn="ctr" defTabSz="1096963" fontAlgn="base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fr-FR" sz="2800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" pitchFamily="34" charset="0"/>
                    </a:endParaRPr>
                  </a:p>
                </p:txBody>
              </p:sp>
              <p:sp>
                <p:nvSpPr>
                  <p:cNvPr id="72" name="Forme libre 71"/>
                  <p:cNvSpPr/>
                  <p:nvPr/>
                </p:nvSpPr>
                <p:spPr bwMode="auto">
                  <a:xfrm>
                    <a:off x="6051550" y="5448300"/>
                    <a:ext cx="755649" cy="304800"/>
                  </a:xfrm>
                  <a:custGeom>
                    <a:avLst/>
                    <a:gdLst>
                      <a:gd name="connsiteX0" fmla="*/ 12700 w 755650"/>
                      <a:gd name="connsiteY0" fmla="*/ 0 h 304800"/>
                      <a:gd name="connsiteX1" fmla="*/ 736600 w 755650"/>
                      <a:gd name="connsiteY1" fmla="*/ 88900 h 304800"/>
                      <a:gd name="connsiteX2" fmla="*/ 736600 w 755650"/>
                      <a:gd name="connsiteY2" fmla="*/ 234950 h 304800"/>
                      <a:gd name="connsiteX3" fmla="*/ 755650 w 755650"/>
                      <a:gd name="connsiteY3" fmla="*/ 304800 h 304800"/>
                      <a:gd name="connsiteX4" fmla="*/ 0 w 755650"/>
                      <a:gd name="connsiteY4" fmla="*/ 215900 h 304800"/>
                      <a:gd name="connsiteX5" fmla="*/ 12700 w 755650"/>
                      <a:gd name="connsiteY5" fmla="*/ 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55650" h="304800">
                        <a:moveTo>
                          <a:pt x="12700" y="0"/>
                        </a:moveTo>
                        <a:lnTo>
                          <a:pt x="736600" y="88900"/>
                        </a:lnTo>
                        <a:lnTo>
                          <a:pt x="736600" y="234950"/>
                        </a:lnTo>
                        <a:lnTo>
                          <a:pt x="755650" y="304800"/>
                        </a:lnTo>
                        <a:lnTo>
                          <a:pt x="0" y="215900"/>
                        </a:lnTo>
                        <a:lnTo>
                          <a:pt x="1270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8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 fov="0">
                      <a:rot lat="0" lon="0" rev="0"/>
                    </a:camera>
                    <a:lightRig rig="glow" dir="t">
                      <a:rot lat="0" lon="0" rev="6360000"/>
                    </a:lightRig>
                  </a:scene3d>
                  <a:sp3d contourW="1000" prstMaterial="flat">
                    <a:contourClr>
                      <a:schemeClr val="accent2">
                        <a:satMod val="300000"/>
                      </a:schemeClr>
                    </a:contourClr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109728" tIns="54864" rIns="109728" bIns="54864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R="0" indent="0" algn="ctr" defTabSz="1096963" fontAlgn="base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fr-FR" sz="2800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" pitchFamily="34" charset="0"/>
                    </a:endParaRPr>
                  </a:p>
                </p:txBody>
              </p:sp>
              <p:sp>
                <p:nvSpPr>
                  <p:cNvPr id="73" name="Forme libre 72"/>
                  <p:cNvSpPr/>
                  <p:nvPr/>
                </p:nvSpPr>
                <p:spPr bwMode="auto">
                  <a:xfrm>
                    <a:off x="6051550" y="6032500"/>
                    <a:ext cx="901700" cy="298450"/>
                  </a:xfrm>
                  <a:custGeom>
                    <a:avLst/>
                    <a:gdLst>
                      <a:gd name="connsiteX0" fmla="*/ 12700 w 901700"/>
                      <a:gd name="connsiteY0" fmla="*/ 0 h 298450"/>
                      <a:gd name="connsiteX1" fmla="*/ 850900 w 901700"/>
                      <a:gd name="connsiteY1" fmla="*/ 114300 h 298450"/>
                      <a:gd name="connsiteX2" fmla="*/ 876300 w 901700"/>
                      <a:gd name="connsiteY2" fmla="*/ 234950 h 298450"/>
                      <a:gd name="connsiteX3" fmla="*/ 901700 w 901700"/>
                      <a:gd name="connsiteY3" fmla="*/ 298450 h 298450"/>
                      <a:gd name="connsiteX4" fmla="*/ 0 w 901700"/>
                      <a:gd name="connsiteY4" fmla="*/ 152400 h 298450"/>
                      <a:gd name="connsiteX5" fmla="*/ 12700 w 901700"/>
                      <a:gd name="connsiteY5" fmla="*/ 0 h 298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01700" h="298450">
                        <a:moveTo>
                          <a:pt x="12700" y="0"/>
                        </a:moveTo>
                        <a:lnTo>
                          <a:pt x="850900" y="114300"/>
                        </a:lnTo>
                        <a:lnTo>
                          <a:pt x="876300" y="234950"/>
                        </a:lnTo>
                        <a:lnTo>
                          <a:pt x="901700" y="298450"/>
                        </a:lnTo>
                        <a:lnTo>
                          <a:pt x="0" y="152400"/>
                        </a:lnTo>
                        <a:lnTo>
                          <a:pt x="12700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8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 fov="0">
                      <a:rot lat="0" lon="0" rev="0"/>
                    </a:camera>
                    <a:lightRig rig="glow" dir="t">
                      <a:rot lat="0" lon="0" rev="6360000"/>
                    </a:lightRig>
                  </a:scene3d>
                  <a:sp3d contourW="1000" prstMaterial="flat">
                    <a:contourClr>
                      <a:schemeClr val="accent2">
                        <a:satMod val="300000"/>
                      </a:schemeClr>
                    </a:contourClr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109728" tIns="54864" rIns="109728" bIns="54864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R="0" indent="0" algn="ctr" defTabSz="1096963" fontAlgn="base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fr-FR" sz="2800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" pitchFamily="34" charset="0"/>
                    </a:endParaRPr>
                  </a:p>
                </p:txBody>
              </p:sp>
              <p:sp>
                <p:nvSpPr>
                  <p:cNvPr id="74" name="Forme libre 73"/>
                  <p:cNvSpPr/>
                  <p:nvPr/>
                </p:nvSpPr>
                <p:spPr bwMode="auto">
                  <a:xfrm>
                    <a:off x="6781800" y="3683000"/>
                    <a:ext cx="389450" cy="2654300"/>
                  </a:xfrm>
                  <a:custGeom>
                    <a:avLst/>
                    <a:gdLst>
                      <a:gd name="connsiteX0" fmla="*/ 120650 w 425450"/>
                      <a:gd name="connsiteY0" fmla="*/ 0 h 2654300"/>
                      <a:gd name="connsiteX1" fmla="*/ 133350 w 425450"/>
                      <a:gd name="connsiteY1" fmla="*/ 298450 h 2654300"/>
                      <a:gd name="connsiteX2" fmla="*/ 101600 w 425450"/>
                      <a:gd name="connsiteY2" fmla="*/ 533400 h 2654300"/>
                      <a:gd name="connsiteX3" fmla="*/ 76200 w 425450"/>
                      <a:gd name="connsiteY3" fmla="*/ 704850 h 2654300"/>
                      <a:gd name="connsiteX4" fmla="*/ 50800 w 425450"/>
                      <a:gd name="connsiteY4" fmla="*/ 901700 h 2654300"/>
                      <a:gd name="connsiteX5" fmla="*/ 12700 w 425450"/>
                      <a:gd name="connsiteY5" fmla="*/ 1263650 h 2654300"/>
                      <a:gd name="connsiteX6" fmla="*/ 0 w 425450"/>
                      <a:gd name="connsiteY6" fmla="*/ 1543050 h 2654300"/>
                      <a:gd name="connsiteX7" fmla="*/ 12700 w 425450"/>
                      <a:gd name="connsiteY7" fmla="*/ 1727200 h 2654300"/>
                      <a:gd name="connsiteX8" fmla="*/ 31750 w 425450"/>
                      <a:gd name="connsiteY8" fmla="*/ 1841500 h 2654300"/>
                      <a:gd name="connsiteX9" fmla="*/ 44450 w 425450"/>
                      <a:gd name="connsiteY9" fmla="*/ 1987550 h 2654300"/>
                      <a:gd name="connsiteX10" fmla="*/ 69850 w 425450"/>
                      <a:gd name="connsiteY10" fmla="*/ 2152650 h 2654300"/>
                      <a:gd name="connsiteX11" fmla="*/ 133350 w 425450"/>
                      <a:gd name="connsiteY11" fmla="*/ 2451100 h 2654300"/>
                      <a:gd name="connsiteX12" fmla="*/ 171450 w 425450"/>
                      <a:gd name="connsiteY12" fmla="*/ 2628900 h 2654300"/>
                      <a:gd name="connsiteX13" fmla="*/ 209550 w 425450"/>
                      <a:gd name="connsiteY13" fmla="*/ 2654300 h 2654300"/>
                      <a:gd name="connsiteX14" fmla="*/ 266700 w 425450"/>
                      <a:gd name="connsiteY14" fmla="*/ 2603500 h 2654300"/>
                      <a:gd name="connsiteX15" fmla="*/ 323850 w 425450"/>
                      <a:gd name="connsiteY15" fmla="*/ 2495550 h 2654300"/>
                      <a:gd name="connsiteX16" fmla="*/ 361950 w 425450"/>
                      <a:gd name="connsiteY16" fmla="*/ 2298700 h 2654300"/>
                      <a:gd name="connsiteX17" fmla="*/ 387350 w 425450"/>
                      <a:gd name="connsiteY17" fmla="*/ 2159000 h 2654300"/>
                      <a:gd name="connsiteX18" fmla="*/ 412750 w 425450"/>
                      <a:gd name="connsiteY18" fmla="*/ 1917700 h 2654300"/>
                      <a:gd name="connsiteX19" fmla="*/ 412750 w 425450"/>
                      <a:gd name="connsiteY19" fmla="*/ 1816100 h 2654300"/>
                      <a:gd name="connsiteX20" fmla="*/ 425450 w 425450"/>
                      <a:gd name="connsiteY20" fmla="*/ 1663700 h 2654300"/>
                      <a:gd name="connsiteX21" fmla="*/ 412750 w 425450"/>
                      <a:gd name="connsiteY21" fmla="*/ 1568450 h 2654300"/>
                      <a:gd name="connsiteX22" fmla="*/ 412750 w 425450"/>
                      <a:gd name="connsiteY22" fmla="*/ 1314450 h 2654300"/>
                      <a:gd name="connsiteX23" fmla="*/ 393700 w 425450"/>
                      <a:gd name="connsiteY23" fmla="*/ 1035050 h 2654300"/>
                      <a:gd name="connsiteX24" fmla="*/ 355600 w 425450"/>
                      <a:gd name="connsiteY24" fmla="*/ 742950 h 2654300"/>
                      <a:gd name="connsiteX25" fmla="*/ 311150 w 425450"/>
                      <a:gd name="connsiteY25" fmla="*/ 501650 h 2654300"/>
                      <a:gd name="connsiteX26" fmla="*/ 285750 w 425450"/>
                      <a:gd name="connsiteY26" fmla="*/ 323850 h 2654300"/>
                      <a:gd name="connsiteX27" fmla="*/ 279400 w 425450"/>
                      <a:gd name="connsiteY27" fmla="*/ 101600 h 2654300"/>
                      <a:gd name="connsiteX28" fmla="*/ 266700 w 425450"/>
                      <a:gd name="connsiteY28" fmla="*/ 82550 h 2654300"/>
                      <a:gd name="connsiteX29" fmla="*/ 285750 w 425450"/>
                      <a:gd name="connsiteY29" fmla="*/ 12700 h 2654300"/>
                      <a:gd name="connsiteX30" fmla="*/ 196850 w 425450"/>
                      <a:gd name="connsiteY30" fmla="*/ 31750 h 2654300"/>
                      <a:gd name="connsiteX31" fmla="*/ 120650 w 425450"/>
                      <a:gd name="connsiteY31" fmla="*/ 0 h 265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425450" h="2654300">
                        <a:moveTo>
                          <a:pt x="120650" y="0"/>
                        </a:moveTo>
                        <a:lnTo>
                          <a:pt x="133350" y="298450"/>
                        </a:lnTo>
                        <a:lnTo>
                          <a:pt x="101600" y="533400"/>
                        </a:lnTo>
                        <a:lnTo>
                          <a:pt x="76200" y="704850"/>
                        </a:lnTo>
                        <a:lnTo>
                          <a:pt x="50800" y="901700"/>
                        </a:lnTo>
                        <a:lnTo>
                          <a:pt x="12700" y="1263650"/>
                        </a:lnTo>
                        <a:lnTo>
                          <a:pt x="0" y="1543050"/>
                        </a:lnTo>
                        <a:lnTo>
                          <a:pt x="12700" y="1727200"/>
                        </a:lnTo>
                        <a:lnTo>
                          <a:pt x="31750" y="1841500"/>
                        </a:lnTo>
                        <a:lnTo>
                          <a:pt x="44450" y="1987550"/>
                        </a:lnTo>
                        <a:lnTo>
                          <a:pt x="69850" y="2152650"/>
                        </a:lnTo>
                        <a:lnTo>
                          <a:pt x="133350" y="2451100"/>
                        </a:lnTo>
                        <a:lnTo>
                          <a:pt x="171450" y="2628900"/>
                        </a:lnTo>
                        <a:lnTo>
                          <a:pt x="209550" y="2654300"/>
                        </a:lnTo>
                        <a:lnTo>
                          <a:pt x="266700" y="2603500"/>
                        </a:lnTo>
                        <a:lnTo>
                          <a:pt x="323850" y="2495550"/>
                        </a:lnTo>
                        <a:lnTo>
                          <a:pt x="361950" y="2298700"/>
                        </a:lnTo>
                        <a:lnTo>
                          <a:pt x="387350" y="2159000"/>
                        </a:lnTo>
                        <a:lnTo>
                          <a:pt x="412750" y="1917700"/>
                        </a:lnTo>
                        <a:lnTo>
                          <a:pt x="412750" y="1816100"/>
                        </a:lnTo>
                        <a:lnTo>
                          <a:pt x="425450" y="1663700"/>
                        </a:lnTo>
                        <a:lnTo>
                          <a:pt x="412750" y="1568450"/>
                        </a:lnTo>
                        <a:lnTo>
                          <a:pt x="412750" y="1314450"/>
                        </a:lnTo>
                        <a:lnTo>
                          <a:pt x="393700" y="1035050"/>
                        </a:lnTo>
                        <a:lnTo>
                          <a:pt x="355600" y="742950"/>
                        </a:lnTo>
                        <a:lnTo>
                          <a:pt x="311150" y="501650"/>
                        </a:lnTo>
                        <a:lnTo>
                          <a:pt x="285750" y="323850"/>
                        </a:lnTo>
                        <a:cubicBezTo>
                          <a:pt x="283633" y="249767"/>
                          <a:pt x="285233" y="175484"/>
                          <a:pt x="279400" y="101600"/>
                        </a:cubicBezTo>
                        <a:cubicBezTo>
                          <a:pt x="278799" y="93992"/>
                          <a:pt x="266700" y="82550"/>
                          <a:pt x="266700" y="82550"/>
                        </a:cubicBezTo>
                        <a:lnTo>
                          <a:pt x="285750" y="12700"/>
                        </a:lnTo>
                        <a:lnTo>
                          <a:pt x="196850" y="31750"/>
                        </a:lnTo>
                        <a:lnTo>
                          <a:pt x="12065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90000">
                        <a:schemeClr val="accent1">
                          <a:lumMod val="40000"/>
                          <a:lumOff val="60000"/>
                          <a:alpha val="66000"/>
                        </a:schemeClr>
                      </a:gs>
                      <a:gs pos="28000">
                        <a:schemeClr val="accent1">
                          <a:lumMod val="40000"/>
                          <a:lumOff val="60000"/>
                          <a:alpha val="43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 fov="0">
                      <a:rot lat="0" lon="0" rev="0"/>
                    </a:camera>
                    <a:lightRig rig="glow" dir="t">
                      <a:rot lat="0" lon="0" rev="6360000"/>
                    </a:lightRig>
                  </a:scene3d>
                  <a:sp3d contourW="1000" prstMaterial="flat">
                    <a:contourClr>
                      <a:schemeClr val="accent2">
                        <a:satMod val="300000"/>
                      </a:schemeClr>
                    </a:contourClr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vert="horz" wrap="square" lIns="109728" tIns="54864" rIns="109728" bIns="54864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1096963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fr-FR" sz="2800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egoe" pitchFamily="34" charset="0"/>
                    </a:endParaRPr>
                  </a:p>
                </p:txBody>
              </p:sp>
              <p:grpSp>
                <p:nvGrpSpPr>
                  <p:cNvPr id="48" name="Grouper 47"/>
                  <p:cNvGrpSpPr>
                    <a:grpSpLocks noChangeAspect="1"/>
                  </p:cNvGrpSpPr>
                  <p:nvPr/>
                </p:nvGrpSpPr>
                <p:grpSpPr>
                  <a:xfrm rot="20805109">
                    <a:off x="6767941" y="4458502"/>
                    <a:ext cx="472501" cy="572117"/>
                    <a:chOff x="4518632" y="3671296"/>
                    <a:chExt cx="1460225" cy="1544094"/>
                  </a:xfrm>
                </p:grpSpPr>
                <p:grpSp>
                  <p:nvGrpSpPr>
                    <p:cNvPr id="223" name="Grouper 222"/>
                    <p:cNvGrpSpPr>
                      <a:grpSpLocks noChangeAspect="1"/>
                    </p:cNvGrpSpPr>
                    <p:nvPr/>
                  </p:nvGrpSpPr>
                  <p:grpSpPr>
                    <a:xfrm rot="853933">
                      <a:off x="4518632" y="3801924"/>
                      <a:ext cx="1244388" cy="888222"/>
                      <a:chOff x="1651000" y="6070600"/>
                      <a:chExt cx="2035323" cy="787400"/>
                    </a:xfrm>
                    <a:gradFill flip="none" rotWithShape="1">
                      <a:gsLst>
                        <a:gs pos="41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rgbClr val="FFFF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  <a:effectLst>
                      <a:outerShdw blurRad="50800" dist="38100" dir="5400000">
                        <a:srgbClr val="000000">
                          <a:alpha val="43000"/>
                        </a:srgbClr>
                      </a:outerShdw>
                    </a:effectLst>
                  </p:grpSpPr>
                  <p:sp>
                    <p:nvSpPr>
                      <p:cNvPr id="220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4323" y="6076616"/>
                        <a:ext cx="2032000" cy="736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40" y="8"/>
                          </a:cxn>
                          <a:cxn ang="0">
                            <a:pos x="112" y="24"/>
                          </a:cxn>
                          <a:cxn ang="0">
                            <a:pos x="168" y="32"/>
                          </a:cxn>
                          <a:cxn ang="0">
                            <a:pos x="240" y="48"/>
                          </a:cxn>
                          <a:cxn ang="0">
                            <a:pos x="288" y="56"/>
                          </a:cxn>
                          <a:cxn ang="0">
                            <a:pos x="352" y="72"/>
                          </a:cxn>
                          <a:cxn ang="0">
                            <a:pos x="416" y="88"/>
                          </a:cxn>
                          <a:cxn ang="0">
                            <a:pos x="456" y="96"/>
                          </a:cxn>
                          <a:cxn ang="0">
                            <a:pos x="504" y="104"/>
                          </a:cxn>
                          <a:cxn ang="0">
                            <a:pos x="560" y="120"/>
                          </a:cxn>
                          <a:cxn ang="0">
                            <a:pos x="600" y="128"/>
                          </a:cxn>
                          <a:cxn ang="0">
                            <a:pos x="648" y="144"/>
                          </a:cxn>
                          <a:cxn ang="0">
                            <a:pos x="688" y="152"/>
                          </a:cxn>
                          <a:cxn ang="0">
                            <a:pos x="712" y="160"/>
                          </a:cxn>
                          <a:cxn ang="0">
                            <a:pos x="744" y="168"/>
                          </a:cxn>
                          <a:cxn ang="0">
                            <a:pos x="776" y="176"/>
                          </a:cxn>
                          <a:cxn ang="0">
                            <a:pos x="792" y="184"/>
                          </a:cxn>
                          <a:cxn ang="0">
                            <a:pos x="816" y="192"/>
                          </a:cxn>
                          <a:cxn ang="0">
                            <a:pos x="864" y="208"/>
                          </a:cxn>
                          <a:cxn ang="0">
                            <a:pos x="928" y="232"/>
                          </a:cxn>
                          <a:cxn ang="0">
                            <a:pos x="960" y="248"/>
                          </a:cxn>
                          <a:cxn ang="0">
                            <a:pos x="1008" y="264"/>
                          </a:cxn>
                          <a:cxn ang="0">
                            <a:pos x="1056" y="288"/>
                          </a:cxn>
                          <a:cxn ang="0">
                            <a:pos x="1088" y="304"/>
                          </a:cxn>
                          <a:cxn ang="0">
                            <a:pos x="1136" y="328"/>
                          </a:cxn>
                          <a:cxn ang="0">
                            <a:pos x="1152" y="336"/>
                          </a:cxn>
                          <a:cxn ang="0">
                            <a:pos x="1168" y="344"/>
                          </a:cxn>
                          <a:cxn ang="0">
                            <a:pos x="1200" y="360"/>
                          </a:cxn>
                          <a:cxn ang="0">
                            <a:pos x="1224" y="376"/>
                          </a:cxn>
                          <a:cxn ang="0">
                            <a:pos x="1256" y="400"/>
                          </a:cxn>
                          <a:cxn ang="0">
                            <a:pos x="1272" y="416"/>
                          </a:cxn>
                          <a:cxn ang="0">
                            <a:pos x="1280" y="432"/>
                          </a:cxn>
                          <a:cxn ang="0">
                            <a:pos x="1280" y="440"/>
                          </a:cxn>
                          <a:cxn ang="0">
                            <a:pos x="1280" y="464"/>
                          </a:cxn>
                          <a:cxn ang="0">
                            <a:pos x="1280" y="464"/>
                          </a:cxn>
                        </a:cxnLst>
                        <a:rect l="0" t="0" r="r" b="b"/>
                        <a:pathLst>
                          <a:path w="1280" h="464">
                            <a:moveTo>
                              <a:pt x="0" y="0"/>
                            </a:moveTo>
                            <a:lnTo>
                              <a:pt x="40" y="8"/>
                            </a:lnTo>
                            <a:lnTo>
                              <a:pt x="112" y="24"/>
                            </a:lnTo>
                            <a:lnTo>
                              <a:pt x="168" y="32"/>
                            </a:lnTo>
                            <a:lnTo>
                              <a:pt x="240" y="48"/>
                            </a:lnTo>
                            <a:lnTo>
                              <a:pt x="288" y="56"/>
                            </a:lnTo>
                            <a:lnTo>
                              <a:pt x="352" y="72"/>
                            </a:lnTo>
                            <a:lnTo>
                              <a:pt x="416" y="88"/>
                            </a:lnTo>
                            <a:lnTo>
                              <a:pt x="456" y="96"/>
                            </a:lnTo>
                            <a:lnTo>
                              <a:pt x="504" y="104"/>
                            </a:lnTo>
                            <a:lnTo>
                              <a:pt x="560" y="120"/>
                            </a:lnTo>
                            <a:lnTo>
                              <a:pt x="600" y="128"/>
                            </a:lnTo>
                            <a:lnTo>
                              <a:pt x="648" y="144"/>
                            </a:lnTo>
                            <a:lnTo>
                              <a:pt x="688" y="152"/>
                            </a:lnTo>
                            <a:lnTo>
                              <a:pt x="712" y="160"/>
                            </a:lnTo>
                            <a:lnTo>
                              <a:pt x="744" y="168"/>
                            </a:lnTo>
                            <a:lnTo>
                              <a:pt x="776" y="176"/>
                            </a:lnTo>
                            <a:lnTo>
                              <a:pt x="792" y="184"/>
                            </a:lnTo>
                            <a:lnTo>
                              <a:pt x="816" y="192"/>
                            </a:lnTo>
                            <a:lnTo>
                              <a:pt x="864" y="208"/>
                            </a:lnTo>
                            <a:lnTo>
                              <a:pt x="928" y="232"/>
                            </a:lnTo>
                            <a:lnTo>
                              <a:pt x="960" y="248"/>
                            </a:lnTo>
                            <a:lnTo>
                              <a:pt x="1008" y="264"/>
                            </a:lnTo>
                            <a:lnTo>
                              <a:pt x="1056" y="288"/>
                            </a:lnTo>
                            <a:lnTo>
                              <a:pt x="1088" y="304"/>
                            </a:lnTo>
                            <a:lnTo>
                              <a:pt x="1136" y="328"/>
                            </a:lnTo>
                            <a:lnTo>
                              <a:pt x="1152" y="336"/>
                            </a:lnTo>
                            <a:lnTo>
                              <a:pt x="1168" y="344"/>
                            </a:lnTo>
                            <a:lnTo>
                              <a:pt x="1200" y="360"/>
                            </a:lnTo>
                            <a:lnTo>
                              <a:pt x="1224" y="376"/>
                            </a:lnTo>
                            <a:lnTo>
                              <a:pt x="1256" y="400"/>
                            </a:lnTo>
                            <a:lnTo>
                              <a:pt x="1272" y="416"/>
                            </a:lnTo>
                            <a:lnTo>
                              <a:pt x="1280" y="432"/>
                            </a:lnTo>
                            <a:lnTo>
                              <a:pt x="1280" y="440"/>
                            </a:lnTo>
                            <a:lnTo>
                              <a:pt x="1280" y="464"/>
                            </a:lnTo>
                            <a:lnTo>
                              <a:pt x="1280" y="464"/>
                            </a:lnTo>
                          </a:path>
                        </a:pathLst>
                      </a:custGeom>
                      <a:grpFill/>
                      <a:ln w="6350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21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1000" y="6070600"/>
                        <a:ext cx="2032000" cy="7874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32" y="16"/>
                          </a:cxn>
                          <a:cxn ang="0">
                            <a:pos x="88" y="48"/>
                          </a:cxn>
                          <a:cxn ang="0">
                            <a:pos x="152" y="80"/>
                          </a:cxn>
                          <a:cxn ang="0">
                            <a:pos x="208" y="112"/>
                          </a:cxn>
                          <a:cxn ang="0">
                            <a:pos x="272" y="144"/>
                          </a:cxn>
                          <a:cxn ang="0">
                            <a:pos x="312" y="168"/>
                          </a:cxn>
                          <a:cxn ang="0">
                            <a:pos x="368" y="200"/>
                          </a:cxn>
                          <a:cxn ang="0">
                            <a:pos x="416" y="224"/>
                          </a:cxn>
                          <a:cxn ang="0">
                            <a:pos x="456" y="240"/>
                          </a:cxn>
                          <a:cxn ang="0">
                            <a:pos x="496" y="264"/>
                          </a:cxn>
                          <a:cxn ang="0">
                            <a:pos x="552" y="288"/>
                          </a:cxn>
                          <a:cxn ang="0">
                            <a:pos x="584" y="304"/>
                          </a:cxn>
                          <a:cxn ang="0">
                            <a:pos x="616" y="320"/>
                          </a:cxn>
                          <a:cxn ang="0">
                            <a:pos x="656" y="336"/>
                          </a:cxn>
                          <a:cxn ang="0">
                            <a:pos x="688" y="352"/>
                          </a:cxn>
                          <a:cxn ang="0">
                            <a:pos x="712" y="360"/>
                          </a:cxn>
                          <a:cxn ang="0">
                            <a:pos x="728" y="368"/>
                          </a:cxn>
                          <a:cxn ang="0">
                            <a:pos x="784" y="392"/>
                          </a:cxn>
                          <a:cxn ang="0">
                            <a:pos x="880" y="424"/>
                          </a:cxn>
                          <a:cxn ang="0">
                            <a:pos x="968" y="448"/>
                          </a:cxn>
                          <a:cxn ang="0">
                            <a:pos x="1064" y="472"/>
                          </a:cxn>
                          <a:cxn ang="0">
                            <a:pos x="1104" y="480"/>
                          </a:cxn>
                          <a:cxn ang="0">
                            <a:pos x="1128" y="488"/>
                          </a:cxn>
                          <a:cxn ang="0">
                            <a:pos x="1160" y="496"/>
                          </a:cxn>
                          <a:cxn ang="0">
                            <a:pos x="1192" y="496"/>
                          </a:cxn>
                          <a:cxn ang="0">
                            <a:pos x="1216" y="496"/>
                          </a:cxn>
                          <a:cxn ang="0">
                            <a:pos x="1232" y="496"/>
                          </a:cxn>
                          <a:cxn ang="0">
                            <a:pos x="1264" y="488"/>
                          </a:cxn>
                          <a:cxn ang="0">
                            <a:pos x="1272" y="480"/>
                          </a:cxn>
                          <a:cxn ang="0">
                            <a:pos x="1280" y="464"/>
                          </a:cxn>
                          <a:cxn ang="0">
                            <a:pos x="1280" y="464"/>
                          </a:cxn>
                        </a:cxnLst>
                        <a:rect l="0" t="0" r="r" b="b"/>
                        <a:pathLst>
                          <a:path w="1280" h="496">
                            <a:moveTo>
                              <a:pt x="0" y="0"/>
                            </a:moveTo>
                            <a:lnTo>
                              <a:pt x="32" y="16"/>
                            </a:lnTo>
                            <a:lnTo>
                              <a:pt x="88" y="48"/>
                            </a:lnTo>
                            <a:lnTo>
                              <a:pt x="152" y="80"/>
                            </a:lnTo>
                            <a:lnTo>
                              <a:pt x="208" y="112"/>
                            </a:lnTo>
                            <a:lnTo>
                              <a:pt x="272" y="144"/>
                            </a:lnTo>
                            <a:lnTo>
                              <a:pt x="312" y="168"/>
                            </a:lnTo>
                            <a:lnTo>
                              <a:pt x="368" y="200"/>
                            </a:lnTo>
                            <a:lnTo>
                              <a:pt x="416" y="224"/>
                            </a:lnTo>
                            <a:lnTo>
                              <a:pt x="456" y="240"/>
                            </a:lnTo>
                            <a:lnTo>
                              <a:pt x="496" y="264"/>
                            </a:lnTo>
                            <a:lnTo>
                              <a:pt x="552" y="288"/>
                            </a:lnTo>
                            <a:lnTo>
                              <a:pt x="584" y="304"/>
                            </a:lnTo>
                            <a:lnTo>
                              <a:pt x="616" y="320"/>
                            </a:lnTo>
                            <a:lnTo>
                              <a:pt x="656" y="336"/>
                            </a:lnTo>
                            <a:lnTo>
                              <a:pt x="688" y="352"/>
                            </a:lnTo>
                            <a:lnTo>
                              <a:pt x="712" y="360"/>
                            </a:lnTo>
                            <a:lnTo>
                              <a:pt x="728" y="368"/>
                            </a:lnTo>
                            <a:lnTo>
                              <a:pt x="784" y="392"/>
                            </a:lnTo>
                            <a:lnTo>
                              <a:pt x="880" y="424"/>
                            </a:lnTo>
                            <a:lnTo>
                              <a:pt x="968" y="448"/>
                            </a:lnTo>
                            <a:lnTo>
                              <a:pt x="1064" y="472"/>
                            </a:lnTo>
                            <a:lnTo>
                              <a:pt x="1104" y="480"/>
                            </a:lnTo>
                            <a:lnTo>
                              <a:pt x="1128" y="488"/>
                            </a:lnTo>
                            <a:lnTo>
                              <a:pt x="1160" y="496"/>
                            </a:lnTo>
                            <a:lnTo>
                              <a:pt x="1192" y="496"/>
                            </a:lnTo>
                            <a:lnTo>
                              <a:pt x="1216" y="496"/>
                            </a:lnTo>
                            <a:lnTo>
                              <a:pt x="1232" y="496"/>
                            </a:lnTo>
                            <a:lnTo>
                              <a:pt x="1264" y="488"/>
                            </a:lnTo>
                            <a:lnTo>
                              <a:pt x="1272" y="480"/>
                            </a:lnTo>
                            <a:lnTo>
                              <a:pt x="1280" y="464"/>
                            </a:lnTo>
                            <a:lnTo>
                              <a:pt x="1280" y="464"/>
                            </a:lnTo>
                          </a:path>
                        </a:pathLst>
                      </a:custGeom>
                      <a:grpFill/>
                      <a:ln w="6350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cxnSp>
                  <p:nvCxnSpPr>
                    <p:cNvPr id="242" name="Connecteur droit 241"/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4673785" y="3671296"/>
                      <a:ext cx="1305072" cy="1544094"/>
                    </a:xfrm>
                    <a:prstGeom prst="line">
                      <a:avLst/>
                    </a:prstGeom>
                    <a:ln w="12700" cap="flat" cmpd="sng" algn="ctr">
                      <a:solidFill>
                        <a:srgbClr val="00000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" name="Grouper 57"/>
                  <p:cNvGrpSpPr>
                    <a:grpSpLocks noChangeAspect="1"/>
                  </p:cNvGrpSpPr>
                  <p:nvPr/>
                </p:nvGrpSpPr>
                <p:grpSpPr>
                  <a:xfrm rot="20331041">
                    <a:off x="6795120" y="5025429"/>
                    <a:ext cx="436500" cy="528526"/>
                    <a:chOff x="4518632" y="3671296"/>
                    <a:chExt cx="1460225" cy="1544094"/>
                  </a:xfrm>
                </p:grpSpPr>
                <p:grpSp>
                  <p:nvGrpSpPr>
                    <p:cNvPr id="59" name="Grouper 222"/>
                    <p:cNvGrpSpPr>
                      <a:grpSpLocks noChangeAspect="1"/>
                    </p:cNvGrpSpPr>
                    <p:nvPr/>
                  </p:nvGrpSpPr>
                  <p:grpSpPr>
                    <a:xfrm rot="853933">
                      <a:off x="4518632" y="3801924"/>
                      <a:ext cx="1244388" cy="888222"/>
                      <a:chOff x="1651000" y="6070600"/>
                      <a:chExt cx="2035323" cy="787400"/>
                    </a:xfrm>
                    <a:gradFill flip="none" rotWithShape="1">
                      <a:gsLst>
                        <a:gs pos="41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rgbClr val="FFFF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  <a:effectLst>
                      <a:outerShdw blurRad="50800" dist="38100" dir="5400000">
                        <a:srgbClr val="000000">
                          <a:alpha val="43000"/>
                        </a:srgbClr>
                      </a:outerShdw>
                    </a:effectLst>
                  </p:grpSpPr>
                  <p:sp>
                    <p:nvSpPr>
                      <p:cNvPr id="61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4323" y="6076616"/>
                        <a:ext cx="2032000" cy="736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40" y="8"/>
                          </a:cxn>
                          <a:cxn ang="0">
                            <a:pos x="112" y="24"/>
                          </a:cxn>
                          <a:cxn ang="0">
                            <a:pos x="168" y="32"/>
                          </a:cxn>
                          <a:cxn ang="0">
                            <a:pos x="240" y="48"/>
                          </a:cxn>
                          <a:cxn ang="0">
                            <a:pos x="288" y="56"/>
                          </a:cxn>
                          <a:cxn ang="0">
                            <a:pos x="352" y="72"/>
                          </a:cxn>
                          <a:cxn ang="0">
                            <a:pos x="416" y="88"/>
                          </a:cxn>
                          <a:cxn ang="0">
                            <a:pos x="456" y="96"/>
                          </a:cxn>
                          <a:cxn ang="0">
                            <a:pos x="504" y="104"/>
                          </a:cxn>
                          <a:cxn ang="0">
                            <a:pos x="560" y="120"/>
                          </a:cxn>
                          <a:cxn ang="0">
                            <a:pos x="600" y="128"/>
                          </a:cxn>
                          <a:cxn ang="0">
                            <a:pos x="648" y="144"/>
                          </a:cxn>
                          <a:cxn ang="0">
                            <a:pos x="688" y="152"/>
                          </a:cxn>
                          <a:cxn ang="0">
                            <a:pos x="712" y="160"/>
                          </a:cxn>
                          <a:cxn ang="0">
                            <a:pos x="744" y="168"/>
                          </a:cxn>
                          <a:cxn ang="0">
                            <a:pos x="776" y="176"/>
                          </a:cxn>
                          <a:cxn ang="0">
                            <a:pos x="792" y="184"/>
                          </a:cxn>
                          <a:cxn ang="0">
                            <a:pos x="816" y="192"/>
                          </a:cxn>
                          <a:cxn ang="0">
                            <a:pos x="864" y="208"/>
                          </a:cxn>
                          <a:cxn ang="0">
                            <a:pos x="928" y="232"/>
                          </a:cxn>
                          <a:cxn ang="0">
                            <a:pos x="960" y="248"/>
                          </a:cxn>
                          <a:cxn ang="0">
                            <a:pos x="1008" y="264"/>
                          </a:cxn>
                          <a:cxn ang="0">
                            <a:pos x="1056" y="288"/>
                          </a:cxn>
                          <a:cxn ang="0">
                            <a:pos x="1088" y="304"/>
                          </a:cxn>
                          <a:cxn ang="0">
                            <a:pos x="1136" y="328"/>
                          </a:cxn>
                          <a:cxn ang="0">
                            <a:pos x="1152" y="336"/>
                          </a:cxn>
                          <a:cxn ang="0">
                            <a:pos x="1168" y="344"/>
                          </a:cxn>
                          <a:cxn ang="0">
                            <a:pos x="1200" y="360"/>
                          </a:cxn>
                          <a:cxn ang="0">
                            <a:pos x="1224" y="376"/>
                          </a:cxn>
                          <a:cxn ang="0">
                            <a:pos x="1256" y="400"/>
                          </a:cxn>
                          <a:cxn ang="0">
                            <a:pos x="1272" y="416"/>
                          </a:cxn>
                          <a:cxn ang="0">
                            <a:pos x="1280" y="432"/>
                          </a:cxn>
                          <a:cxn ang="0">
                            <a:pos x="1280" y="440"/>
                          </a:cxn>
                          <a:cxn ang="0">
                            <a:pos x="1280" y="464"/>
                          </a:cxn>
                          <a:cxn ang="0">
                            <a:pos x="1280" y="464"/>
                          </a:cxn>
                        </a:cxnLst>
                        <a:rect l="0" t="0" r="r" b="b"/>
                        <a:pathLst>
                          <a:path w="1280" h="464">
                            <a:moveTo>
                              <a:pt x="0" y="0"/>
                            </a:moveTo>
                            <a:lnTo>
                              <a:pt x="40" y="8"/>
                            </a:lnTo>
                            <a:lnTo>
                              <a:pt x="112" y="24"/>
                            </a:lnTo>
                            <a:lnTo>
                              <a:pt x="168" y="32"/>
                            </a:lnTo>
                            <a:lnTo>
                              <a:pt x="240" y="48"/>
                            </a:lnTo>
                            <a:lnTo>
                              <a:pt x="288" y="56"/>
                            </a:lnTo>
                            <a:lnTo>
                              <a:pt x="352" y="72"/>
                            </a:lnTo>
                            <a:lnTo>
                              <a:pt x="416" y="88"/>
                            </a:lnTo>
                            <a:lnTo>
                              <a:pt x="456" y="96"/>
                            </a:lnTo>
                            <a:lnTo>
                              <a:pt x="504" y="104"/>
                            </a:lnTo>
                            <a:lnTo>
                              <a:pt x="560" y="120"/>
                            </a:lnTo>
                            <a:lnTo>
                              <a:pt x="600" y="128"/>
                            </a:lnTo>
                            <a:lnTo>
                              <a:pt x="648" y="144"/>
                            </a:lnTo>
                            <a:lnTo>
                              <a:pt x="688" y="152"/>
                            </a:lnTo>
                            <a:lnTo>
                              <a:pt x="712" y="160"/>
                            </a:lnTo>
                            <a:lnTo>
                              <a:pt x="744" y="168"/>
                            </a:lnTo>
                            <a:lnTo>
                              <a:pt x="776" y="176"/>
                            </a:lnTo>
                            <a:lnTo>
                              <a:pt x="792" y="184"/>
                            </a:lnTo>
                            <a:lnTo>
                              <a:pt x="816" y="192"/>
                            </a:lnTo>
                            <a:lnTo>
                              <a:pt x="864" y="208"/>
                            </a:lnTo>
                            <a:lnTo>
                              <a:pt x="928" y="232"/>
                            </a:lnTo>
                            <a:lnTo>
                              <a:pt x="960" y="248"/>
                            </a:lnTo>
                            <a:lnTo>
                              <a:pt x="1008" y="264"/>
                            </a:lnTo>
                            <a:lnTo>
                              <a:pt x="1056" y="288"/>
                            </a:lnTo>
                            <a:lnTo>
                              <a:pt x="1088" y="304"/>
                            </a:lnTo>
                            <a:lnTo>
                              <a:pt x="1136" y="328"/>
                            </a:lnTo>
                            <a:lnTo>
                              <a:pt x="1152" y="336"/>
                            </a:lnTo>
                            <a:lnTo>
                              <a:pt x="1168" y="344"/>
                            </a:lnTo>
                            <a:lnTo>
                              <a:pt x="1200" y="360"/>
                            </a:lnTo>
                            <a:lnTo>
                              <a:pt x="1224" y="376"/>
                            </a:lnTo>
                            <a:lnTo>
                              <a:pt x="1256" y="400"/>
                            </a:lnTo>
                            <a:lnTo>
                              <a:pt x="1272" y="416"/>
                            </a:lnTo>
                            <a:lnTo>
                              <a:pt x="1280" y="432"/>
                            </a:lnTo>
                            <a:lnTo>
                              <a:pt x="1280" y="440"/>
                            </a:lnTo>
                            <a:lnTo>
                              <a:pt x="1280" y="464"/>
                            </a:lnTo>
                            <a:lnTo>
                              <a:pt x="1280" y="464"/>
                            </a:lnTo>
                          </a:path>
                        </a:pathLst>
                      </a:custGeom>
                      <a:grpFill/>
                      <a:ln w="6350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62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1000" y="6070600"/>
                        <a:ext cx="2032000" cy="7874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32" y="16"/>
                          </a:cxn>
                          <a:cxn ang="0">
                            <a:pos x="88" y="48"/>
                          </a:cxn>
                          <a:cxn ang="0">
                            <a:pos x="152" y="80"/>
                          </a:cxn>
                          <a:cxn ang="0">
                            <a:pos x="208" y="112"/>
                          </a:cxn>
                          <a:cxn ang="0">
                            <a:pos x="272" y="144"/>
                          </a:cxn>
                          <a:cxn ang="0">
                            <a:pos x="312" y="168"/>
                          </a:cxn>
                          <a:cxn ang="0">
                            <a:pos x="368" y="200"/>
                          </a:cxn>
                          <a:cxn ang="0">
                            <a:pos x="416" y="224"/>
                          </a:cxn>
                          <a:cxn ang="0">
                            <a:pos x="456" y="240"/>
                          </a:cxn>
                          <a:cxn ang="0">
                            <a:pos x="496" y="264"/>
                          </a:cxn>
                          <a:cxn ang="0">
                            <a:pos x="552" y="288"/>
                          </a:cxn>
                          <a:cxn ang="0">
                            <a:pos x="584" y="304"/>
                          </a:cxn>
                          <a:cxn ang="0">
                            <a:pos x="616" y="320"/>
                          </a:cxn>
                          <a:cxn ang="0">
                            <a:pos x="656" y="336"/>
                          </a:cxn>
                          <a:cxn ang="0">
                            <a:pos x="688" y="352"/>
                          </a:cxn>
                          <a:cxn ang="0">
                            <a:pos x="712" y="360"/>
                          </a:cxn>
                          <a:cxn ang="0">
                            <a:pos x="728" y="368"/>
                          </a:cxn>
                          <a:cxn ang="0">
                            <a:pos x="784" y="392"/>
                          </a:cxn>
                          <a:cxn ang="0">
                            <a:pos x="880" y="424"/>
                          </a:cxn>
                          <a:cxn ang="0">
                            <a:pos x="968" y="448"/>
                          </a:cxn>
                          <a:cxn ang="0">
                            <a:pos x="1064" y="472"/>
                          </a:cxn>
                          <a:cxn ang="0">
                            <a:pos x="1104" y="480"/>
                          </a:cxn>
                          <a:cxn ang="0">
                            <a:pos x="1128" y="488"/>
                          </a:cxn>
                          <a:cxn ang="0">
                            <a:pos x="1160" y="496"/>
                          </a:cxn>
                          <a:cxn ang="0">
                            <a:pos x="1192" y="496"/>
                          </a:cxn>
                          <a:cxn ang="0">
                            <a:pos x="1216" y="496"/>
                          </a:cxn>
                          <a:cxn ang="0">
                            <a:pos x="1232" y="496"/>
                          </a:cxn>
                          <a:cxn ang="0">
                            <a:pos x="1264" y="488"/>
                          </a:cxn>
                          <a:cxn ang="0">
                            <a:pos x="1272" y="480"/>
                          </a:cxn>
                          <a:cxn ang="0">
                            <a:pos x="1280" y="464"/>
                          </a:cxn>
                          <a:cxn ang="0">
                            <a:pos x="1280" y="464"/>
                          </a:cxn>
                        </a:cxnLst>
                        <a:rect l="0" t="0" r="r" b="b"/>
                        <a:pathLst>
                          <a:path w="1280" h="496">
                            <a:moveTo>
                              <a:pt x="0" y="0"/>
                            </a:moveTo>
                            <a:lnTo>
                              <a:pt x="32" y="16"/>
                            </a:lnTo>
                            <a:lnTo>
                              <a:pt x="88" y="48"/>
                            </a:lnTo>
                            <a:lnTo>
                              <a:pt x="152" y="80"/>
                            </a:lnTo>
                            <a:lnTo>
                              <a:pt x="208" y="112"/>
                            </a:lnTo>
                            <a:lnTo>
                              <a:pt x="272" y="144"/>
                            </a:lnTo>
                            <a:lnTo>
                              <a:pt x="312" y="168"/>
                            </a:lnTo>
                            <a:lnTo>
                              <a:pt x="368" y="200"/>
                            </a:lnTo>
                            <a:lnTo>
                              <a:pt x="416" y="224"/>
                            </a:lnTo>
                            <a:lnTo>
                              <a:pt x="456" y="240"/>
                            </a:lnTo>
                            <a:lnTo>
                              <a:pt x="496" y="264"/>
                            </a:lnTo>
                            <a:lnTo>
                              <a:pt x="552" y="288"/>
                            </a:lnTo>
                            <a:lnTo>
                              <a:pt x="584" y="304"/>
                            </a:lnTo>
                            <a:lnTo>
                              <a:pt x="616" y="320"/>
                            </a:lnTo>
                            <a:lnTo>
                              <a:pt x="656" y="336"/>
                            </a:lnTo>
                            <a:lnTo>
                              <a:pt x="688" y="352"/>
                            </a:lnTo>
                            <a:lnTo>
                              <a:pt x="712" y="360"/>
                            </a:lnTo>
                            <a:lnTo>
                              <a:pt x="728" y="368"/>
                            </a:lnTo>
                            <a:lnTo>
                              <a:pt x="784" y="392"/>
                            </a:lnTo>
                            <a:lnTo>
                              <a:pt x="880" y="424"/>
                            </a:lnTo>
                            <a:lnTo>
                              <a:pt x="968" y="448"/>
                            </a:lnTo>
                            <a:lnTo>
                              <a:pt x="1064" y="472"/>
                            </a:lnTo>
                            <a:lnTo>
                              <a:pt x="1104" y="480"/>
                            </a:lnTo>
                            <a:lnTo>
                              <a:pt x="1128" y="488"/>
                            </a:lnTo>
                            <a:lnTo>
                              <a:pt x="1160" y="496"/>
                            </a:lnTo>
                            <a:lnTo>
                              <a:pt x="1192" y="496"/>
                            </a:lnTo>
                            <a:lnTo>
                              <a:pt x="1216" y="496"/>
                            </a:lnTo>
                            <a:lnTo>
                              <a:pt x="1232" y="496"/>
                            </a:lnTo>
                            <a:lnTo>
                              <a:pt x="1264" y="488"/>
                            </a:lnTo>
                            <a:lnTo>
                              <a:pt x="1272" y="480"/>
                            </a:lnTo>
                            <a:lnTo>
                              <a:pt x="1280" y="464"/>
                            </a:lnTo>
                            <a:lnTo>
                              <a:pt x="1280" y="464"/>
                            </a:lnTo>
                          </a:path>
                        </a:pathLst>
                      </a:custGeom>
                      <a:grpFill/>
                      <a:ln w="6350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cxnSp>
                  <p:nvCxnSpPr>
                    <p:cNvPr id="60" name="Connecteur droit 59"/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4673785" y="3671296"/>
                      <a:ext cx="1305072" cy="1544094"/>
                    </a:xfrm>
                    <a:prstGeom prst="line">
                      <a:avLst/>
                    </a:prstGeom>
                    <a:ln w="12700" cap="flat" cmpd="sng" algn="ctr">
                      <a:solidFill>
                        <a:srgbClr val="00000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3" name="Grouper 62"/>
                  <p:cNvGrpSpPr>
                    <a:grpSpLocks noChangeAspect="1"/>
                  </p:cNvGrpSpPr>
                  <p:nvPr/>
                </p:nvGrpSpPr>
                <p:grpSpPr>
                  <a:xfrm rot="20069941">
                    <a:off x="6764518" y="5543963"/>
                    <a:ext cx="395841" cy="479296"/>
                    <a:chOff x="4518632" y="3671296"/>
                    <a:chExt cx="1460225" cy="1544094"/>
                  </a:xfrm>
                </p:grpSpPr>
                <p:grpSp>
                  <p:nvGrpSpPr>
                    <p:cNvPr id="64" name="Grouper 222"/>
                    <p:cNvGrpSpPr>
                      <a:grpSpLocks noChangeAspect="1"/>
                    </p:cNvGrpSpPr>
                    <p:nvPr/>
                  </p:nvGrpSpPr>
                  <p:grpSpPr>
                    <a:xfrm rot="853933">
                      <a:off x="4518632" y="3801924"/>
                      <a:ext cx="1244388" cy="888222"/>
                      <a:chOff x="1651000" y="6070600"/>
                      <a:chExt cx="2035323" cy="787400"/>
                    </a:xfrm>
                    <a:gradFill flip="none" rotWithShape="1">
                      <a:gsLst>
                        <a:gs pos="41000">
                          <a:schemeClr val="accent5">
                            <a:lumMod val="60000"/>
                            <a:lumOff val="40000"/>
                          </a:schemeClr>
                        </a:gs>
                        <a:gs pos="100000">
                          <a:srgbClr val="FFFFFF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  <a:effectLst>
                      <a:outerShdw blurRad="50800" dist="38100" dir="5400000">
                        <a:srgbClr val="000000">
                          <a:alpha val="43000"/>
                        </a:srgbClr>
                      </a:outerShdw>
                    </a:effectLst>
                  </p:grpSpPr>
                  <p:sp>
                    <p:nvSpPr>
                      <p:cNvPr id="66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4323" y="6076616"/>
                        <a:ext cx="2032000" cy="736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40" y="8"/>
                          </a:cxn>
                          <a:cxn ang="0">
                            <a:pos x="112" y="24"/>
                          </a:cxn>
                          <a:cxn ang="0">
                            <a:pos x="168" y="32"/>
                          </a:cxn>
                          <a:cxn ang="0">
                            <a:pos x="240" y="48"/>
                          </a:cxn>
                          <a:cxn ang="0">
                            <a:pos x="288" y="56"/>
                          </a:cxn>
                          <a:cxn ang="0">
                            <a:pos x="352" y="72"/>
                          </a:cxn>
                          <a:cxn ang="0">
                            <a:pos x="416" y="88"/>
                          </a:cxn>
                          <a:cxn ang="0">
                            <a:pos x="456" y="96"/>
                          </a:cxn>
                          <a:cxn ang="0">
                            <a:pos x="504" y="104"/>
                          </a:cxn>
                          <a:cxn ang="0">
                            <a:pos x="560" y="120"/>
                          </a:cxn>
                          <a:cxn ang="0">
                            <a:pos x="600" y="128"/>
                          </a:cxn>
                          <a:cxn ang="0">
                            <a:pos x="648" y="144"/>
                          </a:cxn>
                          <a:cxn ang="0">
                            <a:pos x="688" y="152"/>
                          </a:cxn>
                          <a:cxn ang="0">
                            <a:pos x="712" y="160"/>
                          </a:cxn>
                          <a:cxn ang="0">
                            <a:pos x="744" y="168"/>
                          </a:cxn>
                          <a:cxn ang="0">
                            <a:pos x="776" y="176"/>
                          </a:cxn>
                          <a:cxn ang="0">
                            <a:pos x="792" y="184"/>
                          </a:cxn>
                          <a:cxn ang="0">
                            <a:pos x="816" y="192"/>
                          </a:cxn>
                          <a:cxn ang="0">
                            <a:pos x="864" y="208"/>
                          </a:cxn>
                          <a:cxn ang="0">
                            <a:pos x="928" y="232"/>
                          </a:cxn>
                          <a:cxn ang="0">
                            <a:pos x="960" y="248"/>
                          </a:cxn>
                          <a:cxn ang="0">
                            <a:pos x="1008" y="264"/>
                          </a:cxn>
                          <a:cxn ang="0">
                            <a:pos x="1056" y="288"/>
                          </a:cxn>
                          <a:cxn ang="0">
                            <a:pos x="1088" y="304"/>
                          </a:cxn>
                          <a:cxn ang="0">
                            <a:pos x="1136" y="328"/>
                          </a:cxn>
                          <a:cxn ang="0">
                            <a:pos x="1152" y="336"/>
                          </a:cxn>
                          <a:cxn ang="0">
                            <a:pos x="1168" y="344"/>
                          </a:cxn>
                          <a:cxn ang="0">
                            <a:pos x="1200" y="360"/>
                          </a:cxn>
                          <a:cxn ang="0">
                            <a:pos x="1224" y="376"/>
                          </a:cxn>
                          <a:cxn ang="0">
                            <a:pos x="1256" y="400"/>
                          </a:cxn>
                          <a:cxn ang="0">
                            <a:pos x="1272" y="416"/>
                          </a:cxn>
                          <a:cxn ang="0">
                            <a:pos x="1280" y="432"/>
                          </a:cxn>
                          <a:cxn ang="0">
                            <a:pos x="1280" y="440"/>
                          </a:cxn>
                          <a:cxn ang="0">
                            <a:pos x="1280" y="464"/>
                          </a:cxn>
                          <a:cxn ang="0">
                            <a:pos x="1280" y="464"/>
                          </a:cxn>
                        </a:cxnLst>
                        <a:rect l="0" t="0" r="r" b="b"/>
                        <a:pathLst>
                          <a:path w="1280" h="464">
                            <a:moveTo>
                              <a:pt x="0" y="0"/>
                            </a:moveTo>
                            <a:lnTo>
                              <a:pt x="40" y="8"/>
                            </a:lnTo>
                            <a:lnTo>
                              <a:pt x="112" y="24"/>
                            </a:lnTo>
                            <a:lnTo>
                              <a:pt x="168" y="32"/>
                            </a:lnTo>
                            <a:lnTo>
                              <a:pt x="240" y="48"/>
                            </a:lnTo>
                            <a:lnTo>
                              <a:pt x="288" y="56"/>
                            </a:lnTo>
                            <a:lnTo>
                              <a:pt x="352" y="72"/>
                            </a:lnTo>
                            <a:lnTo>
                              <a:pt x="416" y="88"/>
                            </a:lnTo>
                            <a:lnTo>
                              <a:pt x="456" y="96"/>
                            </a:lnTo>
                            <a:lnTo>
                              <a:pt x="504" y="104"/>
                            </a:lnTo>
                            <a:lnTo>
                              <a:pt x="560" y="120"/>
                            </a:lnTo>
                            <a:lnTo>
                              <a:pt x="600" y="128"/>
                            </a:lnTo>
                            <a:lnTo>
                              <a:pt x="648" y="144"/>
                            </a:lnTo>
                            <a:lnTo>
                              <a:pt x="688" y="152"/>
                            </a:lnTo>
                            <a:lnTo>
                              <a:pt x="712" y="160"/>
                            </a:lnTo>
                            <a:lnTo>
                              <a:pt x="744" y="168"/>
                            </a:lnTo>
                            <a:lnTo>
                              <a:pt x="776" y="176"/>
                            </a:lnTo>
                            <a:lnTo>
                              <a:pt x="792" y="184"/>
                            </a:lnTo>
                            <a:lnTo>
                              <a:pt x="816" y="192"/>
                            </a:lnTo>
                            <a:lnTo>
                              <a:pt x="864" y="208"/>
                            </a:lnTo>
                            <a:lnTo>
                              <a:pt x="928" y="232"/>
                            </a:lnTo>
                            <a:lnTo>
                              <a:pt x="960" y="248"/>
                            </a:lnTo>
                            <a:lnTo>
                              <a:pt x="1008" y="264"/>
                            </a:lnTo>
                            <a:lnTo>
                              <a:pt x="1056" y="288"/>
                            </a:lnTo>
                            <a:lnTo>
                              <a:pt x="1088" y="304"/>
                            </a:lnTo>
                            <a:lnTo>
                              <a:pt x="1136" y="328"/>
                            </a:lnTo>
                            <a:lnTo>
                              <a:pt x="1152" y="336"/>
                            </a:lnTo>
                            <a:lnTo>
                              <a:pt x="1168" y="344"/>
                            </a:lnTo>
                            <a:lnTo>
                              <a:pt x="1200" y="360"/>
                            </a:lnTo>
                            <a:lnTo>
                              <a:pt x="1224" y="376"/>
                            </a:lnTo>
                            <a:lnTo>
                              <a:pt x="1256" y="400"/>
                            </a:lnTo>
                            <a:lnTo>
                              <a:pt x="1272" y="416"/>
                            </a:lnTo>
                            <a:lnTo>
                              <a:pt x="1280" y="432"/>
                            </a:lnTo>
                            <a:lnTo>
                              <a:pt x="1280" y="440"/>
                            </a:lnTo>
                            <a:lnTo>
                              <a:pt x="1280" y="464"/>
                            </a:lnTo>
                            <a:lnTo>
                              <a:pt x="1280" y="464"/>
                            </a:lnTo>
                          </a:path>
                        </a:pathLst>
                      </a:custGeom>
                      <a:grpFill/>
                      <a:ln w="6350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67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51000" y="6070600"/>
                        <a:ext cx="2032000" cy="7874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32" y="16"/>
                          </a:cxn>
                          <a:cxn ang="0">
                            <a:pos x="88" y="48"/>
                          </a:cxn>
                          <a:cxn ang="0">
                            <a:pos x="152" y="80"/>
                          </a:cxn>
                          <a:cxn ang="0">
                            <a:pos x="208" y="112"/>
                          </a:cxn>
                          <a:cxn ang="0">
                            <a:pos x="272" y="144"/>
                          </a:cxn>
                          <a:cxn ang="0">
                            <a:pos x="312" y="168"/>
                          </a:cxn>
                          <a:cxn ang="0">
                            <a:pos x="368" y="200"/>
                          </a:cxn>
                          <a:cxn ang="0">
                            <a:pos x="416" y="224"/>
                          </a:cxn>
                          <a:cxn ang="0">
                            <a:pos x="456" y="240"/>
                          </a:cxn>
                          <a:cxn ang="0">
                            <a:pos x="496" y="264"/>
                          </a:cxn>
                          <a:cxn ang="0">
                            <a:pos x="552" y="288"/>
                          </a:cxn>
                          <a:cxn ang="0">
                            <a:pos x="584" y="304"/>
                          </a:cxn>
                          <a:cxn ang="0">
                            <a:pos x="616" y="320"/>
                          </a:cxn>
                          <a:cxn ang="0">
                            <a:pos x="656" y="336"/>
                          </a:cxn>
                          <a:cxn ang="0">
                            <a:pos x="688" y="352"/>
                          </a:cxn>
                          <a:cxn ang="0">
                            <a:pos x="712" y="360"/>
                          </a:cxn>
                          <a:cxn ang="0">
                            <a:pos x="728" y="368"/>
                          </a:cxn>
                          <a:cxn ang="0">
                            <a:pos x="784" y="392"/>
                          </a:cxn>
                          <a:cxn ang="0">
                            <a:pos x="880" y="424"/>
                          </a:cxn>
                          <a:cxn ang="0">
                            <a:pos x="968" y="448"/>
                          </a:cxn>
                          <a:cxn ang="0">
                            <a:pos x="1064" y="472"/>
                          </a:cxn>
                          <a:cxn ang="0">
                            <a:pos x="1104" y="480"/>
                          </a:cxn>
                          <a:cxn ang="0">
                            <a:pos x="1128" y="488"/>
                          </a:cxn>
                          <a:cxn ang="0">
                            <a:pos x="1160" y="496"/>
                          </a:cxn>
                          <a:cxn ang="0">
                            <a:pos x="1192" y="496"/>
                          </a:cxn>
                          <a:cxn ang="0">
                            <a:pos x="1216" y="496"/>
                          </a:cxn>
                          <a:cxn ang="0">
                            <a:pos x="1232" y="496"/>
                          </a:cxn>
                          <a:cxn ang="0">
                            <a:pos x="1264" y="488"/>
                          </a:cxn>
                          <a:cxn ang="0">
                            <a:pos x="1272" y="480"/>
                          </a:cxn>
                          <a:cxn ang="0">
                            <a:pos x="1280" y="464"/>
                          </a:cxn>
                          <a:cxn ang="0">
                            <a:pos x="1280" y="464"/>
                          </a:cxn>
                        </a:cxnLst>
                        <a:rect l="0" t="0" r="r" b="b"/>
                        <a:pathLst>
                          <a:path w="1280" h="496">
                            <a:moveTo>
                              <a:pt x="0" y="0"/>
                            </a:moveTo>
                            <a:lnTo>
                              <a:pt x="32" y="16"/>
                            </a:lnTo>
                            <a:lnTo>
                              <a:pt x="88" y="48"/>
                            </a:lnTo>
                            <a:lnTo>
                              <a:pt x="152" y="80"/>
                            </a:lnTo>
                            <a:lnTo>
                              <a:pt x="208" y="112"/>
                            </a:lnTo>
                            <a:lnTo>
                              <a:pt x="272" y="144"/>
                            </a:lnTo>
                            <a:lnTo>
                              <a:pt x="312" y="168"/>
                            </a:lnTo>
                            <a:lnTo>
                              <a:pt x="368" y="200"/>
                            </a:lnTo>
                            <a:lnTo>
                              <a:pt x="416" y="224"/>
                            </a:lnTo>
                            <a:lnTo>
                              <a:pt x="456" y="240"/>
                            </a:lnTo>
                            <a:lnTo>
                              <a:pt x="496" y="264"/>
                            </a:lnTo>
                            <a:lnTo>
                              <a:pt x="552" y="288"/>
                            </a:lnTo>
                            <a:lnTo>
                              <a:pt x="584" y="304"/>
                            </a:lnTo>
                            <a:lnTo>
                              <a:pt x="616" y="320"/>
                            </a:lnTo>
                            <a:lnTo>
                              <a:pt x="656" y="336"/>
                            </a:lnTo>
                            <a:lnTo>
                              <a:pt x="688" y="352"/>
                            </a:lnTo>
                            <a:lnTo>
                              <a:pt x="712" y="360"/>
                            </a:lnTo>
                            <a:lnTo>
                              <a:pt x="728" y="368"/>
                            </a:lnTo>
                            <a:lnTo>
                              <a:pt x="784" y="392"/>
                            </a:lnTo>
                            <a:lnTo>
                              <a:pt x="880" y="424"/>
                            </a:lnTo>
                            <a:lnTo>
                              <a:pt x="968" y="448"/>
                            </a:lnTo>
                            <a:lnTo>
                              <a:pt x="1064" y="472"/>
                            </a:lnTo>
                            <a:lnTo>
                              <a:pt x="1104" y="480"/>
                            </a:lnTo>
                            <a:lnTo>
                              <a:pt x="1128" y="488"/>
                            </a:lnTo>
                            <a:lnTo>
                              <a:pt x="1160" y="496"/>
                            </a:lnTo>
                            <a:lnTo>
                              <a:pt x="1192" y="496"/>
                            </a:lnTo>
                            <a:lnTo>
                              <a:pt x="1216" y="496"/>
                            </a:lnTo>
                            <a:lnTo>
                              <a:pt x="1232" y="496"/>
                            </a:lnTo>
                            <a:lnTo>
                              <a:pt x="1264" y="488"/>
                            </a:lnTo>
                            <a:lnTo>
                              <a:pt x="1272" y="480"/>
                            </a:lnTo>
                            <a:lnTo>
                              <a:pt x="1280" y="464"/>
                            </a:lnTo>
                            <a:lnTo>
                              <a:pt x="1280" y="464"/>
                            </a:lnTo>
                          </a:path>
                        </a:pathLst>
                      </a:custGeom>
                      <a:grpFill/>
                      <a:ln w="6350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/>
                      </a:p>
                    </p:txBody>
                  </p:sp>
                </p:grpSp>
                <p:cxnSp>
                  <p:nvCxnSpPr>
                    <p:cNvPr id="65" name="Connecteur droit 64"/>
                    <p:cNvCxnSpPr>
                      <a:cxnSpLocks noChangeAspect="1"/>
                    </p:cNvCxnSpPr>
                    <p:nvPr/>
                  </p:nvCxnSpPr>
                  <p:spPr>
                    <a:xfrm>
                      <a:off x="4673785" y="3671296"/>
                      <a:ext cx="1305072" cy="1544094"/>
                    </a:xfrm>
                    <a:prstGeom prst="line">
                      <a:avLst/>
                    </a:prstGeom>
                    <a:ln w="12700" cap="flat" cmpd="sng" algn="ctr">
                      <a:solidFill>
                        <a:srgbClr val="000000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6" name="ZoneTexte 75"/>
                  <p:cNvSpPr txBox="1"/>
                  <p:nvPr/>
                </p:nvSpPr>
                <p:spPr>
                  <a:xfrm rot="5400000">
                    <a:off x="6789825" y="3801523"/>
                    <a:ext cx="142844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fr-FR" sz="1200" dirty="0" smtClean="0">
                        <a:solidFill>
                          <a:srgbClr val="000000"/>
                        </a:solidFill>
                      </a:rPr>
                      <a:t>Plan de rotation </a:t>
                    </a:r>
                    <a:endParaRPr lang="fr-FR" sz="12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pic>
            <p:nvPicPr>
              <p:cNvPr id="75" name="Image 7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FF0000"/>
                  <a:srgbClr val="FFF1C1"/>
                </a:duotone>
              </a:blip>
              <a:stretch>
                <a:fillRect/>
              </a:stretch>
            </p:blipFill>
            <p:spPr>
              <a:xfrm rot="19041265">
                <a:off x="6480530" y="3402072"/>
                <a:ext cx="1147665" cy="5619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Forme libre 2"/>
          <p:cNvSpPr/>
          <p:nvPr/>
        </p:nvSpPr>
        <p:spPr>
          <a:xfrm>
            <a:off x="6527997" y="4588933"/>
            <a:ext cx="253803" cy="139700"/>
          </a:xfrm>
          <a:custGeom>
            <a:avLst/>
            <a:gdLst>
              <a:gd name="connsiteX0" fmla="*/ 0 w 774700"/>
              <a:gd name="connsiteY0" fmla="*/ 0 h 298450"/>
              <a:gd name="connsiteX1" fmla="*/ 774700 w 774700"/>
              <a:gd name="connsiteY1" fmla="*/ 69850 h 298450"/>
              <a:gd name="connsiteX2" fmla="*/ 323850 w 774700"/>
              <a:gd name="connsiteY2" fmla="*/ 298450 h 298450"/>
              <a:gd name="connsiteX3" fmla="*/ 0 w 774700"/>
              <a:gd name="connsiteY3" fmla="*/ 0 h 298450"/>
              <a:gd name="connsiteX0" fmla="*/ 0 w 741966"/>
              <a:gd name="connsiteY0" fmla="*/ 0 h 285750"/>
              <a:gd name="connsiteX1" fmla="*/ 741966 w 741966"/>
              <a:gd name="connsiteY1" fmla="*/ 57150 h 285750"/>
              <a:gd name="connsiteX2" fmla="*/ 291116 w 741966"/>
              <a:gd name="connsiteY2" fmla="*/ 285750 h 285750"/>
              <a:gd name="connsiteX3" fmla="*/ 0 w 741966"/>
              <a:gd name="connsiteY3" fmla="*/ 0 h 285750"/>
              <a:gd name="connsiteX0" fmla="*/ 0 w 741966"/>
              <a:gd name="connsiteY0" fmla="*/ 0 h 285750"/>
              <a:gd name="connsiteX1" fmla="*/ 38189 w 741966"/>
              <a:gd name="connsiteY1" fmla="*/ 0 h 285750"/>
              <a:gd name="connsiteX2" fmla="*/ 741966 w 741966"/>
              <a:gd name="connsiteY2" fmla="*/ 57150 h 285750"/>
              <a:gd name="connsiteX3" fmla="*/ 291116 w 741966"/>
              <a:gd name="connsiteY3" fmla="*/ 285750 h 285750"/>
              <a:gd name="connsiteX4" fmla="*/ 0 w 741966"/>
              <a:gd name="connsiteY4" fmla="*/ 0 h 285750"/>
              <a:gd name="connsiteX0" fmla="*/ 252927 w 703777"/>
              <a:gd name="connsiteY0" fmla="*/ 285750 h 285750"/>
              <a:gd name="connsiteX1" fmla="*/ 0 w 703777"/>
              <a:gd name="connsiteY1" fmla="*/ 0 h 285750"/>
              <a:gd name="connsiteX2" fmla="*/ 703777 w 703777"/>
              <a:gd name="connsiteY2" fmla="*/ 57150 h 285750"/>
              <a:gd name="connsiteX3" fmla="*/ 252927 w 703777"/>
              <a:gd name="connsiteY3" fmla="*/ 285750 h 285750"/>
              <a:gd name="connsiteX0" fmla="*/ 149270 w 703777"/>
              <a:gd name="connsiteY0" fmla="*/ 298450 h 298450"/>
              <a:gd name="connsiteX1" fmla="*/ 0 w 703777"/>
              <a:gd name="connsiteY1" fmla="*/ 0 h 298450"/>
              <a:gd name="connsiteX2" fmla="*/ 703777 w 703777"/>
              <a:gd name="connsiteY2" fmla="*/ 57150 h 298450"/>
              <a:gd name="connsiteX3" fmla="*/ 149270 w 703777"/>
              <a:gd name="connsiteY3" fmla="*/ 298450 h 298450"/>
              <a:gd name="connsiteX0" fmla="*/ 149270 w 703777"/>
              <a:gd name="connsiteY0" fmla="*/ 298450 h 298450"/>
              <a:gd name="connsiteX1" fmla="*/ 32734 w 703777"/>
              <a:gd name="connsiteY1" fmla="*/ 6985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149270 w 703777"/>
              <a:gd name="connsiteY4" fmla="*/ 298450 h 298450"/>
              <a:gd name="connsiteX0" fmla="*/ 149270 w 703777"/>
              <a:gd name="connsiteY0" fmla="*/ 298450 h 298450"/>
              <a:gd name="connsiteX1" fmla="*/ 5456 w 703777"/>
              <a:gd name="connsiteY1" fmla="*/ 10160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149270 w 703777"/>
              <a:gd name="connsiteY4" fmla="*/ 298450 h 298450"/>
              <a:gd name="connsiteX0" fmla="*/ 258382 w 703777"/>
              <a:gd name="connsiteY0" fmla="*/ 298450 h 298450"/>
              <a:gd name="connsiteX1" fmla="*/ 5456 w 703777"/>
              <a:gd name="connsiteY1" fmla="*/ 10160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258382 w 703777"/>
              <a:gd name="connsiteY4" fmla="*/ 298450 h 298450"/>
              <a:gd name="connsiteX0" fmla="*/ 278349 w 703777"/>
              <a:gd name="connsiteY0" fmla="*/ 265289 h 265289"/>
              <a:gd name="connsiteX1" fmla="*/ 5456 w 703777"/>
              <a:gd name="connsiteY1" fmla="*/ 101600 h 265289"/>
              <a:gd name="connsiteX2" fmla="*/ 0 w 703777"/>
              <a:gd name="connsiteY2" fmla="*/ 0 h 265289"/>
              <a:gd name="connsiteX3" fmla="*/ 703777 w 703777"/>
              <a:gd name="connsiteY3" fmla="*/ 57150 h 265289"/>
              <a:gd name="connsiteX4" fmla="*/ 278349 w 703777"/>
              <a:gd name="connsiteY4" fmla="*/ 265289 h 265289"/>
              <a:gd name="connsiteX0" fmla="*/ 282877 w 708305"/>
              <a:gd name="connsiteY0" fmla="*/ 265289 h 265289"/>
              <a:gd name="connsiteX1" fmla="*/ 0 w 708305"/>
              <a:gd name="connsiteY1" fmla="*/ 123708 h 265289"/>
              <a:gd name="connsiteX2" fmla="*/ 4528 w 708305"/>
              <a:gd name="connsiteY2" fmla="*/ 0 h 265289"/>
              <a:gd name="connsiteX3" fmla="*/ 708305 w 708305"/>
              <a:gd name="connsiteY3" fmla="*/ 57150 h 265289"/>
              <a:gd name="connsiteX4" fmla="*/ 282877 w 708305"/>
              <a:gd name="connsiteY4" fmla="*/ 265289 h 265289"/>
              <a:gd name="connsiteX0" fmla="*/ 282877 w 718287"/>
              <a:gd name="connsiteY0" fmla="*/ 265289 h 265289"/>
              <a:gd name="connsiteX1" fmla="*/ 0 w 718287"/>
              <a:gd name="connsiteY1" fmla="*/ 123708 h 265289"/>
              <a:gd name="connsiteX2" fmla="*/ 4528 w 718287"/>
              <a:gd name="connsiteY2" fmla="*/ 0 h 265289"/>
              <a:gd name="connsiteX3" fmla="*/ 718287 w 718287"/>
              <a:gd name="connsiteY3" fmla="*/ 35042 h 265289"/>
              <a:gd name="connsiteX4" fmla="*/ 282877 w 718287"/>
              <a:gd name="connsiteY4" fmla="*/ 265289 h 265289"/>
              <a:gd name="connsiteX0" fmla="*/ 282877 w 718287"/>
              <a:gd name="connsiteY0" fmla="*/ 232128 h 232128"/>
              <a:gd name="connsiteX1" fmla="*/ 0 w 718287"/>
              <a:gd name="connsiteY1" fmla="*/ 90547 h 232128"/>
              <a:gd name="connsiteX2" fmla="*/ 4528 w 718287"/>
              <a:gd name="connsiteY2" fmla="*/ 0 h 232128"/>
              <a:gd name="connsiteX3" fmla="*/ 718287 w 718287"/>
              <a:gd name="connsiteY3" fmla="*/ 1881 h 232128"/>
              <a:gd name="connsiteX4" fmla="*/ 282877 w 718287"/>
              <a:gd name="connsiteY4" fmla="*/ 232128 h 232128"/>
              <a:gd name="connsiteX0" fmla="*/ 282877 w 718287"/>
              <a:gd name="connsiteY0" fmla="*/ 248709 h 248709"/>
              <a:gd name="connsiteX1" fmla="*/ 0 w 718287"/>
              <a:gd name="connsiteY1" fmla="*/ 107128 h 248709"/>
              <a:gd name="connsiteX2" fmla="*/ 14509 w 718287"/>
              <a:gd name="connsiteY2" fmla="*/ 0 h 248709"/>
              <a:gd name="connsiteX3" fmla="*/ 718287 w 718287"/>
              <a:gd name="connsiteY3" fmla="*/ 18462 h 248709"/>
              <a:gd name="connsiteX4" fmla="*/ 282877 w 718287"/>
              <a:gd name="connsiteY4" fmla="*/ 248709 h 248709"/>
              <a:gd name="connsiteX0" fmla="*/ 210992 w 718287"/>
              <a:gd name="connsiteY0" fmla="*/ 215984 h 215984"/>
              <a:gd name="connsiteX1" fmla="*/ 0 w 718287"/>
              <a:gd name="connsiteY1" fmla="*/ 107128 h 215984"/>
              <a:gd name="connsiteX2" fmla="*/ 14509 w 718287"/>
              <a:gd name="connsiteY2" fmla="*/ 0 h 215984"/>
              <a:gd name="connsiteX3" fmla="*/ 718287 w 718287"/>
              <a:gd name="connsiteY3" fmla="*/ 18462 h 215984"/>
              <a:gd name="connsiteX4" fmla="*/ 210992 w 718287"/>
              <a:gd name="connsiteY4" fmla="*/ 215984 h 21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287" h="215984">
                <a:moveTo>
                  <a:pt x="210992" y="215984"/>
                </a:moveTo>
                <a:lnTo>
                  <a:pt x="0" y="107128"/>
                </a:lnTo>
                <a:lnTo>
                  <a:pt x="14509" y="0"/>
                </a:lnTo>
                <a:lnTo>
                  <a:pt x="718287" y="18462"/>
                </a:lnTo>
                <a:lnTo>
                  <a:pt x="210992" y="215984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accent6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647700" y="1393825"/>
            <a:ext cx="8115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C’est l’angle formé par la corde de la pale et le plan de rotation de l’hélice.  </a:t>
            </a:r>
            <a:endParaRPr lang="fr-FR" sz="1600" b="1" dirty="0"/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640366" y="1063625"/>
            <a:ext cx="2390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 smtClean="0"/>
              <a:t>Calage d’une hélice </a:t>
            </a:r>
            <a:r>
              <a:rPr lang="fr-FR" dirty="0"/>
              <a:t>:</a:t>
            </a:r>
          </a:p>
        </p:txBody>
      </p:sp>
      <p:sp>
        <p:nvSpPr>
          <p:cNvPr id="281" name="Triangle rectangle 280"/>
          <p:cNvSpPr>
            <a:spLocks/>
          </p:cNvSpPr>
          <p:nvPr/>
        </p:nvSpPr>
        <p:spPr bwMode="auto">
          <a:xfrm>
            <a:off x="2159000" y="3621595"/>
            <a:ext cx="1344099" cy="2250000"/>
          </a:xfrm>
          <a:prstGeom prst="rtTriangle">
            <a:avLst/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237" name="Grouper 236"/>
          <p:cNvGrpSpPr/>
          <p:nvPr/>
        </p:nvGrpSpPr>
        <p:grpSpPr>
          <a:xfrm>
            <a:off x="1270000" y="3532694"/>
            <a:ext cx="2247900" cy="1195799"/>
            <a:chOff x="2684001" y="3566483"/>
            <a:chExt cx="2917997" cy="1604416"/>
          </a:xfrm>
          <a:effectLst/>
        </p:grpSpPr>
        <p:sp>
          <p:nvSpPr>
            <p:cNvPr id="224" name="Cylindre 223"/>
            <p:cNvSpPr/>
            <p:nvPr/>
          </p:nvSpPr>
          <p:spPr bwMode="auto">
            <a:xfrm rot="5400000" flipH="1">
              <a:off x="3206801" y="3719000"/>
              <a:ext cx="308999" cy="1354600"/>
            </a:xfrm>
            <a:prstGeom prst="can">
              <a:avLst/>
            </a:prstGeom>
            <a:gradFill flip="none" rotWithShape="1">
              <a:gsLst>
                <a:gs pos="3800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5">
              <a:lum contrast="-60000"/>
            </a:blip>
            <a:stretch>
              <a:fillRect/>
            </a:stretch>
          </p:blipFill>
          <p:spPr>
            <a:xfrm>
              <a:off x="3790950" y="3566483"/>
              <a:ext cx="1811048" cy="1604416"/>
            </a:xfrm>
            <a:prstGeom prst="rect">
              <a:avLst/>
            </a:prstGeom>
            <a:effectLst>
              <a:outerShdw blurRad="50800" dist="38100" dir="4800000" algn="br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0" name="Grouper 49"/>
          <p:cNvGrpSpPr/>
          <p:nvPr/>
        </p:nvGrpSpPr>
        <p:grpSpPr>
          <a:xfrm>
            <a:off x="1863759" y="3530600"/>
            <a:ext cx="307777" cy="2237294"/>
            <a:chOff x="4422615" y="3693603"/>
            <a:chExt cx="312785" cy="2947833"/>
          </a:xfrm>
        </p:grpSpPr>
        <p:cxnSp>
          <p:nvCxnSpPr>
            <p:cNvPr id="240" name="Connecteur droit 239"/>
            <p:cNvCxnSpPr/>
            <p:nvPr/>
          </p:nvCxnSpPr>
          <p:spPr>
            <a:xfrm rot="5400000" flipH="1" flipV="1">
              <a:off x="3225855" y="5166748"/>
              <a:ext cx="2946290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ZoneTexte 240"/>
            <p:cNvSpPr txBox="1"/>
            <p:nvPr/>
          </p:nvSpPr>
          <p:spPr>
            <a:xfrm rot="5400000">
              <a:off x="3637956" y="5543992"/>
              <a:ext cx="1882103" cy="31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chemeClr val="bg1">
                      <a:lumMod val="50000"/>
                    </a:schemeClr>
                  </a:solidFill>
                </a:rPr>
                <a:t>Plan de rotation </a:t>
              </a:r>
              <a:endParaRPr lang="fr-FR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80" name="Légende à une bordure 2 279"/>
          <p:cNvSpPr/>
          <p:nvPr/>
        </p:nvSpPr>
        <p:spPr>
          <a:xfrm>
            <a:off x="2933699" y="5945696"/>
            <a:ext cx="1905001" cy="294199"/>
          </a:xfrm>
          <a:prstGeom prst="accentCallout2">
            <a:avLst>
              <a:gd name="adj1" fmla="val 57042"/>
              <a:gd name="adj2" fmla="val -331"/>
              <a:gd name="adj3" fmla="val 54360"/>
              <a:gd name="adj4" fmla="val -13334"/>
              <a:gd name="adj5" fmla="val -105392"/>
              <a:gd name="adj6" fmla="val -26668"/>
            </a:avLst>
          </a:prstGeom>
          <a:noFill/>
          <a:ln>
            <a:solidFill>
              <a:srgbClr val="FF0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FF0000"/>
                </a:solidFill>
                <a:latin typeface="+mj-lt"/>
                <a:cs typeface="Trebuchet MS"/>
              </a:rPr>
              <a:t>Angle de calage (</a:t>
            </a:r>
            <a:r>
              <a:rPr lang="fr-FR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400" b="0" dirty="0" smtClean="0">
                <a:solidFill>
                  <a:srgbClr val="FF0000"/>
                </a:solidFill>
                <a:latin typeface="+mj-lt"/>
                <a:cs typeface="Symbol" charset="2"/>
              </a:rPr>
              <a:t>)</a:t>
            </a:r>
          </a:p>
        </p:txBody>
      </p:sp>
      <p:pic>
        <p:nvPicPr>
          <p:cNvPr id="229" name="Image 2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0000"/>
              <a:srgbClr val="FFF1C1"/>
            </a:duotone>
          </a:blip>
          <a:stretch>
            <a:fillRect/>
          </a:stretch>
        </p:blipFill>
        <p:spPr>
          <a:xfrm rot="2860439">
            <a:off x="1044928" y="4028080"/>
            <a:ext cx="1147665" cy="561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rouper 76"/>
          <p:cNvGrpSpPr>
            <a:grpSpLocks noChangeAspect="1"/>
          </p:cNvGrpSpPr>
          <p:nvPr/>
        </p:nvGrpSpPr>
        <p:grpSpPr>
          <a:xfrm rot="313716">
            <a:off x="1963736" y="3604360"/>
            <a:ext cx="1678048" cy="2197324"/>
            <a:chOff x="4518632" y="3604178"/>
            <a:chExt cx="2561091" cy="2928756"/>
          </a:xfrm>
        </p:grpSpPr>
        <p:grpSp>
          <p:nvGrpSpPr>
            <p:cNvPr id="78" name="Grouper 222"/>
            <p:cNvGrpSpPr>
              <a:grpSpLocks noChangeAspect="1"/>
            </p:cNvGrpSpPr>
            <p:nvPr/>
          </p:nvGrpSpPr>
          <p:grpSpPr>
            <a:xfrm rot="853933">
              <a:off x="4518632" y="3801924"/>
              <a:ext cx="1244388" cy="888222"/>
              <a:chOff x="1651000" y="6070600"/>
              <a:chExt cx="2035323" cy="787400"/>
            </a:xfrm>
            <a:gradFill flip="none" rotWithShape="1">
              <a:gsLst>
                <a:gs pos="41000">
                  <a:schemeClr val="accent5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>
                <a:off x="1654323" y="6076616"/>
                <a:ext cx="2032000" cy="736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8"/>
                  </a:cxn>
                  <a:cxn ang="0">
                    <a:pos x="112" y="24"/>
                  </a:cxn>
                  <a:cxn ang="0">
                    <a:pos x="168" y="32"/>
                  </a:cxn>
                  <a:cxn ang="0">
                    <a:pos x="240" y="48"/>
                  </a:cxn>
                  <a:cxn ang="0">
                    <a:pos x="288" y="56"/>
                  </a:cxn>
                  <a:cxn ang="0">
                    <a:pos x="352" y="72"/>
                  </a:cxn>
                  <a:cxn ang="0">
                    <a:pos x="416" y="88"/>
                  </a:cxn>
                  <a:cxn ang="0">
                    <a:pos x="456" y="96"/>
                  </a:cxn>
                  <a:cxn ang="0">
                    <a:pos x="504" y="104"/>
                  </a:cxn>
                  <a:cxn ang="0">
                    <a:pos x="560" y="120"/>
                  </a:cxn>
                  <a:cxn ang="0">
                    <a:pos x="600" y="128"/>
                  </a:cxn>
                  <a:cxn ang="0">
                    <a:pos x="648" y="144"/>
                  </a:cxn>
                  <a:cxn ang="0">
                    <a:pos x="688" y="152"/>
                  </a:cxn>
                  <a:cxn ang="0">
                    <a:pos x="712" y="160"/>
                  </a:cxn>
                  <a:cxn ang="0">
                    <a:pos x="744" y="168"/>
                  </a:cxn>
                  <a:cxn ang="0">
                    <a:pos x="776" y="176"/>
                  </a:cxn>
                  <a:cxn ang="0">
                    <a:pos x="792" y="184"/>
                  </a:cxn>
                  <a:cxn ang="0">
                    <a:pos x="816" y="192"/>
                  </a:cxn>
                  <a:cxn ang="0">
                    <a:pos x="864" y="208"/>
                  </a:cxn>
                  <a:cxn ang="0">
                    <a:pos x="928" y="232"/>
                  </a:cxn>
                  <a:cxn ang="0">
                    <a:pos x="960" y="248"/>
                  </a:cxn>
                  <a:cxn ang="0">
                    <a:pos x="1008" y="264"/>
                  </a:cxn>
                  <a:cxn ang="0">
                    <a:pos x="1056" y="288"/>
                  </a:cxn>
                  <a:cxn ang="0">
                    <a:pos x="1088" y="304"/>
                  </a:cxn>
                  <a:cxn ang="0">
                    <a:pos x="1136" y="328"/>
                  </a:cxn>
                  <a:cxn ang="0">
                    <a:pos x="1152" y="336"/>
                  </a:cxn>
                  <a:cxn ang="0">
                    <a:pos x="1168" y="344"/>
                  </a:cxn>
                  <a:cxn ang="0">
                    <a:pos x="1200" y="360"/>
                  </a:cxn>
                  <a:cxn ang="0">
                    <a:pos x="1224" y="376"/>
                  </a:cxn>
                  <a:cxn ang="0">
                    <a:pos x="1256" y="400"/>
                  </a:cxn>
                  <a:cxn ang="0">
                    <a:pos x="1272" y="416"/>
                  </a:cxn>
                  <a:cxn ang="0">
                    <a:pos x="1280" y="432"/>
                  </a:cxn>
                  <a:cxn ang="0">
                    <a:pos x="1280" y="440"/>
                  </a:cxn>
                  <a:cxn ang="0">
                    <a:pos x="1280" y="464"/>
                  </a:cxn>
                  <a:cxn ang="0">
                    <a:pos x="1280" y="464"/>
                  </a:cxn>
                </a:cxnLst>
                <a:rect l="0" t="0" r="r" b="b"/>
                <a:pathLst>
                  <a:path w="1280" h="464">
                    <a:moveTo>
                      <a:pt x="0" y="0"/>
                    </a:moveTo>
                    <a:lnTo>
                      <a:pt x="40" y="8"/>
                    </a:lnTo>
                    <a:lnTo>
                      <a:pt x="112" y="24"/>
                    </a:lnTo>
                    <a:lnTo>
                      <a:pt x="168" y="32"/>
                    </a:lnTo>
                    <a:lnTo>
                      <a:pt x="240" y="48"/>
                    </a:lnTo>
                    <a:lnTo>
                      <a:pt x="288" y="56"/>
                    </a:lnTo>
                    <a:lnTo>
                      <a:pt x="352" y="72"/>
                    </a:lnTo>
                    <a:lnTo>
                      <a:pt x="416" y="88"/>
                    </a:lnTo>
                    <a:lnTo>
                      <a:pt x="456" y="96"/>
                    </a:lnTo>
                    <a:lnTo>
                      <a:pt x="504" y="104"/>
                    </a:lnTo>
                    <a:lnTo>
                      <a:pt x="560" y="120"/>
                    </a:lnTo>
                    <a:lnTo>
                      <a:pt x="600" y="128"/>
                    </a:lnTo>
                    <a:lnTo>
                      <a:pt x="648" y="144"/>
                    </a:lnTo>
                    <a:lnTo>
                      <a:pt x="688" y="152"/>
                    </a:lnTo>
                    <a:lnTo>
                      <a:pt x="712" y="160"/>
                    </a:lnTo>
                    <a:lnTo>
                      <a:pt x="744" y="168"/>
                    </a:lnTo>
                    <a:lnTo>
                      <a:pt x="776" y="176"/>
                    </a:lnTo>
                    <a:lnTo>
                      <a:pt x="792" y="184"/>
                    </a:lnTo>
                    <a:lnTo>
                      <a:pt x="816" y="192"/>
                    </a:lnTo>
                    <a:lnTo>
                      <a:pt x="864" y="208"/>
                    </a:lnTo>
                    <a:lnTo>
                      <a:pt x="928" y="232"/>
                    </a:lnTo>
                    <a:lnTo>
                      <a:pt x="960" y="248"/>
                    </a:lnTo>
                    <a:lnTo>
                      <a:pt x="1008" y="264"/>
                    </a:lnTo>
                    <a:lnTo>
                      <a:pt x="1056" y="288"/>
                    </a:lnTo>
                    <a:lnTo>
                      <a:pt x="1088" y="304"/>
                    </a:lnTo>
                    <a:lnTo>
                      <a:pt x="1136" y="328"/>
                    </a:lnTo>
                    <a:lnTo>
                      <a:pt x="1152" y="336"/>
                    </a:lnTo>
                    <a:lnTo>
                      <a:pt x="1168" y="344"/>
                    </a:lnTo>
                    <a:lnTo>
                      <a:pt x="1200" y="360"/>
                    </a:lnTo>
                    <a:lnTo>
                      <a:pt x="1224" y="376"/>
                    </a:lnTo>
                    <a:lnTo>
                      <a:pt x="1256" y="400"/>
                    </a:lnTo>
                    <a:lnTo>
                      <a:pt x="1272" y="416"/>
                    </a:lnTo>
                    <a:lnTo>
                      <a:pt x="1280" y="432"/>
                    </a:lnTo>
                    <a:lnTo>
                      <a:pt x="1280" y="440"/>
                    </a:lnTo>
                    <a:lnTo>
                      <a:pt x="1280" y="464"/>
                    </a:lnTo>
                    <a:lnTo>
                      <a:pt x="1280" y="464"/>
                    </a:lnTo>
                  </a:path>
                </a:pathLst>
              </a:custGeom>
              <a:grpFill/>
              <a:ln w="63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Freeform 13"/>
              <p:cNvSpPr>
                <a:spLocks/>
              </p:cNvSpPr>
              <p:nvPr/>
            </p:nvSpPr>
            <p:spPr bwMode="auto">
              <a:xfrm>
                <a:off x="1651000" y="6070600"/>
                <a:ext cx="2032000" cy="787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6"/>
                  </a:cxn>
                  <a:cxn ang="0">
                    <a:pos x="88" y="48"/>
                  </a:cxn>
                  <a:cxn ang="0">
                    <a:pos x="152" y="80"/>
                  </a:cxn>
                  <a:cxn ang="0">
                    <a:pos x="208" y="112"/>
                  </a:cxn>
                  <a:cxn ang="0">
                    <a:pos x="272" y="144"/>
                  </a:cxn>
                  <a:cxn ang="0">
                    <a:pos x="312" y="168"/>
                  </a:cxn>
                  <a:cxn ang="0">
                    <a:pos x="368" y="200"/>
                  </a:cxn>
                  <a:cxn ang="0">
                    <a:pos x="416" y="224"/>
                  </a:cxn>
                  <a:cxn ang="0">
                    <a:pos x="456" y="240"/>
                  </a:cxn>
                  <a:cxn ang="0">
                    <a:pos x="496" y="264"/>
                  </a:cxn>
                  <a:cxn ang="0">
                    <a:pos x="552" y="288"/>
                  </a:cxn>
                  <a:cxn ang="0">
                    <a:pos x="584" y="304"/>
                  </a:cxn>
                  <a:cxn ang="0">
                    <a:pos x="616" y="320"/>
                  </a:cxn>
                  <a:cxn ang="0">
                    <a:pos x="656" y="336"/>
                  </a:cxn>
                  <a:cxn ang="0">
                    <a:pos x="688" y="352"/>
                  </a:cxn>
                  <a:cxn ang="0">
                    <a:pos x="712" y="360"/>
                  </a:cxn>
                  <a:cxn ang="0">
                    <a:pos x="728" y="368"/>
                  </a:cxn>
                  <a:cxn ang="0">
                    <a:pos x="784" y="392"/>
                  </a:cxn>
                  <a:cxn ang="0">
                    <a:pos x="880" y="424"/>
                  </a:cxn>
                  <a:cxn ang="0">
                    <a:pos x="968" y="448"/>
                  </a:cxn>
                  <a:cxn ang="0">
                    <a:pos x="1064" y="472"/>
                  </a:cxn>
                  <a:cxn ang="0">
                    <a:pos x="1104" y="480"/>
                  </a:cxn>
                  <a:cxn ang="0">
                    <a:pos x="1128" y="488"/>
                  </a:cxn>
                  <a:cxn ang="0">
                    <a:pos x="1160" y="496"/>
                  </a:cxn>
                  <a:cxn ang="0">
                    <a:pos x="1192" y="496"/>
                  </a:cxn>
                  <a:cxn ang="0">
                    <a:pos x="1216" y="496"/>
                  </a:cxn>
                  <a:cxn ang="0">
                    <a:pos x="1232" y="496"/>
                  </a:cxn>
                  <a:cxn ang="0">
                    <a:pos x="1264" y="488"/>
                  </a:cxn>
                  <a:cxn ang="0">
                    <a:pos x="1272" y="480"/>
                  </a:cxn>
                  <a:cxn ang="0">
                    <a:pos x="1280" y="464"/>
                  </a:cxn>
                  <a:cxn ang="0">
                    <a:pos x="1280" y="464"/>
                  </a:cxn>
                </a:cxnLst>
                <a:rect l="0" t="0" r="r" b="b"/>
                <a:pathLst>
                  <a:path w="1280" h="496">
                    <a:moveTo>
                      <a:pt x="0" y="0"/>
                    </a:moveTo>
                    <a:lnTo>
                      <a:pt x="32" y="16"/>
                    </a:lnTo>
                    <a:lnTo>
                      <a:pt x="88" y="48"/>
                    </a:lnTo>
                    <a:lnTo>
                      <a:pt x="152" y="80"/>
                    </a:lnTo>
                    <a:lnTo>
                      <a:pt x="208" y="112"/>
                    </a:lnTo>
                    <a:lnTo>
                      <a:pt x="272" y="144"/>
                    </a:lnTo>
                    <a:lnTo>
                      <a:pt x="312" y="168"/>
                    </a:lnTo>
                    <a:lnTo>
                      <a:pt x="368" y="200"/>
                    </a:lnTo>
                    <a:lnTo>
                      <a:pt x="416" y="224"/>
                    </a:lnTo>
                    <a:lnTo>
                      <a:pt x="456" y="240"/>
                    </a:lnTo>
                    <a:lnTo>
                      <a:pt x="496" y="264"/>
                    </a:lnTo>
                    <a:lnTo>
                      <a:pt x="552" y="288"/>
                    </a:lnTo>
                    <a:lnTo>
                      <a:pt x="584" y="304"/>
                    </a:lnTo>
                    <a:lnTo>
                      <a:pt x="616" y="320"/>
                    </a:lnTo>
                    <a:lnTo>
                      <a:pt x="656" y="336"/>
                    </a:lnTo>
                    <a:lnTo>
                      <a:pt x="688" y="352"/>
                    </a:lnTo>
                    <a:lnTo>
                      <a:pt x="712" y="360"/>
                    </a:lnTo>
                    <a:lnTo>
                      <a:pt x="728" y="368"/>
                    </a:lnTo>
                    <a:lnTo>
                      <a:pt x="784" y="392"/>
                    </a:lnTo>
                    <a:lnTo>
                      <a:pt x="880" y="424"/>
                    </a:lnTo>
                    <a:lnTo>
                      <a:pt x="968" y="448"/>
                    </a:lnTo>
                    <a:lnTo>
                      <a:pt x="1064" y="472"/>
                    </a:lnTo>
                    <a:lnTo>
                      <a:pt x="1104" y="480"/>
                    </a:lnTo>
                    <a:lnTo>
                      <a:pt x="1128" y="488"/>
                    </a:lnTo>
                    <a:lnTo>
                      <a:pt x="1160" y="496"/>
                    </a:lnTo>
                    <a:lnTo>
                      <a:pt x="1192" y="496"/>
                    </a:lnTo>
                    <a:lnTo>
                      <a:pt x="1216" y="496"/>
                    </a:lnTo>
                    <a:lnTo>
                      <a:pt x="1232" y="496"/>
                    </a:lnTo>
                    <a:lnTo>
                      <a:pt x="1264" y="488"/>
                    </a:lnTo>
                    <a:lnTo>
                      <a:pt x="1272" y="480"/>
                    </a:lnTo>
                    <a:lnTo>
                      <a:pt x="1280" y="464"/>
                    </a:lnTo>
                    <a:lnTo>
                      <a:pt x="1280" y="464"/>
                    </a:lnTo>
                  </a:path>
                </a:pathLst>
              </a:custGeom>
              <a:grpFill/>
              <a:ln w="63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cxnSp>
          <p:nvCxnSpPr>
            <p:cNvPr id="79" name="Connecteur droit 78"/>
            <p:cNvCxnSpPr>
              <a:cxnSpLocks noChangeAspect="1"/>
            </p:cNvCxnSpPr>
            <p:nvPr/>
          </p:nvCxnSpPr>
          <p:spPr>
            <a:xfrm>
              <a:off x="4604344" y="3604178"/>
              <a:ext cx="2475379" cy="2928756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ZoneTexte 81"/>
          <p:cNvSpPr txBox="1"/>
          <p:nvPr/>
        </p:nvSpPr>
        <p:spPr>
          <a:xfrm rot="3467363">
            <a:off x="2501899" y="4912380"/>
            <a:ext cx="146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Corde de profil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3" name="Connecteur droit 82"/>
          <p:cNvCxnSpPr/>
          <p:nvPr/>
        </p:nvCxnSpPr>
        <p:spPr>
          <a:xfrm rot="10800000">
            <a:off x="6318710" y="6173048"/>
            <a:ext cx="1555290" cy="253152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 rot="540000">
            <a:off x="5346700" y="6207323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tx2"/>
                </a:solidFill>
              </a:rPr>
              <a:t>Vitesse linéaire de l’hélice</a:t>
            </a:r>
            <a:endParaRPr lang="fr-FR" sz="1400" dirty="0">
              <a:solidFill>
                <a:schemeClr val="tx2"/>
              </a:solidFill>
            </a:endParaRPr>
          </a:p>
        </p:txBody>
      </p:sp>
      <p:cxnSp>
        <p:nvCxnSpPr>
          <p:cNvPr id="89" name="Connecteur droit 88"/>
          <p:cNvCxnSpPr>
            <a:cxnSpLocks/>
          </p:cNvCxnSpPr>
          <p:nvPr/>
        </p:nvCxnSpPr>
        <p:spPr>
          <a:xfrm rot="10800000">
            <a:off x="6536872" y="4575049"/>
            <a:ext cx="473527" cy="22351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 Box 50"/>
          <p:cNvSpPr txBox="1">
            <a:spLocks noChangeArrowheads="1"/>
          </p:cNvSpPr>
          <p:nvPr/>
        </p:nvSpPr>
        <p:spPr bwMode="auto">
          <a:xfrm>
            <a:off x="628650" y="2117726"/>
            <a:ext cx="7169150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 smtClean="0"/>
              <a:t>Il est dû aux variations du calage en fonction du rayon de la pale.</a:t>
            </a:r>
          </a:p>
          <a:p>
            <a:pPr>
              <a:lnSpc>
                <a:spcPct val="120000"/>
              </a:lnSpc>
            </a:pPr>
            <a:r>
              <a:rPr lang="fr-FR" sz="1600" dirty="0" smtClean="0"/>
              <a:t>Il permet de compenser les différences de vitesse linéaire de la pale.</a:t>
            </a:r>
          </a:p>
        </p:txBody>
      </p:sp>
      <p:sp>
        <p:nvSpPr>
          <p:cNvPr id="92" name="Text Box 50"/>
          <p:cNvSpPr txBox="1">
            <a:spLocks noChangeArrowheads="1"/>
          </p:cNvSpPr>
          <p:nvPr/>
        </p:nvSpPr>
        <p:spPr bwMode="auto">
          <a:xfrm>
            <a:off x="628650" y="2755955"/>
            <a:ext cx="8115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Par convention le calage de référence se situe à 70% du rayon de la pale. </a:t>
            </a:r>
            <a:endParaRPr lang="fr-FR" sz="1600" b="1" dirty="0"/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614966" y="1838325"/>
            <a:ext cx="2480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 smtClean="0"/>
              <a:t>Vrillage d’une hélice </a:t>
            </a:r>
            <a:r>
              <a:rPr lang="fr-FR" dirty="0"/>
              <a:t>:</a:t>
            </a:r>
          </a:p>
        </p:txBody>
      </p:sp>
      <p:cxnSp>
        <p:nvCxnSpPr>
          <p:cNvPr id="69" name="Connecteur droit 68"/>
          <p:cNvCxnSpPr/>
          <p:nvPr/>
        </p:nvCxnSpPr>
        <p:spPr>
          <a:xfrm rot="16200000" flipV="1">
            <a:off x="4910005" y="4300405"/>
            <a:ext cx="1972400" cy="18590"/>
          </a:xfrm>
          <a:prstGeom prst="line">
            <a:avLst/>
          </a:prstGeom>
          <a:ln w="28575" cap="flat" cmpd="sng" algn="ctr">
            <a:solidFill>
              <a:srgbClr val="C0504D"/>
            </a:solidFill>
            <a:prstDash val="solid"/>
            <a:round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4491125" y="4220623"/>
            <a:ext cx="1428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accent2">
                    <a:lumMod val="75000"/>
                  </a:schemeClr>
                </a:solidFill>
              </a:rPr>
              <a:t>0,7 R</a:t>
            </a:r>
            <a:endParaRPr lang="fr-FR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5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sp>
        <p:nvSpPr>
          <p:cNvPr id="90" name="Forme libre 89"/>
          <p:cNvSpPr/>
          <p:nvPr/>
        </p:nvSpPr>
        <p:spPr>
          <a:xfrm>
            <a:off x="6553397" y="5113862"/>
            <a:ext cx="287999" cy="158833"/>
          </a:xfrm>
          <a:custGeom>
            <a:avLst/>
            <a:gdLst>
              <a:gd name="connsiteX0" fmla="*/ 0 w 774700"/>
              <a:gd name="connsiteY0" fmla="*/ 0 h 298450"/>
              <a:gd name="connsiteX1" fmla="*/ 774700 w 774700"/>
              <a:gd name="connsiteY1" fmla="*/ 69850 h 298450"/>
              <a:gd name="connsiteX2" fmla="*/ 323850 w 774700"/>
              <a:gd name="connsiteY2" fmla="*/ 298450 h 298450"/>
              <a:gd name="connsiteX3" fmla="*/ 0 w 774700"/>
              <a:gd name="connsiteY3" fmla="*/ 0 h 298450"/>
              <a:gd name="connsiteX0" fmla="*/ 0 w 741966"/>
              <a:gd name="connsiteY0" fmla="*/ 0 h 285750"/>
              <a:gd name="connsiteX1" fmla="*/ 741966 w 741966"/>
              <a:gd name="connsiteY1" fmla="*/ 57150 h 285750"/>
              <a:gd name="connsiteX2" fmla="*/ 291116 w 741966"/>
              <a:gd name="connsiteY2" fmla="*/ 285750 h 285750"/>
              <a:gd name="connsiteX3" fmla="*/ 0 w 741966"/>
              <a:gd name="connsiteY3" fmla="*/ 0 h 285750"/>
              <a:gd name="connsiteX0" fmla="*/ 0 w 741966"/>
              <a:gd name="connsiteY0" fmla="*/ 0 h 285750"/>
              <a:gd name="connsiteX1" fmla="*/ 38189 w 741966"/>
              <a:gd name="connsiteY1" fmla="*/ 0 h 285750"/>
              <a:gd name="connsiteX2" fmla="*/ 741966 w 741966"/>
              <a:gd name="connsiteY2" fmla="*/ 57150 h 285750"/>
              <a:gd name="connsiteX3" fmla="*/ 291116 w 741966"/>
              <a:gd name="connsiteY3" fmla="*/ 285750 h 285750"/>
              <a:gd name="connsiteX4" fmla="*/ 0 w 741966"/>
              <a:gd name="connsiteY4" fmla="*/ 0 h 285750"/>
              <a:gd name="connsiteX0" fmla="*/ 252927 w 703777"/>
              <a:gd name="connsiteY0" fmla="*/ 285750 h 285750"/>
              <a:gd name="connsiteX1" fmla="*/ 0 w 703777"/>
              <a:gd name="connsiteY1" fmla="*/ 0 h 285750"/>
              <a:gd name="connsiteX2" fmla="*/ 703777 w 703777"/>
              <a:gd name="connsiteY2" fmla="*/ 57150 h 285750"/>
              <a:gd name="connsiteX3" fmla="*/ 252927 w 703777"/>
              <a:gd name="connsiteY3" fmla="*/ 285750 h 285750"/>
              <a:gd name="connsiteX0" fmla="*/ 149270 w 703777"/>
              <a:gd name="connsiteY0" fmla="*/ 298450 h 298450"/>
              <a:gd name="connsiteX1" fmla="*/ 0 w 703777"/>
              <a:gd name="connsiteY1" fmla="*/ 0 h 298450"/>
              <a:gd name="connsiteX2" fmla="*/ 703777 w 703777"/>
              <a:gd name="connsiteY2" fmla="*/ 57150 h 298450"/>
              <a:gd name="connsiteX3" fmla="*/ 149270 w 703777"/>
              <a:gd name="connsiteY3" fmla="*/ 298450 h 298450"/>
              <a:gd name="connsiteX0" fmla="*/ 149270 w 703777"/>
              <a:gd name="connsiteY0" fmla="*/ 298450 h 298450"/>
              <a:gd name="connsiteX1" fmla="*/ 32734 w 703777"/>
              <a:gd name="connsiteY1" fmla="*/ 6985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149270 w 703777"/>
              <a:gd name="connsiteY4" fmla="*/ 298450 h 298450"/>
              <a:gd name="connsiteX0" fmla="*/ 149270 w 703777"/>
              <a:gd name="connsiteY0" fmla="*/ 298450 h 298450"/>
              <a:gd name="connsiteX1" fmla="*/ 5456 w 703777"/>
              <a:gd name="connsiteY1" fmla="*/ 10160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149270 w 703777"/>
              <a:gd name="connsiteY4" fmla="*/ 298450 h 298450"/>
              <a:gd name="connsiteX0" fmla="*/ 258382 w 703777"/>
              <a:gd name="connsiteY0" fmla="*/ 298450 h 298450"/>
              <a:gd name="connsiteX1" fmla="*/ 5456 w 703777"/>
              <a:gd name="connsiteY1" fmla="*/ 10160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258382 w 703777"/>
              <a:gd name="connsiteY4" fmla="*/ 298450 h 298450"/>
              <a:gd name="connsiteX0" fmla="*/ 278349 w 703777"/>
              <a:gd name="connsiteY0" fmla="*/ 265289 h 265289"/>
              <a:gd name="connsiteX1" fmla="*/ 5456 w 703777"/>
              <a:gd name="connsiteY1" fmla="*/ 101600 h 265289"/>
              <a:gd name="connsiteX2" fmla="*/ 0 w 703777"/>
              <a:gd name="connsiteY2" fmla="*/ 0 h 265289"/>
              <a:gd name="connsiteX3" fmla="*/ 703777 w 703777"/>
              <a:gd name="connsiteY3" fmla="*/ 57150 h 265289"/>
              <a:gd name="connsiteX4" fmla="*/ 278349 w 703777"/>
              <a:gd name="connsiteY4" fmla="*/ 265289 h 265289"/>
              <a:gd name="connsiteX0" fmla="*/ 282877 w 708305"/>
              <a:gd name="connsiteY0" fmla="*/ 265289 h 265289"/>
              <a:gd name="connsiteX1" fmla="*/ 0 w 708305"/>
              <a:gd name="connsiteY1" fmla="*/ 123708 h 265289"/>
              <a:gd name="connsiteX2" fmla="*/ 4528 w 708305"/>
              <a:gd name="connsiteY2" fmla="*/ 0 h 265289"/>
              <a:gd name="connsiteX3" fmla="*/ 708305 w 708305"/>
              <a:gd name="connsiteY3" fmla="*/ 57150 h 265289"/>
              <a:gd name="connsiteX4" fmla="*/ 282877 w 708305"/>
              <a:gd name="connsiteY4" fmla="*/ 265289 h 265289"/>
              <a:gd name="connsiteX0" fmla="*/ 282877 w 718287"/>
              <a:gd name="connsiteY0" fmla="*/ 265289 h 265289"/>
              <a:gd name="connsiteX1" fmla="*/ 0 w 718287"/>
              <a:gd name="connsiteY1" fmla="*/ 123708 h 265289"/>
              <a:gd name="connsiteX2" fmla="*/ 4528 w 718287"/>
              <a:gd name="connsiteY2" fmla="*/ 0 h 265289"/>
              <a:gd name="connsiteX3" fmla="*/ 718287 w 718287"/>
              <a:gd name="connsiteY3" fmla="*/ 35042 h 265289"/>
              <a:gd name="connsiteX4" fmla="*/ 282877 w 718287"/>
              <a:gd name="connsiteY4" fmla="*/ 265289 h 265289"/>
              <a:gd name="connsiteX0" fmla="*/ 282877 w 718287"/>
              <a:gd name="connsiteY0" fmla="*/ 232128 h 232128"/>
              <a:gd name="connsiteX1" fmla="*/ 0 w 718287"/>
              <a:gd name="connsiteY1" fmla="*/ 90547 h 232128"/>
              <a:gd name="connsiteX2" fmla="*/ 4528 w 718287"/>
              <a:gd name="connsiteY2" fmla="*/ 0 h 232128"/>
              <a:gd name="connsiteX3" fmla="*/ 718287 w 718287"/>
              <a:gd name="connsiteY3" fmla="*/ 1881 h 232128"/>
              <a:gd name="connsiteX4" fmla="*/ 282877 w 718287"/>
              <a:gd name="connsiteY4" fmla="*/ 232128 h 232128"/>
              <a:gd name="connsiteX0" fmla="*/ 282877 w 718287"/>
              <a:gd name="connsiteY0" fmla="*/ 248709 h 248709"/>
              <a:gd name="connsiteX1" fmla="*/ 0 w 718287"/>
              <a:gd name="connsiteY1" fmla="*/ 107128 h 248709"/>
              <a:gd name="connsiteX2" fmla="*/ 14509 w 718287"/>
              <a:gd name="connsiteY2" fmla="*/ 0 h 248709"/>
              <a:gd name="connsiteX3" fmla="*/ 718287 w 718287"/>
              <a:gd name="connsiteY3" fmla="*/ 18462 h 248709"/>
              <a:gd name="connsiteX4" fmla="*/ 282877 w 718287"/>
              <a:gd name="connsiteY4" fmla="*/ 248709 h 248709"/>
              <a:gd name="connsiteX0" fmla="*/ 282876 w 718287"/>
              <a:gd name="connsiteY0" fmla="*/ 213613 h 213613"/>
              <a:gd name="connsiteX1" fmla="*/ 0 w 718287"/>
              <a:gd name="connsiteY1" fmla="*/ 107128 h 213613"/>
              <a:gd name="connsiteX2" fmla="*/ 14509 w 718287"/>
              <a:gd name="connsiteY2" fmla="*/ 0 h 213613"/>
              <a:gd name="connsiteX3" fmla="*/ 718287 w 718287"/>
              <a:gd name="connsiteY3" fmla="*/ 18462 h 213613"/>
              <a:gd name="connsiteX4" fmla="*/ 282876 w 718287"/>
              <a:gd name="connsiteY4" fmla="*/ 213613 h 213613"/>
              <a:gd name="connsiteX0" fmla="*/ 282876 w 718287"/>
              <a:gd name="connsiteY0" fmla="*/ 237010 h 237010"/>
              <a:gd name="connsiteX1" fmla="*/ 0 w 718287"/>
              <a:gd name="connsiteY1" fmla="*/ 130525 h 237010"/>
              <a:gd name="connsiteX2" fmla="*/ 25065 w 718287"/>
              <a:gd name="connsiteY2" fmla="*/ 0 h 237010"/>
              <a:gd name="connsiteX3" fmla="*/ 718287 w 718287"/>
              <a:gd name="connsiteY3" fmla="*/ 41859 h 237010"/>
              <a:gd name="connsiteX4" fmla="*/ 282876 w 718287"/>
              <a:gd name="connsiteY4" fmla="*/ 237010 h 237010"/>
              <a:gd name="connsiteX0" fmla="*/ 230085 w 718287"/>
              <a:gd name="connsiteY0" fmla="*/ 219462 h 219462"/>
              <a:gd name="connsiteX1" fmla="*/ 0 w 718287"/>
              <a:gd name="connsiteY1" fmla="*/ 130525 h 219462"/>
              <a:gd name="connsiteX2" fmla="*/ 25065 w 718287"/>
              <a:gd name="connsiteY2" fmla="*/ 0 h 219462"/>
              <a:gd name="connsiteX3" fmla="*/ 718287 w 718287"/>
              <a:gd name="connsiteY3" fmla="*/ 41859 h 219462"/>
              <a:gd name="connsiteX4" fmla="*/ 230085 w 718287"/>
              <a:gd name="connsiteY4" fmla="*/ 219462 h 2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287" h="219462">
                <a:moveTo>
                  <a:pt x="230085" y="219462"/>
                </a:moveTo>
                <a:lnTo>
                  <a:pt x="0" y="130525"/>
                </a:lnTo>
                <a:lnTo>
                  <a:pt x="25065" y="0"/>
                </a:lnTo>
                <a:lnTo>
                  <a:pt x="718287" y="41859"/>
                </a:lnTo>
                <a:lnTo>
                  <a:pt x="230085" y="219462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accent6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87"/>
          <p:cNvCxnSpPr>
            <a:cxnSpLocks noChangeAspect="1"/>
          </p:cNvCxnSpPr>
          <p:nvPr/>
        </p:nvCxnSpPr>
        <p:spPr>
          <a:xfrm flipH="1" flipV="1">
            <a:off x="6553200" y="5100400"/>
            <a:ext cx="762003" cy="93902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Forme libre 96"/>
          <p:cNvSpPr/>
          <p:nvPr/>
        </p:nvSpPr>
        <p:spPr>
          <a:xfrm>
            <a:off x="6511064" y="5643025"/>
            <a:ext cx="287999" cy="141866"/>
          </a:xfrm>
          <a:custGeom>
            <a:avLst/>
            <a:gdLst>
              <a:gd name="connsiteX0" fmla="*/ 0 w 774700"/>
              <a:gd name="connsiteY0" fmla="*/ 0 h 298450"/>
              <a:gd name="connsiteX1" fmla="*/ 774700 w 774700"/>
              <a:gd name="connsiteY1" fmla="*/ 69850 h 298450"/>
              <a:gd name="connsiteX2" fmla="*/ 323850 w 774700"/>
              <a:gd name="connsiteY2" fmla="*/ 298450 h 298450"/>
              <a:gd name="connsiteX3" fmla="*/ 0 w 774700"/>
              <a:gd name="connsiteY3" fmla="*/ 0 h 298450"/>
              <a:gd name="connsiteX0" fmla="*/ 0 w 741966"/>
              <a:gd name="connsiteY0" fmla="*/ 0 h 285750"/>
              <a:gd name="connsiteX1" fmla="*/ 741966 w 741966"/>
              <a:gd name="connsiteY1" fmla="*/ 57150 h 285750"/>
              <a:gd name="connsiteX2" fmla="*/ 291116 w 741966"/>
              <a:gd name="connsiteY2" fmla="*/ 285750 h 285750"/>
              <a:gd name="connsiteX3" fmla="*/ 0 w 741966"/>
              <a:gd name="connsiteY3" fmla="*/ 0 h 285750"/>
              <a:gd name="connsiteX0" fmla="*/ 0 w 741966"/>
              <a:gd name="connsiteY0" fmla="*/ 0 h 285750"/>
              <a:gd name="connsiteX1" fmla="*/ 38189 w 741966"/>
              <a:gd name="connsiteY1" fmla="*/ 0 h 285750"/>
              <a:gd name="connsiteX2" fmla="*/ 741966 w 741966"/>
              <a:gd name="connsiteY2" fmla="*/ 57150 h 285750"/>
              <a:gd name="connsiteX3" fmla="*/ 291116 w 741966"/>
              <a:gd name="connsiteY3" fmla="*/ 285750 h 285750"/>
              <a:gd name="connsiteX4" fmla="*/ 0 w 741966"/>
              <a:gd name="connsiteY4" fmla="*/ 0 h 285750"/>
              <a:gd name="connsiteX0" fmla="*/ 252927 w 703777"/>
              <a:gd name="connsiteY0" fmla="*/ 285750 h 285750"/>
              <a:gd name="connsiteX1" fmla="*/ 0 w 703777"/>
              <a:gd name="connsiteY1" fmla="*/ 0 h 285750"/>
              <a:gd name="connsiteX2" fmla="*/ 703777 w 703777"/>
              <a:gd name="connsiteY2" fmla="*/ 57150 h 285750"/>
              <a:gd name="connsiteX3" fmla="*/ 252927 w 703777"/>
              <a:gd name="connsiteY3" fmla="*/ 285750 h 285750"/>
              <a:gd name="connsiteX0" fmla="*/ 149270 w 703777"/>
              <a:gd name="connsiteY0" fmla="*/ 298450 h 298450"/>
              <a:gd name="connsiteX1" fmla="*/ 0 w 703777"/>
              <a:gd name="connsiteY1" fmla="*/ 0 h 298450"/>
              <a:gd name="connsiteX2" fmla="*/ 703777 w 703777"/>
              <a:gd name="connsiteY2" fmla="*/ 57150 h 298450"/>
              <a:gd name="connsiteX3" fmla="*/ 149270 w 703777"/>
              <a:gd name="connsiteY3" fmla="*/ 298450 h 298450"/>
              <a:gd name="connsiteX0" fmla="*/ 149270 w 703777"/>
              <a:gd name="connsiteY0" fmla="*/ 298450 h 298450"/>
              <a:gd name="connsiteX1" fmla="*/ 32734 w 703777"/>
              <a:gd name="connsiteY1" fmla="*/ 6985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149270 w 703777"/>
              <a:gd name="connsiteY4" fmla="*/ 298450 h 298450"/>
              <a:gd name="connsiteX0" fmla="*/ 149270 w 703777"/>
              <a:gd name="connsiteY0" fmla="*/ 298450 h 298450"/>
              <a:gd name="connsiteX1" fmla="*/ 5456 w 703777"/>
              <a:gd name="connsiteY1" fmla="*/ 10160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149270 w 703777"/>
              <a:gd name="connsiteY4" fmla="*/ 298450 h 298450"/>
              <a:gd name="connsiteX0" fmla="*/ 258382 w 703777"/>
              <a:gd name="connsiteY0" fmla="*/ 298450 h 298450"/>
              <a:gd name="connsiteX1" fmla="*/ 5456 w 703777"/>
              <a:gd name="connsiteY1" fmla="*/ 101600 h 298450"/>
              <a:gd name="connsiteX2" fmla="*/ 0 w 703777"/>
              <a:gd name="connsiteY2" fmla="*/ 0 h 298450"/>
              <a:gd name="connsiteX3" fmla="*/ 703777 w 703777"/>
              <a:gd name="connsiteY3" fmla="*/ 57150 h 298450"/>
              <a:gd name="connsiteX4" fmla="*/ 258382 w 703777"/>
              <a:gd name="connsiteY4" fmla="*/ 298450 h 298450"/>
              <a:gd name="connsiteX0" fmla="*/ 278349 w 703777"/>
              <a:gd name="connsiteY0" fmla="*/ 265289 h 265289"/>
              <a:gd name="connsiteX1" fmla="*/ 5456 w 703777"/>
              <a:gd name="connsiteY1" fmla="*/ 101600 h 265289"/>
              <a:gd name="connsiteX2" fmla="*/ 0 w 703777"/>
              <a:gd name="connsiteY2" fmla="*/ 0 h 265289"/>
              <a:gd name="connsiteX3" fmla="*/ 703777 w 703777"/>
              <a:gd name="connsiteY3" fmla="*/ 57150 h 265289"/>
              <a:gd name="connsiteX4" fmla="*/ 278349 w 703777"/>
              <a:gd name="connsiteY4" fmla="*/ 265289 h 265289"/>
              <a:gd name="connsiteX0" fmla="*/ 282877 w 708305"/>
              <a:gd name="connsiteY0" fmla="*/ 265289 h 265289"/>
              <a:gd name="connsiteX1" fmla="*/ 0 w 708305"/>
              <a:gd name="connsiteY1" fmla="*/ 123708 h 265289"/>
              <a:gd name="connsiteX2" fmla="*/ 4528 w 708305"/>
              <a:gd name="connsiteY2" fmla="*/ 0 h 265289"/>
              <a:gd name="connsiteX3" fmla="*/ 708305 w 708305"/>
              <a:gd name="connsiteY3" fmla="*/ 57150 h 265289"/>
              <a:gd name="connsiteX4" fmla="*/ 282877 w 708305"/>
              <a:gd name="connsiteY4" fmla="*/ 265289 h 265289"/>
              <a:gd name="connsiteX0" fmla="*/ 282877 w 718287"/>
              <a:gd name="connsiteY0" fmla="*/ 265289 h 265289"/>
              <a:gd name="connsiteX1" fmla="*/ 0 w 718287"/>
              <a:gd name="connsiteY1" fmla="*/ 123708 h 265289"/>
              <a:gd name="connsiteX2" fmla="*/ 4528 w 718287"/>
              <a:gd name="connsiteY2" fmla="*/ 0 h 265289"/>
              <a:gd name="connsiteX3" fmla="*/ 718287 w 718287"/>
              <a:gd name="connsiteY3" fmla="*/ 35042 h 265289"/>
              <a:gd name="connsiteX4" fmla="*/ 282877 w 718287"/>
              <a:gd name="connsiteY4" fmla="*/ 265289 h 265289"/>
              <a:gd name="connsiteX0" fmla="*/ 282877 w 718287"/>
              <a:gd name="connsiteY0" fmla="*/ 232128 h 232128"/>
              <a:gd name="connsiteX1" fmla="*/ 0 w 718287"/>
              <a:gd name="connsiteY1" fmla="*/ 90547 h 232128"/>
              <a:gd name="connsiteX2" fmla="*/ 4528 w 718287"/>
              <a:gd name="connsiteY2" fmla="*/ 0 h 232128"/>
              <a:gd name="connsiteX3" fmla="*/ 718287 w 718287"/>
              <a:gd name="connsiteY3" fmla="*/ 1881 h 232128"/>
              <a:gd name="connsiteX4" fmla="*/ 282877 w 718287"/>
              <a:gd name="connsiteY4" fmla="*/ 232128 h 232128"/>
              <a:gd name="connsiteX0" fmla="*/ 282877 w 718287"/>
              <a:gd name="connsiteY0" fmla="*/ 248709 h 248709"/>
              <a:gd name="connsiteX1" fmla="*/ 0 w 718287"/>
              <a:gd name="connsiteY1" fmla="*/ 107128 h 248709"/>
              <a:gd name="connsiteX2" fmla="*/ 14509 w 718287"/>
              <a:gd name="connsiteY2" fmla="*/ 0 h 248709"/>
              <a:gd name="connsiteX3" fmla="*/ 718287 w 718287"/>
              <a:gd name="connsiteY3" fmla="*/ 18462 h 248709"/>
              <a:gd name="connsiteX4" fmla="*/ 282877 w 718287"/>
              <a:gd name="connsiteY4" fmla="*/ 248709 h 248709"/>
              <a:gd name="connsiteX0" fmla="*/ 282876 w 718287"/>
              <a:gd name="connsiteY0" fmla="*/ 213613 h 213613"/>
              <a:gd name="connsiteX1" fmla="*/ 0 w 718287"/>
              <a:gd name="connsiteY1" fmla="*/ 107128 h 213613"/>
              <a:gd name="connsiteX2" fmla="*/ 14509 w 718287"/>
              <a:gd name="connsiteY2" fmla="*/ 0 h 213613"/>
              <a:gd name="connsiteX3" fmla="*/ 718287 w 718287"/>
              <a:gd name="connsiteY3" fmla="*/ 18462 h 213613"/>
              <a:gd name="connsiteX4" fmla="*/ 282876 w 718287"/>
              <a:gd name="connsiteY4" fmla="*/ 213613 h 213613"/>
              <a:gd name="connsiteX0" fmla="*/ 282876 w 718287"/>
              <a:gd name="connsiteY0" fmla="*/ 237010 h 237010"/>
              <a:gd name="connsiteX1" fmla="*/ 0 w 718287"/>
              <a:gd name="connsiteY1" fmla="*/ 130525 h 237010"/>
              <a:gd name="connsiteX2" fmla="*/ 25065 w 718287"/>
              <a:gd name="connsiteY2" fmla="*/ 0 h 237010"/>
              <a:gd name="connsiteX3" fmla="*/ 718287 w 718287"/>
              <a:gd name="connsiteY3" fmla="*/ 41859 h 237010"/>
              <a:gd name="connsiteX4" fmla="*/ 282876 w 718287"/>
              <a:gd name="connsiteY4" fmla="*/ 237010 h 237010"/>
              <a:gd name="connsiteX0" fmla="*/ 377900 w 718287"/>
              <a:gd name="connsiteY0" fmla="*/ 311330 h 311330"/>
              <a:gd name="connsiteX1" fmla="*/ 0 w 718287"/>
              <a:gd name="connsiteY1" fmla="*/ 130525 h 311330"/>
              <a:gd name="connsiteX2" fmla="*/ 25065 w 718287"/>
              <a:gd name="connsiteY2" fmla="*/ 0 h 311330"/>
              <a:gd name="connsiteX3" fmla="*/ 718287 w 718287"/>
              <a:gd name="connsiteY3" fmla="*/ 41859 h 311330"/>
              <a:gd name="connsiteX4" fmla="*/ 377900 w 718287"/>
              <a:gd name="connsiteY4" fmla="*/ 311330 h 31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287" h="311330">
                <a:moveTo>
                  <a:pt x="377900" y="311330"/>
                </a:moveTo>
                <a:lnTo>
                  <a:pt x="0" y="130525"/>
                </a:lnTo>
                <a:lnTo>
                  <a:pt x="25065" y="0"/>
                </a:lnTo>
                <a:lnTo>
                  <a:pt x="718287" y="41859"/>
                </a:lnTo>
                <a:lnTo>
                  <a:pt x="377900" y="311330"/>
                </a:lnTo>
                <a:close/>
              </a:path>
            </a:pathLst>
          </a:custGeom>
          <a:pattFill prst="wdUpDiag">
            <a:fgClr>
              <a:schemeClr val="accent6">
                <a:lumMod val="60000"/>
                <a:lumOff val="40000"/>
              </a:schemeClr>
            </a:fgClr>
            <a:bgClr>
              <a:schemeClr val="accent6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6" name="Connecteur droit 85"/>
          <p:cNvCxnSpPr>
            <a:cxnSpLocks noChangeAspect="1"/>
          </p:cNvCxnSpPr>
          <p:nvPr/>
        </p:nvCxnSpPr>
        <p:spPr>
          <a:xfrm rot="10800000">
            <a:off x="6524091" y="5635448"/>
            <a:ext cx="1057809" cy="130352"/>
          </a:xfrm>
          <a:prstGeom prst="line">
            <a:avLst/>
          </a:prstGeom>
          <a:ln w="38100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538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281" grpId="0" animBg="1"/>
      <p:bldP spid="280" grpId="0" animBg="1"/>
      <p:bldP spid="82" grpId="0"/>
      <p:bldP spid="84" grpId="0"/>
      <p:bldP spid="91" grpId="0"/>
      <p:bldP spid="92" grpId="0"/>
      <p:bldP spid="57" grpId="0"/>
      <p:bldP spid="87" grpId="0"/>
      <p:bldP spid="90" grpId="0" animBg="1"/>
      <p:bldP spid="9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692150" y="1431925"/>
            <a:ext cx="7810500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 smtClean="0"/>
              <a:t>Une hélice fonctionne comme une aile : </a:t>
            </a:r>
          </a:p>
          <a:p>
            <a:pPr>
              <a:lnSpc>
                <a:spcPct val="120000"/>
              </a:lnSpc>
            </a:pPr>
            <a:r>
              <a:rPr lang="fr-FR" sz="1600" dirty="0" smtClean="0"/>
              <a:t>en la mettant en mouvement, on génère une force orientée vers l’avant : </a:t>
            </a:r>
            <a:r>
              <a:rPr lang="fr-FR" sz="1600" b="1" dirty="0" smtClean="0"/>
              <a:t>la traction.</a:t>
            </a:r>
            <a:endParaRPr lang="fr-FR" sz="1600" b="1" dirty="0"/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678466" y="1114425"/>
            <a:ext cx="421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fonctionnement </a:t>
            </a:r>
            <a:r>
              <a:rPr lang="fr-FR" dirty="0" smtClean="0"/>
              <a:t>d’une hélice à pas fixe </a:t>
            </a:r>
            <a:r>
              <a:rPr lang="fr-FR" dirty="0"/>
              <a:t>:</a:t>
            </a:r>
          </a:p>
        </p:txBody>
      </p:sp>
      <p:grpSp>
        <p:nvGrpSpPr>
          <p:cNvPr id="2" name="Grouper 236"/>
          <p:cNvGrpSpPr/>
          <p:nvPr/>
        </p:nvGrpSpPr>
        <p:grpSpPr>
          <a:xfrm>
            <a:off x="1718809" y="3278623"/>
            <a:ext cx="2917997" cy="1604416"/>
            <a:chOff x="2684001" y="3566483"/>
            <a:chExt cx="2917997" cy="1604416"/>
          </a:xfrm>
          <a:effectLst/>
        </p:grpSpPr>
        <p:sp>
          <p:nvSpPr>
            <p:cNvPr id="224" name="Cylindre 223"/>
            <p:cNvSpPr/>
            <p:nvPr/>
          </p:nvSpPr>
          <p:spPr bwMode="auto">
            <a:xfrm rot="5400000" flipH="1">
              <a:off x="3206801" y="3719000"/>
              <a:ext cx="308999" cy="1354600"/>
            </a:xfrm>
            <a:prstGeom prst="can">
              <a:avLst/>
            </a:prstGeom>
            <a:gradFill flip="none" rotWithShape="1">
              <a:gsLst>
                <a:gs pos="3800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3">
              <a:lum contrast="-60000"/>
            </a:blip>
            <a:stretch>
              <a:fillRect/>
            </a:stretch>
          </p:blipFill>
          <p:spPr>
            <a:xfrm>
              <a:off x="3790950" y="3566483"/>
              <a:ext cx="1811048" cy="1604416"/>
            </a:xfrm>
            <a:prstGeom prst="rect">
              <a:avLst/>
            </a:prstGeom>
            <a:effectLst>
              <a:outerShdw blurRad="50800" dist="38100" dir="4800000" algn="br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81" name="Triangle rectangle 280"/>
          <p:cNvSpPr>
            <a:spLocks/>
          </p:cNvSpPr>
          <p:nvPr/>
        </p:nvSpPr>
        <p:spPr bwMode="auto">
          <a:xfrm>
            <a:off x="3022606" y="3395140"/>
            <a:ext cx="2679702" cy="3124200"/>
          </a:xfrm>
          <a:prstGeom prst="rtTriangle">
            <a:avLst/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3" name="Grouper 222"/>
          <p:cNvGrpSpPr>
            <a:grpSpLocks noChangeAspect="1"/>
          </p:cNvGrpSpPr>
          <p:nvPr/>
        </p:nvGrpSpPr>
        <p:grpSpPr>
          <a:xfrm rot="853933">
            <a:off x="2829540" y="3463264"/>
            <a:ext cx="1244388" cy="888222"/>
            <a:chOff x="1651000" y="6070600"/>
            <a:chExt cx="2035323" cy="787400"/>
          </a:xfrm>
          <a:gradFill flip="none" rotWithShape="1">
            <a:gsLst>
              <a:gs pos="4100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50800" dist="38100" dir="5400000">
              <a:srgbClr val="000000">
                <a:alpha val="43000"/>
              </a:srgbClr>
            </a:outerShdw>
          </a:effectLst>
        </p:grpSpPr>
        <p:sp>
          <p:nvSpPr>
            <p:cNvPr id="220" name="Freeform 10"/>
            <p:cNvSpPr>
              <a:spLocks/>
            </p:cNvSpPr>
            <p:nvPr/>
          </p:nvSpPr>
          <p:spPr bwMode="auto">
            <a:xfrm>
              <a:off x="1654323" y="6076616"/>
              <a:ext cx="2032000" cy="736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8"/>
                </a:cxn>
                <a:cxn ang="0">
                  <a:pos x="112" y="24"/>
                </a:cxn>
                <a:cxn ang="0">
                  <a:pos x="168" y="32"/>
                </a:cxn>
                <a:cxn ang="0">
                  <a:pos x="240" y="48"/>
                </a:cxn>
                <a:cxn ang="0">
                  <a:pos x="288" y="56"/>
                </a:cxn>
                <a:cxn ang="0">
                  <a:pos x="352" y="72"/>
                </a:cxn>
                <a:cxn ang="0">
                  <a:pos x="416" y="88"/>
                </a:cxn>
                <a:cxn ang="0">
                  <a:pos x="456" y="96"/>
                </a:cxn>
                <a:cxn ang="0">
                  <a:pos x="504" y="104"/>
                </a:cxn>
                <a:cxn ang="0">
                  <a:pos x="560" y="120"/>
                </a:cxn>
                <a:cxn ang="0">
                  <a:pos x="600" y="128"/>
                </a:cxn>
                <a:cxn ang="0">
                  <a:pos x="648" y="144"/>
                </a:cxn>
                <a:cxn ang="0">
                  <a:pos x="688" y="152"/>
                </a:cxn>
                <a:cxn ang="0">
                  <a:pos x="712" y="160"/>
                </a:cxn>
                <a:cxn ang="0">
                  <a:pos x="744" y="168"/>
                </a:cxn>
                <a:cxn ang="0">
                  <a:pos x="776" y="176"/>
                </a:cxn>
                <a:cxn ang="0">
                  <a:pos x="792" y="184"/>
                </a:cxn>
                <a:cxn ang="0">
                  <a:pos x="816" y="192"/>
                </a:cxn>
                <a:cxn ang="0">
                  <a:pos x="864" y="208"/>
                </a:cxn>
                <a:cxn ang="0">
                  <a:pos x="928" y="232"/>
                </a:cxn>
                <a:cxn ang="0">
                  <a:pos x="960" y="248"/>
                </a:cxn>
                <a:cxn ang="0">
                  <a:pos x="1008" y="264"/>
                </a:cxn>
                <a:cxn ang="0">
                  <a:pos x="1056" y="288"/>
                </a:cxn>
                <a:cxn ang="0">
                  <a:pos x="1088" y="304"/>
                </a:cxn>
                <a:cxn ang="0">
                  <a:pos x="1136" y="328"/>
                </a:cxn>
                <a:cxn ang="0">
                  <a:pos x="1152" y="336"/>
                </a:cxn>
                <a:cxn ang="0">
                  <a:pos x="1168" y="344"/>
                </a:cxn>
                <a:cxn ang="0">
                  <a:pos x="1200" y="360"/>
                </a:cxn>
                <a:cxn ang="0">
                  <a:pos x="1224" y="376"/>
                </a:cxn>
                <a:cxn ang="0">
                  <a:pos x="1256" y="400"/>
                </a:cxn>
                <a:cxn ang="0">
                  <a:pos x="1272" y="416"/>
                </a:cxn>
                <a:cxn ang="0">
                  <a:pos x="1280" y="432"/>
                </a:cxn>
                <a:cxn ang="0">
                  <a:pos x="1280" y="44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64">
                  <a:moveTo>
                    <a:pt x="0" y="0"/>
                  </a:moveTo>
                  <a:lnTo>
                    <a:pt x="40" y="8"/>
                  </a:lnTo>
                  <a:lnTo>
                    <a:pt x="112" y="24"/>
                  </a:lnTo>
                  <a:lnTo>
                    <a:pt x="168" y="32"/>
                  </a:lnTo>
                  <a:lnTo>
                    <a:pt x="240" y="48"/>
                  </a:lnTo>
                  <a:lnTo>
                    <a:pt x="288" y="56"/>
                  </a:lnTo>
                  <a:lnTo>
                    <a:pt x="352" y="72"/>
                  </a:lnTo>
                  <a:lnTo>
                    <a:pt x="416" y="88"/>
                  </a:lnTo>
                  <a:lnTo>
                    <a:pt x="456" y="96"/>
                  </a:lnTo>
                  <a:lnTo>
                    <a:pt x="504" y="104"/>
                  </a:lnTo>
                  <a:lnTo>
                    <a:pt x="560" y="120"/>
                  </a:lnTo>
                  <a:lnTo>
                    <a:pt x="600" y="128"/>
                  </a:lnTo>
                  <a:lnTo>
                    <a:pt x="648" y="144"/>
                  </a:lnTo>
                  <a:lnTo>
                    <a:pt x="688" y="152"/>
                  </a:lnTo>
                  <a:lnTo>
                    <a:pt x="712" y="160"/>
                  </a:lnTo>
                  <a:lnTo>
                    <a:pt x="744" y="168"/>
                  </a:lnTo>
                  <a:lnTo>
                    <a:pt x="776" y="176"/>
                  </a:lnTo>
                  <a:lnTo>
                    <a:pt x="792" y="184"/>
                  </a:lnTo>
                  <a:lnTo>
                    <a:pt x="816" y="192"/>
                  </a:lnTo>
                  <a:lnTo>
                    <a:pt x="864" y="208"/>
                  </a:lnTo>
                  <a:lnTo>
                    <a:pt x="928" y="232"/>
                  </a:lnTo>
                  <a:lnTo>
                    <a:pt x="960" y="248"/>
                  </a:lnTo>
                  <a:lnTo>
                    <a:pt x="1008" y="264"/>
                  </a:lnTo>
                  <a:lnTo>
                    <a:pt x="1056" y="288"/>
                  </a:lnTo>
                  <a:lnTo>
                    <a:pt x="1088" y="304"/>
                  </a:lnTo>
                  <a:lnTo>
                    <a:pt x="1136" y="328"/>
                  </a:lnTo>
                  <a:lnTo>
                    <a:pt x="1152" y="336"/>
                  </a:lnTo>
                  <a:lnTo>
                    <a:pt x="1168" y="344"/>
                  </a:lnTo>
                  <a:lnTo>
                    <a:pt x="1200" y="360"/>
                  </a:lnTo>
                  <a:lnTo>
                    <a:pt x="1224" y="376"/>
                  </a:lnTo>
                  <a:lnTo>
                    <a:pt x="1256" y="400"/>
                  </a:lnTo>
                  <a:lnTo>
                    <a:pt x="1272" y="416"/>
                  </a:lnTo>
                  <a:lnTo>
                    <a:pt x="1280" y="432"/>
                  </a:lnTo>
                  <a:lnTo>
                    <a:pt x="1280" y="44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Freeform 13"/>
            <p:cNvSpPr>
              <a:spLocks/>
            </p:cNvSpPr>
            <p:nvPr/>
          </p:nvSpPr>
          <p:spPr bwMode="auto">
            <a:xfrm>
              <a:off x="1651000" y="6070600"/>
              <a:ext cx="2032000" cy="787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16"/>
                </a:cxn>
                <a:cxn ang="0">
                  <a:pos x="88" y="48"/>
                </a:cxn>
                <a:cxn ang="0">
                  <a:pos x="152" y="80"/>
                </a:cxn>
                <a:cxn ang="0">
                  <a:pos x="208" y="112"/>
                </a:cxn>
                <a:cxn ang="0">
                  <a:pos x="272" y="144"/>
                </a:cxn>
                <a:cxn ang="0">
                  <a:pos x="312" y="168"/>
                </a:cxn>
                <a:cxn ang="0">
                  <a:pos x="368" y="200"/>
                </a:cxn>
                <a:cxn ang="0">
                  <a:pos x="416" y="224"/>
                </a:cxn>
                <a:cxn ang="0">
                  <a:pos x="456" y="240"/>
                </a:cxn>
                <a:cxn ang="0">
                  <a:pos x="496" y="264"/>
                </a:cxn>
                <a:cxn ang="0">
                  <a:pos x="552" y="288"/>
                </a:cxn>
                <a:cxn ang="0">
                  <a:pos x="584" y="304"/>
                </a:cxn>
                <a:cxn ang="0">
                  <a:pos x="616" y="320"/>
                </a:cxn>
                <a:cxn ang="0">
                  <a:pos x="656" y="336"/>
                </a:cxn>
                <a:cxn ang="0">
                  <a:pos x="688" y="352"/>
                </a:cxn>
                <a:cxn ang="0">
                  <a:pos x="712" y="360"/>
                </a:cxn>
                <a:cxn ang="0">
                  <a:pos x="728" y="368"/>
                </a:cxn>
                <a:cxn ang="0">
                  <a:pos x="784" y="392"/>
                </a:cxn>
                <a:cxn ang="0">
                  <a:pos x="880" y="424"/>
                </a:cxn>
                <a:cxn ang="0">
                  <a:pos x="968" y="448"/>
                </a:cxn>
                <a:cxn ang="0">
                  <a:pos x="1064" y="472"/>
                </a:cxn>
                <a:cxn ang="0">
                  <a:pos x="1104" y="480"/>
                </a:cxn>
                <a:cxn ang="0">
                  <a:pos x="1128" y="488"/>
                </a:cxn>
                <a:cxn ang="0">
                  <a:pos x="1160" y="496"/>
                </a:cxn>
                <a:cxn ang="0">
                  <a:pos x="1192" y="496"/>
                </a:cxn>
                <a:cxn ang="0">
                  <a:pos x="1216" y="496"/>
                </a:cxn>
                <a:cxn ang="0">
                  <a:pos x="1232" y="496"/>
                </a:cxn>
                <a:cxn ang="0">
                  <a:pos x="1264" y="488"/>
                </a:cxn>
                <a:cxn ang="0">
                  <a:pos x="1272" y="48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96">
                  <a:moveTo>
                    <a:pt x="0" y="0"/>
                  </a:moveTo>
                  <a:lnTo>
                    <a:pt x="32" y="16"/>
                  </a:lnTo>
                  <a:lnTo>
                    <a:pt x="88" y="48"/>
                  </a:lnTo>
                  <a:lnTo>
                    <a:pt x="152" y="80"/>
                  </a:lnTo>
                  <a:lnTo>
                    <a:pt x="208" y="112"/>
                  </a:lnTo>
                  <a:lnTo>
                    <a:pt x="272" y="144"/>
                  </a:lnTo>
                  <a:lnTo>
                    <a:pt x="312" y="168"/>
                  </a:lnTo>
                  <a:lnTo>
                    <a:pt x="368" y="200"/>
                  </a:lnTo>
                  <a:lnTo>
                    <a:pt x="416" y="224"/>
                  </a:lnTo>
                  <a:lnTo>
                    <a:pt x="456" y="240"/>
                  </a:lnTo>
                  <a:lnTo>
                    <a:pt x="496" y="264"/>
                  </a:lnTo>
                  <a:lnTo>
                    <a:pt x="552" y="288"/>
                  </a:lnTo>
                  <a:lnTo>
                    <a:pt x="584" y="304"/>
                  </a:lnTo>
                  <a:lnTo>
                    <a:pt x="616" y="320"/>
                  </a:lnTo>
                  <a:lnTo>
                    <a:pt x="656" y="336"/>
                  </a:lnTo>
                  <a:lnTo>
                    <a:pt x="688" y="352"/>
                  </a:lnTo>
                  <a:lnTo>
                    <a:pt x="712" y="360"/>
                  </a:lnTo>
                  <a:lnTo>
                    <a:pt x="728" y="368"/>
                  </a:lnTo>
                  <a:lnTo>
                    <a:pt x="784" y="392"/>
                  </a:lnTo>
                  <a:lnTo>
                    <a:pt x="880" y="424"/>
                  </a:lnTo>
                  <a:lnTo>
                    <a:pt x="968" y="448"/>
                  </a:lnTo>
                  <a:lnTo>
                    <a:pt x="1064" y="472"/>
                  </a:lnTo>
                  <a:lnTo>
                    <a:pt x="1104" y="480"/>
                  </a:lnTo>
                  <a:lnTo>
                    <a:pt x="1128" y="488"/>
                  </a:lnTo>
                  <a:lnTo>
                    <a:pt x="1160" y="496"/>
                  </a:lnTo>
                  <a:lnTo>
                    <a:pt x="1192" y="496"/>
                  </a:lnTo>
                  <a:lnTo>
                    <a:pt x="1216" y="496"/>
                  </a:lnTo>
                  <a:lnTo>
                    <a:pt x="1232" y="496"/>
                  </a:lnTo>
                  <a:lnTo>
                    <a:pt x="1264" y="488"/>
                  </a:lnTo>
                  <a:lnTo>
                    <a:pt x="1272" y="48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29" name="Image 2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0000"/>
              <a:srgbClr val="FFF1C1"/>
            </a:duotone>
          </a:blip>
          <a:stretch>
            <a:fillRect/>
          </a:stretch>
        </p:blipFill>
        <p:spPr>
          <a:xfrm rot="2860439">
            <a:off x="1578587" y="3879209"/>
            <a:ext cx="1368231" cy="669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Connecteur droit 239"/>
          <p:cNvCxnSpPr/>
          <p:nvPr/>
        </p:nvCxnSpPr>
        <p:spPr>
          <a:xfrm rot="5400000" flipH="1" flipV="1">
            <a:off x="1536763" y="4828088"/>
            <a:ext cx="29462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ZoneTexte 240"/>
          <p:cNvSpPr txBox="1"/>
          <p:nvPr/>
        </p:nvSpPr>
        <p:spPr>
          <a:xfrm>
            <a:off x="762008" y="6034220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Plan de rotation de l’hélice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2" name="Connecteur droit 241"/>
          <p:cNvCxnSpPr>
            <a:cxnSpLocks noChangeAspect="1"/>
          </p:cNvCxnSpPr>
          <p:nvPr/>
        </p:nvCxnSpPr>
        <p:spPr>
          <a:xfrm>
            <a:off x="2984691" y="3332628"/>
            <a:ext cx="2004589" cy="237171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ZoneTexte 244"/>
          <p:cNvSpPr txBox="1"/>
          <p:nvPr/>
        </p:nvSpPr>
        <p:spPr>
          <a:xfrm rot="2897483">
            <a:off x="3962407" y="4980120"/>
            <a:ext cx="146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Corde de profil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er 273"/>
          <p:cNvGrpSpPr/>
          <p:nvPr/>
        </p:nvGrpSpPr>
        <p:grpSpPr>
          <a:xfrm>
            <a:off x="2861733" y="2692399"/>
            <a:ext cx="1964275" cy="1352489"/>
            <a:chOff x="4550825" y="3031059"/>
            <a:chExt cx="1964275" cy="1352489"/>
          </a:xfrm>
        </p:grpSpPr>
        <p:sp>
          <p:nvSpPr>
            <p:cNvPr id="264" name="Text Box 13"/>
            <p:cNvSpPr txBox="1">
              <a:spLocks noChangeArrowheads="1"/>
            </p:cNvSpPr>
            <p:nvPr/>
          </p:nvSpPr>
          <p:spPr bwMode="auto">
            <a:xfrm>
              <a:off x="4550825" y="3031059"/>
              <a:ext cx="19642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 smtClean="0">
                  <a:solidFill>
                    <a:srgbClr val="FF6600"/>
                  </a:solidFill>
                  <a:latin typeface="+mj-lt"/>
                  <a:cs typeface="Trebuchet MS"/>
                </a:rPr>
                <a:t>Force de résistance</a:t>
              </a:r>
              <a:endParaRPr lang="fr-FR" sz="1400" dirty="0">
                <a:solidFill>
                  <a:srgbClr val="FF6600"/>
                </a:solidFill>
                <a:latin typeface="+mj-lt"/>
                <a:cs typeface="Trebuchet MS"/>
              </a:endParaRPr>
            </a:p>
          </p:txBody>
        </p:sp>
        <p:sp>
          <p:nvSpPr>
            <p:cNvPr id="265" name="AutoShape 10"/>
            <p:cNvSpPr>
              <a:spLocks noChangeArrowheads="1"/>
            </p:cNvSpPr>
            <p:nvPr/>
          </p:nvSpPr>
          <p:spPr bwMode="auto">
            <a:xfrm rot="16200000" flipH="1">
              <a:off x="4785752" y="3769752"/>
              <a:ext cx="1047745" cy="179848"/>
            </a:xfrm>
            <a:prstGeom prst="leftArrow">
              <a:avLst>
                <a:gd name="adj1" fmla="val 50000"/>
                <a:gd name="adj2" fmla="val 80882"/>
              </a:avLst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18900000" algn="tr">
                <a:srgbClr val="000000">
                  <a:alpha val="66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8" name="Grouper 275"/>
          <p:cNvGrpSpPr/>
          <p:nvPr/>
        </p:nvGrpSpPr>
        <p:grpSpPr>
          <a:xfrm>
            <a:off x="3618642" y="3903139"/>
            <a:ext cx="3171624" cy="307777"/>
            <a:chOff x="5307734" y="4241799"/>
            <a:chExt cx="3171624" cy="307777"/>
          </a:xfrm>
        </p:grpSpPr>
        <p:sp>
          <p:nvSpPr>
            <p:cNvPr id="251" name="Text Box 14"/>
            <p:cNvSpPr txBox="1">
              <a:spLocks noChangeArrowheads="1"/>
            </p:cNvSpPr>
            <p:nvPr/>
          </p:nvSpPr>
          <p:spPr bwMode="auto">
            <a:xfrm>
              <a:off x="6400797" y="4241799"/>
              <a:ext cx="207856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 smtClean="0">
                  <a:solidFill>
                    <a:srgbClr val="3366FF"/>
                  </a:solidFill>
                  <a:latin typeface="+mj-lt"/>
                  <a:cs typeface="Trebuchet MS"/>
                </a:rPr>
                <a:t>Force de Traction</a:t>
              </a:r>
              <a:endParaRPr lang="fr-FR" sz="1400" dirty="0">
                <a:solidFill>
                  <a:srgbClr val="3366FF"/>
                </a:solidFill>
                <a:latin typeface="+mj-lt"/>
                <a:cs typeface="Trebuchet MS"/>
              </a:endParaRPr>
            </a:p>
          </p:txBody>
        </p:sp>
        <p:sp>
          <p:nvSpPr>
            <p:cNvPr id="270" name="AutoShape 7"/>
            <p:cNvSpPr>
              <a:spLocks noChangeArrowheads="1"/>
            </p:cNvSpPr>
            <p:nvPr/>
          </p:nvSpPr>
          <p:spPr bwMode="auto">
            <a:xfrm rot="5400000">
              <a:off x="5774762" y="3860685"/>
              <a:ext cx="167745" cy="1101801"/>
            </a:xfrm>
            <a:prstGeom prst="upArrow">
              <a:avLst>
                <a:gd name="adj1" fmla="val 50000"/>
                <a:gd name="adj2" fmla="val 96354"/>
              </a:avLst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72" name="Freeform 25"/>
          <p:cNvSpPr>
            <a:spLocks/>
          </p:cNvSpPr>
          <p:nvPr/>
        </p:nvSpPr>
        <p:spPr bwMode="auto">
          <a:xfrm>
            <a:off x="4699541" y="2774977"/>
            <a:ext cx="0" cy="1636196"/>
          </a:xfrm>
          <a:custGeom>
            <a:avLst/>
            <a:gdLst/>
            <a:ahLst/>
            <a:cxnLst>
              <a:cxn ang="0">
                <a:pos x="333" y="1008"/>
              </a:cxn>
              <a:cxn ang="0">
                <a:pos x="0" y="0"/>
              </a:cxn>
            </a:cxnLst>
            <a:rect l="0" t="0" r="r" b="b"/>
            <a:pathLst>
              <a:path w="333" h="1008">
                <a:moveTo>
                  <a:pt x="333" y="1008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3" name="Freeform 25"/>
          <p:cNvSpPr>
            <a:spLocks/>
          </p:cNvSpPr>
          <p:nvPr/>
        </p:nvSpPr>
        <p:spPr bwMode="auto">
          <a:xfrm rot="16200000">
            <a:off x="4203168" y="2251115"/>
            <a:ext cx="0" cy="1528196"/>
          </a:xfrm>
          <a:custGeom>
            <a:avLst/>
            <a:gdLst/>
            <a:ahLst/>
            <a:cxnLst>
              <a:cxn ang="0">
                <a:pos x="333" y="1008"/>
              </a:cxn>
              <a:cxn ang="0">
                <a:pos x="0" y="0"/>
              </a:cxn>
            </a:cxnLst>
            <a:rect l="0" t="0" r="r" b="b"/>
            <a:pathLst>
              <a:path w="333" h="1008">
                <a:moveTo>
                  <a:pt x="333" y="1008"/>
                </a:move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65656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0" name="Légende à une bordure 2 279"/>
          <p:cNvSpPr/>
          <p:nvPr/>
        </p:nvSpPr>
        <p:spPr>
          <a:xfrm>
            <a:off x="5549907" y="5731941"/>
            <a:ext cx="1905001" cy="294199"/>
          </a:xfrm>
          <a:prstGeom prst="accentCallout2">
            <a:avLst>
              <a:gd name="adj1" fmla="val 57042"/>
              <a:gd name="adj2" fmla="val -331"/>
              <a:gd name="adj3" fmla="val 54360"/>
              <a:gd name="adj4" fmla="val -13334"/>
              <a:gd name="adj5" fmla="val 94608"/>
              <a:gd name="adj6" fmla="val -32001"/>
            </a:avLst>
          </a:prstGeom>
          <a:noFill/>
          <a:ln>
            <a:solidFill>
              <a:srgbClr val="FF0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FF0000"/>
                </a:solidFill>
                <a:latin typeface="+mj-lt"/>
                <a:cs typeface="Trebuchet MS"/>
              </a:rPr>
              <a:t>Angle de calage (</a:t>
            </a:r>
            <a:r>
              <a:rPr lang="fr-FR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400" b="0" dirty="0" smtClean="0">
                <a:solidFill>
                  <a:srgbClr val="FF0000"/>
                </a:solidFill>
                <a:latin typeface="+mj-lt"/>
                <a:cs typeface="Symbol" charset="2"/>
              </a:rPr>
              <a:t>)</a:t>
            </a:r>
          </a:p>
        </p:txBody>
      </p:sp>
      <p:grpSp>
        <p:nvGrpSpPr>
          <p:cNvPr id="9" name="Grouper 274"/>
          <p:cNvGrpSpPr/>
          <p:nvPr/>
        </p:nvGrpSpPr>
        <p:grpSpPr>
          <a:xfrm>
            <a:off x="3391959" y="2724929"/>
            <a:ext cx="2018817" cy="1540677"/>
            <a:chOff x="5081051" y="3063589"/>
            <a:chExt cx="2018817" cy="1540677"/>
          </a:xfrm>
        </p:grpSpPr>
        <p:sp>
          <p:nvSpPr>
            <p:cNvPr id="259" name="Text Box 14"/>
            <p:cNvSpPr txBox="1">
              <a:spLocks noChangeArrowheads="1"/>
            </p:cNvSpPr>
            <p:nvPr/>
          </p:nvSpPr>
          <p:spPr bwMode="auto">
            <a:xfrm>
              <a:off x="6346784" y="3063589"/>
              <a:ext cx="7530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400" dirty="0" smtClean="0">
                  <a:solidFill>
                    <a:srgbClr val="17375E"/>
                  </a:solidFill>
                  <a:latin typeface="+mj-lt"/>
                  <a:cs typeface="Trebuchet MS"/>
                </a:rPr>
                <a:t>RFA</a:t>
              </a:r>
              <a:endParaRPr lang="fr-FR" sz="1400" dirty="0">
                <a:solidFill>
                  <a:srgbClr val="17375E"/>
                </a:solidFill>
                <a:latin typeface="+mj-lt"/>
                <a:cs typeface="Trebuchet MS"/>
              </a:endParaRPr>
            </a:p>
          </p:txBody>
        </p:sp>
        <p:grpSp>
          <p:nvGrpSpPr>
            <p:cNvPr id="10" name="Grouper 259"/>
            <p:cNvGrpSpPr/>
            <p:nvPr/>
          </p:nvGrpSpPr>
          <p:grpSpPr>
            <a:xfrm>
              <a:off x="5081051" y="3770309"/>
              <a:ext cx="1536797" cy="833957"/>
              <a:chOff x="5081051" y="3770309"/>
              <a:chExt cx="1536797" cy="833957"/>
            </a:xfrm>
          </p:grpSpPr>
          <p:sp>
            <p:nvSpPr>
              <p:cNvPr id="258" name="AutoShape 7"/>
              <p:cNvSpPr>
                <a:spLocks noChangeArrowheads="1"/>
              </p:cNvSpPr>
              <p:nvPr/>
            </p:nvSpPr>
            <p:spPr bwMode="auto">
              <a:xfrm rot="2760000">
                <a:off x="5742450" y="3108910"/>
                <a:ext cx="213999" cy="1536797"/>
              </a:xfrm>
              <a:prstGeom prst="upArrow">
                <a:avLst>
                  <a:gd name="adj1" fmla="val 50000"/>
                  <a:gd name="adj2" fmla="val 96354"/>
                </a:avLst>
              </a:prstGeom>
              <a:gradFill flip="none" rotWithShape="1">
                <a:gsLst>
                  <a:gs pos="25000">
                    <a:schemeClr val="accent6"/>
                  </a:gs>
                  <a:gs pos="64000">
                    <a:srgbClr val="3366FF"/>
                  </a:gs>
                </a:gsLst>
                <a:lin ang="17640000" scaled="0"/>
                <a:tileRect/>
              </a:gra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1" name="Group 48"/>
              <p:cNvGrpSpPr>
                <a:grpSpLocks/>
              </p:cNvGrpSpPr>
              <p:nvPr/>
            </p:nvGrpSpPr>
            <p:grpSpPr bwMode="auto">
              <a:xfrm>
                <a:off x="5107886" y="4226112"/>
                <a:ext cx="402749" cy="378154"/>
                <a:chOff x="1093" y="2411"/>
                <a:chExt cx="177" cy="157"/>
              </a:xfrm>
            </p:grpSpPr>
            <p:sp>
              <p:nvSpPr>
                <p:cNvPr id="255" name="Oval 49"/>
                <p:cNvSpPr>
                  <a:spLocks noChangeArrowheads="1"/>
                </p:cNvSpPr>
                <p:nvPr/>
              </p:nvSpPr>
              <p:spPr bwMode="auto">
                <a:xfrm>
                  <a:off x="1140" y="2451"/>
                  <a:ext cx="77" cy="75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" name="Line 50"/>
                <p:cNvSpPr>
                  <a:spLocks noChangeShapeType="1"/>
                </p:cNvSpPr>
                <p:nvPr/>
              </p:nvSpPr>
              <p:spPr bwMode="auto">
                <a:xfrm>
                  <a:off x="1183" y="2411"/>
                  <a:ext cx="0" cy="15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E3DED1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7" name="Line 51"/>
                <p:cNvSpPr>
                  <a:spLocks noChangeShapeType="1"/>
                </p:cNvSpPr>
                <p:nvPr/>
              </p:nvSpPr>
              <p:spPr bwMode="auto">
                <a:xfrm rot="5400000">
                  <a:off x="1182" y="2403"/>
                  <a:ext cx="0" cy="17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</p:grpSp>
      <p:cxnSp>
        <p:nvCxnSpPr>
          <p:cNvPr id="282" name="Connecteur droit 281"/>
          <p:cNvCxnSpPr/>
          <p:nvPr/>
        </p:nvCxnSpPr>
        <p:spPr>
          <a:xfrm rot="5400000" flipH="1" flipV="1">
            <a:off x="1914763" y="4475488"/>
            <a:ext cx="2190290" cy="0"/>
          </a:xfrm>
          <a:prstGeom prst="line">
            <a:avLst/>
          </a:prstGeom>
          <a:ln w="28575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ZoneTexte 282"/>
          <p:cNvSpPr txBox="1"/>
          <p:nvPr/>
        </p:nvSpPr>
        <p:spPr>
          <a:xfrm rot="5400000">
            <a:off x="2041608" y="3852921"/>
            <a:ext cx="17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tx2"/>
                </a:solidFill>
              </a:rPr>
              <a:t>Vitesse de rotation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37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3513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2" grpId="0" animBg="1"/>
      <p:bldP spid="273" grpId="0" animBg="1"/>
      <p:bldP spid="2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81000" y="812800"/>
            <a:ext cx="8382000" cy="6914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Les différentes classes d’ULM</a:t>
            </a:r>
            <a:endParaRPr lang="fr-FR" sz="2400" spc="-125" dirty="0">
              <a:ln w="3175">
                <a:noFill/>
              </a:ln>
              <a:latin typeface="+mj-lt"/>
              <a:cs typeface="Arial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25" normalizeH="0" baseline="0" noProof="0" dirty="0" smtClean="0">
                <a:ln w="3175">
                  <a:noFill/>
                </a:ln>
                <a:uLnTx/>
                <a:uFillTx/>
                <a:latin typeface="+mj-lt"/>
                <a:cs typeface="Arial" charset="0"/>
              </a:rPr>
              <a:t>(Arrêté du 23 septembre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50" y="1781115"/>
            <a:ext cx="82296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²"/>
            </a:pPr>
            <a:r>
              <a:rPr lang="fr-FR" sz="20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Classe 3 (dite multiaxe)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j-lt"/>
              <a:cs typeface="Arial" charset="0"/>
            </a:endParaRPr>
          </a:p>
          <a:p>
            <a:r>
              <a:rPr lang="fr-FR" sz="1600" dirty="0"/>
              <a:t>Un ULM multiaxe est un aéronef monomoteur sustenté par une voilure fixe.</a:t>
            </a:r>
            <a:endParaRPr lang="en-GB" sz="1600" dirty="0"/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puissance maximale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60 kW ( 81 Cv) pour un monoplace,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/>
              <a:t>75 kW (101 Cv) pour un biplace.</a:t>
            </a:r>
            <a:endParaRPr lang="en-GB" sz="1600" dirty="0"/>
          </a:p>
          <a:p>
            <a:pPr marL="342900" indent="-342900"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masse maximale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300 kg pour un 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450 kg pour un </a:t>
            </a:r>
            <a:r>
              <a:rPr lang="fr-FR" sz="1600" dirty="0" smtClean="0"/>
              <a:t>biplace,</a:t>
            </a:r>
            <a:endParaRPr lang="fr-FR" sz="1600" dirty="0"/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+ 5 % dans le cas d'un ULM équipé d'un parachute de secours, 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/>
              <a:t>+ 10 % dans le cas d'un ULM à flotteurs</a:t>
            </a:r>
            <a:r>
              <a:rPr lang="en-GB" sz="1600" dirty="0"/>
              <a:t>.</a:t>
            </a:r>
            <a:endParaRPr lang="fr-FR" sz="1600" dirty="0"/>
          </a:p>
          <a:p>
            <a:pPr marL="342900" indent="-342900"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vitesse de décrochage ou la vitesse constante minimale de vol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953735"/>
                </a:solidFill>
              </a:rPr>
              <a:t>(VS0)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35 nœuds (65 km/h).</a:t>
            </a:r>
            <a:r>
              <a:rPr lang="fr-FR" sz="1600" dirty="0" smtClean="0"/>
              <a:t> </a:t>
            </a:r>
            <a:endParaRPr lang="en-GB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787">
            <a:off x="4707323" y="2069270"/>
            <a:ext cx="4212347" cy="1871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5067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36"/>
          <p:cNvGrpSpPr/>
          <p:nvPr/>
        </p:nvGrpSpPr>
        <p:grpSpPr>
          <a:xfrm>
            <a:off x="1718809" y="3278623"/>
            <a:ext cx="2917997" cy="1604416"/>
            <a:chOff x="2684001" y="3566483"/>
            <a:chExt cx="2917997" cy="1604416"/>
          </a:xfrm>
          <a:effectLst/>
        </p:grpSpPr>
        <p:sp>
          <p:nvSpPr>
            <p:cNvPr id="224" name="Cylindre 223"/>
            <p:cNvSpPr/>
            <p:nvPr/>
          </p:nvSpPr>
          <p:spPr bwMode="auto">
            <a:xfrm rot="5400000" flipH="1">
              <a:off x="3206801" y="3719000"/>
              <a:ext cx="308999" cy="1354600"/>
            </a:xfrm>
            <a:prstGeom prst="can">
              <a:avLst/>
            </a:prstGeom>
            <a:gradFill flip="none" rotWithShape="1">
              <a:gsLst>
                <a:gs pos="3800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3">
              <a:lum contrast="-60000"/>
            </a:blip>
            <a:stretch>
              <a:fillRect/>
            </a:stretch>
          </p:blipFill>
          <p:spPr>
            <a:xfrm>
              <a:off x="3790950" y="3566483"/>
              <a:ext cx="1811048" cy="1604416"/>
            </a:xfrm>
            <a:prstGeom prst="rect">
              <a:avLst/>
            </a:prstGeom>
            <a:effectLst>
              <a:outerShdw blurRad="50800" dist="38100" dir="4800000" algn="br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81" name="Triangle rectangle 280"/>
          <p:cNvSpPr>
            <a:spLocks/>
          </p:cNvSpPr>
          <p:nvPr/>
        </p:nvSpPr>
        <p:spPr bwMode="auto">
          <a:xfrm>
            <a:off x="3022606" y="3395140"/>
            <a:ext cx="2679702" cy="3124200"/>
          </a:xfrm>
          <a:prstGeom prst="rtTriangle">
            <a:avLst/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3" name="Grouper 222"/>
          <p:cNvGrpSpPr>
            <a:grpSpLocks noChangeAspect="1"/>
          </p:cNvGrpSpPr>
          <p:nvPr/>
        </p:nvGrpSpPr>
        <p:grpSpPr>
          <a:xfrm rot="853933">
            <a:off x="2829540" y="3463264"/>
            <a:ext cx="1244388" cy="888222"/>
            <a:chOff x="1651000" y="6070600"/>
            <a:chExt cx="2035323" cy="787400"/>
          </a:xfrm>
          <a:gradFill flip="none" rotWithShape="1">
            <a:gsLst>
              <a:gs pos="4100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50800" dist="38100" dir="5400000">
              <a:srgbClr val="000000">
                <a:alpha val="43000"/>
              </a:srgbClr>
            </a:outerShdw>
          </a:effectLst>
        </p:grpSpPr>
        <p:sp>
          <p:nvSpPr>
            <p:cNvPr id="220" name="Freeform 10"/>
            <p:cNvSpPr>
              <a:spLocks/>
            </p:cNvSpPr>
            <p:nvPr/>
          </p:nvSpPr>
          <p:spPr bwMode="auto">
            <a:xfrm>
              <a:off x="1654323" y="6076616"/>
              <a:ext cx="2032000" cy="736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8"/>
                </a:cxn>
                <a:cxn ang="0">
                  <a:pos x="112" y="24"/>
                </a:cxn>
                <a:cxn ang="0">
                  <a:pos x="168" y="32"/>
                </a:cxn>
                <a:cxn ang="0">
                  <a:pos x="240" y="48"/>
                </a:cxn>
                <a:cxn ang="0">
                  <a:pos x="288" y="56"/>
                </a:cxn>
                <a:cxn ang="0">
                  <a:pos x="352" y="72"/>
                </a:cxn>
                <a:cxn ang="0">
                  <a:pos x="416" y="88"/>
                </a:cxn>
                <a:cxn ang="0">
                  <a:pos x="456" y="96"/>
                </a:cxn>
                <a:cxn ang="0">
                  <a:pos x="504" y="104"/>
                </a:cxn>
                <a:cxn ang="0">
                  <a:pos x="560" y="120"/>
                </a:cxn>
                <a:cxn ang="0">
                  <a:pos x="600" y="128"/>
                </a:cxn>
                <a:cxn ang="0">
                  <a:pos x="648" y="144"/>
                </a:cxn>
                <a:cxn ang="0">
                  <a:pos x="688" y="152"/>
                </a:cxn>
                <a:cxn ang="0">
                  <a:pos x="712" y="160"/>
                </a:cxn>
                <a:cxn ang="0">
                  <a:pos x="744" y="168"/>
                </a:cxn>
                <a:cxn ang="0">
                  <a:pos x="776" y="176"/>
                </a:cxn>
                <a:cxn ang="0">
                  <a:pos x="792" y="184"/>
                </a:cxn>
                <a:cxn ang="0">
                  <a:pos x="816" y="192"/>
                </a:cxn>
                <a:cxn ang="0">
                  <a:pos x="864" y="208"/>
                </a:cxn>
                <a:cxn ang="0">
                  <a:pos x="928" y="232"/>
                </a:cxn>
                <a:cxn ang="0">
                  <a:pos x="960" y="248"/>
                </a:cxn>
                <a:cxn ang="0">
                  <a:pos x="1008" y="264"/>
                </a:cxn>
                <a:cxn ang="0">
                  <a:pos x="1056" y="288"/>
                </a:cxn>
                <a:cxn ang="0">
                  <a:pos x="1088" y="304"/>
                </a:cxn>
                <a:cxn ang="0">
                  <a:pos x="1136" y="328"/>
                </a:cxn>
                <a:cxn ang="0">
                  <a:pos x="1152" y="336"/>
                </a:cxn>
                <a:cxn ang="0">
                  <a:pos x="1168" y="344"/>
                </a:cxn>
                <a:cxn ang="0">
                  <a:pos x="1200" y="360"/>
                </a:cxn>
                <a:cxn ang="0">
                  <a:pos x="1224" y="376"/>
                </a:cxn>
                <a:cxn ang="0">
                  <a:pos x="1256" y="400"/>
                </a:cxn>
                <a:cxn ang="0">
                  <a:pos x="1272" y="416"/>
                </a:cxn>
                <a:cxn ang="0">
                  <a:pos x="1280" y="432"/>
                </a:cxn>
                <a:cxn ang="0">
                  <a:pos x="1280" y="44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64">
                  <a:moveTo>
                    <a:pt x="0" y="0"/>
                  </a:moveTo>
                  <a:lnTo>
                    <a:pt x="40" y="8"/>
                  </a:lnTo>
                  <a:lnTo>
                    <a:pt x="112" y="24"/>
                  </a:lnTo>
                  <a:lnTo>
                    <a:pt x="168" y="32"/>
                  </a:lnTo>
                  <a:lnTo>
                    <a:pt x="240" y="48"/>
                  </a:lnTo>
                  <a:lnTo>
                    <a:pt x="288" y="56"/>
                  </a:lnTo>
                  <a:lnTo>
                    <a:pt x="352" y="72"/>
                  </a:lnTo>
                  <a:lnTo>
                    <a:pt x="416" y="88"/>
                  </a:lnTo>
                  <a:lnTo>
                    <a:pt x="456" y="96"/>
                  </a:lnTo>
                  <a:lnTo>
                    <a:pt x="504" y="104"/>
                  </a:lnTo>
                  <a:lnTo>
                    <a:pt x="560" y="120"/>
                  </a:lnTo>
                  <a:lnTo>
                    <a:pt x="600" y="128"/>
                  </a:lnTo>
                  <a:lnTo>
                    <a:pt x="648" y="144"/>
                  </a:lnTo>
                  <a:lnTo>
                    <a:pt x="688" y="152"/>
                  </a:lnTo>
                  <a:lnTo>
                    <a:pt x="712" y="160"/>
                  </a:lnTo>
                  <a:lnTo>
                    <a:pt x="744" y="168"/>
                  </a:lnTo>
                  <a:lnTo>
                    <a:pt x="776" y="176"/>
                  </a:lnTo>
                  <a:lnTo>
                    <a:pt x="792" y="184"/>
                  </a:lnTo>
                  <a:lnTo>
                    <a:pt x="816" y="192"/>
                  </a:lnTo>
                  <a:lnTo>
                    <a:pt x="864" y="208"/>
                  </a:lnTo>
                  <a:lnTo>
                    <a:pt x="928" y="232"/>
                  </a:lnTo>
                  <a:lnTo>
                    <a:pt x="960" y="248"/>
                  </a:lnTo>
                  <a:lnTo>
                    <a:pt x="1008" y="264"/>
                  </a:lnTo>
                  <a:lnTo>
                    <a:pt x="1056" y="288"/>
                  </a:lnTo>
                  <a:lnTo>
                    <a:pt x="1088" y="304"/>
                  </a:lnTo>
                  <a:lnTo>
                    <a:pt x="1136" y="328"/>
                  </a:lnTo>
                  <a:lnTo>
                    <a:pt x="1152" y="336"/>
                  </a:lnTo>
                  <a:lnTo>
                    <a:pt x="1168" y="344"/>
                  </a:lnTo>
                  <a:lnTo>
                    <a:pt x="1200" y="360"/>
                  </a:lnTo>
                  <a:lnTo>
                    <a:pt x="1224" y="376"/>
                  </a:lnTo>
                  <a:lnTo>
                    <a:pt x="1256" y="400"/>
                  </a:lnTo>
                  <a:lnTo>
                    <a:pt x="1272" y="416"/>
                  </a:lnTo>
                  <a:lnTo>
                    <a:pt x="1280" y="432"/>
                  </a:lnTo>
                  <a:lnTo>
                    <a:pt x="1280" y="44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Freeform 13"/>
            <p:cNvSpPr>
              <a:spLocks/>
            </p:cNvSpPr>
            <p:nvPr/>
          </p:nvSpPr>
          <p:spPr bwMode="auto">
            <a:xfrm>
              <a:off x="1651000" y="6070600"/>
              <a:ext cx="2032000" cy="787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16"/>
                </a:cxn>
                <a:cxn ang="0">
                  <a:pos x="88" y="48"/>
                </a:cxn>
                <a:cxn ang="0">
                  <a:pos x="152" y="80"/>
                </a:cxn>
                <a:cxn ang="0">
                  <a:pos x="208" y="112"/>
                </a:cxn>
                <a:cxn ang="0">
                  <a:pos x="272" y="144"/>
                </a:cxn>
                <a:cxn ang="0">
                  <a:pos x="312" y="168"/>
                </a:cxn>
                <a:cxn ang="0">
                  <a:pos x="368" y="200"/>
                </a:cxn>
                <a:cxn ang="0">
                  <a:pos x="416" y="224"/>
                </a:cxn>
                <a:cxn ang="0">
                  <a:pos x="456" y="240"/>
                </a:cxn>
                <a:cxn ang="0">
                  <a:pos x="496" y="264"/>
                </a:cxn>
                <a:cxn ang="0">
                  <a:pos x="552" y="288"/>
                </a:cxn>
                <a:cxn ang="0">
                  <a:pos x="584" y="304"/>
                </a:cxn>
                <a:cxn ang="0">
                  <a:pos x="616" y="320"/>
                </a:cxn>
                <a:cxn ang="0">
                  <a:pos x="656" y="336"/>
                </a:cxn>
                <a:cxn ang="0">
                  <a:pos x="688" y="352"/>
                </a:cxn>
                <a:cxn ang="0">
                  <a:pos x="712" y="360"/>
                </a:cxn>
                <a:cxn ang="0">
                  <a:pos x="728" y="368"/>
                </a:cxn>
                <a:cxn ang="0">
                  <a:pos x="784" y="392"/>
                </a:cxn>
                <a:cxn ang="0">
                  <a:pos x="880" y="424"/>
                </a:cxn>
                <a:cxn ang="0">
                  <a:pos x="968" y="448"/>
                </a:cxn>
                <a:cxn ang="0">
                  <a:pos x="1064" y="472"/>
                </a:cxn>
                <a:cxn ang="0">
                  <a:pos x="1104" y="480"/>
                </a:cxn>
                <a:cxn ang="0">
                  <a:pos x="1128" y="488"/>
                </a:cxn>
                <a:cxn ang="0">
                  <a:pos x="1160" y="496"/>
                </a:cxn>
                <a:cxn ang="0">
                  <a:pos x="1192" y="496"/>
                </a:cxn>
                <a:cxn ang="0">
                  <a:pos x="1216" y="496"/>
                </a:cxn>
                <a:cxn ang="0">
                  <a:pos x="1232" y="496"/>
                </a:cxn>
                <a:cxn ang="0">
                  <a:pos x="1264" y="488"/>
                </a:cxn>
                <a:cxn ang="0">
                  <a:pos x="1272" y="48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96">
                  <a:moveTo>
                    <a:pt x="0" y="0"/>
                  </a:moveTo>
                  <a:lnTo>
                    <a:pt x="32" y="16"/>
                  </a:lnTo>
                  <a:lnTo>
                    <a:pt x="88" y="48"/>
                  </a:lnTo>
                  <a:lnTo>
                    <a:pt x="152" y="80"/>
                  </a:lnTo>
                  <a:lnTo>
                    <a:pt x="208" y="112"/>
                  </a:lnTo>
                  <a:lnTo>
                    <a:pt x="272" y="144"/>
                  </a:lnTo>
                  <a:lnTo>
                    <a:pt x="312" y="168"/>
                  </a:lnTo>
                  <a:lnTo>
                    <a:pt x="368" y="200"/>
                  </a:lnTo>
                  <a:lnTo>
                    <a:pt x="416" y="224"/>
                  </a:lnTo>
                  <a:lnTo>
                    <a:pt x="456" y="240"/>
                  </a:lnTo>
                  <a:lnTo>
                    <a:pt x="496" y="264"/>
                  </a:lnTo>
                  <a:lnTo>
                    <a:pt x="552" y="288"/>
                  </a:lnTo>
                  <a:lnTo>
                    <a:pt x="584" y="304"/>
                  </a:lnTo>
                  <a:lnTo>
                    <a:pt x="616" y="320"/>
                  </a:lnTo>
                  <a:lnTo>
                    <a:pt x="656" y="336"/>
                  </a:lnTo>
                  <a:lnTo>
                    <a:pt x="688" y="352"/>
                  </a:lnTo>
                  <a:lnTo>
                    <a:pt x="712" y="360"/>
                  </a:lnTo>
                  <a:lnTo>
                    <a:pt x="728" y="368"/>
                  </a:lnTo>
                  <a:lnTo>
                    <a:pt x="784" y="392"/>
                  </a:lnTo>
                  <a:lnTo>
                    <a:pt x="880" y="424"/>
                  </a:lnTo>
                  <a:lnTo>
                    <a:pt x="968" y="448"/>
                  </a:lnTo>
                  <a:lnTo>
                    <a:pt x="1064" y="472"/>
                  </a:lnTo>
                  <a:lnTo>
                    <a:pt x="1104" y="480"/>
                  </a:lnTo>
                  <a:lnTo>
                    <a:pt x="1128" y="488"/>
                  </a:lnTo>
                  <a:lnTo>
                    <a:pt x="1160" y="496"/>
                  </a:lnTo>
                  <a:lnTo>
                    <a:pt x="1192" y="496"/>
                  </a:lnTo>
                  <a:lnTo>
                    <a:pt x="1216" y="496"/>
                  </a:lnTo>
                  <a:lnTo>
                    <a:pt x="1232" y="496"/>
                  </a:lnTo>
                  <a:lnTo>
                    <a:pt x="1264" y="488"/>
                  </a:lnTo>
                  <a:lnTo>
                    <a:pt x="1272" y="48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29" name="Image 2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0000"/>
              <a:srgbClr val="FFF1C1"/>
            </a:duotone>
          </a:blip>
          <a:stretch>
            <a:fillRect/>
          </a:stretch>
        </p:blipFill>
        <p:spPr>
          <a:xfrm rot="2860439">
            <a:off x="1578587" y="3879209"/>
            <a:ext cx="1368231" cy="669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Connecteur droit 239"/>
          <p:cNvCxnSpPr/>
          <p:nvPr/>
        </p:nvCxnSpPr>
        <p:spPr>
          <a:xfrm rot="5400000" flipH="1" flipV="1">
            <a:off x="1536763" y="4828088"/>
            <a:ext cx="29462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ZoneTexte 240"/>
          <p:cNvSpPr txBox="1"/>
          <p:nvPr/>
        </p:nvSpPr>
        <p:spPr>
          <a:xfrm>
            <a:off x="762008" y="6034220"/>
            <a:ext cx="218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Plan de rotation de l’hélice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2" name="Connecteur droit 241"/>
          <p:cNvCxnSpPr>
            <a:cxnSpLocks noChangeAspect="1"/>
          </p:cNvCxnSpPr>
          <p:nvPr/>
        </p:nvCxnSpPr>
        <p:spPr>
          <a:xfrm>
            <a:off x="2984691" y="3332628"/>
            <a:ext cx="2004589" cy="237171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" name="ZoneTexte 244"/>
          <p:cNvSpPr txBox="1"/>
          <p:nvPr/>
        </p:nvSpPr>
        <p:spPr>
          <a:xfrm rot="2897483">
            <a:off x="3962407" y="4980120"/>
            <a:ext cx="146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Corde de profil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0" name="Légende à une bordure 2 279"/>
          <p:cNvSpPr/>
          <p:nvPr/>
        </p:nvSpPr>
        <p:spPr>
          <a:xfrm>
            <a:off x="5549907" y="5731941"/>
            <a:ext cx="1905001" cy="294199"/>
          </a:xfrm>
          <a:prstGeom prst="accentCallout2">
            <a:avLst>
              <a:gd name="adj1" fmla="val 57042"/>
              <a:gd name="adj2" fmla="val -331"/>
              <a:gd name="adj3" fmla="val 54360"/>
              <a:gd name="adj4" fmla="val -13334"/>
              <a:gd name="adj5" fmla="val 94608"/>
              <a:gd name="adj6" fmla="val -32001"/>
            </a:avLst>
          </a:prstGeom>
          <a:noFill/>
          <a:ln>
            <a:solidFill>
              <a:srgbClr val="FF0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FF0000"/>
                </a:solidFill>
                <a:latin typeface="+mj-lt"/>
                <a:cs typeface="Trebuchet MS"/>
              </a:rPr>
              <a:t>Angle de calage (</a:t>
            </a:r>
            <a:r>
              <a:rPr lang="fr-FR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400" b="0" dirty="0" smtClean="0">
                <a:solidFill>
                  <a:srgbClr val="FF0000"/>
                </a:solidFill>
                <a:latin typeface="+mj-lt"/>
                <a:cs typeface="Symbol" charset="2"/>
              </a:rPr>
              <a:t>)</a:t>
            </a:r>
          </a:p>
        </p:txBody>
      </p:sp>
      <p:cxnSp>
        <p:nvCxnSpPr>
          <p:cNvPr id="282" name="Connecteur droit 281"/>
          <p:cNvCxnSpPr/>
          <p:nvPr/>
        </p:nvCxnSpPr>
        <p:spPr>
          <a:xfrm rot="5400000" flipH="1" flipV="1">
            <a:off x="1914763" y="4475488"/>
            <a:ext cx="2190290" cy="0"/>
          </a:xfrm>
          <a:prstGeom prst="line">
            <a:avLst/>
          </a:prstGeom>
          <a:ln w="28575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ZoneTexte 282"/>
          <p:cNvSpPr txBox="1"/>
          <p:nvPr/>
        </p:nvSpPr>
        <p:spPr>
          <a:xfrm rot="5400000">
            <a:off x="2041608" y="3852921"/>
            <a:ext cx="17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tx2"/>
                </a:solidFill>
              </a:rPr>
              <a:t>Vitesse de rotation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284" name="ZoneTexte 283"/>
          <p:cNvSpPr txBox="1"/>
          <p:nvPr/>
        </p:nvSpPr>
        <p:spPr>
          <a:xfrm>
            <a:off x="5765809" y="4484820"/>
            <a:ext cx="146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FF0000"/>
                </a:solidFill>
              </a:rPr>
              <a:t>Pas de vis</a:t>
            </a:r>
            <a:endParaRPr lang="fr-FR" sz="1400" i="1" dirty="0">
              <a:solidFill>
                <a:srgbClr val="FF0000"/>
              </a:solidFill>
            </a:endParaRPr>
          </a:p>
        </p:txBody>
      </p:sp>
      <p:cxnSp>
        <p:nvCxnSpPr>
          <p:cNvPr id="289" name="Connecteur droit 288"/>
          <p:cNvCxnSpPr/>
          <p:nvPr/>
        </p:nvCxnSpPr>
        <p:spPr>
          <a:xfrm flipH="1" flipV="1">
            <a:off x="6171161" y="4473592"/>
            <a:ext cx="613496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stealth" w="lg" len="med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Text Box 50"/>
          <p:cNvSpPr txBox="1">
            <a:spLocks noChangeArrowheads="1"/>
          </p:cNvSpPr>
          <p:nvPr/>
        </p:nvSpPr>
        <p:spPr bwMode="auto">
          <a:xfrm>
            <a:off x="635000" y="1459924"/>
            <a:ext cx="7924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L’hélice fonctionne aussi comme une vis : pour chaque tour effectué, elle avance d’une certaine distance. C’est son </a:t>
            </a:r>
            <a:r>
              <a:rPr lang="fr-FR" sz="1600" b="1" dirty="0" smtClean="0"/>
              <a:t>pas théorique</a:t>
            </a:r>
            <a:r>
              <a:rPr lang="fr-FR" sz="1600" dirty="0" smtClean="0"/>
              <a:t>.</a:t>
            </a:r>
          </a:p>
        </p:txBody>
      </p:sp>
      <p:cxnSp>
        <p:nvCxnSpPr>
          <p:cNvPr id="292" name="Connecteur droit 291"/>
          <p:cNvCxnSpPr/>
          <p:nvPr/>
        </p:nvCxnSpPr>
        <p:spPr>
          <a:xfrm flipH="1" flipV="1">
            <a:off x="3022608" y="6313988"/>
            <a:ext cx="247829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ZoneTexte 292"/>
          <p:cNvSpPr txBox="1"/>
          <p:nvPr/>
        </p:nvSpPr>
        <p:spPr>
          <a:xfrm>
            <a:off x="2984508" y="602106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FF0000"/>
                </a:solidFill>
              </a:rPr>
              <a:t>Pas théorique de l’hélice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602266" y="1076325"/>
            <a:ext cx="4288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Pas </a:t>
            </a:r>
            <a:r>
              <a:rPr lang="fr-FR" dirty="0" smtClean="0"/>
              <a:t>théorique de </a:t>
            </a:r>
            <a:r>
              <a:rPr lang="fr-FR" dirty="0"/>
              <a:t>l’hélice (géométrique) :</a:t>
            </a:r>
          </a:p>
        </p:txBody>
      </p:sp>
      <p:sp>
        <p:nvSpPr>
          <p:cNvPr id="30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635000" y="2056824"/>
            <a:ext cx="7924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Le pas </a:t>
            </a:r>
            <a:r>
              <a:rPr lang="fr-FR" sz="1600" dirty="0"/>
              <a:t>théorique de </a:t>
            </a:r>
            <a:r>
              <a:rPr lang="fr-FR" sz="1600" dirty="0" smtClean="0"/>
              <a:t>l’hélice varie avec l’angle de calage des pales.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5333998" y="3653369"/>
            <a:ext cx="2366443" cy="788664"/>
            <a:chOff x="5232398" y="2535769"/>
            <a:chExt cx="2366443" cy="788664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123" r="30396"/>
            <a:stretch/>
          </p:blipFill>
          <p:spPr bwMode="auto">
            <a:xfrm>
              <a:off x="6011333" y="2535773"/>
              <a:ext cx="808575" cy="788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123" r="30396"/>
            <a:stretch/>
          </p:blipFill>
          <p:spPr bwMode="auto">
            <a:xfrm>
              <a:off x="6790266" y="2535773"/>
              <a:ext cx="808575" cy="788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7123" r="30396"/>
            <a:stretch/>
          </p:blipFill>
          <p:spPr bwMode="auto">
            <a:xfrm>
              <a:off x="5232398" y="2535769"/>
              <a:ext cx="808575" cy="788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2" name="Picture 7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99" r="52877"/>
          <a:stretch/>
        </p:blipFill>
        <p:spPr bwMode="auto">
          <a:xfrm flipH="1">
            <a:off x="5943600" y="3627972"/>
            <a:ext cx="508000" cy="78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" name="Image 29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0000"/>
              <a:srgbClr val="FFF1C1"/>
            </a:duotone>
          </a:blip>
          <a:stretch>
            <a:fillRect/>
          </a:stretch>
        </p:blipFill>
        <p:spPr>
          <a:xfrm rot="2860439">
            <a:off x="5756025" y="3799272"/>
            <a:ext cx="1326141" cy="649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Connecteur droit 286"/>
          <p:cNvCxnSpPr/>
          <p:nvPr/>
        </p:nvCxnSpPr>
        <p:spPr>
          <a:xfrm rot="5400000" flipH="1" flipV="1">
            <a:off x="5672765" y="4027959"/>
            <a:ext cx="973497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none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Connecteur droit 287"/>
          <p:cNvCxnSpPr/>
          <p:nvPr/>
        </p:nvCxnSpPr>
        <p:spPr>
          <a:xfrm rot="5400000" flipH="1" flipV="1">
            <a:off x="6316232" y="4019492"/>
            <a:ext cx="973497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none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96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0.06666 -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/>
      <p:bldP spid="280" grpId="0" animBg="1"/>
      <p:bldP spid="284" grpId="0"/>
      <p:bldP spid="293" grpId="0"/>
      <p:bldP spid="3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36"/>
          <p:cNvGrpSpPr/>
          <p:nvPr/>
        </p:nvGrpSpPr>
        <p:grpSpPr>
          <a:xfrm>
            <a:off x="1718805" y="3261685"/>
            <a:ext cx="2917997" cy="1604416"/>
            <a:chOff x="2684001" y="3566483"/>
            <a:chExt cx="2917997" cy="1604416"/>
          </a:xfrm>
          <a:effectLst/>
        </p:grpSpPr>
        <p:sp>
          <p:nvSpPr>
            <p:cNvPr id="224" name="Cylindre 223"/>
            <p:cNvSpPr/>
            <p:nvPr/>
          </p:nvSpPr>
          <p:spPr bwMode="auto">
            <a:xfrm rot="5400000" flipH="1">
              <a:off x="3206801" y="3719000"/>
              <a:ext cx="308999" cy="1354600"/>
            </a:xfrm>
            <a:prstGeom prst="can">
              <a:avLst/>
            </a:prstGeom>
            <a:gradFill flip="none" rotWithShape="1">
              <a:gsLst>
                <a:gs pos="3800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3">
              <a:lum contrast="-60000"/>
            </a:blip>
            <a:stretch>
              <a:fillRect/>
            </a:stretch>
          </p:blipFill>
          <p:spPr>
            <a:xfrm>
              <a:off x="3790950" y="3566483"/>
              <a:ext cx="1811048" cy="1604416"/>
            </a:xfrm>
            <a:prstGeom prst="rect">
              <a:avLst/>
            </a:prstGeom>
            <a:effectLst>
              <a:outerShdw blurRad="50800" dist="38100" dir="4800000" algn="br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240" name="Connecteur droit 239"/>
          <p:cNvCxnSpPr/>
          <p:nvPr/>
        </p:nvCxnSpPr>
        <p:spPr>
          <a:xfrm rot="5400000" flipH="1" flipV="1">
            <a:off x="1482759" y="4865150"/>
            <a:ext cx="30542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Triangle rectangle 280"/>
          <p:cNvSpPr>
            <a:spLocks/>
          </p:cNvSpPr>
          <p:nvPr/>
        </p:nvSpPr>
        <p:spPr bwMode="auto">
          <a:xfrm>
            <a:off x="3022602" y="3378202"/>
            <a:ext cx="2679702" cy="3124200"/>
          </a:xfrm>
          <a:prstGeom prst="rtTriangle">
            <a:avLst/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57" name="Triangle rectangle 56"/>
          <p:cNvSpPr>
            <a:spLocks/>
          </p:cNvSpPr>
          <p:nvPr/>
        </p:nvSpPr>
        <p:spPr bwMode="auto">
          <a:xfrm>
            <a:off x="3009904" y="3352802"/>
            <a:ext cx="901700" cy="2184400"/>
          </a:xfrm>
          <a:prstGeom prst="rtTriangle">
            <a:avLst/>
          </a:prstGeom>
          <a:gradFill flip="none" rotWithShape="1">
            <a:gsLst>
              <a:gs pos="85000">
                <a:srgbClr val="2484B7">
                  <a:alpha val="54000"/>
                </a:srgbClr>
              </a:gs>
              <a:gs pos="100000">
                <a:schemeClr val="accent2">
                  <a:lumMod val="40000"/>
                  <a:lumOff val="60000"/>
                  <a:alpha val="54000"/>
                </a:schemeClr>
              </a:gs>
            </a:gsLst>
            <a:lin ang="528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 rot="5400000" flipH="1" flipV="1">
            <a:off x="1914759" y="4458550"/>
            <a:ext cx="2190290" cy="0"/>
          </a:xfrm>
          <a:prstGeom prst="line">
            <a:avLst/>
          </a:prstGeom>
          <a:ln w="28575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H="1" flipV="1">
            <a:off x="3022604" y="5550750"/>
            <a:ext cx="894290" cy="0"/>
          </a:xfrm>
          <a:prstGeom prst="line">
            <a:avLst/>
          </a:prstGeom>
          <a:ln w="28575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1485904" y="5331482"/>
            <a:ext cx="148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rgbClr val="050595"/>
                </a:solidFill>
              </a:rPr>
              <a:t> Vitesse propre</a:t>
            </a:r>
            <a:endParaRPr lang="fr-FR" sz="1400" dirty="0">
              <a:solidFill>
                <a:srgbClr val="050595"/>
              </a:solidFill>
            </a:endParaRPr>
          </a:p>
        </p:txBody>
      </p:sp>
      <p:sp>
        <p:nvSpPr>
          <p:cNvPr id="62" name="Triangle isocèle 61"/>
          <p:cNvSpPr/>
          <p:nvPr/>
        </p:nvSpPr>
        <p:spPr bwMode="auto">
          <a:xfrm rot="20301417" flipH="1">
            <a:off x="3504195" y="3086101"/>
            <a:ext cx="888015" cy="2717469"/>
          </a:xfrm>
          <a:custGeom>
            <a:avLst/>
            <a:gdLst>
              <a:gd name="connsiteX0" fmla="*/ 0 w 779799"/>
              <a:gd name="connsiteY0" fmla="*/ 2387600 h 2387600"/>
              <a:gd name="connsiteX1" fmla="*/ 779799 w 779799"/>
              <a:gd name="connsiteY1" fmla="*/ 0 h 2387600"/>
              <a:gd name="connsiteX2" fmla="*/ 779799 w 779799"/>
              <a:gd name="connsiteY2" fmla="*/ 2387600 h 2387600"/>
              <a:gd name="connsiteX3" fmla="*/ 0 w 779799"/>
              <a:gd name="connsiteY3" fmla="*/ 2387600 h 2387600"/>
              <a:gd name="connsiteX0" fmla="*/ 0 w 888015"/>
              <a:gd name="connsiteY0" fmla="*/ 2717469 h 2717469"/>
              <a:gd name="connsiteX1" fmla="*/ 888015 w 888015"/>
              <a:gd name="connsiteY1" fmla="*/ 0 h 2717469"/>
              <a:gd name="connsiteX2" fmla="*/ 888015 w 888015"/>
              <a:gd name="connsiteY2" fmla="*/ 2387600 h 2717469"/>
              <a:gd name="connsiteX3" fmla="*/ 0 w 888015"/>
              <a:gd name="connsiteY3" fmla="*/ 2717469 h 27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015" h="2717469">
                <a:moveTo>
                  <a:pt x="0" y="2717469"/>
                </a:moveTo>
                <a:lnTo>
                  <a:pt x="888015" y="0"/>
                </a:lnTo>
                <a:lnTo>
                  <a:pt x="888015" y="2387600"/>
                </a:lnTo>
                <a:lnTo>
                  <a:pt x="0" y="2717469"/>
                </a:lnTo>
                <a:close/>
              </a:path>
            </a:pathLst>
          </a:custGeom>
          <a:pattFill prst="ltUpDiag">
            <a:fgClr>
              <a:srgbClr val="008000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3" name="Grouper 222"/>
          <p:cNvGrpSpPr>
            <a:grpSpLocks noChangeAspect="1"/>
          </p:cNvGrpSpPr>
          <p:nvPr/>
        </p:nvGrpSpPr>
        <p:grpSpPr>
          <a:xfrm rot="853933">
            <a:off x="2829536" y="3446326"/>
            <a:ext cx="1244388" cy="888222"/>
            <a:chOff x="1651000" y="6070600"/>
            <a:chExt cx="2035323" cy="787400"/>
          </a:xfrm>
          <a:gradFill flip="none" rotWithShape="1">
            <a:gsLst>
              <a:gs pos="4100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50800" dist="38100" dir="5400000">
              <a:srgbClr val="000000">
                <a:alpha val="43000"/>
              </a:srgbClr>
            </a:outerShdw>
          </a:effectLst>
        </p:grpSpPr>
        <p:sp>
          <p:nvSpPr>
            <p:cNvPr id="220" name="Freeform 10"/>
            <p:cNvSpPr>
              <a:spLocks/>
            </p:cNvSpPr>
            <p:nvPr/>
          </p:nvSpPr>
          <p:spPr bwMode="auto">
            <a:xfrm>
              <a:off x="1654323" y="6076616"/>
              <a:ext cx="2032000" cy="736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8"/>
                </a:cxn>
                <a:cxn ang="0">
                  <a:pos x="112" y="24"/>
                </a:cxn>
                <a:cxn ang="0">
                  <a:pos x="168" y="32"/>
                </a:cxn>
                <a:cxn ang="0">
                  <a:pos x="240" y="48"/>
                </a:cxn>
                <a:cxn ang="0">
                  <a:pos x="288" y="56"/>
                </a:cxn>
                <a:cxn ang="0">
                  <a:pos x="352" y="72"/>
                </a:cxn>
                <a:cxn ang="0">
                  <a:pos x="416" y="88"/>
                </a:cxn>
                <a:cxn ang="0">
                  <a:pos x="456" y="96"/>
                </a:cxn>
                <a:cxn ang="0">
                  <a:pos x="504" y="104"/>
                </a:cxn>
                <a:cxn ang="0">
                  <a:pos x="560" y="120"/>
                </a:cxn>
                <a:cxn ang="0">
                  <a:pos x="600" y="128"/>
                </a:cxn>
                <a:cxn ang="0">
                  <a:pos x="648" y="144"/>
                </a:cxn>
                <a:cxn ang="0">
                  <a:pos x="688" y="152"/>
                </a:cxn>
                <a:cxn ang="0">
                  <a:pos x="712" y="160"/>
                </a:cxn>
                <a:cxn ang="0">
                  <a:pos x="744" y="168"/>
                </a:cxn>
                <a:cxn ang="0">
                  <a:pos x="776" y="176"/>
                </a:cxn>
                <a:cxn ang="0">
                  <a:pos x="792" y="184"/>
                </a:cxn>
                <a:cxn ang="0">
                  <a:pos x="816" y="192"/>
                </a:cxn>
                <a:cxn ang="0">
                  <a:pos x="864" y="208"/>
                </a:cxn>
                <a:cxn ang="0">
                  <a:pos x="928" y="232"/>
                </a:cxn>
                <a:cxn ang="0">
                  <a:pos x="960" y="248"/>
                </a:cxn>
                <a:cxn ang="0">
                  <a:pos x="1008" y="264"/>
                </a:cxn>
                <a:cxn ang="0">
                  <a:pos x="1056" y="288"/>
                </a:cxn>
                <a:cxn ang="0">
                  <a:pos x="1088" y="304"/>
                </a:cxn>
                <a:cxn ang="0">
                  <a:pos x="1136" y="328"/>
                </a:cxn>
                <a:cxn ang="0">
                  <a:pos x="1152" y="336"/>
                </a:cxn>
                <a:cxn ang="0">
                  <a:pos x="1168" y="344"/>
                </a:cxn>
                <a:cxn ang="0">
                  <a:pos x="1200" y="360"/>
                </a:cxn>
                <a:cxn ang="0">
                  <a:pos x="1224" y="376"/>
                </a:cxn>
                <a:cxn ang="0">
                  <a:pos x="1256" y="400"/>
                </a:cxn>
                <a:cxn ang="0">
                  <a:pos x="1272" y="416"/>
                </a:cxn>
                <a:cxn ang="0">
                  <a:pos x="1280" y="432"/>
                </a:cxn>
                <a:cxn ang="0">
                  <a:pos x="1280" y="44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64">
                  <a:moveTo>
                    <a:pt x="0" y="0"/>
                  </a:moveTo>
                  <a:lnTo>
                    <a:pt x="40" y="8"/>
                  </a:lnTo>
                  <a:lnTo>
                    <a:pt x="112" y="24"/>
                  </a:lnTo>
                  <a:lnTo>
                    <a:pt x="168" y="32"/>
                  </a:lnTo>
                  <a:lnTo>
                    <a:pt x="240" y="48"/>
                  </a:lnTo>
                  <a:lnTo>
                    <a:pt x="288" y="56"/>
                  </a:lnTo>
                  <a:lnTo>
                    <a:pt x="352" y="72"/>
                  </a:lnTo>
                  <a:lnTo>
                    <a:pt x="416" y="88"/>
                  </a:lnTo>
                  <a:lnTo>
                    <a:pt x="456" y="96"/>
                  </a:lnTo>
                  <a:lnTo>
                    <a:pt x="504" y="104"/>
                  </a:lnTo>
                  <a:lnTo>
                    <a:pt x="560" y="120"/>
                  </a:lnTo>
                  <a:lnTo>
                    <a:pt x="600" y="128"/>
                  </a:lnTo>
                  <a:lnTo>
                    <a:pt x="648" y="144"/>
                  </a:lnTo>
                  <a:lnTo>
                    <a:pt x="688" y="152"/>
                  </a:lnTo>
                  <a:lnTo>
                    <a:pt x="712" y="160"/>
                  </a:lnTo>
                  <a:lnTo>
                    <a:pt x="744" y="168"/>
                  </a:lnTo>
                  <a:lnTo>
                    <a:pt x="776" y="176"/>
                  </a:lnTo>
                  <a:lnTo>
                    <a:pt x="792" y="184"/>
                  </a:lnTo>
                  <a:lnTo>
                    <a:pt x="816" y="192"/>
                  </a:lnTo>
                  <a:lnTo>
                    <a:pt x="864" y="208"/>
                  </a:lnTo>
                  <a:lnTo>
                    <a:pt x="928" y="232"/>
                  </a:lnTo>
                  <a:lnTo>
                    <a:pt x="960" y="248"/>
                  </a:lnTo>
                  <a:lnTo>
                    <a:pt x="1008" y="264"/>
                  </a:lnTo>
                  <a:lnTo>
                    <a:pt x="1056" y="288"/>
                  </a:lnTo>
                  <a:lnTo>
                    <a:pt x="1088" y="304"/>
                  </a:lnTo>
                  <a:lnTo>
                    <a:pt x="1136" y="328"/>
                  </a:lnTo>
                  <a:lnTo>
                    <a:pt x="1152" y="336"/>
                  </a:lnTo>
                  <a:lnTo>
                    <a:pt x="1168" y="344"/>
                  </a:lnTo>
                  <a:lnTo>
                    <a:pt x="1200" y="360"/>
                  </a:lnTo>
                  <a:lnTo>
                    <a:pt x="1224" y="376"/>
                  </a:lnTo>
                  <a:lnTo>
                    <a:pt x="1256" y="400"/>
                  </a:lnTo>
                  <a:lnTo>
                    <a:pt x="1272" y="416"/>
                  </a:lnTo>
                  <a:lnTo>
                    <a:pt x="1280" y="432"/>
                  </a:lnTo>
                  <a:lnTo>
                    <a:pt x="1280" y="44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Freeform 13"/>
            <p:cNvSpPr>
              <a:spLocks/>
            </p:cNvSpPr>
            <p:nvPr/>
          </p:nvSpPr>
          <p:spPr bwMode="auto">
            <a:xfrm>
              <a:off x="1651000" y="6070600"/>
              <a:ext cx="2032000" cy="787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16"/>
                </a:cxn>
                <a:cxn ang="0">
                  <a:pos x="88" y="48"/>
                </a:cxn>
                <a:cxn ang="0">
                  <a:pos x="152" y="80"/>
                </a:cxn>
                <a:cxn ang="0">
                  <a:pos x="208" y="112"/>
                </a:cxn>
                <a:cxn ang="0">
                  <a:pos x="272" y="144"/>
                </a:cxn>
                <a:cxn ang="0">
                  <a:pos x="312" y="168"/>
                </a:cxn>
                <a:cxn ang="0">
                  <a:pos x="368" y="200"/>
                </a:cxn>
                <a:cxn ang="0">
                  <a:pos x="416" y="224"/>
                </a:cxn>
                <a:cxn ang="0">
                  <a:pos x="456" y="240"/>
                </a:cxn>
                <a:cxn ang="0">
                  <a:pos x="496" y="264"/>
                </a:cxn>
                <a:cxn ang="0">
                  <a:pos x="552" y="288"/>
                </a:cxn>
                <a:cxn ang="0">
                  <a:pos x="584" y="304"/>
                </a:cxn>
                <a:cxn ang="0">
                  <a:pos x="616" y="320"/>
                </a:cxn>
                <a:cxn ang="0">
                  <a:pos x="656" y="336"/>
                </a:cxn>
                <a:cxn ang="0">
                  <a:pos x="688" y="352"/>
                </a:cxn>
                <a:cxn ang="0">
                  <a:pos x="712" y="360"/>
                </a:cxn>
                <a:cxn ang="0">
                  <a:pos x="728" y="368"/>
                </a:cxn>
                <a:cxn ang="0">
                  <a:pos x="784" y="392"/>
                </a:cxn>
                <a:cxn ang="0">
                  <a:pos x="880" y="424"/>
                </a:cxn>
                <a:cxn ang="0">
                  <a:pos x="968" y="448"/>
                </a:cxn>
                <a:cxn ang="0">
                  <a:pos x="1064" y="472"/>
                </a:cxn>
                <a:cxn ang="0">
                  <a:pos x="1104" y="480"/>
                </a:cxn>
                <a:cxn ang="0">
                  <a:pos x="1128" y="488"/>
                </a:cxn>
                <a:cxn ang="0">
                  <a:pos x="1160" y="496"/>
                </a:cxn>
                <a:cxn ang="0">
                  <a:pos x="1192" y="496"/>
                </a:cxn>
                <a:cxn ang="0">
                  <a:pos x="1216" y="496"/>
                </a:cxn>
                <a:cxn ang="0">
                  <a:pos x="1232" y="496"/>
                </a:cxn>
                <a:cxn ang="0">
                  <a:pos x="1264" y="488"/>
                </a:cxn>
                <a:cxn ang="0">
                  <a:pos x="1272" y="48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96">
                  <a:moveTo>
                    <a:pt x="0" y="0"/>
                  </a:moveTo>
                  <a:lnTo>
                    <a:pt x="32" y="16"/>
                  </a:lnTo>
                  <a:lnTo>
                    <a:pt x="88" y="48"/>
                  </a:lnTo>
                  <a:lnTo>
                    <a:pt x="152" y="80"/>
                  </a:lnTo>
                  <a:lnTo>
                    <a:pt x="208" y="112"/>
                  </a:lnTo>
                  <a:lnTo>
                    <a:pt x="272" y="144"/>
                  </a:lnTo>
                  <a:lnTo>
                    <a:pt x="312" y="168"/>
                  </a:lnTo>
                  <a:lnTo>
                    <a:pt x="368" y="200"/>
                  </a:lnTo>
                  <a:lnTo>
                    <a:pt x="416" y="224"/>
                  </a:lnTo>
                  <a:lnTo>
                    <a:pt x="456" y="240"/>
                  </a:lnTo>
                  <a:lnTo>
                    <a:pt x="496" y="264"/>
                  </a:lnTo>
                  <a:lnTo>
                    <a:pt x="552" y="288"/>
                  </a:lnTo>
                  <a:lnTo>
                    <a:pt x="584" y="304"/>
                  </a:lnTo>
                  <a:lnTo>
                    <a:pt x="616" y="320"/>
                  </a:lnTo>
                  <a:lnTo>
                    <a:pt x="656" y="336"/>
                  </a:lnTo>
                  <a:lnTo>
                    <a:pt x="688" y="352"/>
                  </a:lnTo>
                  <a:lnTo>
                    <a:pt x="712" y="360"/>
                  </a:lnTo>
                  <a:lnTo>
                    <a:pt x="728" y="368"/>
                  </a:lnTo>
                  <a:lnTo>
                    <a:pt x="784" y="392"/>
                  </a:lnTo>
                  <a:lnTo>
                    <a:pt x="880" y="424"/>
                  </a:lnTo>
                  <a:lnTo>
                    <a:pt x="968" y="448"/>
                  </a:lnTo>
                  <a:lnTo>
                    <a:pt x="1064" y="472"/>
                  </a:lnTo>
                  <a:lnTo>
                    <a:pt x="1104" y="480"/>
                  </a:lnTo>
                  <a:lnTo>
                    <a:pt x="1128" y="488"/>
                  </a:lnTo>
                  <a:lnTo>
                    <a:pt x="1160" y="496"/>
                  </a:lnTo>
                  <a:lnTo>
                    <a:pt x="1192" y="496"/>
                  </a:lnTo>
                  <a:lnTo>
                    <a:pt x="1216" y="496"/>
                  </a:lnTo>
                  <a:lnTo>
                    <a:pt x="1232" y="496"/>
                  </a:lnTo>
                  <a:lnTo>
                    <a:pt x="1264" y="488"/>
                  </a:lnTo>
                  <a:lnTo>
                    <a:pt x="1272" y="48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42" name="Connecteur droit 241"/>
          <p:cNvCxnSpPr>
            <a:cxnSpLocks noChangeAspect="1"/>
          </p:cNvCxnSpPr>
          <p:nvPr/>
        </p:nvCxnSpPr>
        <p:spPr>
          <a:xfrm>
            <a:off x="2984687" y="3315690"/>
            <a:ext cx="2004589" cy="237171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Légende à une bordure 2 58"/>
          <p:cNvSpPr/>
          <p:nvPr/>
        </p:nvSpPr>
        <p:spPr>
          <a:xfrm>
            <a:off x="5283204" y="5194303"/>
            <a:ext cx="2451100" cy="294199"/>
          </a:xfrm>
          <a:prstGeom prst="accentCallout2">
            <a:avLst>
              <a:gd name="adj1" fmla="val 52787"/>
              <a:gd name="adj2" fmla="val -331"/>
              <a:gd name="adj3" fmla="val 54360"/>
              <a:gd name="adj4" fmla="val -40001"/>
              <a:gd name="adj5" fmla="val 1879"/>
              <a:gd name="adj6" fmla="val -86667"/>
            </a:avLst>
          </a:prstGeom>
          <a:noFill/>
          <a:ln>
            <a:solidFill>
              <a:schemeClr val="tx2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2"/>
                </a:solidFill>
                <a:latin typeface="+mj-lt"/>
                <a:cs typeface="Trebuchet MS"/>
              </a:rPr>
              <a:t>Pas</a:t>
            </a:r>
            <a:r>
              <a:rPr lang="fr-FR" sz="1400" b="0" dirty="0" smtClean="0">
                <a:solidFill>
                  <a:schemeClr val="tx2"/>
                </a:solidFill>
                <a:latin typeface="+mj-lt"/>
                <a:cs typeface="Trebuchet MS"/>
              </a:rPr>
              <a:t> réel de l’hélice (</a:t>
            </a:r>
            <a:r>
              <a:rPr lang="fr-FR" sz="1400" b="1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b</a:t>
            </a:r>
            <a:r>
              <a:rPr lang="fr-FR" sz="1400" b="0" dirty="0" smtClean="0">
                <a:solidFill>
                  <a:schemeClr val="tx2"/>
                </a:solidFill>
                <a:latin typeface="+mj-lt"/>
                <a:cs typeface="Symbol" charset="2"/>
              </a:rPr>
              <a:t>)</a:t>
            </a:r>
          </a:p>
        </p:txBody>
      </p:sp>
      <p:sp>
        <p:nvSpPr>
          <p:cNvPr id="64" name="Légende à une bordure 2 63"/>
          <p:cNvSpPr/>
          <p:nvPr/>
        </p:nvSpPr>
        <p:spPr>
          <a:xfrm>
            <a:off x="5041904" y="4711702"/>
            <a:ext cx="1905001" cy="298500"/>
          </a:xfrm>
          <a:prstGeom prst="accentCallout2">
            <a:avLst>
              <a:gd name="adj1" fmla="val 52787"/>
              <a:gd name="adj2" fmla="val -331"/>
              <a:gd name="adj3" fmla="val 54360"/>
              <a:gd name="adj4" fmla="val -19334"/>
              <a:gd name="adj5" fmla="val 129517"/>
              <a:gd name="adj6" fmla="val -41334"/>
            </a:avLst>
          </a:prstGeom>
          <a:noFill/>
          <a:ln>
            <a:solidFill>
              <a:srgbClr val="008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008000"/>
                </a:solidFill>
                <a:latin typeface="+mj-lt"/>
                <a:cs typeface="Trebuchet MS"/>
              </a:rPr>
              <a:t>Angle d’incidence (</a:t>
            </a:r>
            <a:r>
              <a:rPr lang="fr-FR" sz="1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a</a:t>
            </a:r>
            <a:r>
              <a:rPr lang="fr-FR" sz="1400" b="0" dirty="0" smtClean="0">
                <a:solidFill>
                  <a:srgbClr val="008000"/>
                </a:solidFill>
                <a:latin typeface="+mj-lt"/>
                <a:cs typeface="Symbol" charset="2"/>
              </a:rPr>
              <a:t>)</a:t>
            </a:r>
            <a:endParaRPr lang="fr-FR" sz="1400" b="0" dirty="0">
              <a:solidFill>
                <a:srgbClr val="008000"/>
              </a:solidFill>
              <a:latin typeface="+mj-lt"/>
              <a:cs typeface="Trebuchet MS"/>
            </a:endParaRPr>
          </a:p>
        </p:txBody>
      </p:sp>
      <p:cxnSp>
        <p:nvCxnSpPr>
          <p:cNvPr id="66" name="Connecteur droit 65"/>
          <p:cNvCxnSpPr/>
          <p:nvPr/>
        </p:nvCxnSpPr>
        <p:spPr>
          <a:xfrm flipH="1" flipV="1">
            <a:off x="3022604" y="6297050"/>
            <a:ext cx="247829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Légende à une bordure 2 67"/>
          <p:cNvSpPr/>
          <p:nvPr/>
        </p:nvSpPr>
        <p:spPr>
          <a:xfrm>
            <a:off x="5549903" y="5715003"/>
            <a:ext cx="1905001" cy="294199"/>
          </a:xfrm>
          <a:prstGeom prst="accentCallout2">
            <a:avLst>
              <a:gd name="adj1" fmla="val 57042"/>
              <a:gd name="adj2" fmla="val -331"/>
              <a:gd name="adj3" fmla="val 54360"/>
              <a:gd name="adj4" fmla="val -13334"/>
              <a:gd name="adj5" fmla="val 94608"/>
              <a:gd name="adj6" fmla="val -32001"/>
            </a:avLst>
          </a:prstGeom>
          <a:noFill/>
          <a:ln>
            <a:solidFill>
              <a:srgbClr val="FF0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FF0000"/>
                </a:solidFill>
                <a:latin typeface="+mj-lt"/>
                <a:cs typeface="Trebuchet MS"/>
              </a:rPr>
              <a:t>Angle de calage (</a:t>
            </a:r>
            <a:r>
              <a:rPr lang="fr-FR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400" b="0" dirty="0" smtClean="0">
                <a:solidFill>
                  <a:srgbClr val="FF0000"/>
                </a:solidFill>
                <a:latin typeface="+mj-lt"/>
                <a:cs typeface="Symbol" charset="2"/>
              </a:rPr>
              <a:t>)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3594104" y="5509282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2484B7"/>
                </a:solidFill>
              </a:rPr>
              <a:t>(</a:t>
            </a:r>
            <a:r>
              <a:rPr lang="fr-FR" sz="1400" b="1" dirty="0" err="1" smtClean="0">
                <a:solidFill>
                  <a:srgbClr val="2484B7"/>
                </a:solidFill>
              </a:rPr>
              <a:t>Vr</a:t>
            </a:r>
            <a:r>
              <a:rPr lang="fr-FR" sz="1400" dirty="0" smtClean="0">
                <a:solidFill>
                  <a:srgbClr val="2484B7"/>
                </a:solidFill>
              </a:rPr>
              <a:t>)</a:t>
            </a:r>
            <a:endParaRPr lang="fr-FR" sz="1400" dirty="0">
              <a:solidFill>
                <a:srgbClr val="2484B7"/>
              </a:solidFill>
            </a:endParaRPr>
          </a:p>
        </p:txBody>
      </p:sp>
      <p:cxnSp>
        <p:nvCxnSpPr>
          <p:cNvPr id="49" name="Connecteur droit 48"/>
          <p:cNvCxnSpPr>
            <a:endCxn id="281" idx="0"/>
          </p:cNvCxnSpPr>
          <p:nvPr/>
        </p:nvCxnSpPr>
        <p:spPr>
          <a:xfrm rot="16200000" flipV="1">
            <a:off x="2355853" y="4044951"/>
            <a:ext cx="2209800" cy="876302"/>
          </a:xfrm>
          <a:prstGeom prst="line">
            <a:avLst/>
          </a:prstGeom>
          <a:ln w="28575" cap="flat" cmpd="sng" algn="ctr">
            <a:solidFill>
              <a:srgbClr val="2484B7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 Box 26"/>
          <p:cNvSpPr txBox="1">
            <a:spLocks noChangeArrowheads="1"/>
          </p:cNvSpPr>
          <p:nvPr/>
        </p:nvSpPr>
        <p:spPr bwMode="auto">
          <a:xfrm>
            <a:off x="602266" y="1089025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Pas réel </a:t>
            </a:r>
            <a:r>
              <a:rPr lang="fr-FR" dirty="0" smtClean="0"/>
              <a:t>de l’hélice (aérodynamique) </a:t>
            </a:r>
            <a:r>
              <a:rPr lang="fr-FR" dirty="0"/>
              <a:t>: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048004" y="6004125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FF0000"/>
                </a:solidFill>
              </a:rPr>
              <a:t>Pas théorique de l’hélice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0000"/>
              <a:srgbClr val="FFF1C1"/>
            </a:duotone>
          </a:blip>
          <a:stretch>
            <a:fillRect/>
          </a:stretch>
        </p:blipFill>
        <p:spPr>
          <a:xfrm rot="2860439">
            <a:off x="1578583" y="3862271"/>
            <a:ext cx="1368231" cy="66995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ZoneTexte 31"/>
          <p:cNvSpPr txBox="1"/>
          <p:nvPr/>
        </p:nvSpPr>
        <p:spPr>
          <a:xfrm rot="5400000">
            <a:off x="2041604" y="3835983"/>
            <a:ext cx="17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tx2"/>
                </a:solidFill>
              </a:rPr>
              <a:t>Vitesse de rotation</a:t>
            </a:r>
            <a:endParaRPr lang="fr-FR" sz="1400" dirty="0">
              <a:solidFill>
                <a:schemeClr val="tx2"/>
              </a:solidFill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H="1" flipV="1">
            <a:off x="3911604" y="5550750"/>
            <a:ext cx="966289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102104" y="5496582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Recul</a:t>
            </a:r>
            <a:endParaRPr lang="fr-FR" sz="1400" dirty="0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96900" y="2284511"/>
            <a:ext cx="624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C’est le recul qui donne la valeur de </a:t>
            </a:r>
            <a:r>
              <a:rPr lang="fr-FR" sz="1600" b="1" dirty="0" smtClean="0">
                <a:solidFill>
                  <a:srgbClr val="000000"/>
                </a:solidFill>
              </a:rPr>
              <a:t>l’angle d’incidence </a:t>
            </a:r>
            <a:r>
              <a:rPr lang="fr-FR" sz="1600" b="1" dirty="0" smtClean="0">
                <a:solidFill>
                  <a:srgbClr val="000000"/>
                </a:solidFill>
                <a:cs typeface="Trebuchet MS"/>
              </a:rPr>
              <a:t>(</a:t>
            </a:r>
            <a:r>
              <a:rPr lang="fr-FR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fr-FR" sz="1600" b="1" dirty="0" smtClean="0">
                <a:solidFill>
                  <a:srgbClr val="000000"/>
                </a:solidFill>
                <a:cs typeface="Symbol" charset="2"/>
              </a:rPr>
              <a:t>)</a:t>
            </a:r>
            <a:r>
              <a:rPr lang="fr-FR" sz="1600" dirty="0" smtClean="0">
                <a:solidFill>
                  <a:srgbClr val="000000"/>
                </a:solidFill>
                <a:cs typeface="Symbol" charset="2"/>
              </a:rPr>
              <a:t> de la pale.</a:t>
            </a:r>
            <a:endParaRPr lang="fr-FR" sz="1600" b="1" dirty="0" smtClean="0">
              <a:solidFill>
                <a:srgbClr val="000000"/>
              </a:solidFill>
              <a:cs typeface="Trebuchet MS"/>
            </a:endParaRP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596900" y="1889125"/>
            <a:ext cx="6337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La différence entre le pas théorique et le pas réel s’appelle le </a:t>
            </a:r>
            <a:r>
              <a:rPr lang="fr-FR" sz="1600" b="1" dirty="0" smtClean="0"/>
              <a:t>recul.</a:t>
            </a:r>
          </a:p>
        </p:txBody>
      </p:sp>
      <p:sp>
        <p:nvSpPr>
          <p:cNvPr id="36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584200" y="1533525"/>
            <a:ext cx="8496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Le </a:t>
            </a:r>
            <a:r>
              <a:rPr lang="fr-FR" sz="1600" b="1" dirty="0" smtClean="0"/>
              <a:t>pas réel </a:t>
            </a:r>
            <a:r>
              <a:rPr lang="fr-FR" sz="1600" dirty="0" smtClean="0"/>
              <a:t>est résultant de la vitesse propre de l’aéronef et de la vitesse de rotation de l’hélice.</a:t>
            </a:r>
            <a:endParaRPr lang="fr-F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902187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8" grpId="0"/>
      <p:bldP spid="62" grpId="0" animBg="1"/>
      <p:bldP spid="59" grpId="0" animBg="1"/>
      <p:bldP spid="64" grpId="0" animBg="1"/>
      <p:bldP spid="55" grpId="0"/>
      <p:bldP spid="33" grpId="0"/>
      <p:bldP spid="34" grpId="0"/>
      <p:bldP spid="35" grpId="0"/>
      <p:bldP spid="3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26"/>
          <p:cNvSpPr txBox="1">
            <a:spLocks noChangeArrowheads="1"/>
          </p:cNvSpPr>
          <p:nvPr/>
        </p:nvSpPr>
        <p:spPr bwMode="auto">
          <a:xfrm>
            <a:off x="500666" y="885825"/>
            <a:ext cx="2941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rendement de l’hélice (</a:t>
            </a:r>
            <a:r>
              <a:rPr lang="fr-FR" dirty="0">
                <a:latin typeface="Symbol" charset="2"/>
                <a:cs typeface="Symbol" charset="2"/>
              </a:rPr>
              <a:t>h</a:t>
            </a:r>
            <a:r>
              <a:rPr lang="fr-FR" dirty="0"/>
              <a:t>) :</a:t>
            </a:r>
          </a:p>
        </p:txBody>
      </p:sp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546100" y="2143125"/>
            <a:ext cx="7200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A vitesse de rotation constante, le rendement maximum d’une hélice à pas fixe ne sera obtenu qu’à une vitesse propre donnée.</a:t>
            </a:r>
            <a:endParaRPr lang="fr-FR" sz="1600" b="1" dirty="0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508000" y="1304925"/>
            <a:ext cx="7200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C’est le rapport entre le </a:t>
            </a:r>
            <a:r>
              <a:rPr lang="fr-FR" sz="1600" dirty="0" smtClean="0">
                <a:solidFill>
                  <a:srgbClr val="000090"/>
                </a:solidFill>
              </a:rPr>
              <a:t>pas réel </a:t>
            </a:r>
            <a:r>
              <a:rPr lang="fr-FR" sz="1600" dirty="0" smtClean="0">
                <a:solidFill>
                  <a:srgbClr val="000090"/>
                </a:solidFill>
                <a:cs typeface="Trebuchet MS"/>
              </a:rPr>
              <a:t>(</a:t>
            </a:r>
            <a:r>
              <a:rPr lang="fr-FR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fr-FR" sz="1600" dirty="0" smtClean="0">
                <a:solidFill>
                  <a:srgbClr val="000090"/>
                </a:solidFill>
                <a:cs typeface="Symbol" charset="2"/>
              </a:rPr>
              <a:t>) </a:t>
            </a:r>
            <a:r>
              <a:rPr lang="fr-FR" sz="1600" dirty="0" smtClean="0"/>
              <a:t>et le </a:t>
            </a:r>
            <a:r>
              <a:rPr lang="fr-FR" sz="1600" dirty="0" smtClean="0">
                <a:solidFill>
                  <a:srgbClr val="FF0000"/>
                </a:solidFill>
              </a:rPr>
              <a:t>pas théorique </a:t>
            </a:r>
            <a:r>
              <a:rPr lang="fr-FR" sz="1600" dirty="0" smtClean="0">
                <a:solidFill>
                  <a:srgbClr val="FF0000"/>
                </a:solidFill>
                <a:cs typeface="Trebuchet MS"/>
              </a:rPr>
              <a:t>(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600" dirty="0" smtClean="0">
                <a:solidFill>
                  <a:srgbClr val="FF0000"/>
                </a:solidFill>
                <a:cs typeface="Symbol" charset="2"/>
              </a:rPr>
              <a:t>)</a:t>
            </a:r>
            <a:r>
              <a:rPr lang="fr-FR" sz="1600" dirty="0" smtClean="0"/>
              <a:t>.</a:t>
            </a: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508000" y="1711325"/>
            <a:ext cx="7200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C’est aussi le rapport entre la puissance utile et la puissance absorbée. </a:t>
            </a:r>
            <a:endParaRPr lang="fr-FR" sz="1600" b="1" dirty="0"/>
          </a:p>
        </p:txBody>
      </p:sp>
      <p:sp>
        <p:nvSpPr>
          <p:cNvPr id="50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grpSp>
        <p:nvGrpSpPr>
          <p:cNvPr id="4" name="Grouper 3"/>
          <p:cNvGrpSpPr/>
          <p:nvPr/>
        </p:nvGrpSpPr>
        <p:grpSpPr>
          <a:xfrm>
            <a:off x="1473200" y="3111499"/>
            <a:ext cx="6248400" cy="3416301"/>
            <a:chOff x="1892300" y="3441699"/>
            <a:chExt cx="6248400" cy="3416301"/>
          </a:xfrm>
        </p:grpSpPr>
        <p:grpSp>
          <p:nvGrpSpPr>
            <p:cNvPr id="2" name="Grouper 236"/>
            <p:cNvGrpSpPr/>
            <p:nvPr/>
          </p:nvGrpSpPr>
          <p:grpSpPr>
            <a:xfrm>
              <a:off x="2125201" y="3617283"/>
              <a:ext cx="2917997" cy="1604416"/>
              <a:chOff x="2684001" y="3566483"/>
              <a:chExt cx="2917997" cy="1604416"/>
            </a:xfrm>
            <a:effectLst/>
          </p:grpSpPr>
          <p:sp>
            <p:nvSpPr>
              <p:cNvPr id="224" name="Cylindre 223"/>
              <p:cNvSpPr/>
              <p:nvPr/>
            </p:nvSpPr>
            <p:spPr bwMode="auto">
              <a:xfrm rot="5400000" flipH="1">
                <a:off x="3206801" y="3719000"/>
                <a:ext cx="308999" cy="1354600"/>
              </a:xfrm>
              <a:prstGeom prst="can">
                <a:avLst/>
              </a:prstGeom>
              <a:gradFill flip="none" rotWithShape="1">
                <a:gsLst>
                  <a:gs pos="38000">
                    <a:schemeClr val="tx1">
                      <a:lumMod val="50000"/>
                      <a:lumOff val="5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3">
                <a:lum contrast="-60000"/>
              </a:blip>
              <a:stretch>
                <a:fillRect/>
              </a:stretch>
            </p:blipFill>
            <p:spPr>
              <a:xfrm>
                <a:off x="3790950" y="3566483"/>
                <a:ext cx="1811048" cy="1604416"/>
              </a:xfrm>
              <a:prstGeom prst="rect">
                <a:avLst/>
              </a:prstGeom>
              <a:effectLst>
                <a:outerShdw blurRad="50800" dist="38100" dir="4800000" algn="br">
                  <a:srgbClr val="000000">
                    <a:alpha val="43000"/>
                  </a:srgbClr>
                </a:outerShdw>
              </a:effectLst>
            </p:spPr>
          </p:pic>
        </p:grpSp>
        <p:cxnSp>
          <p:nvCxnSpPr>
            <p:cNvPr id="240" name="Connecteur droit 239"/>
            <p:cNvCxnSpPr/>
            <p:nvPr/>
          </p:nvCxnSpPr>
          <p:spPr>
            <a:xfrm rot="5400000" flipH="1" flipV="1">
              <a:off x="1889155" y="5220748"/>
              <a:ext cx="3054290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Triangle rectangle 280"/>
            <p:cNvSpPr>
              <a:spLocks/>
            </p:cNvSpPr>
            <p:nvPr/>
          </p:nvSpPr>
          <p:spPr bwMode="auto">
            <a:xfrm>
              <a:off x="3428998" y="3733800"/>
              <a:ext cx="2679702" cy="3124200"/>
            </a:xfrm>
            <a:prstGeom prst="rtTriangle">
              <a:avLst/>
            </a:prstGeom>
            <a:gradFill flip="none" rotWithShape="1">
              <a:gsLst>
                <a:gs pos="92000">
                  <a:srgbClr val="FF0000">
                    <a:alpha val="27000"/>
                  </a:srgbClr>
                </a:gs>
                <a:gs pos="98000">
                  <a:srgbClr val="FFFFFF">
                    <a:alpha val="27000"/>
                  </a:srgbClr>
                </a:gs>
              </a:gsLst>
              <a:lin ang="534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57" name="Triangle rectangle 56"/>
            <p:cNvSpPr>
              <a:spLocks/>
            </p:cNvSpPr>
            <p:nvPr/>
          </p:nvSpPr>
          <p:spPr bwMode="auto">
            <a:xfrm>
              <a:off x="3416300" y="3708400"/>
              <a:ext cx="901700" cy="2184400"/>
            </a:xfrm>
            <a:prstGeom prst="rtTriangle">
              <a:avLst/>
            </a:prstGeom>
            <a:gradFill flip="none" rotWithShape="1">
              <a:gsLst>
                <a:gs pos="85000">
                  <a:srgbClr val="2484B7">
                    <a:alpha val="54000"/>
                  </a:srgbClr>
                </a:gs>
                <a:gs pos="100000">
                  <a:schemeClr val="accent2">
                    <a:lumMod val="40000"/>
                    <a:lumOff val="60000"/>
                    <a:alpha val="54000"/>
                  </a:schemeClr>
                </a:gs>
              </a:gsLst>
              <a:lin ang="528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45" name="Connecteur droit 44"/>
            <p:cNvCxnSpPr/>
            <p:nvPr/>
          </p:nvCxnSpPr>
          <p:spPr>
            <a:xfrm rot="5400000" flipH="1" flipV="1">
              <a:off x="2321155" y="4814148"/>
              <a:ext cx="2190290" cy="0"/>
            </a:xfrm>
            <a:prstGeom prst="line">
              <a:avLst/>
            </a:prstGeom>
            <a:ln w="28575" cap="flat" cmpd="sng" algn="ctr">
              <a:solidFill>
                <a:schemeClr val="tx2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H="1" flipV="1">
              <a:off x="3429000" y="5906348"/>
              <a:ext cx="894290" cy="0"/>
            </a:xfrm>
            <a:prstGeom prst="line">
              <a:avLst/>
            </a:prstGeom>
            <a:ln w="28575" cap="flat" cmpd="sng" algn="ctr">
              <a:solidFill>
                <a:schemeClr val="tx2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1892300" y="5687080"/>
              <a:ext cx="148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rgbClr val="050595"/>
                  </a:solidFill>
                </a:rPr>
                <a:t> Vitesse propre</a:t>
              </a:r>
              <a:endParaRPr lang="fr-FR" sz="1400" dirty="0">
                <a:solidFill>
                  <a:srgbClr val="050595"/>
                </a:solidFill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>
            <a:xfrm flipH="1" flipV="1">
              <a:off x="3429000" y="6652648"/>
              <a:ext cx="2478290" cy="0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Légende à une bordure 2 67"/>
            <p:cNvSpPr/>
            <p:nvPr/>
          </p:nvSpPr>
          <p:spPr>
            <a:xfrm>
              <a:off x="5956299" y="6070601"/>
              <a:ext cx="1905001" cy="294199"/>
            </a:xfrm>
            <a:prstGeom prst="accentCallout2">
              <a:avLst>
                <a:gd name="adj1" fmla="val 57042"/>
                <a:gd name="adj2" fmla="val -331"/>
                <a:gd name="adj3" fmla="val 54360"/>
                <a:gd name="adj4" fmla="val -13334"/>
                <a:gd name="adj5" fmla="val 94608"/>
                <a:gd name="adj6" fmla="val -32001"/>
              </a:avLst>
            </a:prstGeom>
            <a:noFill/>
            <a:ln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0" dirty="0" smtClean="0">
                  <a:solidFill>
                    <a:srgbClr val="FF0000"/>
                  </a:solidFill>
                  <a:latin typeface="+mj-lt"/>
                  <a:cs typeface="Trebuchet MS"/>
                </a:rPr>
                <a:t>Angle de calage (</a:t>
              </a:r>
              <a:r>
                <a:rPr lang="fr-FR" sz="1400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fr-FR" sz="1400" b="0" dirty="0" smtClean="0">
                  <a:solidFill>
                    <a:srgbClr val="FF0000"/>
                  </a:solidFill>
                  <a:latin typeface="+mj-lt"/>
                  <a:cs typeface="Symbol" charset="2"/>
                </a:rPr>
                <a:t>)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4089400" y="5864880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2484B7"/>
                  </a:solidFill>
                </a:rPr>
                <a:t>(</a:t>
              </a:r>
              <a:r>
                <a:rPr lang="fr-FR" sz="1400" b="1" dirty="0" err="1" smtClean="0">
                  <a:solidFill>
                    <a:srgbClr val="2484B7"/>
                  </a:solidFill>
                </a:rPr>
                <a:t>Vr</a:t>
              </a:r>
              <a:r>
                <a:rPr lang="fr-FR" sz="1400" dirty="0" smtClean="0">
                  <a:solidFill>
                    <a:srgbClr val="2484B7"/>
                  </a:solidFill>
                </a:rPr>
                <a:t>)</a:t>
              </a:r>
              <a:endParaRPr lang="fr-FR" sz="1400" dirty="0">
                <a:solidFill>
                  <a:srgbClr val="2484B7"/>
                </a:solidFill>
              </a:endParaRPr>
            </a:p>
          </p:txBody>
        </p:sp>
        <p:cxnSp>
          <p:nvCxnSpPr>
            <p:cNvPr id="49" name="Connecteur droit 48"/>
            <p:cNvCxnSpPr>
              <a:endCxn id="281" idx="0"/>
            </p:cNvCxnSpPr>
            <p:nvPr/>
          </p:nvCxnSpPr>
          <p:spPr>
            <a:xfrm rot="16200000" flipV="1">
              <a:off x="2762249" y="4400549"/>
              <a:ext cx="2209800" cy="876302"/>
            </a:xfrm>
            <a:prstGeom prst="line">
              <a:avLst/>
            </a:prstGeom>
            <a:ln w="28575" cap="flat" cmpd="sng" algn="ctr">
              <a:solidFill>
                <a:srgbClr val="2484B7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3454400" y="6359723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>
                  <a:solidFill>
                    <a:srgbClr val="FF0000"/>
                  </a:solidFill>
                </a:rPr>
                <a:t>Pas théorique de l’hélice</a:t>
              </a:r>
              <a:endParaRPr lang="fr-FR" sz="1400" i="1" dirty="0">
                <a:solidFill>
                  <a:srgbClr val="FF0000"/>
                </a:solidFill>
              </a:endParaRP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/>
                <a:srgbClr val="FFF1C1"/>
              </a:duotone>
            </a:blip>
            <a:stretch>
              <a:fillRect/>
            </a:stretch>
          </p:blipFill>
          <p:spPr>
            <a:xfrm rot="2860439">
              <a:off x="1984979" y="4217869"/>
              <a:ext cx="1368231" cy="669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ZoneTexte 31"/>
            <p:cNvSpPr txBox="1"/>
            <p:nvPr/>
          </p:nvSpPr>
          <p:spPr>
            <a:xfrm rot="5400000">
              <a:off x="2448000" y="4191581"/>
              <a:ext cx="178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chemeClr val="tx2"/>
                  </a:solidFill>
                </a:rPr>
                <a:t>Vitesse de rotation</a:t>
              </a:r>
              <a:endParaRPr lang="fr-FR" sz="1400" dirty="0">
                <a:solidFill>
                  <a:schemeClr val="tx2"/>
                </a:solidFill>
              </a:endParaRPr>
            </a:p>
          </p:txBody>
        </p:sp>
        <p:sp>
          <p:nvSpPr>
            <p:cNvPr id="52" name="Triangle isocèle 61"/>
            <p:cNvSpPr/>
            <p:nvPr/>
          </p:nvSpPr>
          <p:spPr bwMode="auto">
            <a:xfrm rot="20301417" flipH="1">
              <a:off x="3910591" y="3441699"/>
              <a:ext cx="888015" cy="2717469"/>
            </a:xfrm>
            <a:custGeom>
              <a:avLst/>
              <a:gdLst>
                <a:gd name="connsiteX0" fmla="*/ 0 w 779799"/>
                <a:gd name="connsiteY0" fmla="*/ 2387600 h 2387600"/>
                <a:gd name="connsiteX1" fmla="*/ 779799 w 779799"/>
                <a:gd name="connsiteY1" fmla="*/ 0 h 2387600"/>
                <a:gd name="connsiteX2" fmla="*/ 779799 w 779799"/>
                <a:gd name="connsiteY2" fmla="*/ 2387600 h 2387600"/>
                <a:gd name="connsiteX3" fmla="*/ 0 w 779799"/>
                <a:gd name="connsiteY3" fmla="*/ 2387600 h 2387600"/>
                <a:gd name="connsiteX0" fmla="*/ 0 w 888015"/>
                <a:gd name="connsiteY0" fmla="*/ 2717469 h 2717469"/>
                <a:gd name="connsiteX1" fmla="*/ 888015 w 888015"/>
                <a:gd name="connsiteY1" fmla="*/ 0 h 2717469"/>
                <a:gd name="connsiteX2" fmla="*/ 888015 w 888015"/>
                <a:gd name="connsiteY2" fmla="*/ 2387600 h 2717469"/>
                <a:gd name="connsiteX3" fmla="*/ 0 w 888015"/>
                <a:gd name="connsiteY3" fmla="*/ 2717469 h 271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015" h="2717469">
                  <a:moveTo>
                    <a:pt x="0" y="2717469"/>
                  </a:moveTo>
                  <a:lnTo>
                    <a:pt x="888015" y="0"/>
                  </a:lnTo>
                  <a:lnTo>
                    <a:pt x="888015" y="2387600"/>
                  </a:lnTo>
                  <a:lnTo>
                    <a:pt x="0" y="2717469"/>
                  </a:lnTo>
                  <a:close/>
                </a:path>
              </a:pathLst>
            </a:custGeom>
            <a:pattFill prst="ltUpDiag">
              <a:fgClr>
                <a:srgbClr val="008000"/>
              </a:fgClr>
              <a:bgClr>
                <a:schemeClr val="bg1"/>
              </a:bgClr>
            </a:patt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242" name="Connecteur droit 241"/>
            <p:cNvCxnSpPr>
              <a:cxnSpLocks noChangeAspect="1"/>
            </p:cNvCxnSpPr>
            <p:nvPr/>
          </p:nvCxnSpPr>
          <p:spPr>
            <a:xfrm>
              <a:off x="3391083" y="3671288"/>
              <a:ext cx="2004589" cy="2371714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r 222"/>
            <p:cNvGrpSpPr>
              <a:grpSpLocks noChangeAspect="1"/>
            </p:cNvGrpSpPr>
            <p:nvPr/>
          </p:nvGrpSpPr>
          <p:grpSpPr>
            <a:xfrm rot="853933">
              <a:off x="3235932" y="3801924"/>
              <a:ext cx="1244388" cy="888222"/>
              <a:chOff x="1651000" y="6070600"/>
              <a:chExt cx="2035323" cy="787400"/>
            </a:xfrm>
            <a:gradFill flip="none" rotWithShape="1">
              <a:gsLst>
                <a:gs pos="41000">
                  <a:schemeClr val="accent5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220" name="Freeform 10"/>
              <p:cNvSpPr>
                <a:spLocks/>
              </p:cNvSpPr>
              <p:nvPr/>
            </p:nvSpPr>
            <p:spPr bwMode="auto">
              <a:xfrm>
                <a:off x="1654323" y="6076616"/>
                <a:ext cx="2032000" cy="736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8"/>
                  </a:cxn>
                  <a:cxn ang="0">
                    <a:pos x="112" y="24"/>
                  </a:cxn>
                  <a:cxn ang="0">
                    <a:pos x="168" y="32"/>
                  </a:cxn>
                  <a:cxn ang="0">
                    <a:pos x="240" y="48"/>
                  </a:cxn>
                  <a:cxn ang="0">
                    <a:pos x="288" y="56"/>
                  </a:cxn>
                  <a:cxn ang="0">
                    <a:pos x="352" y="72"/>
                  </a:cxn>
                  <a:cxn ang="0">
                    <a:pos x="416" y="88"/>
                  </a:cxn>
                  <a:cxn ang="0">
                    <a:pos x="456" y="96"/>
                  </a:cxn>
                  <a:cxn ang="0">
                    <a:pos x="504" y="104"/>
                  </a:cxn>
                  <a:cxn ang="0">
                    <a:pos x="560" y="120"/>
                  </a:cxn>
                  <a:cxn ang="0">
                    <a:pos x="600" y="128"/>
                  </a:cxn>
                  <a:cxn ang="0">
                    <a:pos x="648" y="144"/>
                  </a:cxn>
                  <a:cxn ang="0">
                    <a:pos x="688" y="152"/>
                  </a:cxn>
                  <a:cxn ang="0">
                    <a:pos x="712" y="160"/>
                  </a:cxn>
                  <a:cxn ang="0">
                    <a:pos x="744" y="168"/>
                  </a:cxn>
                  <a:cxn ang="0">
                    <a:pos x="776" y="176"/>
                  </a:cxn>
                  <a:cxn ang="0">
                    <a:pos x="792" y="184"/>
                  </a:cxn>
                  <a:cxn ang="0">
                    <a:pos x="816" y="192"/>
                  </a:cxn>
                  <a:cxn ang="0">
                    <a:pos x="864" y="208"/>
                  </a:cxn>
                  <a:cxn ang="0">
                    <a:pos x="928" y="232"/>
                  </a:cxn>
                  <a:cxn ang="0">
                    <a:pos x="960" y="248"/>
                  </a:cxn>
                  <a:cxn ang="0">
                    <a:pos x="1008" y="264"/>
                  </a:cxn>
                  <a:cxn ang="0">
                    <a:pos x="1056" y="288"/>
                  </a:cxn>
                  <a:cxn ang="0">
                    <a:pos x="1088" y="304"/>
                  </a:cxn>
                  <a:cxn ang="0">
                    <a:pos x="1136" y="328"/>
                  </a:cxn>
                  <a:cxn ang="0">
                    <a:pos x="1152" y="336"/>
                  </a:cxn>
                  <a:cxn ang="0">
                    <a:pos x="1168" y="344"/>
                  </a:cxn>
                  <a:cxn ang="0">
                    <a:pos x="1200" y="360"/>
                  </a:cxn>
                  <a:cxn ang="0">
                    <a:pos x="1224" y="376"/>
                  </a:cxn>
                  <a:cxn ang="0">
                    <a:pos x="1256" y="400"/>
                  </a:cxn>
                  <a:cxn ang="0">
                    <a:pos x="1272" y="416"/>
                  </a:cxn>
                  <a:cxn ang="0">
                    <a:pos x="1280" y="432"/>
                  </a:cxn>
                  <a:cxn ang="0">
                    <a:pos x="1280" y="440"/>
                  </a:cxn>
                  <a:cxn ang="0">
                    <a:pos x="1280" y="464"/>
                  </a:cxn>
                  <a:cxn ang="0">
                    <a:pos x="1280" y="464"/>
                  </a:cxn>
                </a:cxnLst>
                <a:rect l="0" t="0" r="r" b="b"/>
                <a:pathLst>
                  <a:path w="1280" h="464">
                    <a:moveTo>
                      <a:pt x="0" y="0"/>
                    </a:moveTo>
                    <a:lnTo>
                      <a:pt x="40" y="8"/>
                    </a:lnTo>
                    <a:lnTo>
                      <a:pt x="112" y="24"/>
                    </a:lnTo>
                    <a:lnTo>
                      <a:pt x="168" y="32"/>
                    </a:lnTo>
                    <a:lnTo>
                      <a:pt x="240" y="48"/>
                    </a:lnTo>
                    <a:lnTo>
                      <a:pt x="288" y="56"/>
                    </a:lnTo>
                    <a:lnTo>
                      <a:pt x="352" y="72"/>
                    </a:lnTo>
                    <a:lnTo>
                      <a:pt x="416" y="88"/>
                    </a:lnTo>
                    <a:lnTo>
                      <a:pt x="456" y="96"/>
                    </a:lnTo>
                    <a:lnTo>
                      <a:pt x="504" y="104"/>
                    </a:lnTo>
                    <a:lnTo>
                      <a:pt x="560" y="120"/>
                    </a:lnTo>
                    <a:lnTo>
                      <a:pt x="600" y="128"/>
                    </a:lnTo>
                    <a:lnTo>
                      <a:pt x="648" y="144"/>
                    </a:lnTo>
                    <a:lnTo>
                      <a:pt x="688" y="152"/>
                    </a:lnTo>
                    <a:lnTo>
                      <a:pt x="712" y="160"/>
                    </a:lnTo>
                    <a:lnTo>
                      <a:pt x="744" y="168"/>
                    </a:lnTo>
                    <a:lnTo>
                      <a:pt x="776" y="176"/>
                    </a:lnTo>
                    <a:lnTo>
                      <a:pt x="792" y="184"/>
                    </a:lnTo>
                    <a:lnTo>
                      <a:pt x="816" y="192"/>
                    </a:lnTo>
                    <a:lnTo>
                      <a:pt x="864" y="208"/>
                    </a:lnTo>
                    <a:lnTo>
                      <a:pt x="928" y="232"/>
                    </a:lnTo>
                    <a:lnTo>
                      <a:pt x="960" y="248"/>
                    </a:lnTo>
                    <a:lnTo>
                      <a:pt x="1008" y="264"/>
                    </a:lnTo>
                    <a:lnTo>
                      <a:pt x="1056" y="288"/>
                    </a:lnTo>
                    <a:lnTo>
                      <a:pt x="1088" y="304"/>
                    </a:lnTo>
                    <a:lnTo>
                      <a:pt x="1136" y="328"/>
                    </a:lnTo>
                    <a:lnTo>
                      <a:pt x="1152" y="336"/>
                    </a:lnTo>
                    <a:lnTo>
                      <a:pt x="1168" y="344"/>
                    </a:lnTo>
                    <a:lnTo>
                      <a:pt x="1200" y="360"/>
                    </a:lnTo>
                    <a:lnTo>
                      <a:pt x="1224" y="376"/>
                    </a:lnTo>
                    <a:lnTo>
                      <a:pt x="1256" y="400"/>
                    </a:lnTo>
                    <a:lnTo>
                      <a:pt x="1272" y="416"/>
                    </a:lnTo>
                    <a:lnTo>
                      <a:pt x="1280" y="432"/>
                    </a:lnTo>
                    <a:lnTo>
                      <a:pt x="1280" y="440"/>
                    </a:lnTo>
                    <a:lnTo>
                      <a:pt x="1280" y="464"/>
                    </a:lnTo>
                    <a:lnTo>
                      <a:pt x="1280" y="464"/>
                    </a:lnTo>
                  </a:path>
                </a:pathLst>
              </a:custGeom>
              <a:grpFill/>
              <a:ln w="63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1" name="Freeform 13"/>
              <p:cNvSpPr>
                <a:spLocks/>
              </p:cNvSpPr>
              <p:nvPr/>
            </p:nvSpPr>
            <p:spPr bwMode="auto">
              <a:xfrm>
                <a:off x="1651000" y="6070600"/>
                <a:ext cx="2032000" cy="787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6"/>
                  </a:cxn>
                  <a:cxn ang="0">
                    <a:pos x="88" y="48"/>
                  </a:cxn>
                  <a:cxn ang="0">
                    <a:pos x="152" y="80"/>
                  </a:cxn>
                  <a:cxn ang="0">
                    <a:pos x="208" y="112"/>
                  </a:cxn>
                  <a:cxn ang="0">
                    <a:pos x="272" y="144"/>
                  </a:cxn>
                  <a:cxn ang="0">
                    <a:pos x="312" y="168"/>
                  </a:cxn>
                  <a:cxn ang="0">
                    <a:pos x="368" y="200"/>
                  </a:cxn>
                  <a:cxn ang="0">
                    <a:pos x="416" y="224"/>
                  </a:cxn>
                  <a:cxn ang="0">
                    <a:pos x="456" y="240"/>
                  </a:cxn>
                  <a:cxn ang="0">
                    <a:pos x="496" y="264"/>
                  </a:cxn>
                  <a:cxn ang="0">
                    <a:pos x="552" y="288"/>
                  </a:cxn>
                  <a:cxn ang="0">
                    <a:pos x="584" y="304"/>
                  </a:cxn>
                  <a:cxn ang="0">
                    <a:pos x="616" y="320"/>
                  </a:cxn>
                  <a:cxn ang="0">
                    <a:pos x="656" y="336"/>
                  </a:cxn>
                  <a:cxn ang="0">
                    <a:pos x="688" y="352"/>
                  </a:cxn>
                  <a:cxn ang="0">
                    <a:pos x="712" y="360"/>
                  </a:cxn>
                  <a:cxn ang="0">
                    <a:pos x="728" y="368"/>
                  </a:cxn>
                  <a:cxn ang="0">
                    <a:pos x="784" y="392"/>
                  </a:cxn>
                  <a:cxn ang="0">
                    <a:pos x="880" y="424"/>
                  </a:cxn>
                  <a:cxn ang="0">
                    <a:pos x="968" y="448"/>
                  </a:cxn>
                  <a:cxn ang="0">
                    <a:pos x="1064" y="472"/>
                  </a:cxn>
                  <a:cxn ang="0">
                    <a:pos x="1104" y="480"/>
                  </a:cxn>
                  <a:cxn ang="0">
                    <a:pos x="1128" y="488"/>
                  </a:cxn>
                  <a:cxn ang="0">
                    <a:pos x="1160" y="496"/>
                  </a:cxn>
                  <a:cxn ang="0">
                    <a:pos x="1192" y="496"/>
                  </a:cxn>
                  <a:cxn ang="0">
                    <a:pos x="1216" y="496"/>
                  </a:cxn>
                  <a:cxn ang="0">
                    <a:pos x="1232" y="496"/>
                  </a:cxn>
                  <a:cxn ang="0">
                    <a:pos x="1264" y="488"/>
                  </a:cxn>
                  <a:cxn ang="0">
                    <a:pos x="1272" y="480"/>
                  </a:cxn>
                  <a:cxn ang="0">
                    <a:pos x="1280" y="464"/>
                  </a:cxn>
                  <a:cxn ang="0">
                    <a:pos x="1280" y="464"/>
                  </a:cxn>
                </a:cxnLst>
                <a:rect l="0" t="0" r="r" b="b"/>
                <a:pathLst>
                  <a:path w="1280" h="496">
                    <a:moveTo>
                      <a:pt x="0" y="0"/>
                    </a:moveTo>
                    <a:lnTo>
                      <a:pt x="32" y="16"/>
                    </a:lnTo>
                    <a:lnTo>
                      <a:pt x="88" y="48"/>
                    </a:lnTo>
                    <a:lnTo>
                      <a:pt x="152" y="80"/>
                    </a:lnTo>
                    <a:lnTo>
                      <a:pt x="208" y="112"/>
                    </a:lnTo>
                    <a:lnTo>
                      <a:pt x="272" y="144"/>
                    </a:lnTo>
                    <a:lnTo>
                      <a:pt x="312" y="168"/>
                    </a:lnTo>
                    <a:lnTo>
                      <a:pt x="368" y="200"/>
                    </a:lnTo>
                    <a:lnTo>
                      <a:pt x="416" y="224"/>
                    </a:lnTo>
                    <a:lnTo>
                      <a:pt x="456" y="240"/>
                    </a:lnTo>
                    <a:lnTo>
                      <a:pt x="496" y="264"/>
                    </a:lnTo>
                    <a:lnTo>
                      <a:pt x="552" y="288"/>
                    </a:lnTo>
                    <a:lnTo>
                      <a:pt x="584" y="304"/>
                    </a:lnTo>
                    <a:lnTo>
                      <a:pt x="616" y="320"/>
                    </a:lnTo>
                    <a:lnTo>
                      <a:pt x="656" y="336"/>
                    </a:lnTo>
                    <a:lnTo>
                      <a:pt x="688" y="352"/>
                    </a:lnTo>
                    <a:lnTo>
                      <a:pt x="712" y="360"/>
                    </a:lnTo>
                    <a:lnTo>
                      <a:pt x="728" y="368"/>
                    </a:lnTo>
                    <a:lnTo>
                      <a:pt x="784" y="392"/>
                    </a:lnTo>
                    <a:lnTo>
                      <a:pt x="880" y="424"/>
                    </a:lnTo>
                    <a:lnTo>
                      <a:pt x="968" y="448"/>
                    </a:lnTo>
                    <a:lnTo>
                      <a:pt x="1064" y="472"/>
                    </a:lnTo>
                    <a:lnTo>
                      <a:pt x="1104" y="480"/>
                    </a:lnTo>
                    <a:lnTo>
                      <a:pt x="1128" y="488"/>
                    </a:lnTo>
                    <a:lnTo>
                      <a:pt x="1160" y="496"/>
                    </a:lnTo>
                    <a:lnTo>
                      <a:pt x="1192" y="496"/>
                    </a:lnTo>
                    <a:lnTo>
                      <a:pt x="1216" y="496"/>
                    </a:lnTo>
                    <a:lnTo>
                      <a:pt x="1232" y="496"/>
                    </a:lnTo>
                    <a:lnTo>
                      <a:pt x="1264" y="488"/>
                    </a:lnTo>
                    <a:lnTo>
                      <a:pt x="1272" y="480"/>
                    </a:lnTo>
                    <a:lnTo>
                      <a:pt x="1280" y="464"/>
                    </a:lnTo>
                    <a:lnTo>
                      <a:pt x="1280" y="464"/>
                    </a:lnTo>
                  </a:path>
                </a:pathLst>
              </a:custGeom>
              <a:grpFill/>
              <a:ln w="63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64" name="Légende à une bordure 2 63"/>
            <p:cNvSpPr/>
            <p:nvPr/>
          </p:nvSpPr>
          <p:spPr>
            <a:xfrm>
              <a:off x="5448300" y="5067300"/>
              <a:ext cx="1905001" cy="298500"/>
            </a:xfrm>
            <a:prstGeom prst="accentCallout2">
              <a:avLst>
                <a:gd name="adj1" fmla="val 52787"/>
                <a:gd name="adj2" fmla="val -331"/>
                <a:gd name="adj3" fmla="val 54360"/>
                <a:gd name="adj4" fmla="val -19334"/>
                <a:gd name="adj5" fmla="val 129517"/>
                <a:gd name="adj6" fmla="val -41334"/>
              </a:avLst>
            </a:prstGeom>
            <a:noFill/>
            <a:ln>
              <a:solidFill>
                <a:srgbClr val="008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0" dirty="0" smtClean="0">
                  <a:solidFill>
                    <a:srgbClr val="008000"/>
                  </a:solidFill>
                  <a:latin typeface="+mj-lt"/>
                  <a:cs typeface="Trebuchet MS"/>
                </a:rPr>
                <a:t>Angle d’incidence (</a:t>
              </a:r>
              <a:r>
                <a:rPr lang="fr-FR" sz="1400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a)</a:t>
              </a:r>
              <a:endParaRPr lang="fr-FR" sz="1400" b="0" dirty="0">
                <a:solidFill>
                  <a:srgbClr val="008000"/>
                </a:solidFill>
                <a:latin typeface="+mj-lt"/>
                <a:cs typeface="Trebuchet MS"/>
              </a:endParaRPr>
            </a:p>
          </p:txBody>
        </p:sp>
        <p:sp>
          <p:nvSpPr>
            <p:cNvPr id="59" name="Légende à une bordure 2 58"/>
            <p:cNvSpPr/>
            <p:nvPr/>
          </p:nvSpPr>
          <p:spPr>
            <a:xfrm>
              <a:off x="5689600" y="5549901"/>
              <a:ext cx="2451100" cy="294199"/>
            </a:xfrm>
            <a:prstGeom prst="accentCallout2">
              <a:avLst>
                <a:gd name="adj1" fmla="val 52787"/>
                <a:gd name="adj2" fmla="val -331"/>
                <a:gd name="adj3" fmla="val 54360"/>
                <a:gd name="adj4" fmla="val -40001"/>
                <a:gd name="adj5" fmla="val 1879"/>
                <a:gd name="adj6" fmla="val -86667"/>
              </a:avLst>
            </a:prstGeom>
            <a:noFill/>
            <a:ln>
              <a:solidFill>
                <a:schemeClr val="tx2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2"/>
                  </a:solidFill>
                  <a:latin typeface="+mj-lt"/>
                  <a:cs typeface="Trebuchet MS"/>
                </a:rPr>
                <a:t>Pas</a:t>
              </a:r>
              <a:r>
                <a:rPr lang="fr-FR" sz="1400" b="0" dirty="0" smtClean="0">
                  <a:solidFill>
                    <a:schemeClr val="tx2"/>
                  </a:solidFill>
                  <a:latin typeface="+mj-lt"/>
                  <a:cs typeface="Trebuchet MS"/>
                </a:rPr>
                <a:t> réel de l’hélice (</a:t>
              </a:r>
              <a:r>
                <a:rPr lang="fr-FR" sz="1400" b="1" dirty="0" smtClean="0">
                  <a:solidFill>
                    <a:schemeClr val="tx2"/>
                  </a:solidFill>
                  <a:latin typeface="Symbol" charset="2"/>
                  <a:cs typeface="Symbol" charset="2"/>
                </a:rPr>
                <a:t>b</a:t>
              </a:r>
              <a:r>
                <a:rPr lang="fr-FR" sz="1400" b="0" dirty="0" smtClean="0">
                  <a:solidFill>
                    <a:schemeClr val="tx2"/>
                  </a:solidFill>
                  <a:latin typeface="+mj-lt"/>
                  <a:cs typeface="Symbol" charset="2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670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508000" y="1254125"/>
            <a:ext cx="7899400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 smtClean="0"/>
              <a:t>Si la vitesse propre est faible, lors du décollage ou en montée, le rendement va diminuer.</a:t>
            </a:r>
          </a:p>
          <a:p>
            <a:pPr>
              <a:lnSpc>
                <a:spcPct val="120000"/>
              </a:lnSpc>
            </a:pPr>
            <a:r>
              <a:rPr lang="fr-FR" sz="1600" dirty="0" smtClean="0"/>
              <a:t>Les performances de l’avion seront dégradées et le moteur sera en sous-régime.</a:t>
            </a:r>
            <a:endParaRPr lang="fr-FR" sz="1600" b="1" dirty="0"/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grpSp>
        <p:nvGrpSpPr>
          <p:cNvPr id="35" name="Grouper 236"/>
          <p:cNvGrpSpPr/>
          <p:nvPr/>
        </p:nvGrpSpPr>
        <p:grpSpPr>
          <a:xfrm>
            <a:off x="1706101" y="3287083"/>
            <a:ext cx="2917997" cy="1604416"/>
            <a:chOff x="2684001" y="3566483"/>
            <a:chExt cx="2917997" cy="1604416"/>
          </a:xfrm>
          <a:effectLst/>
        </p:grpSpPr>
        <p:sp>
          <p:nvSpPr>
            <p:cNvPr id="69" name="Cylindre 68"/>
            <p:cNvSpPr/>
            <p:nvPr/>
          </p:nvSpPr>
          <p:spPr bwMode="auto">
            <a:xfrm rot="5400000" flipH="1">
              <a:off x="3206801" y="3719000"/>
              <a:ext cx="308999" cy="1354600"/>
            </a:xfrm>
            <a:prstGeom prst="can">
              <a:avLst/>
            </a:prstGeom>
            <a:gradFill flip="none" rotWithShape="1">
              <a:gsLst>
                <a:gs pos="3800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3">
              <a:lum contrast="-60000"/>
            </a:blip>
            <a:stretch>
              <a:fillRect/>
            </a:stretch>
          </p:blipFill>
          <p:spPr>
            <a:xfrm>
              <a:off x="3790950" y="3566483"/>
              <a:ext cx="1811048" cy="1604416"/>
            </a:xfrm>
            <a:prstGeom prst="rect">
              <a:avLst/>
            </a:prstGeom>
            <a:effectLst>
              <a:outerShdw blurRad="50800" dist="38100" dir="4800000" algn="br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36" name="Connecteur droit 35"/>
          <p:cNvCxnSpPr/>
          <p:nvPr/>
        </p:nvCxnSpPr>
        <p:spPr>
          <a:xfrm rot="5400000" flipH="1" flipV="1">
            <a:off x="1470055" y="4890548"/>
            <a:ext cx="305429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riangle rectangle 36"/>
          <p:cNvSpPr>
            <a:spLocks/>
          </p:cNvSpPr>
          <p:nvPr/>
        </p:nvSpPr>
        <p:spPr bwMode="auto">
          <a:xfrm>
            <a:off x="3009898" y="3403600"/>
            <a:ext cx="2679702" cy="3124200"/>
          </a:xfrm>
          <a:prstGeom prst="rtTriangle">
            <a:avLst/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8" name="Triangle rectangle 37"/>
          <p:cNvSpPr>
            <a:spLocks/>
          </p:cNvSpPr>
          <p:nvPr/>
        </p:nvSpPr>
        <p:spPr bwMode="auto">
          <a:xfrm>
            <a:off x="2997200" y="3378200"/>
            <a:ext cx="457200" cy="2184400"/>
          </a:xfrm>
          <a:prstGeom prst="rtTriangle">
            <a:avLst/>
          </a:prstGeom>
          <a:gradFill flip="none" rotWithShape="1">
            <a:gsLst>
              <a:gs pos="85000">
                <a:srgbClr val="2484B7">
                  <a:alpha val="54000"/>
                </a:srgbClr>
              </a:gs>
              <a:gs pos="100000">
                <a:schemeClr val="accent2">
                  <a:lumMod val="40000"/>
                  <a:lumOff val="60000"/>
                  <a:alpha val="54000"/>
                </a:schemeClr>
              </a:gs>
            </a:gsLst>
            <a:lin ang="528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rot="5400000" flipH="1" flipV="1">
            <a:off x="1902055" y="4483948"/>
            <a:ext cx="2190290" cy="0"/>
          </a:xfrm>
          <a:prstGeom prst="line">
            <a:avLst/>
          </a:prstGeom>
          <a:ln w="28575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3009900" y="5576148"/>
            <a:ext cx="438150" cy="0"/>
          </a:xfrm>
          <a:prstGeom prst="line">
            <a:avLst/>
          </a:prstGeom>
          <a:ln w="28575" cap="flat" cmpd="sng" algn="ctr">
            <a:solidFill>
              <a:schemeClr val="tx2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1473200" y="5356880"/>
            <a:ext cx="148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rgbClr val="050595"/>
                </a:solidFill>
              </a:rPr>
              <a:t> Vitesse propre</a:t>
            </a:r>
            <a:endParaRPr lang="fr-FR" sz="1400" dirty="0">
              <a:solidFill>
                <a:srgbClr val="050595"/>
              </a:solidFill>
            </a:endParaRPr>
          </a:p>
        </p:txBody>
      </p:sp>
      <p:cxnSp>
        <p:nvCxnSpPr>
          <p:cNvPr id="42" name="Connecteur droit 41"/>
          <p:cNvCxnSpPr/>
          <p:nvPr/>
        </p:nvCxnSpPr>
        <p:spPr>
          <a:xfrm flipH="1" flipV="1">
            <a:off x="3009900" y="6322448"/>
            <a:ext cx="2478290" cy="0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lgDashDot"/>
            <a:round/>
            <a:headEnd type="stealth" w="lg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Légende à une bordure 2 42"/>
          <p:cNvSpPr/>
          <p:nvPr/>
        </p:nvSpPr>
        <p:spPr>
          <a:xfrm>
            <a:off x="5537199" y="5740401"/>
            <a:ext cx="1905001" cy="294199"/>
          </a:xfrm>
          <a:prstGeom prst="accentCallout2">
            <a:avLst>
              <a:gd name="adj1" fmla="val 57042"/>
              <a:gd name="adj2" fmla="val -331"/>
              <a:gd name="adj3" fmla="val 54360"/>
              <a:gd name="adj4" fmla="val -13334"/>
              <a:gd name="adj5" fmla="val 94608"/>
              <a:gd name="adj6" fmla="val -32001"/>
            </a:avLst>
          </a:prstGeom>
          <a:noFill/>
          <a:ln>
            <a:solidFill>
              <a:srgbClr val="FF0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FF0000"/>
                </a:solidFill>
                <a:latin typeface="+mj-lt"/>
                <a:cs typeface="Trebuchet MS"/>
              </a:rPr>
              <a:t>Angle de calage (</a:t>
            </a:r>
            <a:r>
              <a:rPr lang="fr-FR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fr-FR" sz="1400" b="0" dirty="0" smtClean="0">
                <a:solidFill>
                  <a:srgbClr val="FF0000"/>
                </a:solidFill>
                <a:latin typeface="+mj-lt"/>
                <a:cs typeface="Symbol" charset="2"/>
              </a:rPr>
              <a:t>)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225800" y="556008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2484B7"/>
                </a:solidFill>
              </a:rPr>
              <a:t>(</a:t>
            </a:r>
            <a:r>
              <a:rPr lang="fr-FR" sz="1400" b="1" dirty="0" err="1" smtClean="0">
                <a:solidFill>
                  <a:srgbClr val="2484B7"/>
                </a:solidFill>
              </a:rPr>
              <a:t>Vr</a:t>
            </a:r>
            <a:r>
              <a:rPr lang="fr-FR" sz="1400" dirty="0" smtClean="0">
                <a:solidFill>
                  <a:srgbClr val="2484B7"/>
                </a:solidFill>
              </a:rPr>
              <a:t>)</a:t>
            </a:r>
            <a:endParaRPr lang="fr-FR" sz="1400" dirty="0">
              <a:solidFill>
                <a:srgbClr val="2484B7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035300" y="60295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FF0000"/>
                </a:solidFill>
              </a:rPr>
              <a:t>Pas théorique de l’hélice</a:t>
            </a:r>
            <a:endParaRPr lang="fr-FR" sz="1400" i="1" dirty="0">
              <a:solidFill>
                <a:srgbClr val="FF0000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0000"/>
              <a:srgbClr val="FFF1C1"/>
            </a:duotone>
          </a:blip>
          <a:stretch>
            <a:fillRect/>
          </a:stretch>
        </p:blipFill>
        <p:spPr>
          <a:xfrm rot="2860439">
            <a:off x="1565879" y="3887669"/>
            <a:ext cx="1368231" cy="66995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ZoneTexte 52"/>
          <p:cNvSpPr txBox="1"/>
          <p:nvPr/>
        </p:nvSpPr>
        <p:spPr>
          <a:xfrm rot="5400000">
            <a:off x="2028900" y="3861381"/>
            <a:ext cx="17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tx2"/>
                </a:solidFill>
              </a:rPr>
              <a:t>Vitesse de rotation</a:t>
            </a: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54" name="Triangle isocèle 61"/>
          <p:cNvSpPr/>
          <p:nvPr/>
        </p:nvSpPr>
        <p:spPr bwMode="auto">
          <a:xfrm rot="20301417" flipH="1">
            <a:off x="3115263" y="3183414"/>
            <a:ext cx="1277989" cy="2717469"/>
          </a:xfrm>
          <a:custGeom>
            <a:avLst/>
            <a:gdLst>
              <a:gd name="connsiteX0" fmla="*/ 0 w 779799"/>
              <a:gd name="connsiteY0" fmla="*/ 2387600 h 2387600"/>
              <a:gd name="connsiteX1" fmla="*/ 779799 w 779799"/>
              <a:gd name="connsiteY1" fmla="*/ 0 h 2387600"/>
              <a:gd name="connsiteX2" fmla="*/ 779799 w 779799"/>
              <a:gd name="connsiteY2" fmla="*/ 2387600 h 2387600"/>
              <a:gd name="connsiteX3" fmla="*/ 0 w 779799"/>
              <a:gd name="connsiteY3" fmla="*/ 2387600 h 2387600"/>
              <a:gd name="connsiteX0" fmla="*/ 0 w 888015"/>
              <a:gd name="connsiteY0" fmla="*/ 2717469 h 2717469"/>
              <a:gd name="connsiteX1" fmla="*/ 888015 w 888015"/>
              <a:gd name="connsiteY1" fmla="*/ 0 h 2717469"/>
              <a:gd name="connsiteX2" fmla="*/ 888015 w 888015"/>
              <a:gd name="connsiteY2" fmla="*/ 2387600 h 2717469"/>
              <a:gd name="connsiteX3" fmla="*/ 0 w 888015"/>
              <a:gd name="connsiteY3" fmla="*/ 2717469 h 2717469"/>
              <a:gd name="connsiteX0" fmla="*/ 0 w 1259062"/>
              <a:gd name="connsiteY0" fmla="*/ 2717469 h 2717469"/>
              <a:gd name="connsiteX1" fmla="*/ 888015 w 1259062"/>
              <a:gd name="connsiteY1" fmla="*/ 0 h 2717469"/>
              <a:gd name="connsiteX2" fmla="*/ 1259062 w 1259062"/>
              <a:gd name="connsiteY2" fmla="*/ 2217661 h 2717469"/>
              <a:gd name="connsiteX3" fmla="*/ 0 w 1259062"/>
              <a:gd name="connsiteY3" fmla="*/ 2717469 h 271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9062" h="2717469">
                <a:moveTo>
                  <a:pt x="0" y="2717469"/>
                </a:moveTo>
                <a:lnTo>
                  <a:pt x="888015" y="0"/>
                </a:lnTo>
                <a:lnTo>
                  <a:pt x="1259062" y="2217661"/>
                </a:lnTo>
                <a:lnTo>
                  <a:pt x="0" y="2717469"/>
                </a:lnTo>
                <a:close/>
              </a:path>
            </a:pathLst>
          </a:custGeom>
          <a:pattFill prst="ltUpDiag">
            <a:fgClr>
              <a:srgbClr val="008000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56" name="Connecteur droit 55"/>
          <p:cNvCxnSpPr>
            <a:cxnSpLocks noChangeAspect="1"/>
          </p:cNvCxnSpPr>
          <p:nvPr/>
        </p:nvCxnSpPr>
        <p:spPr>
          <a:xfrm>
            <a:off x="2971983" y="3341088"/>
            <a:ext cx="2004589" cy="237171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Légende à une bordure 2 59"/>
          <p:cNvSpPr/>
          <p:nvPr/>
        </p:nvSpPr>
        <p:spPr>
          <a:xfrm>
            <a:off x="5029200" y="4737100"/>
            <a:ext cx="1905001" cy="298500"/>
          </a:xfrm>
          <a:prstGeom prst="accentCallout2">
            <a:avLst>
              <a:gd name="adj1" fmla="val 52787"/>
              <a:gd name="adj2" fmla="val -331"/>
              <a:gd name="adj3" fmla="val 54360"/>
              <a:gd name="adj4" fmla="val -19334"/>
              <a:gd name="adj5" fmla="val 129517"/>
              <a:gd name="adj6" fmla="val -41334"/>
            </a:avLst>
          </a:prstGeom>
          <a:noFill/>
          <a:ln>
            <a:solidFill>
              <a:srgbClr val="008000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0" dirty="0" smtClean="0">
                <a:solidFill>
                  <a:srgbClr val="008000"/>
                </a:solidFill>
                <a:latin typeface="+mj-lt"/>
                <a:cs typeface="Trebuchet MS"/>
              </a:rPr>
              <a:t>Angle d’incidence (</a:t>
            </a:r>
            <a:r>
              <a:rPr lang="fr-FR" sz="14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a)</a:t>
            </a:r>
            <a:endParaRPr lang="fr-FR" sz="1400" b="0" dirty="0">
              <a:solidFill>
                <a:srgbClr val="008000"/>
              </a:solidFill>
              <a:latin typeface="+mj-lt"/>
              <a:cs typeface="Trebuchet MS"/>
            </a:endParaRPr>
          </a:p>
        </p:txBody>
      </p:sp>
      <p:sp>
        <p:nvSpPr>
          <p:cNvPr id="61" name="Légende à une bordure 2 60"/>
          <p:cNvSpPr/>
          <p:nvPr/>
        </p:nvSpPr>
        <p:spPr>
          <a:xfrm>
            <a:off x="5270500" y="5219701"/>
            <a:ext cx="2451100" cy="294199"/>
          </a:xfrm>
          <a:prstGeom prst="accentCallout2">
            <a:avLst>
              <a:gd name="adj1" fmla="val 52787"/>
              <a:gd name="adj2" fmla="val -331"/>
              <a:gd name="adj3" fmla="val 54360"/>
              <a:gd name="adj4" fmla="val -40001"/>
              <a:gd name="adj5" fmla="val 1879"/>
              <a:gd name="adj6" fmla="val -86667"/>
            </a:avLst>
          </a:prstGeom>
          <a:noFill/>
          <a:ln>
            <a:solidFill>
              <a:schemeClr val="tx2"/>
            </a:solidFill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smtClean="0">
                <a:solidFill>
                  <a:schemeClr val="tx2"/>
                </a:solidFill>
                <a:latin typeface="+mj-lt"/>
                <a:cs typeface="Trebuchet MS"/>
              </a:rPr>
              <a:t>Pas</a:t>
            </a:r>
            <a:r>
              <a:rPr lang="fr-FR" sz="1400" b="0" dirty="0" smtClean="0">
                <a:solidFill>
                  <a:schemeClr val="tx2"/>
                </a:solidFill>
                <a:latin typeface="+mj-lt"/>
                <a:cs typeface="Trebuchet MS"/>
              </a:rPr>
              <a:t> réel de l’hélice (</a:t>
            </a:r>
            <a:r>
              <a:rPr lang="fr-FR" sz="1400" b="1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b</a:t>
            </a:r>
            <a:r>
              <a:rPr lang="fr-FR" sz="1400" b="0" dirty="0" smtClean="0">
                <a:solidFill>
                  <a:schemeClr val="tx2"/>
                </a:solidFill>
                <a:latin typeface="+mj-lt"/>
                <a:cs typeface="Symbol" charset="2"/>
              </a:rPr>
              <a:t>)</a:t>
            </a:r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500666" y="885825"/>
            <a:ext cx="2941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rendement de l’hélice (</a:t>
            </a:r>
            <a:r>
              <a:rPr lang="fr-FR" dirty="0">
                <a:latin typeface="Symbol" charset="2"/>
                <a:cs typeface="Symbol" charset="2"/>
              </a:rPr>
              <a:t>h</a:t>
            </a:r>
            <a:r>
              <a:rPr lang="fr-FR" dirty="0"/>
              <a:t>) :</a:t>
            </a:r>
          </a:p>
        </p:txBody>
      </p:sp>
      <p:cxnSp>
        <p:nvCxnSpPr>
          <p:cNvPr id="47" name="Connecteur droit 46"/>
          <p:cNvCxnSpPr>
            <a:endCxn id="37" idx="0"/>
          </p:cNvCxnSpPr>
          <p:nvPr/>
        </p:nvCxnSpPr>
        <p:spPr>
          <a:xfrm flipH="1" flipV="1">
            <a:off x="3009898" y="3403600"/>
            <a:ext cx="450852" cy="2197100"/>
          </a:xfrm>
          <a:prstGeom prst="line">
            <a:avLst/>
          </a:prstGeom>
          <a:ln w="28575" cap="flat" cmpd="sng" algn="ctr">
            <a:solidFill>
              <a:srgbClr val="2484B7"/>
            </a:solidFill>
            <a:prstDash val="solid"/>
            <a:round/>
            <a:headEnd type="stealth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er 222"/>
          <p:cNvGrpSpPr>
            <a:grpSpLocks noChangeAspect="1"/>
          </p:cNvGrpSpPr>
          <p:nvPr/>
        </p:nvGrpSpPr>
        <p:grpSpPr>
          <a:xfrm rot="853933">
            <a:off x="2816832" y="3471724"/>
            <a:ext cx="1244388" cy="888222"/>
            <a:chOff x="1651000" y="6070600"/>
            <a:chExt cx="2035323" cy="787400"/>
          </a:xfrm>
          <a:gradFill flip="none" rotWithShape="1">
            <a:gsLst>
              <a:gs pos="4100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effectLst>
            <a:outerShdw blurRad="50800" dist="38100" dir="5400000">
              <a:srgbClr val="000000">
                <a:alpha val="43000"/>
              </a:srgbClr>
            </a:outerShdw>
          </a:effectLst>
        </p:grpSpPr>
        <p:sp>
          <p:nvSpPr>
            <p:cNvPr id="63" name="Freeform 10"/>
            <p:cNvSpPr>
              <a:spLocks/>
            </p:cNvSpPr>
            <p:nvPr/>
          </p:nvSpPr>
          <p:spPr bwMode="auto">
            <a:xfrm>
              <a:off x="1654323" y="6076616"/>
              <a:ext cx="2032000" cy="736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8"/>
                </a:cxn>
                <a:cxn ang="0">
                  <a:pos x="112" y="24"/>
                </a:cxn>
                <a:cxn ang="0">
                  <a:pos x="168" y="32"/>
                </a:cxn>
                <a:cxn ang="0">
                  <a:pos x="240" y="48"/>
                </a:cxn>
                <a:cxn ang="0">
                  <a:pos x="288" y="56"/>
                </a:cxn>
                <a:cxn ang="0">
                  <a:pos x="352" y="72"/>
                </a:cxn>
                <a:cxn ang="0">
                  <a:pos x="416" y="88"/>
                </a:cxn>
                <a:cxn ang="0">
                  <a:pos x="456" y="96"/>
                </a:cxn>
                <a:cxn ang="0">
                  <a:pos x="504" y="104"/>
                </a:cxn>
                <a:cxn ang="0">
                  <a:pos x="560" y="120"/>
                </a:cxn>
                <a:cxn ang="0">
                  <a:pos x="600" y="128"/>
                </a:cxn>
                <a:cxn ang="0">
                  <a:pos x="648" y="144"/>
                </a:cxn>
                <a:cxn ang="0">
                  <a:pos x="688" y="152"/>
                </a:cxn>
                <a:cxn ang="0">
                  <a:pos x="712" y="160"/>
                </a:cxn>
                <a:cxn ang="0">
                  <a:pos x="744" y="168"/>
                </a:cxn>
                <a:cxn ang="0">
                  <a:pos x="776" y="176"/>
                </a:cxn>
                <a:cxn ang="0">
                  <a:pos x="792" y="184"/>
                </a:cxn>
                <a:cxn ang="0">
                  <a:pos x="816" y="192"/>
                </a:cxn>
                <a:cxn ang="0">
                  <a:pos x="864" y="208"/>
                </a:cxn>
                <a:cxn ang="0">
                  <a:pos x="928" y="232"/>
                </a:cxn>
                <a:cxn ang="0">
                  <a:pos x="960" y="248"/>
                </a:cxn>
                <a:cxn ang="0">
                  <a:pos x="1008" y="264"/>
                </a:cxn>
                <a:cxn ang="0">
                  <a:pos x="1056" y="288"/>
                </a:cxn>
                <a:cxn ang="0">
                  <a:pos x="1088" y="304"/>
                </a:cxn>
                <a:cxn ang="0">
                  <a:pos x="1136" y="328"/>
                </a:cxn>
                <a:cxn ang="0">
                  <a:pos x="1152" y="336"/>
                </a:cxn>
                <a:cxn ang="0">
                  <a:pos x="1168" y="344"/>
                </a:cxn>
                <a:cxn ang="0">
                  <a:pos x="1200" y="360"/>
                </a:cxn>
                <a:cxn ang="0">
                  <a:pos x="1224" y="376"/>
                </a:cxn>
                <a:cxn ang="0">
                  <a:pos x="1256" y="400"/>
                </a:cxn>
                <a:cxn ang="0">
                  <a:pos x="1272" y="416"/>
                </a:cxn>
                <a:cxn ang="0">
                  <a:pos x="1280" y="432"/>
                </a:cxn>
                <a:cxn ang="0">
                  <a:pos x="1280" y="44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64">
                  <a:moveTo>
                    <a:pt x="0" y="0"/>
                  </a:moveTo>
                  <a:lnTo>
                    <a:pt x="40" y="8"/>
                  </a:lnTo>
                  <a:lnTo>
                    <a:pt x="112" y="24"/>
                  </a:lnTo>
                  <a:lnTo>
                    <a:pt x="168" y="32"/>
                  </a:lnTo>
                  <a:lnTo>
                    <a:pt x="240" y="48"/>
                  </a:lnTo>
                  <a:lnTo>
                    <a:pt x="288" y="56"/>
                  </a:lnTo>
                  <a:lnTo>
                    <a:pt x="352" y="72"/>
                  </a:lnTo>
                  <a:lnTo>
                    <a:pt x="416" y="88"/>
                  </a:lnTo>
                  <a:lnTo>
                    <a:pt x="456" y="96"/>
                  </a:lnTo>
                  <a:lnTo>
                    <a:pt x="504" y="104"/>
                  </a:lnTo>
                  <a:lnTo>
                    <a:pt x="560" y="120"/>
                  </a:lnTo>
                  <a:lnTo>
                    <a:pt x="600" y="128"/>
                  </a:lnTo>
                  <a:lnTo>
                    <a:pt x="648" y="144"/>
                  </a:lnTo>
                  <a:lnTo>
                    <a:pt x="688" y="152"/>
                  </a:lnTo>
                  <a:lnTo>
                    <a:pt x="712" y="160"/>
                  </a:lnTo>
                  <a:lnTo>
                    <a:pt x="744" y="168"/>
                  </a:lnTo>
                  <a:lnTo>
                    <a:pt x="776" y="176"/>
                  </a:lnTo>
                  <a:lnTo>
                    <a:pt x="792" y="184"/>
                  </a:lnTo>
                  <a:lnTo>
                    <a:pt x="816" y="192"/>
                  </a:lnTo>
                  <a:lnTo>
                    <a:pt x="864" y="208"/>
                  </a:lnTo>
                  <a:lnTo>
                    <a:pt x="928" y="232"/>
                  </a:lnTo>
                  <a:lnTo>
                    <a:pt x="960" y="248"/>
                  </a:lnTo>
                  <a:lnTo>
                    <a:pt x="1008" y="264"/>
                  </a:lnTo>
                  <a:lnTo>
                    <a:pt x="1056" y="288"/>
                  </a:lnTo>
                  <a:lnTo>
                    <a:pt x="1088" y="304"/>
                  </a:lnTo>
                  <a:lnTo>
                    <a:pt x="1136" y="328"/>
                  </a:lnTo>
                  <a:lnTo>
                    <a:pt x="1152" y="336"/>
                  </a:lnTo>
                  <a:lnTo>
                    <a:pt x="1168" y="344"/>
                  </a:lnTo>
                  <a:lnTo>
                    <a:pt x="1200" y="360"/>
                  </a:lnTo>
                  <a:lnTo>
                    <a:pt x="1224" y="376"/>
                  </a:lnTo>
                  <a:lnTo>
                    <a:pt x="1256" y="400"/>
                  </a:lnTo>
                  <a:lnTo>
                    <a:pt x="1272" y="416"/>
                  </a:lnTo>
                  <a:lnTo>
                    <a:pt x="1280" y="432"/>
                  </a:lnTo>
                  <a:lnTo>
                    <a:pt x="1280" y="44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1651000" y="6070600"/>
              <a:ext cx="2032000" cy="787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16"/>
                </a:cxn>
                <a:cxn ang="0">
                  <a:pos x="88" y="48"/>
                </a:cxn>
                <a:cxn ang="0">
                  <a:pos x="152" y="80"/>
                </a:cxn>
                <a:cxn ang="0">
                  <a:pos x="208" y="112"/>
                </a:cxn>
                <a:cxn ang="0">
                  <a:pos x="272" y="144"/>
                </a:cxn>
                <a:cxn ang="0">
                  <a:pos x="312" y="168"/>
                </a:cxn>
                <a:cxn ang="0">
                  <a:pos x="368" y="200"/>
                </a:cxn>
                <a:cxn ang="0">
                  <a:pos x="416" y="224"/>
                </a:cxn>
                <a:cxn ang="0">
                  <a:pos x="456" y="240"/>
                </a:cxn>
                <a:cxn ang="0">
                  <a:pos x="496" y="264"/>
                </a:cxn>
                <a:cxn ang="0">
                  <a:pos x="552" y="288"/>
                </a:cxn>
                <a:cxn ang="0">
                  <a:pos x="584" y="304"/>
                </a:cxn>
                <a:cxn ang="0">
                  <a:pos x="616" y="320"/>
                </a:cxn>
                <a:cxn ang="0">
                  <a:pos x="656" y="336"/>
                </a:cxn>
                <a:cxn ang="0">
                  <a:pos x="688" y="352"/>
                </a:cxn>
                <a:cxn ang="0">
                  <a:pos x="712" y="360"/>
                </a:cxn>
                <a:cxn ang="0">
                  <a:pos x="728" y="368"/>
                </a:cxn>
                <a:cxn ang="0">
                  <a:pos x="784" y="392"/>
                </a:cxn>
                <a:cxn ang="0">
                  <a:pos x="880" y="424"/>
                </a:cxn>
                <a:cxn ang="0">
                  <a:pos x="968" y="448"/>
                </a:cxn>
                <a:cxn ang="0">
                  <a:pos x="1064" y="472"/>
                </a:cxn>
                <a:cxn ang="0">
                  <a:pos x="1104" y="480"/>
                </a:cxn>
                <a:cxn ang="0">
                  <a:pos x="1128" y="488"/>
                </a:cxn>
                <a:cxn ang="0">
                  <a:pos x="1160" y="496"/>
                </a:cxn>
                <a:cxn ang="0">
                  <a:pos x="1192" y="496"/>
                </a:cxn>
                <a:cxn ang="0">
                  <a:pos x="1216" y="496"/>
                </a:cxn>
                <a:cxn ang="0">
                  <a:pos x="1232" y="496"/>
                </a:cxn>
                <a:cxn ang="0">
                  <a:pos x="1264" y="488"/>
                </a:cxn>
                <a:cxn ang="0">
                  <a:pos x="1272" y="480"/>
                </a:cxn>
                <a:cxn ang="0">
                  <a:pos x="1280" y="464"/>
                </a:cxn>
                <a:cxn ang="0">
                  <a:pos x="1280" y="464"/>
                </a:cxn>
              </a:cxnLst>
              <a:rect l="0" t="0" r="r" b="b"/>
              <a:pathLst>
                <a:path w="1280" h="496">
                  <a:moveTo>
                    <a:pt x="0" y="0"/>
                  </a:moveTo>
                  <a:lnTo>
                    <a:pt x="32" y="16"/>
                  </a:lnTo>
                  <a:lnTo>
                    <a:pt x="88" y="48"/>
                  </a:lnTo>
                  <a:lnTo>
                    <a:pt x="152" y="80"/>
                  </a:lnTo>
                  <a:lnTo>
                    <a:pt x="208" y="112"/>
                  </a:lnTo>
                  <a:lnTo>
                    <a:pt x="272" y="144"/>
                  </a:lnTo>
                  <a:lnTo>
                    <a:pt x="312" y="168"/>
                  </a:lnTo>
                  <a:lnTo>
                    <a:pt x="368" y="200"/>
                  </a:lnTo>
                  <a:lnTo>
                    <a:pt x="416" y="224"/>
                  </a:lnTo>
                  <a:lnTo>
                    <a:pt x="456" y="240"/>
                  </a:lnTo>
                  <a:lnTo>
                    <a:pt x="496" y="264"/>
                  </a:lnTo>
                  <a:lnTo>
                    <a:pt x="552" y="288"/>
                  </a:lnTo>
                  <a:lnTo>
                    <a:pt x="584" y="304"/>
                  </a:lnTo>
                  <a:lnTo>
                    <a:pt x="616" y="320"/>
                  </a:lnTo>
                  <a:lnTo>
                    <a:pt x="656" y="336"/>
                  </a:lnTo>
                  <a:lnTo>
                    <a:pt x="688" y="352"/>
                  </a:lnTo>
                  <a:lnTo>
                    <a:pt x="712" y="360"/>
                  </a:lnTo>
                  <a:lnTo>
                    <a:pt x="728" y="368"/>
                  </a:lnTo>
                  <a:lnTo>
                    <a:pt x="784" y="392"/>
                  </a:lnTo>
                  <a:lnTo>
                    <a:pt x="880" y="424"/>
                  </a:lnTo>
                  <a:lnTo>
                    <a:pt x="968" y="448"/>
                  </a:lnTo>
                  <a:lnTo>
                    <a:pt x="1064" y="472"/>
                  </a:lnTo>
                  <a:lnTo>
                    <a:pt x="1104" y="480"/>
                  </a:lnTo>
                  <a:lnTo>
                    <a:pt x="1128" y="488"/>
                  </a:lnTo>
                  <a:lnTo>
                    <a:pt x="1160" y="496"/>
                  </a:lnTo>
                  <a:lnTo>
                    <a:pt x="1192" y="496"/>
                  </a:lnTo>
                  <a:lnTo>
                    <a:pt x="1216" y="496"/>
                  </a:lnTo>
                  <a:lnTo>
                    <a:pt x="1232" y="496"/>
                  </a:lnTo>
                  <a:lnTo>
                    <a:pt x="1264" y="488"/>
                  </a:lnTo>
                  <a:lnTo>
                    <a:pt x="1272" y="480"/>
                  </a:lnTo>
                  <a:lnTo>
                    <a:pt x="1280" y="464"/>
                  </a:lnTo>
                  <a:lnTo>
                    <a:pt x="1280" y="464"/>
                  </a:lnTo>
                </a:path>
              </a:pathLst>
            </a:custGeom>
            <a:grp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66560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508000" y="1254125"/>
            <a:ext cx="8610600" cy="67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dirty="0" smtClean="0"/>
              <a:t>Si la vitesse propre augmente, en vol rapide ou en descente, le rendement  va également diminuer.</a:t>
            </a:r>
          </a:p>
          <a:p>
            <a:pPr>
              <a:lnSpc>
                <a:spcPct val="120000"/>
              </a:lnSpc>
            </a:pPr>
            <a:r>
              <a:rPr lang="fr-FR" sz="1600" dirty="0" smtClean="0"/>
              <a:t>Les performances de l’avion seront dégradées et le moteur sera en </a:t>
            </a:r>
            <a:r>
              <a:rPr lang="fr-FR" sz="1600" dirty="0" err="1" smtClean="0"/>
              <a:t>sur-régime</a:t>
            </a:r>
            <a:r>
              <a:rPr lang="fr-FR" sz="1600" dirty="0" smtClean="0"/>
              <a:t>.</a:t>
            </a:r>
            <a:endParaRPr lang="fr-FR" sz="1600" b="1" dirty="0"/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1473200" y="3111499"/>
            <a:ext cx="6248400" cy="3416301"/>
            <a:chOff x="1892300" y="3441699"/>
            <a:chExt cx="6248400" cy="3416301"/>
          </a:xfrm>
        </p:grpSpPr>
        <p:grpSp>
          <p:nvGrpSpPr>
            <p:cNvPr id="34" name="Grouper 236"/>
            <p:cNvGrpSpPr/>
            <p:nvPr/>
          </p:nvGrpSpPr>
          <p:grpSpPr>
            <a:xfrm>
              <a:off x="2125201" y="3617283"/>
              <a:ext cx="2917997" cy="1604416"/>
              <a:chOff x="2684001" y="3566483"/>
              <a:chExt cx="2917997" cy="1604416"/>
            </a:xfrm>
            <a:effectLst/>
          </p:grpSpPr>
          <p:sp>
            <p:nvSpPr>
              <p:cNvPr id="69" name="Cylindre 68"/>
              <p:cNvSpPr/>
              <p:nvPr/>
            </p:nvSpPr>
            <p:spPr bwMode="auto">
              <a:xfrm rot="5400000" flipH="1">
                <a:off x="3206801" y="3719000"/>
                <a:ext cx="308999" cy="1354600"/>
              </a:xfrm>
              <a:prstGeom prst="can">
                <a:avLst/>
              </a:prstGeom>
              <a:gradFill flip="none" rotWithShape="1">
                <a:gsLst>
                  <a:gs pos="38000">
                    <a:schemeClr val="tx1">
                      <a:lumMod val="50000"/>
                      <a:lumOff val="5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10969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" pitchFamily="34" charset="0"/>
                </a:endParaRPr>
              </a:p>
            </p:txBody>
          </p:sp>
          <p:pic>
            <p:nvPicPr>
              <p:cNvPr id="70" name="Image 69"/>
              <p:cNvPicPr>
                <a:picLocks noChangeAspect="1"/>
              </p:cNvPicPr>
              <p:nvPr/>
            </p:nvPicPr>
            <p:blipFill>
              <a:blip r:embed="rId3">
                <a:lum contrast="-60000"/>
              </a:blip>
              <a:stretch>
                <a:fillRect/>
              </a:stretch>
            </p:blipFill>
            <p:spPr>
              <a:xfrm>
                <a:off x="3790950" y="3566483"/>
                <a:ext cx="1811048" cy="1604416"/>
              </a:xfrm>
              <a:prstGeom prst="rect">
                <a:avLst/>
              </a:prstGeom>
              <a:effectLst>
                <a:outerShdw blurRad="50800" dist="38100" dir="4800000" algn="br">
                  <a:srgbClr val="000000">
                    <a:alpha val="43000"/>
                  </a:srgbClr>
                </a:outerShdw>
              </a:effectLst>
            </p:spPr>
          </p:pic>
        </p:grpSp>
        <p:cxnSp>
          <p:nvCxnSpPr>
            <p:cNvPr id="35" name="Connecteur droit 34"/>
            <p:cNvCxnSpPr/>
            <p:nvPr/>
          </p:nvCxnSpPr>
          <p:spPr>
            <a:xfrm rot="5400000" flipH="1" flipV="1">
              <a:off x="1889155" y="5220748"/>
              <a:ext cx="3054290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iangle rectangle 35"/>
            <p:cNvSpPr>
              <a:spLocks/>
            </p:cNvSpPr>
            <p:nvPr/>
          </p:nvSpPr>
          <p:spPr bwMode="auto">
            <a:xfrm>
              <a:off x="3428998" y="3733800"/>
              <a:ext cx="2679702" cy="3124200"/>
            </a:xfrm>
            <a:prstGeom prst="rtTriangle">
              <a:avLst/>
            </a:prstGeom>
            <a:gradFill flip="none" rotWithShape="1">
              <a:gsLst>
                <a:gs pos="92000">
                  <a:srgbClr val="FF0000">
                    <a:alpha val="27000"/>
                  </a:srgbClr>
                </a:gs>
                <a:gs pos="98000">
                  <a:srgbClr val="FFFFFF">
                    <a:alpha val="27000"/>
                  </a:srgbClr>
                </a:gs>
              </a:gsLst>
              <a:lin ang="534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8" name="Triangle rectangle 37"/>
            <p:cNvSpPr>
              <a:spLocks/>
            </p:cNvSpPr>
            <p:nvPr/>
          </p:nvSpPr>
          <p:spPr bwMode="auto">
            <a:xfrm>
              <a:off x="3416300" y="3708400"/>
              <a:ext cx="1257300" cy="2184400"/>
            </a:xfrm>
            <a:prstGeom prst="rtTriangle">
              <a:avLst/>
            </a:prstGeom>
            <a:gradFill flip="none" rotWithShape="1">
              <a:gsLst>
                <a:gs pos="85000">
                  <a:srgbClr val="2484B7">
                    <a:alpha val="54000"/>
                  </a:srgbClr>
                </a:gs>
                <a:gs pos="100000">
                  <a:schemeClr val="accent2">
                    <a:lumMod val="40000"/>
                    <a:lumOff val="60000"/>
                    <a:alpha val="54000"/>
                  </a:schemeClr>
                </a:gs>
              </a:gsLst>
              <a:lin ang="528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 rot="5400000" flipH="1" flipV="1">
              <a:off x="2321155" y="4814148"/>
              <a:ext cx="2190290" cy="0"/>
            </a:xfrm>
            <a:prstGeom prst="line">
              <a:avLst/>
            </a:prstGeom>
            <a:ln w="28575" cap="flat" cmpd="sng" algn="ctr">
              <a:solidFill>
                <a:schemeClr val="tx2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>
              <a:stCxn id="54" idx="2"/>
            </p:cNvCxnSpPr>
            <p:nvPr/>
          </p:nvCxnSpPr>
          <p:spPr>
            <a:xfrm flipH="1" flipV="1">
              <a:off x="3429000" y="5906348"/>
              <a:ext cx="1279713" cy="7827"/>
            </a:xfrm>
            <a:prstGeom prst="line">
              <a:avLst/>
            </a:prstGeom>
            <a:ln w="28575" cap="flat" cmpd="sng" algn="ctr">
              <a:solidFill>
                <a:schemeClr val="tx2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1892300" y="5687080"/>
              <a:ext cx="148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rgbClr val="050595"/>
                  </a:solidFill>
                </a:rPr>
                <a:t> Vitesse propre</a:t>
              </a:r>
              <a:endParaRPr lang="fr-FR" sz="1400" dirty="0">
                <a:solidFill>
                  <a:srgbClr val="050595"/>
                </a:solidFill>
              </a:endParaRPr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 flipV="1">
              <a:off x="3429000" y="6652648"/>
              <a:ext cx="2478290" cy="0"/>
            </a:xfrm>
            <a:prstGeom prst="line">
              <a:avLst/>
            </a:prstGeom>
            <a:ln w="12700" cap="flat" cmpd="sng" algn="ctr">
              <a:solidFill>
                <a:srgbClr val="FF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Légende à une bordure 2 42"/>
            <p:cNvSpPr/>
            <p:nvPr/>
          </p:nvSpPr>
          <p:spPr>
            <a:xfrm>
              <a:off x="5956299" y="6070601"/>
              <a:ext cx="1905001" cy="294199"/>
            </a:xfrm>
            <a:prstGeom prst="accentCallout2">
              <a:avLst>
                <a:gd name="adj1" fmla="val 57042"/>
                <a:gd name="adj2" fmla="val -331"/>
                <a:gd name="adj3" fmla="val 54360"/>
                <a:gd name="adj4" fmla="val -13334"/>
                <a:gd name="adj5" fmla="val 94608"/>
                <a:gd name="adj6" fmla="val -32001"/>
              </a:avLst>
            </a:prstGeom>
            <a:noFill/>
            <a:ln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0" dirty="0" smtClean="0">
                  <a:solidFill>
                    <a:srgbClr val="FF0000"/>
                  </a:solidFill>
                  <a:latin typeface="+mj-lt"/>
                  <a:cs typeface="Trebuchet MS"/>
                </a:rPr>
                <a:t>Angle de calage (</a:t>
              </a:r>
              <a:r>
                <a:rPr lang="fr-FR" sz="1400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r>
                <a:rPr lang="fr-FR" sz="1400" b="0" dirty="0" smtClean="0">
                  <a:solidFill>
                    <a:srgbClr val="FF0000"/>
                  </a:solidFill>
                  <a:latin typeface="+mj-lt"/>
                  <a:cs typeface="Symbol" charset="2"/>
                </a:rPr>
                <a:t>)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508500" y="5858530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2484B7"/>
                  </a:solidFill>
                </a:rPr>
                <a:t>(</a:t>
              </a:r>
              <a:r>
                <a:rPr lang="fr-FR" sz="1400" b="1" dirty="0" err="1" smtClean="0">
                  <a:solidFill>
                    <a:srgbClr val="2484B7"/>
                  </a:solidFill>
                </a:rPr>
                <a:t>Vr</a:t>
              </a:r>
              <a:r>
                <a:rPr lang="fr-FR" sz="1400" dirty="0" smtClean="0">
                  <a:solidFill>
                    <a:srgbClr val="2484B7"/>
                  </a:solidFill>
                </a:rPr>
                <a:t>)</a:t>
              </a:r>
              <a:endParaRPr lang="fr-FR" sz="1400" dirty="0">
                <a:solidFill>
                  <a:srgbClr val="2484B7"/>
                </a:solidFill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454400" y="6359723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smtClean="0">
                  <a:solidFill>
                    <a:srgbClr val="FF0000"/>
                  </a:solidFill>
                </a:rPr>
                <a:t>Pas théorique de l’hélice</a:t>
              </a:r>
              <a:endParaRPr lang="fr-FR" sz="1400" i="1" dirty="0">
                <a:solidFill>
                  <a:srgbClr val="FF0000"/>
                </a:solidFill>
              </a:endParaRPr>
            </a:p>
          </p:txBody>
        </p:sp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/>
                <a:srgbClr val="FFF1C1"/>
              </a:duotone>
            </a:blip>
            <a:stretch>
              <a:fillRect/>
            </a:stretch>
          </p:blipFill>
          <p:spPr>
            <a:xfrm rot="2860439">
              <a:off x="1984979" y="4217869"/>
              <a:ext cx="1368231" cy="669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ZoneTexte 52"/>
            <p:cNvSpPr txBox="1"/>
            <p:nvPr/>
          </p:nvSpPr>
          <p:spPr>
            <a:xfrm rot="5400000">
              <a:off x="2448000" y="4191581"/>
              <a:ext cx="178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 smtClean="0">
                  <a:solidFill>
                    <a:schemeClr val="tx2"/>
                  </a:solidFill>
                </a:rPr>
                <a:t>Vitesse de rotation</a:t>
              </a:r>
              <a:endParaRPr lang="fr-FR" sz="1400" dirty="0">
                <a:solidFill>
                  <a:schemeClr val="tx2"/>
                </a:solidFill>
              </a:endParaRPr>
            </a:p>
          </p:txBody>
        </p:sp>
        <p:sp>
          <p:nvSpPr>
            <p:cNvPr id="54" name="Triangle isocèle 61"/>
            <p:cNvSpPr/>
            <p:nvPr/>
          </p:nvSpPr>
          <p:spPr bwMode="auto">
            <a:xfrm rot="20301417" flipH="1">
              <a:off x="3910591" y="3441699"/>
              <a:ext cx="888015" cy="2717469"/>
            </a:xfrm>
            <a:custGeom>
              <a:avLst/>
              <a:gdLst>
                <a:gd name="connsiteX0" fmla="*/ 0 w 779799"/>
                <a:gd name="connsiteY0" fmla="*/ 2387600 h 2387600"/>
                <a:gd name="connsiteX1" fmla="*/ 779799 w 779799"/>
                <a:gd name="connsiteY1" fmla="*/ 0 h 2387600"/>
                <a:gd name="connsiteX2" fmla="*/ 779799 w 779799"/>
                <a:gd name="connsiteY2" fmla="*/ 2387600 h 2387600"/>
                <a:gd name="connsiteX3" fmla="*/ 0 w 779799"/>
                <a:gd name="connsiteY3" fmla="*/ 2387600 h 2387600"/>
                <a:gd name="connsiteX0" fmla="*/ 0 w 888015"/>
                <a:gd name="connsiteY0" fmla="*/ 2717469 h 2717469"/>
                <a:gd name="connsiteX1" fmla="*/ 888015 w 888015"/>
                <a:gd name="connsiteY1" fmla="*/ 0 h 2717469"/>
                <a:gd name="connsiteX2" fmla="*/ 888015 w 888015"/>
                <a:gd name="connsiteY2" fmla="*/ 2387600 h 2717469"/>
                <a:gd name="connsiteX3" fmla="*/ 0 w 888015"/>
                <a:gd name="connsiteY3" fmla="*/ 2717469 h 2717469"/>
                <a:gd name="connsiteX0" fmla="*/ 0 w 888015"/>
                <a:gd name="connsiteY0" fmla="*/ 2717469 h 2717469"/>
                <a:gd name="connsiteX1" fmla="*/ 888015 w 888015"/>
                <a:gd name="connsiteY1" fmla="*/ 0 h 2717469"/>
                <a:gd name="connsiteX2" fmla="*/ 525632 w 888015"/>
                <a:gd name="connsiteY2" fmla="*/ 2524562 h 2717469"/>
                <a:gd name="connsiteX3" fmla="*/ 0 w 888015"/>
                <a:gd name="connsiteY3" fmla="*/ 2717469 h 271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015" h="2717469">
                  <a:moveTo>
                    <a:pt x="0" y="2717469"/>
                  </a:moveTo>
                  <a:lnTo>
                    <a:pt x="888015" y="0"/>
                  </a:lnTo>
                  <a:lnTo>
                    <a:pt x="525632" y="2524562"/>
                  </a:lnTo>
                  <a:lnTo>
                    <a:pt x="0" y="2717469"/>
                  </a:lnTo>
                  <a:close/>
                </a:path>
              </a:pathLst>
            </a:custGeom>
            <a:pattFill prst="ltUpDiag">
              <a:fgClr>
                <a:srgbClr val="008000"/>
              </a:fgClr>
              <a:bgClr>
                <a:schemeClr val="bg1"/>
              </a:bgClr>
            </a:patt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47" name="Connecteur droit 46"/>
            <p:cNvCxnSpPr>
              <a:endCxn id="36" idx="0"/>
            </p:cNvCxnSpPr>
            <p:nvPr/>
          </p:nvCxnSpPr>
          <p:spPr>
            <a:xfrm flipH="1" flipV="1">
              <a:off x="3428998" y="3733800"/>
              <a:ext cx="1270002" cy="2184400"/>
            </a:xfrm>
            <a:prstGeom prst="line">
              <a:avLst/>
            </a:prstGeom>
            <a:ln w="28575" cap="flat" cmpd="sng" algn="ctr">
              <a:solidFill>
                <a:srgbClr val="2484B7"/>
              </a:solidFill>
              <a:prstDash val="solid"/>
              <a:round/>
              <a:headEnd type="stealth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>
              <a:cxnSpLocks noChangeAspect="1"/>
            </p:cNvCxnSpPr>
            <p:nvPr/>
          </p:nvCxnSpPr>
          <p:spPr>
            <a:xfrm>
              <a:off x="3391083" y="3671288"/>
              <a:ext cx="2004589" cy="2371714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er 222"/>
            <p:cNvGrpSpPr>
              <a:grpSpLocks noChangeAspect="1"/>
            </p:cNvGrpSpPr>
            <p:nvPr/>
          </p:nvGrpSpPr>
          <p:grpSpPr>
            <a:xfrm rot="853933">
              <a:off x="3235931" y="3801923"/>
              <a:ext cx="1244386" cy="888222"/>
              <a:chOff x="1651000" y="6070600"/>
              <a:chExt cx="2035321" cy="787400"/>
            </a:xfrm>
            <a:gradFill flip="none" rotWithShape="1">
              <a:gsLst>
                <a:gs pos="41000">
                  <a:schemeClr val="accent5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1654323" y="6076615"/>
                <a:ext cx="2031998" cy="736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8"/>
                  </a:cxn>
                  <a:cxn ang="0">
                    <a:pos x="112" y="24"/>
                  </a:cxn>
                  <a:cxn ang="0">
                    <a:pos x="168" y="32"/>
                  </a:cxn>
                  <a:cxn ang="0">
                    <a:pos x="240" y="48"/>
                  </a:cxn>
                  <a:cxn ang="0">
                    <a:pos x="288" y="56"/>
                  </a:cxn>
                  <a:cxn ang="0">
                    <a:pos x="352" y="72"/>
                  </a:cxn>
                  <a:cxn ang="0">
                    <a:pos x="416" y="88"/>
                  </a:cxn>
                  <a:cxn ang="0">
                    <a:pos x="456" y="96"/>
                  </a:cxn>
                  <a:cxn ang="0">
                    <a:pos x="504" y="104"/>
                  </a:cxn>
                  <a:cxn ang="0">
                    <a:pos x="560" y="120"/>
                  </a:cxn>
                  <a:cxn ang="0">
                    <a:pos x="600" y="128"/>
                  </a:cxn>
                  <a:cxn ang="0">
                    <a:pos x="648" y="144"/>
                  </a:cxn>
                  <a:cxn ang="0">
                    <a:pos x="688" y="152"/>
                  </a:cxn>
                  <a:cxn ang="0">
                    <a:pos x="712" y="160"/>
                  </a:cxn>
                  <a:cxn ang="0">
                    <a:pos x="744" y="168"/>
                  </a:cxn>
                  <a:cxn ang="0">
                    <a:pos x="776" y="176"/>
                  </a:cxn>
                  <a:cxn ang="0">
                    <a:pos x="792" y="184"/>
                  </a:cxn>
                  <a:cxn ang="0">
                    <a:pos x="816" y="192"/>
                  </a:cxn>
                  <a:cxn ang="0">
                    <a:pos x="864" y="208"/>
                  </a:cxn>
                  <a:cxn ang="0">
                    <a:pos x="928" y="232"/>
                  </a:cxn>
                  <a:cxn ang="0">
                    <a:pos x="960" y="248"/>
                  </a:cxn>
                  <a:cxn ang="0">
                    <a:pos x="1008" y="264"/>
                  </a:cxn>
                  <a:cxn ang="0">
                    <a:pos x="1056" y="288"/>
                  </a:cxn>
                  <a:cxn ang="0">
                    <a:pos x="1088" y="304"/>
                  </a:cxn>
                  <a:cxn ang="0">
                    <a:pos x="1136" y="328"/>
                  </a:cxn>
                  <a:cxn ang="0">
                    <a:pos x="1152" y="336"/>
                  </a:cxn>
                  <a:cxn ang="0">
                    <a:pos x="1168" y="344"/>
                  </a:cxn>
                  <a:cxn ang="0">
                    <a:pos x="1200" y="360"/>
                  </a:cxn>
                  <a:cxn ang="0">
                    <a:pos x="1224" y="376"/>
                  </a:cxn>
                  <a:cxn ang="0">
                    <a:pos x="1256" y="400"/>
                  </a:cxn>
                  <a:cxn ang="0">
                    <a:pos x="1272" y="416"/>
                  </a:cxn>
                  <a:cxn ang="0">
                    <a:pos x="1280" y="432"/>
                  </a:cxn>
                  <a:cxn ang="0">
                    <a:pos x="1280" y="440"/>
                  </a:cxn>
                  <a:cxn ang="0">
                    <a:pos x="1280" y="464"/>
                  </a:cxn>
                  <a:cxn ang="0">
                    <a:pos x="1280" y="464"/>
                  </a:cxn>
                </a:cxnLst>
                <a:rect l="0" t="0" r="r" b="b"/>
                <a:pathLst>
                  <a:path w="1280" h="464">
                    <a:moveTo>
                      <a:pt x="0" y="0"/>
                    </a:moveTo>
                    <a:lnTo>
                      <a:pt x="40" y="8"/>
                    </a:lnTo>
                    <a:lnTo>
                      <a:pt x="112" y="24"/>
                    </a:lnTo>
                    <a:lnTo>
                      <a:pt x="168" y="32"/>
                    </a:lnTo>
                    <a:lnTo>
                      <a:pt x="240" y="48"/>
                    </a:lnTo>
                    <a:lnTo>
                      <a:pt x="288" y="56"/>
                    </a:lnTo>
                    <a:lnTo>
                      <a:pt x="352" y="72"/>
                    </a:lnTo>
                    <a:lnTo>
                      <a:pt x="416" y="88"/>
                    </a:lnTo>
                    <a:lnTo>
                      <a:pt x="456" y="96"/>
                    </a:lnTo>
                    <a:lnTo>
                      <a:pt x="504" y="104"/>
                    </a:lnTo>
                    <a:lnTo>
                      <a:pt x="560" y="120"/>
                    </a:lnTo>
                    <a:lnTo>
                      <a:pt x="600" y="128"/>
                    </a:lnTo>
                    <a:lnTo>
                      <a:pt x="648" y="144"/>
                    </a:lnTo>
                    <a:lnTo>
                      <a:pt x="688" y="152"/>
                    </a:lnTo>
                    <a:lnTo>
                      <a:pt x="712" y="160"/>
                    </a:lnTo>
                    <a:lnTo>
                      <a:pt x="744" y="168"/>
                    </a:lnTo>
                    <a:lnTo>
                      <a:pt x="776" y="176"/>
                    </a:lnTo>
                    <a:lnTo>
                      <a:pt x="792" y="184"/>
                    </a:lnTo>
                    <a:lnTo>
                      <a:pt x="816" y="192"/>
                    </a:lnTo>
                    <a:lnTo>
                      <a:pt x="864" y="208"/>
                    </a:lnTo>
                    <a:lnTo>
                      <a:pt x="928" y="232"/>
                    </a:lnTo>
                    <a:lnTo>
                      <a:pt x="960" y="248"/>
                    </a:lnTo>
                    <a:lnTo>
                      <a:pt x="1008" y="264"/>
                    </a:lnTo>
                    <a:lnTo>
                      <a:pt x="1056" y="288"/>
                    </a:lnTo>
                    <a:lnTo>
                      <a:pt x="1088" y="304"/>
                    </a:lnTo>
                    <a:lnTo>
                      <a:pt x="1136" y="328"/>
                    </a:lnTo>
                    <a:lnTo>
                      <a:pt x="1152" y="336"/>
                    </a:lnTo>
                    <a:lnTo>
                      <a:pt x="1168" y="344"/>
                    </a:lnTo>
                    <a:lnTo>
                      <a:pt x="1200" y="360"/>
                    </a:lnTo>
                    <a:lnTo>
                      <a:pt x="1224" y="376"/>
                    </a:lnTo>
                    <a:lnTo>
                      <a:pt x="1256" y="400"/>
                    </a:lnTo>
                    <a:lnTo>
                      <a:pt x="1272" y="416"/>
                    </a:lnTo>
                    <a:lnTo>
                      <a:pt x="1280" y="432"/>
                    </a:lnTo>
                    <a:lnTo>
                      <a:pt x="1280" y="440"/>
                    </a:lnTo>
                    <a:lnTo>
                      <a:pt x="1280" y="464"/>
                    </a:lnTo>
                    <a:lnTo>
                      <a:pt x="1280" y="464"/>
                    </a:lnTo>
                  </a:path>
                </a:pathLst>
              </a:custGeom>
              <a:grpFill/>
              <a:ln w="63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Freeform 13"/>
              <p:cNvSpPr>
                <a:spLocks/>
              </p:cNvSpPr>
              <p:nvPr/>
            </p:nvSpPr>
            <p:spPr bwMode="auto">
              <a:xfrm>
                <a:off x="1651000" y="6070600"/>
                <a:ext cx="2032000" cy="787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16"/>
                  </a:cxn>
                  <a:cxn ang="0">
                    <a:pos x="88" y="48"/>
                  </a:cxn>
                  <a:cxn ang="0">
                    <a:pos x="152" y="80"/>
                  </a:cxn>
                  <a:cxn ang="0">
                    <a:pos x="208" y="112"/>
                  </a:cxn>
                  <a:cxn ang="0">
                    <a:pos x="272" y="144"/>
                  </a:cxn>
                  <a:cxn ang="0">
                    <a:pos x="312" y="168"/>
                  </a:cxn>
                  <a:cxn ang="0">
                    <a:pos x="368" y="200"/>
                  </a:cxn>
                  <a:cxn ang="0">
                    <a:pos x="416" y="224"/>
                  </a:cxn>
                  <a:cxn ang="0">
                    <a:pos x="456" y="240"/>
                  </a:cxn>
                  <a:cxn ang="0">
                    <a:pos x="496" y="264"/>
                  </a:cxn>
                  <a:cxn ang="0">
                    <a:pos x="552" y="288"/>
                  </a:cxn>
                  <a:cxn ang="0">
                    <a:pos x="584" y="304"/>
                  </a:cxn>
                  <a:cxn ang="0">
                    <a:pos x="616" y="320"/>
                  </a:cxn>
                  <a:cxn ang="0">
                    <a:pos x="656" y="336"/>
                  </a:cxn>
                  <a:cxn ang="0">
                    <a:pos x="688" y="352"/>
                  </a:cxn>
                  <a:cxn ang="0">
                    <a:pos x="712" y="360"/>
                  </a:cxn>
                  <a:cxn ang="0">
                    <a:pos x="728" y="368"/>
                  </a:cxn>
                  <a:cxn ang="0">
                    <a:pos x="784" y="392"/>
                  </a:cxn>
                  <a:cxn ang="0">
                    <a:pos x="880" y="424"/>
                  </a:cxn>
                  <a:cxn ang="0">
                    <a:pos x="968" y="448"/>
                  </a:cxn>
                  <a:cxn ang="0">
                    <a:pos x="1064" y="472"/>
                  </a:cxn>
                  <a:cxn ang="0">
                    <a:pos x="1104" y="480"/>
                  </a:cxn>
                  <a:cxn ang="0">
                    <a:pos x="1128" y="488"/>
                  </a:cxn>
                  <a:cxn ang="0">
                    <a:pos x="1160" y="496"/>
                  </a:cxn>
                  <a:cxn ang="0">
                    <a:pos x="1192" y="496"/>
                  </a:cxn>
                  <a:cxn ang="0">
                    <a:pos x="1216" y="496"/>
                  </a:cxn>
                  <a:cxn ang="0">
                    <a:pos x="1232" y="496"/>
                  </a:cxn>
                  <a:cxn ang="0">
                    <a:pos x="1264" y="488"/>
                  </a:cxn>
                  <a:cxn ang="0">
                    <a:pos x="1272" y="480"/>
                  </a:cxn>
                  <a:cxn ang="0">
                    <a:pos x="1280" y="464"/>
                  </a:cxn>
                  <a:cxn ang="0">
                    <a:pos x="1280" y="464"/>
                  </a:cxn>
                </a:cxnLst>
                <a:rect l="0" t="0" r="r" b="b"/>
                <a:pathLst>
                  <a:path w="1280" h="496">
                    <a:moveTo>
                      <a:pt x="0" y="0"/>
                    </a:moveTo>
                    <a:lnTo>
                      <a:pt x="32" y="16"/>
                    </a:lnTo>
                    <a:lnTo>
                      <a:pt x="88" y="48"/>
                    </a:lnTo>
                    <a:lnTo>
                      <a:pt x="152" y="80"/>
                    </a:lnTo>
                    <a:lnTo>
                      <a:pt x="208" y="112"/>
                    </a:lnTo>
                    <a:lnTo>
                      <a:pt x="272" y="144"/>
                    </a:lnTo>
                    <a:lnTo>
                      <a:pt x="312" y="168"/>
                    </a:lnTo>
                    <a:lnTo>
                      <a:pt x="368" y="200"/>
                    </a:lnTo>
                    <a:lnTo>
                      <a:pt x="416" y="224"/>
                    </a:lnTo>
                    <a:lnTo>
                      <a:pt x="456" y="240"/>
                    </a:lnTo>
                    <a:lnTo>
                      <a:pt x="496" y="264"/>
                    </a:lnTo>
                    <a:lnTo>
                      <a:pt x="552" y="288"/>
                    </a:lnTo>
                    <a:lnTo>
                      <a:pt x="584" y="304"/>
                    </a:lnTo>
                    <a:lnTo>
                      <a:pt x="616" y="320"/>
                    </a:lnTo>
                    <a:lnTo>
                      <a:pt x="656" y="336"/>
                    </a:lnTo>
                    <a:lnTo>
                      <a:pt x="688" y="352"/>
                    </a:lnTo>
                    <a:lnTo>
                      <a:pt x="712" y="360"/>
                    </a:lnTo>
                    <a:lnTo>
                      <a:pt x="728" y="368"/>
                    </a:lnTo>
                    <a:lnTo>
                      <a:pt x="784" y="392"/>
                    </a:lnTo>
                    <a:lnTo>
                      <a:pt x="880" y="424"/>
                    </a:lnTo>
                    <a:lnTo>
                      <a:pt x="968" y="448"/>
                    </a:lnTo>
                    <a:lnTo>
                      <a:pt x="1064" y="472"/>
                    </a:lnTo>
                    <a:lnTo>
                      <a:pt x="1104" y="480"/>
                    </a:lnTo>
                    <a:lnTo>
                      <a:pt x="1128" y="488"/>
                    </a:lnTo>
                    <a:lnTo>
                      <a:pt x="1160" y="496"/>
                    </a:lnTo>
                    <a:lnTo>
                      <a:pt x="1192" y="496"/>
                    </a:lnTo>
                    <a:lnTo>
                      <a:pt x="1216" y="496"/>
                    </a:lnTo>
                    <a:lnTo>
                      <a:pt x="1232" y="496"/>
                    </a:lnTo>
                    <a:lnTo>
                      <a:pt x="1264" y="488"/>
                    </a:lnTo>
                    <a:lnTo>
                      <a:pt x="1272" y="480"/>
                    </a:lnTo>
                    <a:lnTo>
                      <a:pt x="1280" y="464"/>
                    </a:lnTo>
                    <a:lnTo>
                      <a:pt x="1280" y="464"/>
                    </a:lnTo>
                  </a:path>
                </a:pathLst>
              </a:custGeom>
              <a:grpFill/>
              <a:ln w="63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60" name="Légende à une bordure 2 59"/>
            <p:cNvSpPr/>
            <p:nvPr/>
          </p:nvSpPr>
          <p:spPr>
            <a:xfrm>
              <a:off x="5448300" y="5067300"/>
              <a:ext cx="1905001" cy="298500"/>
            </a:xfrm>
            <a:prstGeom prst="accentCallout2">
              <a:avLst>
                <a:gd name="adj1" fmla="val 52787"/>
                <a:gd name="adj2" fmla="val -331"/>
                <a:gd name="adj3" fmla="val 54360"/>
                <a:gd name="adj4" fmla="val -19334"/>
                <a:gd name="adj5" fmla="val 129517"/>
                <a:gd name="adj6" fmla="val -41334"/>
              </a:avLst>
            </a:prstGeom>
            <a:noFill/>
            <a:ln>
              <a:solidFill>
                <a:srgbClr val="008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0" dirty="0" smtClean="0">
                  <a:solidFill>
                    <a:srgbClr val="008000"/>
                  </a:solidFill>
                  <a:latin typeface="+mj-lt"/>
                  <a:cs typeface="Trebuchet MS"/>
                </a:rPr>
                <a:t>Angle d’incidence (</a:t>
              </a:r>
              <a:r>
                <a:rPr lang="fr-FR" sz="1400" b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a)</a:t>
              </a:r>
              <a:endParaRPr lang="fr-FR" sz="1400" b="0" dirty="0">
                <a:solidFill>
                  <a:srgbClr val="008000"/>
                </a:solidFill>
                <a:latin typeface="+mj-lt"/>
                <a:cs typeface="Trebuchet MS"/>
              </a:endParaRPr>
            </a:p>
          </p:txBody>
        </p:sp>
        <p:sp>
          <p:nvSpPr>
            <p:cNvPr id="61" name="Légende à une bordure 2 60"/>
            <p:cNvSpPr/>
            <p:nvPr/>
          </p:nvSpPr>
          <p:spPr>
            <a:xfrm>
              <a:off x="5689600" y="5549901"/>
              <a:ext cx="2451100" cy="294199"/>
            </a:xfrm>
            <a:prstGeom prst="accentCallout2">
              <a:avLst>
                <a:gd name="adj1" fmla="val 52787"/>
                <a:gd name="adj2" fmla="val -331"/>
                <a:gd name="adj3" fmla="val 54360"/>
                <a:gd name="adj4" fmla="val -40001"/>
                <a:gd name="adj5" fmla="val 1879"/>
                <a:gd name="adj6" fmla="val -86667"/>
              </a:avLst>
            </a:prstGeom>
            <a:noFill/>
            <a:ln>
              <a:solidFill>
                <a:schemeClr val="tx2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2"/>
                  </a:solidFill>
                  <a:latin typeface="+mj-lt"/>
                  <a:cs typeface="Trebuchet MS"/>
                </a:rPr>
                <a:t>Pas</a:t>
              </a:r>
              <a:r>
                <a:rPr lang="fr-FR" sz="1400" b="0" dirty="0" smtClean="0">
                  <a:solidFill>
                    <a:schemeClr val="tx2"/>
                  </a:solidFill>
                  <a:latin typeface="+mj-lt"/>
                  <a:cs typeface="Trebuchet MS"/>
                </a:rPr>
                <a:t> réel de l’hélice (</a:t>
              </a:r>
              <a:r>
                <a:rPr lang="fr-FR" sz="1400" b="1" dirty="0" smtClean="0">
                  <a:solidFill>
                    <a:schemeClr val="tx2"/>
                  </a:solidFill>
                  <a:latin typeface="Symbol" charset="2"/>
                  <a:cs typeface="Symbol" charset="2"/>
                </a:rPr>
                <a:t>b</a:t>
              </a:r>
              <a:r>
                <a:rPr lang="fr-FR" sz="1400" b="0" dirty="0" smtClean="0">
                  <a:solidFill>
                    <a:schemeClr val="tx2"/>
                  </a:solidFill>
                  <a:latin typeface="+mj-lt"/>
                  <a:cs typeface="Symbol" charset="2"/>
                </a:rPr>
                <a:t>)</a:t>
              </a:r>
            </a:p>
          </p:txBody>
        </p:sp>
      </p:grp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500666" y="885825"/>
            <a:ext cx="2941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rendement de l’hélice (</a:t>
            </a:r>
            <a:r>
              <a:rPr lang="fr-FR" dirty="0">
                <a:latin typeface="Symbol" charset="2"/>
                <a:cs typeface="Symbol" charset="2"/>
              </a:rPr>
              <a:t>h</a:t>
            </a:r>
            <a:r>
              <a:rPr lang="fr-FR" dirty="0"/>
              <a:t>) :</a:t>
            </a:r>
          </a:p>
        </p:txBody>
      </p:sp>
    </p:spTree>
    <p:extLst>
      <p:ext uri="{BB962C8B-B14F-4D97-AF65-F5344CB8AC3E}">
        <p14:creationId xmlns:p14="http://schemas.microsoft.com/office/powerpoint/2010/main" val="4110510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26"/>
          <p:cNvSpPr txBox="1">
            <a:spLocks noChangeArrowheads="1"/>
          </p:cNvSpPr>
          <p:nvPr/>
        </p:nvSpPr>
        <p:spPr bwMode="auto">
          <a:xfrm>
            <a:off x="2450296" y="741891"/>
            <a:ext cx="4237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En résumé pour un rendement optimal :</a:t>
            </a: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0" y="1211791"/>
            <a:ext cx="91440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smtClean="0"/>
              <a:t>  Il faudrait une hélice calée avec un «</a:t>
            </a:r>
            <a:r>
              <a:rPr lang="fr-FR" sz="1600" b="1" dirty="0" smtClean="0">
                <a:solidFill>
                  <a:srgbClr val="FF0000"/>
                </a:solidFill>
              </a:rPr>
              <a:t> petit pas</a:t>
            </a:r>
            <a:r>
              <a:rPr lang="fr-FR" sz="1600" dirty="0" smtClean="0"/>
              <a:t> » pour de bonnes performances au décollage et en montée.</a:t>
            </a:r>
          </a:p>
          <a:p>
            <a:pPr algn="ctr">
              <a:spcAft>
                <a:spcPts val="600"/>
              </a:spcAft>
            </a:pPr>
            <a:r>
              <a:rPr lang="fr-FR" sz="1600" i="1" dirty="0" smtClean="0"/>
              <a:t>(Analogue à la 1</a:t>
            </a:r>
            <a:r>
              <a:rPr lang="fr-FR" sz="1600" i="1" baseline="30000" dirty="0" smtClean="0"/>
              <a:t>ère</a:t>
            </a:r>
            <a:r>
              <a:rPr lang="fr-FR" sz="1600" i="1" dirty="0" smtClean="0"/>
              <a:t> vitesse d’une voiture)</a:t>
            </a:r>
          </a:p>
        </p:txBody>
      </p:sp>
      <p:grpSp>
        <p:nvGrpSpPr>
          <p:cNvPr id="77" name="Grouper 76"/>
          <p:cNvGrpSpPr/>
          <p:nvPr/>
        </p:nvGrpSpPr>
        <p:grpSpPr>
          <a:xfrm>
            <a:off x="653605" y="3314700"/>
            <a:ext cx="1246047" cy="1908996"/>
            <a:chOff x="1758505" y="3035299"/>
            <a:chExt cx="1246047" cy="1908996"/>
          </a:xfrm>
        </p:grpSpPr>
        <p:sp>
          <p:nvSpPr>
            <p:cNvPr id="29" name="Triangle rectangle 28"/>
            <p:cNvSpPr>
              <a:spLocks/>
            </p:cNvSpPr>
            <p:nvPr/>
          </p:nvSpPr>
          <p:spPr bwMode="auto">
            <a:xfrm>
              <a:off x="2070100" y="3126295"/>
              <a:ext cx="698194" cy="1818000"/>
            </a:xfrm>
            <a:prstGeom prst="rtTriangle">
              <a:avLst/>
            </a:prstGeom>
            <a:gradFill flip="none" rotWithShape="1">
              <a:gsLst>
                <a:gs pos="93000">
                  <a:srgbClr val="FF0000">
                    <a:alpha val="27000"/>
                  </a:srgbClr>
                </a:gs>
                <a:gs pos="98000">
                  <a:srgbClr val="FFFFFF">
                    <a:alpha val="27000"/>
                  </a:srgbClr>
                </a:gs>
              </a:gsLst>
              <a:lin ang="534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/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 rot="5400000" flipH="1" flipV="1">
              <a:off x="1121457" y="3973361"/>
              <a:ext cx="1876123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er 41"/>
            <p:cNvGrpSpPr>
              <a:grpSpLocks noChangeAspect="1"/>
            </p:cNvGrpSpPr>
            <p:nvPr/>
          </p:nvGrpSpPr>
          <p:grpSpPr>
            <a:xfrm rot="965544">
              <a:off x="1758505" y="3161868"/>
              <a:ext cx="1246047" cy="1631643"/>
              <a:chOff x="4518632" y="3604178"/>
              <a:chExt cx="2561091" cy="2928756"/>
            </a:xfrm>
          </p:grpSpPr>
          <p:grpSp>
            <p:nvGrpSpPr>
              <p:cNvPr id="43" name="Grouper 222"/>
              <p:cNvGrpSpPr>
                <a:grpSpLocks noChangeAspect="1"/>
              </p:cNvGrpSpPr>
              <p:nvPr/>
            </p:nvGrpSpPr>
            <p:grpSpPr>
              <a:xfrm rot="853933">
                <a:off x="4518632" y="3801924"/>
                <a:ext cx="1244388" cy="888222"/>
                <a:chOff x="1651000" y="6070600"/>
                <a:chExt cx="2035323" cy="787400"/>
              </a:xfrm>
              <a:gradFill flip="none" rotWithShape="1">
                <a:gsLst>
                  <a:gs pos="4100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grpSpPr>
            <p:sp>
              <p:nvSpPr>
                <p:cNvPr id="47" name="Freeform 10"/>
                <p:cNvSpPr>
                  <a:spLocks/>
                </p:cNvSpPr>
                <p:nvPr/>
              </p:nvSpPr>
              <p:spPr bwMode="auto">
                <a:xfrm>
                  <a:off x="1654323" y="6076616"/>
                  <a:ext cx="2032000" cy="7366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" y="8"/>
                    </a:cxn>
                    <a:cxn ang="0">
                      <a:pos x="112" y="24"/>
                    </a:cxn>
                    <a:cxn ang="0">
                      <a:pos x="168" y="32"/>
                    </a:cxn>
                    <a:cxn ang="0">
                      <a:pos x="240" y="48"/>
                    </a:cxn>
                    <a:cxn ang="0">
                      <a:pos x="288" y="56"/>
                    </a:cxn>
                    <a:cxn ang="0">
                      <a:pos x="352" y="72"/>
                    </a:cxn>
                    <a:cxn ang="0">
                      <a:pos x="416" y="88"/>
                    </a:cxn>
                    <a:cxn ang="0">
                      <a:pos x="456" y="96"/>
                    </a:cxn>
                    <a:cxn ang="0">
                      <a:pos x="504" y="104"/>
                    </a:cxn>
                    <a:cxn ang="0">
                      <a:pos x="560" y="120"/>
                    </a:cxn>
                    <a:cxn ang="0">
                      <a:pos x="600" y="128"/>
                    </a:cxn>
                    <a:cxn ang="0">
                      <a:pos x="648" y="144"/>
                    </a:cxn>
                    <a:cxn ang="0">
                      <a:pos x="688" y="152"/>
                    </a:cxn>
                    <a:cxn ang="0">
                      <a:pos x="712" y="160"/>
                    </a:cxn>
                    <a:cxn ang="0">
                      <a:pos x="744" y="168"/>
                    </a:cxn>
                    <a:cxn ang="0">
                      <a:pos x="776" y="176"/>
                    </a:cxn>
                    <a:cxn ang="0">
                      <a:pos x="792" y="184"/>
                    </a:cxn>
                    <a:cxn ang="0">
                      <a:pos x="816" y="192"/>
                    </a:cxn>
                    <a:cxn ang="0">
                      <a:pos x="864" y="208"/>
                    </a:cxn>
                    <a:cxn ang="0">
                      <a:pos x="928" y="232"/>
                    </a:cxn>
                    <a:cxn ang="0">
                      <a:pos x="960" y="248"/>
                    </a:cxn>
                    <a:cxn ang="0">
                      <a:pos x="1008" y="264"/>
                    </a:cxn>
                    <a:cxn ang="0">
                      <a:pos x="1056" y="288"/>
                    </a:cxn>
                    <a:cxn ang="0">
                      <a:pos x="1088" y="304"/>
                    </a:cxn>
                    <a:cxn ang="0">
                      <a:pos x="1136" y="328"/>
                    </a:cxn>
                    <a:cxn ang="0">
                      <a:pos x="1152" y="336"/>
                    </a:cxn>
                    <a:cxn ang="0">
                      <a:pos x="1168" y="344"/>
                    </a:cxn>
                    <a:cxn ang="0">
                      <a:pos x="1200" y="360"/>
                    </a:cxn>
                    <a:cxn ang="0">
                      <a:pos x="1224" y="376"/>
                    </a:cxn>
                    <a:cxn ang="0">
                      <a:pos x="1256" y="400"/>
                    </a:cxn>
                    <a:cxn ang="0">
                      <a:pos x="1272" y="416"/>
                    </a:cxn>
                    <a:cxn ang="0">
                      <a:pos x="1280" y="432"/>
                    </a:cxn>
                    <a:cxn ang="0">
                      <a:pos x="1280" y="440"/>
                    </a:cxn>
                    <a:cxn ang="0">
                      <a:pos x="1280" y="464"/>
                    </a:cxn>
                    <a:cxn ang="0">
                      <a:pos x="1280" y="464"/>
                    </a:cxn>
                  </a:cxnLst>
                  <a:rect l="0" t="0" r="r" b="b"/>
                  <a:pathLst>
                    <a:path w="1280" h="464">
                      <a:moveTo>
                        <a:pt x="0" y="0"/>
                      </a:moveTo>
                      <a:lnTo>
                        <a:pt x="40" y="8"/>
                      </a:lnTo>
                      <a:lnTo>
                        <a:pt x="112" y="24"/>
                      </a:lnTo>
                      <a:lnTo>
                        <a:pt x="168" y="32"/>
                      </a:lnTo>
                      <a:lnTo>
                        <a:pt x="240" y="48"/>
                      </a:lnTo>
                      <a:lnTo>
                        <a:pt x="288" y="56"/>
                      </a:lnTo>
                      <a:lnTo>
                        <a:pt x="352" y="72"/>
                      </a:lnTo>
                      <a:lnTo>
                        <a:pt x="416" y="88"/>
                      </a:lnTo>
                      <a:lnTo>
                        <a:pt x="456" y="96"/>
                      </a:lnTo>
                      <a:lnTo>
                        <a:pt x="504" y="104"/>
                      </a:lnTo>
                      <a:lnTo>
                        <a:pt x="560" y="120"/>
                      </a:lnTo>
                      <a:lnTo>
                        <a:pt x="600" y="128"/>
                      </a:lnTo>
                      <a:lnTo>
                        <a:pt x="648" y="144"/>
                      </a:lnTo>
                      <a:lnTo>
                        <a:pt x="688" y="152"/>
                      </a:lnTo>
                      <a:lnTo>
                        <a:pt x="712" y="160"/>
                      </a:lnTo>
                      <a:lnTo>
                        <a:pt x="744" y="168"/>
                      </a:lnTo>
                      <a:lnTo>
                        <a:pt x="776" y="176"/>
                      </a:lnTo>
                      <a:lnTo>
                        <a:pt x="792" y="184"/>
                      </a:lnTo>
                      <a:lnTo>
                        <a:pt x="816" y="192"/>
                      </a:lnTo>
                      <a:lnTo>
                        <a:pt x="864" y="208"/>
                      </a:lnTo>
                      <a:lnTo>
                        <a:pt x="928" y="232"/>
                      </a:lnTo>
                      <a:lnTo>
                        <a:pt x="960" y="248"/>
                      </a:lnTo>
                      <a:lnTo>
                        <a:pt x="1008" y="264"/>
                      </a:lnTo>
                      <a:lnTo>
                        <a:pt x="1056" y="288"/>
                      </a:lnTo>
                      <a:lnTo>
                        <a:pt x="1088" y="304"/>
                      </a:lnTo>
                      <a:lnTo>
                        <a:pt x="1136" y="328"/>
                      </a:lnTo>
                      <a:lnTo>
                        <a:pt x="1152" y="336"/>
                      </a:lnTo>
                      <a:lnTo>
                        <a:pt x="1168" y="344"/>
                      </a:lnTo>
                      <a:lnTo>
                        <a:pt x="1200" y="360"/>
                      </a:lnTo>
                      <a:lnTo>
                        <a:pt x="1224" y="376"/>
                      </a:lnTo>
                      <a:lnTo>
                        <a:pt x="1256" y="400"/>
                      </a:lnTo>
                      <a:lnTo>
                        <a:pt x="1272" y="416"/>
                      </a:lnTo>
                      <a:lnTo>
                        <a:pt x="1280" y="432"/>
                      </a:lnTo>
                      <a:lnTo>
                        <a:pt x="1280" y="440"/>
                      </a:lnTo>
                      <a:lnTo>
                        <a:pt x="1280" y="464"/>
                      </a:lnTo>
                      <a:lnTo>
                        <a:pt x="1280" y="464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50" name="Freeform 13"/>
                <p:cNvSpPr>
                  <a:spLocks/>
                </p:cNvSpPr>
                <p:nvPr/>
              </p:nvSpPr>
              <p:spPr bwMode="auto">
                <a:xfrm>
                  <a:off x="1651000" y="6070600"/>
                  <a:ext cx="2032000" cy="7874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6"/>
                    </a:cxn>
                    <a:cxn ang="0">
                      <a:pos x="88" y="48"/>
                    </a:cxn>
                    <a:cxn ang="0">
                      <a:pos x="152" y="80"/>
                    </a:cxn>
                    <a:cxn ang="0">
                      <a:pos x="208" y="112"/>
                    </a:cxn>
                    <a:cxn ang="0">
                      <a:pos x="272" y="144"/>
                    </a:cxn>
                    <a:cxn ang="0">
                      <a:pos x="312" y="168"/>
                    </a:cxn>
                    <a:cxn ang="0">
                      <a:pos x="368" y="200"/>
                    </a:cxn>
                    <a:cxn ang="0">
                      <a:pos x="416" y="224"/>
                    </a:cxn>
                    <a:cxn ang="0">
                      <a:pos x="456" y="240"/>
                    </a:cxn>
                    <a:cxn ang="0">
                      <a:pos x="496" y="264"/>
                    </a:cxn>
                    <a:cxn ang="0">
                      <a:pos x="552" y="288"/>
                    </a:cxn>
                    <a:cxn ang="0">
                      <a:pos x="584" y="304"/>
                    </a:cxn>
                    <a:cxn ang="0">
                      <a:pos x="616" y="320"/>
                    </a:cxn>
                    <a:cxn ang="0">
                      <a:pos x="656" y="336"/>
                    </a:cxn>
                    <a:cxn ang="0">
                      <a:pos x="688" y="352"/>
                    </a:cxn>
                    <a:cxn ang="0">
                      <a:pos x="712" y="360"/>
                    </a:cxn>
                    <a:cxn ang="0">
                      <a:pos x="728" y="368"/>
                    </a:cxn>
                    <a:cxn ang="0">
                      <a:pos x="784" y="392"/>
                    </a:cxn>
                    <a:cxn ang="0">
                      <a:pos x="880" y="424"/>
                    </a:cxn>
                    <a:cxn ang="0">
                      <a:pos x="968" y="448"/>
                    </a:cxn>
                    <a:cxn ang="0">
                      <a:pos x="1064" y="472"/>
                    </a:cxn>
                    <a:cxn ang="0">
                      <a:pos x="1104" y="480"/>
                    </a:cxn>
                    <a:cxn ang="0">
                      <a:pos x="1128" y="488"/>
                    </a:cxn>
                    <a:cxn ang="0">
                      <a:pos x="1160" y="496"/>
                    </a:cxn>
                    <a:cxn ang="0">
                      <a:pos x="1192" y="496"/>
                    </a:cxn>
                    <a:cxn ang="0">
                      <a:pos x="1216" y="496"/>
                    </a:cxn>
                    <a:cxn ang="0">
                      <a:pos x="1232" y="496"/>
                    </a:cxn>
                    <a:cxn ang="0">
                      <a:pos x="1264" y="488"/>
                    </a:cxn>
                    <a:cxn ang="0">
                      <a:pos x="1272" y="480"/>
                    </a:cxn>
                    <a:cxn ang="0">
                      <a:pos x="1280" y="464"/>
                    </a:cxn>
                    <a:cxn ang="0">
                      <a:pos x="1280" y="464"/>
                    </a:cxn>
                  </a:cxnLst>
                  <a:rect l="0" t="0" r="r" b="b"/>
                  <a:pathLst>
                    <a:path w="1280" h="496">
                      <a:moveTo>
                        <a:pt x="0" y="0"/>
                      </a:moveTo>
                      <a:lnTo>
                        <a:pt x="32" y="16"/>
                      </a:lnTo>
                      <a:lnTo>
                        <a:pt x="88" y="48"/>
                      </a:lnTo>
                      <a:lnTo>
                        <a:pt x="152" y="80"/>
                      </a:lnTo>
                      <a:lnTo>
                        <a:pt x="208" y="112"/>
                      </a:lnTo>
                      <a:lnTo>
                        <a:pt x="272" y="144"/>
                      </a:lnTo>
                      <a:lnTo>
                        <a:pt x="312" y="168"/>
                      </a:lnTo>
                      <a:lnTo>
                        <a:pt x="368" y="200"/>
                      </a:lnTo>
                      <a:lnTo>
                        <a:pt x="416" y="224"/>
                      </a:lnTo>
                      <a:lnTo>
                        <a:pt x="456" y="240"/>
                      </a:lnTo>
                      <a:lnTo>
                        <a:pt x="496" y="264"/>
                      </a:lnTo>
                      <a:lnTo>
                        <a:pt x="552" y="288"/>
                      </a:lnTo>
                      <a:lnTo>
                        <a:pt x="584" y="304"/>
                      </a:lnTo>
                      <a:lnTo>
                        <a:pt x="616" y="320"/>
                      </a:lnTo>
                      <a:lnTo>
                        <a:pt x="656" y="336"/>
                      </a:lnTo>
                      <a:lnTo>
                        <a:pt x="688" y="352"/>
                      </a:lnTo>
                      <a:lnTo>
                        <a:pt x="712" y="360"/>
                      </a:lnTo>
                      <a:lnTo>
                        <a:pt x="728" y="368"/>
                      </a:lnTo>
                      <a:lnTo>
                        <a:pt x="784" y="392"/>
                      </a:lnTo>
                      <a:lnTo>
                        <a:pt x="880" y="424"/>
                      </a:lnTo>
                      <a:lnTo>
                        <a:pt x="968" y="448"/>
                      </a:lnTo>
                      <a:lnTo>
                        <a:pt x="1064" y="472"/>
                      </a:lnTo>
                      <a:lnTo>
                        <a:pt x="1104" y="480"/>
                      </a:lnTo>
                      <a:lnTo>
                        <a:pt x="1128" y="488"/>
                      </a:lnTo>
                      <a:lnTo>
                        <a:pt x="1160" y="496"/>
                      </a:lnTo>
                      <a:lnTo>
                        <a:pt x="1192" y="496"/>
                      </a:lnTo>
                      <a:lnTo>
                        <a:pt x="1216" y="496"/>
                      </a:lnTo>
                      <a:lnTo>
                        <a:pt x="1232" y="496"/>
                      </a:lnTo>
                      <a:lnTo>
                        <a:pt x="1264" y="488"/>
                      </a:lnTo>
                      <a:lnTo>
                        <a:pt x="1272" y="480"/>
                      </a:lnTo>
                      <a:lnTo>
                        <a:pt x="1280" y="464"/>
                      </a:lnTo>
                      <a:lnTo>
                        <a:pt x="1280" y="464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cxnSp>
            <p:nvCxnSpPr>
              <p:cNvPr id="44" name="Connecteur droit 43"/>
              <p:cNvCxnSpPr>
                <a:cxnSpLocks noChangeAspect="1"/>
              </p:cNvCxnSpPr>
              <p:nvPr/>
            </p:nvCxnSpPr>
            <p:spPr>
              <a:xfrm>
                <a:off x="4604344" y="3604178"/>
                <a:ext cx="2475379" cy="2928756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er 78"/>
          <p:cNvGrpSpPr/>
          <p:nvPr/>
        </p:nvGrpSpPr>
        <p:grpSpPr>
          <a:xfrm>
            <a:off x="7480374" y="3314700"/>
            <a:ext cx="1215682" cy="1876123"/>
            <a:chOff x="6354307" y="3213099"/>
            <a:chExt cx="1215682" cy="1876123"/>
          </a:xfrm>
        </p:grpSpPr>
        <p:sp>
          <p:nvSpPr>
            <p:cNvPr id="53" name="Triangle rectangle 52"/>
            <p:cNvSpPr>
              <a:spLocks/>
            </p:cNvSpPr>
            <p:nvPr/>
          </p:nvSpPr>
          <p:spPr bwMode="auto">
            <a:xfrm>
              <a:off x="6489695" y="3278694"/>
              <a:ext cx="1080000" cy="1737736"/>
            </a:xfrm>
            <a:prstGeom prst="rtTriangle">
              <a:avLst/>
            </a:prstGeom>
            <a:gradFill flip="none" rotWithShape="1">
              <a:gsLst>
                <a:gs pos="90000">
                  <a:schemeClr val="accent4">
                    <a:lumMod val="60000"/>
                    <a:lumOff val="40000"/>
                    <a:alpha val="68000"/>
                  </a:schemeClr>
                </a:gs>
                <a:gs pos="100000">
                  <a:srgbClr val="FFFFFF">
                    <a:alpha val="68000"/>
                  </a:srgbClr>
                </a:gs>
              </a:gsLst>
              <a:lin ang="54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cxnSp>
          <p:nvCxnSpPr>
            <p:cNvPr id="54" name="Connecteur droit 53"/>
            <p:cNvCxnSpPr/>
            <p:nvPr/>
          </p:nvCxnSpPr>
          <p:spPr>
            <a:xfrm rot="5400000" flipH="1" flipV="1">
              <a:off x="5541057" y="4151161"/>
              <a:ext cx="1876123" cy="0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lgDashDot"/>
              <a:round/>
              <a:headEnd type="stealth" w="lg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er 55"/>
            <p:cNvGrpSpPr>
              <a:grpSpLocks noChangeAspect="1"/>
            </p:cNvGrpSpPr>
            <p:nvPr/>
          </p:nvGrpSpPr>
          <p:grpSpPr>
            <a:xfrm rot="332736">
              <a:off x="6354307" y="3230462"/>
              <a:ext cx="1215682" cy="1779921"/>
              <a:chOff x="4518632" y="3502119"/>
              <a:chExt cx="2498679" cy="3194911"/>
            </a:xfrm>
          </p:grpSpPr>
          <p:grpSp>
            <p:nvGrpSpPr>
              <p:cNvPr id="58" name="Grouper 222"/>
              <p:cNvGrpSpPr>
                <a:grpSpLocks noChangeAspect="1"/>
              </p:cNvGrpSpPr>
              <p:nvPr/>
            </p:nvGrpSpPr>
            <p:grpSpPr>
              <a:xfrm rot="853933">
                <a:off x="4518632" y="3801924"/>
                <a:ext cx="1244388" cy="888222"/>
                <a:chOff x="1651000" y="6070600"/>
                <a:chExt cx="2035323" cy="787400"/>
              </a:xfrm>
              <a:gradFill flip="none" rotWithShape="1">
                <a:gsLst>
                  <a:gs pos="4100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</p:grpSpPr>
            <p:sp>
              <p:nvSpPr>
                <p:cNvPr id="61" name="Freeform 10"/>
                <p:cNvSpPr>
                  <a:spLocks/>
                </p:cNvSpPr>
                <p:nvPr/>
              </p:nvSpPr>
              <p:spPr bwMode="auto">
                <a:xfrm>
                  <a:off x="1654323" y="6076616"/>
                  <a:ext cx="2032000" cy="7366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" y="8"/>
                    </a:cxn>
                    <a:cxn ang="0">
                      <a:pos x="112" y="24"/>
                    </a:cxn>
                    <a:cxn ang="0">
                      <a:pos x="168" y="32"/>
                    </a:cxn>
                    <a:cxn ang="0">
                      <a:pos x="240" y="48"/>
                    </a:cxn>
                    <a:cxn ang="0">
                      <a:pos x="288" y="56"/>
                    </a:cxn>
                    <a:cxn ang="0">
                      <a:pos x="352" y="72"/>
                    </a:cxn>
                    <a:cxn ang="0">
                      <a:pos x="416" y="88"/>
                    </a:cxn>
                    <a:cxn ang="0">
                      <a:pos x="456" y="96"/>
                    </a:cxn>
                    <a:cxn ang="0">
                      <a:pos x="504" y="104"/>
                    </a:cxn>
                    <a:cxn ang="0">
                      <a:pos x="560" y="120"/>
                    </a:cxn>
                    <a:cxn ang="0">
                      <a:pos x="600" y="128"/>
                    </a:cxn>
                    <a:cxn ang="0">
                      <a:pos x="648" y="144"/>
                    </a:cxn>
                    <a:cxn ang="0">
                      <a:pos x="688" y="152"/>
                    </a:cxn>
                    <a:cxn ang="0">
                      <a:pos x="712" y="160"/>
                    </a:cxn>
                    <a:cxn ang="0">
                      <a:pos x="744" y="168"/>
                    </a:cxn>
                    <a:cxn ang="0">
                      <a:pos x="776" y="176"/>
                    </a:cxn>
                    <a:cxn ang="0">
                      <a:pos x="792" y="184"/>
                    </a:cxn>
                    <a:cxn ang="0">
                      <a:pos x="816" y="192"/>
                    </a:cxn>
                    <a:cxn ang="0">
                      <a:pos x="864" y="208"/>
                    </a:cxn>
                    <a:cxn ang="0">
                      <a:pos x="928" y="232"/>
                    </a:cxn>
                    <a:cxn ang="0">
                      <a:pos x="960" y="248"/>
                    </a:cxn>
                    <a:cxn ang="0">
                      <a:pos x="1008" y="264"/>
                    </a:cxn>
                    <a:cxn ang="0">
                      <a:pos x="1056" y="288"/>
                    </a:cxn>
                    <a:cxn ang="0">
                      <a:pos x="1088" y="304"/>
                    </a:cxn>
                    <a:cxn ang="0">
                      <a:pos x="1136" y="328"/>
                    </a:cxn>
                    <a:cxn ang="0">
                      <a:pos x="1152" y="336"/>
                    </a:cxn>
                    <a:cxn ang="0">
                      <a:pos x="1168" y="344"/>
                    </a:cxn>
                    <a:cxn ang="0">
                      <a:pos x="1200" y="360"/>
                    </a:cxn>
                    <a:cxn ang="0">
                      <a:pos x="1224" y="376"/>
                    </a:cxn>
                    <a:cxn ang="0">
                      <a:pos x="1256" y="400"/>
                    </a:cxn>
                    <a:cxn ang="0">
                      <a:pos x="1272" y="416"/>
                    </a:cxn>
                    <a:cxn ang="0">
                      <a:pos x="1280" y="432"/>
                    </a:cxn>
                    <a:cxn ang="0">
                      <a:pos x="1280" y="440"/>
                    </a:cxn>
                    <a:cxn ang="0">
                      <a:pos x="1280" y="464"/>
                    </a:cxn>
                    <a:cxn ang="0">
                      <a:pos x="1280" y="464"/>
                    </a:cxn>
                  </a:cxnLst>
                  <a:rect l="0" t="0" r="r" b="b"/>
                  <a:pathLst>
                    <a:path w="1280" h="464">
                      <a:moveTo>
                        <a:pt x="0" y="0"/>
                      </a:moveTo>
                      <a:lnTo>
                        <a:pt x="40" y="8"/>
                      </a:lnTo>
                      <a:lnTo>
                        <a:pt x="112" y="24"/>
                      </a:lnTo>
                      <a:lnTo>
                        <a:pt x="168" y="32"/>
                      </a:lnTo>
                      <a:lnTo>
                        <a:pt x="240" y="48"/>
                      </a:lnTo>
                      <a:lnTo>
                        <a:pt x="288" y="56"/>
                      </a:lnTo>
                      <a:lnTo>
                        <a:pt x="352" y="72"/>
                      </a:lnTo>
                      <a:lnTo>
                        <a:pt x="416" y="88"/>
                      </a:lnTo>
                      <a:lnTo>
                        <a:pt x="456" y="96"/>
                      </a:lnTo>
                      <a:lnTo>
                        <a:pt x="504" y="104"/>
                      </a:lnTo>
                      <a:lnTo>
                        <a:pt x="560" y="120"/>
                      </a:lnTo>
                      <a:lnTo>
                        <a:pt x="600" y="128"/>
                      </a:lnTo>
                      <a:lnTo>
                        <a:pt x="648" y="144"/>
                      </a:lnTo>
                      <a:lnTo>
                        <a:pt x="688" y="152"/>
                      </a:lnTo>
                      <a:lnTo>
                        <a:pt x="712" y="160"/>
                      </a:lnTo>
                      <a:lnTo>
                        <a:pt x="744" y="168"/>
                      </a:lnTo>
                      <a:lnTo>
                        <a:pt x="776" y="176"/>
                      </a:lnTo>
                      <a:lnTo>
                        <a:pt x="792" y="184"/>
                      </a:lnTo>
                      <a:lnTo>
                        <a:pt x="816" y="192"/>
                      </a:lnTo>
                      <a:lnTo>
                        <a:pt x="864" y="208"/>
                      </a:lnTo>
                      <a:lnTo>
                        <a:pt x="928" y="232"/>
                      </a:lnTo>
                      <a:lnTo>
                        <a:pt x="960" y="248"/>
                      </a:lnTo>
                      <a:lnTo>
                        <a:pt x="1008" y="264"/>
                      </a:lnTo>
                      <a:lnTo>
                        <a:pt x="1056" y="288"/>
                      </a:lnTo>
                      <a:lnTo>
                        <a:pt x="1088" y="304"/>
                      </a:lnTo>
                      <a:lnTo>
                        <a:pt x="1136" y="328"/>
                      </a:lnTo>
                      <a:lnTo>
                        <a:pt x="1152" y="336"/>
                      </a:lnTo>
                      <a:lnTo>
                        <a:pt x="1168" y="344"/>
                      </a:lnTo>
                      <a:lnTo>
                        <a:pt x="1200" y="360"/>
                      </a:lnTo>
                      <a:lnTo>
                        <a:pt x="1224" y="376"/>
                      </a:lnTo>
                      <a:lnTo>
                        <a:pt x="1256" y="400"/>
                      </a:lnTo>
                      <a:lnTo>
                        <a:pt x="1272" y="416"/>
                      </a:lnTo>
                      <a:lnTo>
                        <a:pt x="1280" y="432"/>
                      </a:lnTo>
                      <a:lnTo>
                        <a:pt x="1280" y="440"/>
                      </a:lnTo>
                      <a:lnTo>
                        <a:pt x="1280" y="464"/>
                      </a:lnTo>
                      <a:lnTo>
                        <a:pt x="1280" y="464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Freeform 13"/>
                <p:cNvSpPr>
                  <a:spLocks/>
                </p:cNvSpPr>
                <p:nvPr/>
              </p:nvSpPr>
              <p:spPr bwMode="auto">
                <a:xfrm>
                  <a:off x="1651000" y="6070600"/>
                  <a:ext cx="2032000" cy="7874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6"/>
                    </a:cxn>
                    <a:cxn ang="0">
                      <a:pos x="88" y="48"/>
                    </a:cxn>
                    <a:cxn ang="0">
                      <a:pos x="152" y="80"/>
                    </a:cxn>
                    <a:cxn ang="0">
                      <a:pos x="208" y="112"/>
                    </a:cxn>
                    <a:cxn ang="0">
                      <a:pos x="272" y="144"/>
                    </a:cxn>
                    <a:cxn ang="0">
                      <a:pos x="312" y="168"/>
                    </a:cxn>
                    <a:cxn ang="0">
                      <a:pos x="368" y="200"/>
                    </a:cxn>
                    <a:cxn ang="0">
                      <a:pos x="416" y="224"/>
                    </a:cxn>
                    <a:cxn ang="0">
                      <a:pos x="456" y="240"/>
                    </a:cxn>
                    <a:cxn ang="0">
                      <a:pos x="496" y="264"/>
                    </a:cxn>
                    <a:cxn ang="0">
                      <a:pos x="552" y="288"/>
                    </a:cxn>
                    <a:cxn ang="0">
                      <a:pos x="584" y="304"/>
                    </a:cxn>
                    <a:cxn ang="0">
                      <a:pos x="616" y="320"/>
                    </a:cxn>
                    <a:cxn ang="0">
                      <a:pos x="656" y="336"/>
                    </a:cxn>
                    <a:cxn ang="0">
                      <a:pos x="688" y="352"/>
                    </a:cxn>
                    <a:cxn ang="0">
                      <a:pos x="712" y="360"/>
                    </a:cxn>
                    <a:cxn ang="0">
                      <a:pos x="728" y="368"/>
                    </a:cxn>
                    <a:cxn ang="0">
                      <a:pos x="784" y="392"/>
                    </a:cxn>
                    <a:cxn ang="0">
                      <a:pos x="880" y="424"/>
                    </a:cxn>
                    <a:cxn ang="0">
                      <a:pos x="968" y="448"/>
                    </a:cxn>
                    <a:cxn ang="0">
                      <a:pos x="1064" y="472"/>
                    </a:cxn>
                    <a:cxn ang="0">
                      <a:pos x="1104" y="480"/>
                    </a:cxn>
                    <a:cxn ang="0">
                      <a:pos x="1128" y="488"/>
                    </a:cxn>
                    <a:cxn ang="0">
                      <a:pos x="1160" y="496"/>
                    </a:cxn>
                    <a:cxn ang="0">
                      <a:pos x="1192" y="496"/>
                    </a:cxn>
                    <a:cxn ang="0">
                      <a:pos x="1216" y="496"/>
                    </a:cxn>
                    <a:cxn ang="0">
                      <a:pos x="1232" y="496"/>
                    </a:cxn>
                    <a:cxn ang="0">
                      <a:pos x="1264" y="488"/>
                    </a:cxn>
                    <a:cxn ang="0">
                      <a:pos x="1272" y="480"/>
                    </a:cxn>
                    <a:cxn ang="0">
                      <a:pos x="1280" y="464"/>
                    </a:cxn>
                    <a:cxn ang="0">
                      <a:pos x="1280" y="464"/>
                    </a:cxn>
                  </a:cxnLst>
                  <a:rect l="0" t="0" r="r" b="b"/>
                  <a:pathLst>
                    <a:path w="1280" h="496">
                      <a:moveTo>
                        <a:pt x="0" y="0"/>
                      </a:moveTo>
                      <a:lnTo>
                        <a:pt x="32" y="16"/>
                      </a:lnTo>
                      <a:lnTo>
                        <a:pt x="88" y="48"/>
                      </a:lnTo>
                      <a:lnTo>
                        <a:pt x="152" y="80"/>
                      </a:lnTo>
                      <a:lnTo>
                        <a:pt x="208" y="112"/>
                      </a:lnTo>
                      <a:lnTo>
                        <a:pt x="272" y="144"/>
                      </a:lnTo>
                      <a:lnTo>
                        <a:pt x="312" y="168"/>
                      </a:lnTo>
                      <a:lnTo>
                        <a:pt x="368" y="200"/>
                      </a:lnTo>
                      <a:lnTo>
                        <a:pt x="416" y="224"/>
                      </a:lnTo>
                      <a:lnTo>
                        <a:pt x="456" y="240"/>
                      </a:lnTo>
                      <a:lnTo>
                        <a:pt x="496" y="264"/>
                      </a:lnTo>
                      <a:lnTo>
                        <a:pt x="552" y="288"/>
                      </a:lnTo>
                      <a:lnTo>
                        <a:pt x="584" y="304"/>
                      </a:lnTo>
                      <a:lnTo>
                        <a:pt x="616" y="320"/>
                      </a:lnTo>
                      <a:lnTo>
                        <a:pt x="656" y="336"/>
                      </a:lnTo>
                      <a:lnTo>
                        <a:pt x="688" y="352"/>
                      </a:lnTo>
                      <a:lnTo>
                        <a:pt x="712" y="360"/>
                      </a:lnTo>
                      <a:lnTo>
                        <a:pt x="728" y="368"/>
                      </a:lnTo>
                      <a:lnTo>
                        <a:pt x="784" y="392"/>
                      </a:lnTo>
                      <a:lnTo>
                        <a:pt x="880" y="424"/>
                      </a:lnTo>
                      <a:lnTo>
                        <a:pt x="968" y="448"/>
                      </a:lnTo>
                      <a:lnTo>
                        <a:pt x="1064" y="472"/>
                      </a:lnTo>
                      <a:lnTo>
                        <a:pt x="1104" y="480"/>
                      </a:lnTo>
                      <a:lnTo>
                        <a:pt x="1128" y="488"/>
                      </a:lnTo>
                      <a:lnTo>
                        <a:pt x="1160" y="496"/>
                      </a:lnTo>
                      <a:lnTo>
                        <a:pt x="1192" y="496"/>
                      </a:lnTo>
                      <a:lnTo>
                        <a:pt x="1216" y="496"/>
                      </a:lnTo>
                      <a:lnTo>
                        <a:pt x="1232" y="496"/>
                      </a:lnTo>
                      <a:lnTo>
                        <a:pt x="1264" y="488"/>
                      </a:lnTo>
                      <a:lnTo>
                        <a:pt x="1272" y="480"/>
                      </a:lnTo>
                      <a:lnTo>
                        <a:pt x="1280" y="464"/>
                      </a:lnTo>
                      <a:lnTo>
                        <a:pt x="1280" y="464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cxnSp>
            <p:nvCxnSpPr>
              <p:cNvPr id="60" name="Connecteur droit 59"/>
              <p:cNvCxnSpPr>
                <a:cxnSpLocks noChangeAspect="1"/>
                <a:endCxn id="53" idx="4"/>
              </p:cNvCxnSpPr>
              <p:nvPr/>
            </p:nvCxnSpPr>
            <p:spPr>
              <a:xfrm rot="21267264">
                <a:off x="4775870" y="3502119"/>
                <a:ext cx="2241441" cy="3194911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Text Box 50"/>
          <p:cNvSpPr txBox="1">
            <a:spLocks noChangeArrowheads="1"/>
          </p:cNvSpPr>
          <p:nvPr/>
        </p:nvSpPr>
        <p:spPr bwMode="auto">
          <a:xfrm>
            <a:off x="1" y="1949047"/>
            <a:ext cx="9143999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smtClean="0"/>
              <a:t>  Il faudrait une hélice calée avec un « </a:t>
            </a:r>
            <a:r>
              <a:rPr lang="fr-FR" sz="1600" b="1" dirty="0" smtClean="0">
                <a:solidFill>
                  <a:schemeClr val="accent4"/>
                </a:solidFill>
              </a:rPr>
              <a:t>grand pas</a:t>
            </a:r>
            <a:r>
              <a:rPr lang="fr-FR" sz="1600" dirty="0" smtClean="0">
                <a:solidFill>
                  <a:schemeClr val="accent6"/>
                </a:solidFill>
              </a:rPr>
              <a:t> </a:t>
            </a:r>
            <a:r>
              <a:rPr lang="fr-FR" sz="1600" dirty="0" smtClean="0"/>
              <a:t>» pour de bonnes performances en croisière.</a:t>
            </a:r>
          </a:p>
          <a:p>
            <a:pPr algn="ctr">
              <a:spcAft>
                <a:spcPts val="600"/>
              </a:spcAft>
            </a:pPr>
            <a:r>
              <a:rPr lang="fr-FR" sz="1600" i="1" dirty="0" smtClean="0"/>
              <a:t>(Analogue à la 5</a:t>
            </a:r>
            <a:r>
              <a:rPr lang="fr-FR" sz="1600" i="1" baseline="30000" dirty="0" smtClean="0"/>
              <a:t>ème</a:t>
            </a:r>
            <a:r>
              <a:rPr lang="fr-FR" sz="1600" i="1" dirty="0" smtClean="0"/>
              <a:t> vitesse d’une voiture)</a:t>
            </a:r>
          </a:p>
        </p:txBody>
      </p:sp>
      <p:sp>
        <p:nvSpPr>
          <p:cNvPr id="81" name="Text Box 50"/>
          <p:cNvSpPr txBox="1">
            <a:spLocks noChangeArrowheads="1"/>
          </p:cNvSpPr>
          <p:nvPr/>
        </p:nvSpPr>
        <p:spPr bwMode="auto">
          <a:xfrm>
            <a:off x="0" y="6080126"/>
            <a:ext cx="91440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smtClean="0"/>
              <a:t>La solution est d’avoir une hélice munie d’une boite de vitesse :</a:t>
            </a:r>
          </a:p>
          <a:p>
            <a:pPr algn="ctr">
              <a:spcAft>
                <a:spcPts val="600"/>
              </a:spcAft>
            </a:pPr>
            <a:r>
              <a:rPr lang="fr-FR" sz="1600" b="1" dirty="0" smtClean="0"/>
              <a:t>L’hélice à pas variable </a:t>
            </a:r>
            <a:r>
              <a:rPr lang="fr-FR" sz="1600" dirty="0" smtClean="0"/>
              <a:t>ou</a:t>
            </a:r>
            <a:r>
              <a:rPr lang="fr-FR" sz="1600" b="1" dirty="0" smtClean="0"/>
              <a:t> à vitesse constante.</a:t>
            </a:r>
          </a:p>
        </p:txBody>
      </p:sp>
      <p:grpSp>
        <p:nvGrpSpPr>
          <p:cNvPr id="24" name="Group 63"/>
          <p:cNvGrpSpPr>
            <a:grpSpLocks/>
          </p:cNvGrpSpPr>
          <p:nvPr/>
        </p:nvGrpSpPr>
        <p:grpSpPr bwMode="auto">
          <a:xfrm>
            <a:off x="2070836" y="2640931"/>
            <a:ext cx="5739939" cy="3024439"/>
            <a:chOff x="472" y="1467"/>
            <a:chExt cx="4146" cy="2330"/>
          </a:xfrm>
        </p:grpSpPr>
        <p:grpSp>
          <p:nvGrpSpPr>
            <p:cNvPr id="25" name="Group 18"/>
            <p:cNvGrpSpPr>
              <a:grpSpLocks/>
            </p:cNvGrpSpPr>
            <p:nvPr/>
          </p:nvGrpSpPr>
          <p:grpSpPr bwMode="auto">
            <a:xfrm>
              <a:off x="472" y="1467"/>
              <a:ext cx="239" cy="2277"/>
              <a:chOff x="1192" y="1467"/>
              <a:chExt cx="239" cy="2277"/>
            </a:xfrm>
          </p:grpSpPr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 flipH="1">
                <a:off x="1248" y="1680"/>
                <a:ext cx="0" cy="2064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1200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>
                <a:off x="1200" y="32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23"/>
              <p:cNvSpPr>
                <a:spLocks noChangeShapeType="1"/>
              </p:cNvSpPr>
              <p:nvPr/>
            </p:nvSpPr>
            <p:spPr bwMode="auto">
              <a:xfrm>
                <a:off x="1200" y="302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1200" y="283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>
                <a:off x="1200" y="264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Line 26"/>
              <p:cNvSpPr>
                <a:spLocks noChangeShapeType="1"/>
              </p:cNvSpPr>
              <p:nvPr/>
            </p:nvSpPr>
            <p:spPr bwMode="auto">
              <a:xfrm>
                <a:off x="1200" y="24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Line 27"/>
              <p:cNvSpPr>
                <a:spLocks noChangeShapeType="1"/>
              </p:cNvSpPr>
              <p:nvPr/>
            </p:nvSpPr>
            <p:spPr bwMode="auto">
              <a:xfrm>
                <a:off x="1200" y="225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Line 28"/>
              <p:cNvSpPr>
                <a:spLocks noChangeShapeType="1"/>
              </p:cNvSpPr>
              <p:nvPr/>
            </p:nvSpPr>
            <p:spPr bwMode="auto">
              <a:xfrm>
                <a:off x="1200" y="20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Line 29"/>
              <p:cNvSpPr>
                <a:spLocks noChangeShapeType="1"/>
              </p:cNvSpPr>
              <p:nvPr/>
            </p:nvSpPr>
            <p:spPr bwMode="auto">
              <a:xfrm>
                <a:off x="1200" y="18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Rectangle 30"/>
              <p:cNvSpPr>
                <a:spLocks noChangeArrowheads="1"/>
              </p:cNvSpPr>
              <p:nvPr/>
            </p:nvSpPr>
            <p:spPr bwMode="auto">
              <a:xfrm>
                <a:off x="1192" y="1467"/>
                <a:ext cx="239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Symbol" pitchFamily="-84" charset="2"/>
                  </a:rPr>
                  <a:t>h</a:t>
                </a:r>
                <a:endParaRPr lang="fr-FR" sz="1400" dirty="0">
                  <a:latin typeface="Comic Sans MS" pitchFamily="-84" charset="0"/>
                </a:endParaRPr>
              </a:p>
            </p:txBody>
          </p:sp>
        </p:grpSp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528" y="3655"/>
              <a:ext cx="4090" cy="142"/>
              <a:chOff x="528" y="3655"/>
              <a:chExt cx="4090" cy="142"/>
            </a:xfrm>
          </p:grpSpPr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H="1">
                <a:off x="528" y="3744"/>
                <a:ext cx="3484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Rectangle 33"/>
              <p:cNvSpPr>
                <a:spLocks noChangeArrowheads="1"/>
              </p:cNvSpPr>
              <p:nvPr/>
            </p:nvSpPr>
            <p:spPr bwMode="auto">
              <a:xfrm>
                <a:off x="4028" y="3655"/>
                <a:ext cx="59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 smtClean="0">
                    <a:solidFill>
                      <a:srgbClr val="000000"/>
                    </a:solidFill>
                    <a:latin typeface="Candara"/>
                    <a:cs typeface="Candara"/>
                  </a:rPr>
                  <a:t>Vp avion</a:t>
                </a:r>
                <a:endParaRPr lang="fr-FR" sz="1200" dirty="0">
                  <a:latin typeface="Candara"/>
                  <a:cs typeface="Candara"/>
                </a:endParaRPr>
              </a:p>
            </p:txBody>
          </p:sp>
        </p:grpSp>
      </p:grpSp>
      <p:sp>
        <p:nvSpPr>
          <p:cNvPr id="48" name="Freeform 13"/>
          <p:cNvSpPr>
            <a:spLocks/>
          </p:cNvSpPr>
          <p:nvPr/>
        </p:nvSpPr>
        <p:spPr bwMode="auto">
          <a:xfrm>
            <a:off x="2146300" y="3441700"/>
            <a:ext cx="1371600" cy="2146200"/>
          </a:xfrm>
          <a:custGeom>
            <a:avLst/>
            <a:gdLst/>
            <a:ahLst/>
            <a:cxnLst>
              <a:cxn ang="0">
                <a:pos x="0" y="1488"/>
              </a:cxn>
              <a:cxn ang="0">
                <a:pos x="424" y="0"/>
              </a:cxn>
              <a:cxn ang="0">
                <a:pos x="864" y="1488"/>
              </a:cxn>
            </a:cxnLst>
            <a:rect l="0" t="0" r="r" b="b"/>
            <a:pathLst>
              <a:path w="864" h="1488">
                <a:moveTo>
                  <a:pt x="0" y="1488"/>
                </a:moveTo>
                <a:cubicBezTo>
                  <a:pt x="70" y="1240"/>
                  <a:pt x="280" y="0"/>
                  <a:pt x="424" y="0"/>
                </a:cubicBezTo>
                <a:cubicBezTo>
                  <a:pt x="568" y="0"/>
                  <a:pt x="772" y="1178"/>
                  <a:pt x="864" y="1488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" name="Freeform 40"/>
          <p:cNvSpPr>
            <a:spLocks/>
          </p:cNvSpPr>
          <p:nvPr/>
        </p:nvSpPr>
        <p:spPr bwMode="auto">
          <a:xfrm>
            <a:off x="2146300" y="3416300"/>
            <a:ext cx="4343400" cy="2185375"/>
          </a:xfrm>
          <a:custGeom>
            <a:avLst/>
            <a:gdLst/>
            <a:ahLst/>
            <a:cxnLst>
              <a:cxn ang="0">
                <a:pos x="0" y="1482"/>
              </a:cxn>
              <a:cxn ang="0">
                <a:pos x="2168" y="2"/>
              </a:cxn>
              <a:cxn ang="0">
                <a:pos x="2736" y="1490"/>
              </a:cxn>
            </a:cxnLst>
            <a:rect l="0" t="0" r="r" b="b"/>
            <a:pathLst>
              <a:path w="2736" h="1490">
                <a:moveTo>
                  <a:pt x="0" y="1482"/>
                </a:moveTo>
                <a:cubicBezTo>
                  <a:pt x="361" y="1235"/>
                  <a:pt x="1712" y="0"/>
                  <a:pt x="2168" y="2"/>
                </a:cubicBezTo>
                <a:cubicBezTo>
                  <a:pt x="2624" y="3"/>
                  <a:pt x="2617" y="1180"/>
                  <a:pt x="2736" y="1490"/>
                </a:cubicBezTo>
              </a:path>
            </a:pathLst>
          </a:custGeom>
          <a:noFill/>
          <a:ln w="19050" cap="flat" cmpd="sng" algn="ctr">
            <a:solidFill>
              <a:srgbClr val="7D3DA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1" name="Group 14"/>
          <p:cNvGrpSpPr>
            <a:grpSpLocks/>
          </p:cNvGrpSpPr>
          <p:nvPr/>
        </p:nvGrpSpPr>
        <p:grpSpPr bwMode="auto">
          <a:xfrm>
            <a:off x="1778000" y="3314705"/>
            <a:ext cx="5002224" cy="169863"/>
            <a:chOff x="1024" y="2184"/>
            <a:chExt cx="3151" cy="107"/>
          </a:xfrm>
        </p:grpSpPr>
        <p:sp>
          <p:nvSpPr>
            <p:cNvPr id="52" name="Rectangle 15"/>
            <p:cNvSpPr>
              <a:spLocks noChangeArrowheads="1"/>
            </p:cNvSpPr>
            <p:nvPr/>
          </p:nvSpPr>
          <p:spPr bwMode="auto">
            <a:xfrm>
              <a:off x="1024" y="2184"/>
              <a:ext cx="13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fr-FR" sz="1100" dirty="0" smtClean="0">
                  <a:solidFill>
                    <a:srgbClr val="000000"/>
                  </a:solidFill>
                  <a:latin typeface="Comic Sans MS" pitchFamily="-84" charset="0"/>
                </a:rPr>
                <a:t>0,7</a:t>
              </a:r>
              <a:endParaRPr lang="fr-FR" sz="1100" dirty="0">
                <a:latin typeface="Comic Sans MS" pitchFamily="-84" charset="0"/>
              </a:endParaRPr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1248" y="2256"/>
              <a:ext cx="29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57" name="Line 35"/>
          <p:cNvSpPr>
            <a:spLocks noChangeShapeType="1"/>
          </p:cNvSpPr>
          <p:nvPr/>
        </p:nvSpPr>
        <p:spPr bwMode="auto">
          <a:xfrm>
            <a:off x="2819400" y="3213100"/>
            <a:ext cx="0" cy="2387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/>
            <a:tailEnd type="arrow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9" name="Line 44"/>
          <p:cNvSpPr>
            <a:spLocks noChangeShapeType="1"/>
          </p:cNvSpPr>
          <p:nvPr/>
        </p:nvSpPr>
        <p:spPr bwMode="auto">
          <a:xfrm>
            <a:off x="5562600" y="3213100"/>
            <a:ext cx="0" cy="2387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/>
            <a:tailEnd type="arrow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" name="AutoShape 31"/>
          <p:cNvSpPr>
            <a:spLocks noChangeArrowheads="1"/>
          </p:cNvSpPr>
          <p:nvPr/>
        </p:nvSpPr>
        <p:spPr bwMode="auto">
          <a:xfrm>
            <a:off x="3263903" y="3748703"/>
            <a:ext cx="875195" cy="291894"/>
          </a:xfrm>
          <a:prstGeom prst="wedgeRoundRectCallout">
            <a:avLst>
              <a:gd name="adj1" fmla="val -57564"/>
              <a:gd name="adj2" fmla="val 143335"/>
              <a:gd name="adj3" fmla="val 16667"/>
            </a:avLst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b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17375E"/>
                </a:solidFill>
              </a:rPr>
              <a:t>Petit pas</a:t>
            </a:r>
            <a:endParaRPr lang="fr-FR" sz="1400" dirty="0">
              <a:solidFill>
                <a:srgbClr val="17375E"/>
              </a:solidFill>
            </a:endParaRPr>
          </a:p>
        </p:txBody>
      </p:sp>
      <p:sp>
        <p:nvSpPr>
          <p:cNvPr id="64" name="AutoShape 31"/>
          <p:cNvSpPr>
            <a:spLocks noChangeArrowheads="1"/>
          </p:cNvSpPr>
          <p:nvPr/>
        </p:nvSpPr>
        <p:spPr bwMode="auto">
          <a:xfrm>
            <a:off x="4318002" y="4345603"/>
            <a:ext cx="983194" cy="291894"/>
          </a:xfrm>
          <a:prstGeom prst="wedgeRoundRectCallout">
            <a:avLst>
              <a:gd name="adj1" fmla="val -84480"/>
              <a:gd name="adj2" fmla="val -82911"/>
              <a:gd name="adj3" fmla="val 16667"/>
            </a:avLst>
          </a:prstGeom>
          <a:solidFill>
            <a:srgbClr val="B3A2C7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b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17375E"/>
                </a:solidFill>
              </a:rPr>
              <a:t>Grand pas</a:t>
            </a:r>
            <a:endParaRPr lang="fr-FR" sz="1400" dirty="0">
              <a:solidFill>
                <a:srgbClr val="17375E"/>
              </a:solidFill>
            </a:endParaRPr>
          </a:p>
        </p:txBody>
      </p:sp>
      <p:sp>
        <p:nvSpPr>
          <p:cNvPr id="66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sp>
        <p:nvSpPr>
          <p:cNvPr id="67" name="Rectangle 33"/>
          <p:cNvSpPr>
            <a:spLocks noChangeArrowheads="1"/>
          </p:cNvSpPr>
          <p:nvPr/>
        </p:nvSpPr>
        <p:spPr bwMode="auto">
          <a:xfrm>
            <a:off x="1812348" y="5633448"/>
            <a:ext cx="20230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  <a:latin typeface="Candara"/>
                <a:cs typeface="Candara"/>
              </a:rPr>
              <a:t>Vitesse de décollage</a:t>
            </a:r>
            <a:endParaRPr lang="fr-FR" sz="1200" dirty="0">
              <a:latin typeface="Candara"/>
              <a:cs typeface="Candara"/>
            </a:endParaRPr>
          </a:p>
        </p:txBody>
      </p:sp>
      <p:sp>
        <p:nvSpPr>
          <p:cNvPr id="68" name="Rectangle 33"/>
          <p:cNvSpPr>
            <a:spLocks noChangeArrowheads="1"/>
          </p:cNvSpPr>
          <p:nvPr/>
        </p:nvSpPr>
        <p:spPr bwMode="auto">
          <a:xfrm>
            <a:off x="4555548" y="5620748"/>
            <a:ext cx="20230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  <a:latin typeface="Candara"/>
                <a:cs typeface="Candara"/>
              </a:rPr>
              <a:t>Vitesse de croisière</a:t>
            </a:r>
            <a:endParaRPr lang="fr-FR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0333869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0" grpId="0"/>
      <p:bldP spid="81" grpId="0"/>
      <p:bldP spid="48" grpId="0" animBg="1"/>
      <p:bldP spid="49" grpId="0" animBg="1"/>
      <p:bldP spid="57" grpId="0" animBg="1"/>
      <p:bldP spid="59" grpId="0" animBg="1"/>
      <p:bldP spid="62" grpId="0" animBg="1"/>
      <p:bldP spid="64" grpId="0" animBg="1"/>
      <p:bldP spid="67" grpId="0"/>
      <p:bldP spid="6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609600" y="1241425"/>
            <a:ext cx="72009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Une hélice fonctionnera avec un rendement maximum si le rapport entre le son angle de calage et la vitesse de déplacement de l’avion est optimum.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589566" y="885825"/>
            <a:ext cx="5125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indent="-285750">
              <a:spcAft>
                <a:spcPts val="600"/>
              </a:spcAft>
              <a:buFont typeface="Lucida Grande"/>
              <a:buChar char="☞"/>
              <a:defRPr b="0" cap="none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fr-FR" dirty="0" smtClean="0"/>
              <a:t>Rendement d’une hélice à pas variable  </a:t>
            </a:r>
            <a:r>
              <a:rPr lang="fr-FR" dirty="0"/>
              <a:t>:</a:t>
            </a:r>
          </a:p>
        </p:txBody>
      </p:sp>
      <p:grpSp>
        <p:nvGrpSpPr>
          <p:cNvPr id="41" name="Group 63"/>
          <p:cNvGrpSpPr>
            <a:grpSpLocks/>
          </p:cNvGrpSpPr>
          <p:nvPr/>
        </p:nvGrpSpPr>
        <p:grpSpPr bwMode="auto">
          <a:xfrm>
            <a:off x="1698855" y="2653631"/>
            <a:ext cx="5739939" cy="3024439"/>
            <a:chOff x="472" y="1467"/>
            <a:chExt cx="4146" cy="2330"/>
          </a:xfrm>
        </p:grpSpPr>
        <p:grpSp>
          <p:nvGrpSpPr>
            <p:cNvPr id="42" name="Group 18"/>
            <p:cNvGrpSpPr>
              <a:grpSpLocks/>
            </p:cNvGrpSpPr>
            <p:nvPr/>
          </p:nvGrpSpPr>
          <p:grpSpPr bwMode="auto">
            <a:xfrm>
              <a:off x="472" y="1467"/>
              <a:ext cx="239" cy="2277"/>
              <a:chOff x="1192" y="1467"/>
              <a:chExt cx="239" cy="2277"/>
            </a:xfrm>
          </p:grpSpPr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 flipH="1">
                <a:off x="1248" y="1680"/>
                <a:ext cx="0" cy="2064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Line 21"/>
              <p:cNvSpPr>
                <a:spLocks noChangeShapeType="1"/>
              </p:cNvSpPr>
              <p:nvPr/>
            </p:nvSpPr>
            <p:spPr bwMode="auto">
              <a:xfrm>
                <a:off x="1200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Line 22"/>
              <p:cNvSpPr>
                <a:spLocks noChangeShapeType="1"/>
              </p:cNvSpPr>
              <p:nvPr/>
            </p:nvSpPr>
            <p:spPr bwMode="auto">
              <a:xfrm>
                <a:off x="1200" y="321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Line 23"/>
              <p:cNvSpPr>
                <a:spLocks noChangeShapeType="1"/>
              </p:cNvSpPr>
              <p:nvPr/>
            </p:nvSpPr>
            <p:spPr bwMode="auto">
              <a:xfrm>
                <a:off x="1200" y="302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" name="Line 24"/>
              <p:cNvSpPr>
                <a:spLocks noChangeShapeType="1"/>
              </p:cNvSpPr>
              <p:nvPr/>
            </p:nvSpPr>
            <p:spPr bwMode="auto">
              <a:xfrm>
                <a:off x="1200" y="283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Line 25"/>
              <p:cNvSpPr>
                <a:spLocks noChangeShapeType="1"/>
              </p:cNvSpPr>
              <p:nvPr/>
            </p:nvSpPr>
            <p:spPr bwMode="auto">
              <a:xfrm>
                <a:off x="1200" y="264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Line 26"/>
              <p:cNvSpPr>
                <a:spLocks noChangeShapeType="1"/>
              </p:cNvSpPr>
              <p:nvPr/>
            </p:nvSpPr>
            <p:spPr bwMode="auto">
              <a:xfrm>
                <a:off x="1200" y="24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Line 27"/>
              <p:cNvSpPr>
                <a:spLocks noChangeShapeType="1"/>
              </p:cNvSpPr>
              <p:nvPr/>
            </p:nvSpPr>
            <p:spPr bwMode="auto">
              <a:xfrm>
                <a:off x="1200" y="225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1200" y="206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Line 29"/>
              <p:cNvSpPr>
                <a:spLocks noChangeShapeType="1"/>
              </p:cNvSpPr>
              <p:nvPr/>
            </p:nvSpPr>
            <p:spPr bwMode="auto">
              <a:xfrm>
                <a:off x="1200" y="18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Rectangle 30"/>
              <p:cNvSpPr>
                <a:spLocks noChangeArrowheads="1"/>
              </p:cNvSpPr>
              <p:nvPr/>
            </p:nvSpPr>
            <p:spPr bwMode="auto">
              <a:xfrm>
                <a:off x="1192" y="1467"/>
                <a:ext cx="239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Symbol" pitchFamily="-84" charset="2"/>
                  </a:rPr>
                  <a:t>h</a:t>
                </a:r>
                <a:endParaRPr lang="fr-FR" sz="1400" dirty="0">
                  <a:latin typeface="Comic Sans MS" pitchFamily="-84" charset="0"/>
                </a:endParaRPr>
              </a:p>
            </p:txBody>
          </p:sp>
        </p:grpSp>
        <p:grpSp>
          <p:nvGrpSpPr>
            <p:cNvPr id="43" name="Group 39"/>
            <p:cNvGrpSpPr>
              <a:grpSpLocks/>
            </p:cNvGrpSpPr>
            <p:nvPr/>
          </p:nvGrpSpPr>
          <p:grpSpPr bwMode="auto">
            <a:xfrm>
              <a:off x="528" y="3655"/>
              <a:ext cx="4090" cy="142"/>
              <a:chOff x="528" y="3655"/>
              <a:chExt cx="4090" cy="142"/>
            </a:xfrm>
          </p:grpSpPr>
          <p:sp>
            <p:nvSpPr>
              <p:cNvPr id="44" name="Line 32"/>
              <p:cNvSpPr>
                <a:spLocks noChangeShapeType="1"/>
              </p:cNvSpPr>
              <p:nvPr/>
            </p:nvSpPr>
            <p:spPr bwMode="auto">
              <a:xfrm flipH="1">
                <a:off x="528" y="3744"/>
                <a:ext cx="3484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Rectangle 33"/>
              <p:cNvSpPr>
                <a:spLocks noChangeArrowheads="1"/>
              </p:cNvSpPr>
              <p:nvPr/>
            </p:nvSpPr>
            <p:spPr bwMode="auto">
              <a:xfrm>
                <a:off x="4028" y="3655"/>
                <a:ext cx="590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200" dirty="0" smtClean="0">
                    <a:solidFill>
                      <a:srgbClr val="000000"/>
                    </a:solidFill>
                    <a:latin typeface="Candara"/>
                    <a:cs typeface="Candara"/>
                  </a:rPr>
                  <a:t>Vp avion</a:t>
                </a:r>
                <a:endParaRPr lang="fr-FR" sz="1200" dirty="0"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63" name="Group 14"/>
          <p:cNvGrpSpPr>
            <a:grpSpLocks/>
          </p:cNvGrpSpPr>
          <p:nvPr/>
        </p:nvGrpSpPr>
        <p:grpSpPr bwMode="auto">
          <a:xfrm>
            <a:off x="1406019" y="3314695"/>
            <a:ext cx="4165600" cy="184150"/>
            <a:chOff x="1024" y="2184"/>
            <a:chExt cx="2624" cy="116"/>
          </a:xfrm>
        </p:grpSpPr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1024" y="2184"/>
              <a:ext cx="14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fr-FR" sz="1200" dirty="0" smtClean="0">
                  <a:solidFill>
                    <a:srgbClr val="000000"/>
                  </a:solidFill>
                  <a:latin typeface="Comic Sans MS" pitchFamily="-84" charset="0"/>
                </a:rPr>
                <a:t>0,7</a:t>
              </a:r>
              <a:endParaRPr lang="fr-FR" sz="1200" dirty="0">
                <a:latin typeface="Comic Sans MS" pitchFamily="-84" charset="0"/>
              </a:endParaRPr>
            </a:p>
          </p:txBody>
        </p:sp>
        <p:sp>
          <p:nvSpPr>
            <p:cNvPr id="71" name="Line 16"/>
            <p:cNvSpPr>
              <a:spLocks noChangeShapeType="1"/>
            </p:cNvSpPr>
            <p:nvPr/>
          </p:nvSpPr>
          <p:spPr bwMode="auto">
            <a:xfrm>
              <a:off x="1248" y="2256"/>
              <a:ext cx="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2" name="Freeform 3"/>
          <p:cNvSpPr>
            <a:spLocks/>
          </p:cNvSpPr>
          <p:nvPr/>
        </p:nvSpPr>
        <p:spPr bwMode="auto">
          <a:xfrm>
            <a:off x="1774318" y="3442470"/>
            <a:ext cx="1377487" cy="2170929"/>
          </a:xfrm>
          <a:custGeom>
            <a:avLst/>
            <a:gdLst/>
            <a:ahLst/>
            <a:cxnLst>
              <a:cxn ang="0">
                <a:pos x="0" y="1488"/>
              </a:cxn>
              <a:cxn ang="0">
                <a:pos x="424" y="0"/>
              </a:cxn>
              <a:cxn ang="0">
                <a:pos x="864" y="1488"/>
              </a:cxn>
            </a:cxnLst>
            <a:rect l="0" t="0" r="r" b="b"/>
            <a:pathLst>
              <a:path w="864" h="1488">
                <a:moveTo>
                  <a:pt x="0" y="1488"/>
                </a:moveTo>
                <a:cubicBezTo>
                  <a:pt x="70" y="1240"/>
                  <a:pt x="280" y="0"/>
                  <a:pt x="424" y="0"/>
                </a:cubicBezTo>
                <a:cubicBezTo>
                  <a:pt x="568" y="0"/>
                  <a:pt x="772" y="1178"/>
                  <a:pt x="864" y="1488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9" name="Freeform 25"/>
          <p:cNvSpPr>
            <a:spLocks/>
          </p:cNvSpPr>
          <p:nvPr/>
        </p:nvSpPr>
        <p:spPr bwMode="auto">
          <a:xfrm>
            <a:off x="1774318" y="3442729"/>
            <a:ext cx="4362041" cy="2173846"/>
          </a:xfrm>
          <a:custGeom>
            <a:avLst/>
            <a:gdLst/>
            <a:ahLst/>
            <a:cxnLst>
              <a:cxn ang="0">
                <a:pos x="0" y="1482"/>
              </a:cxn>
              <a:cxn ang="0">
                <a:pos x="2168" y="2"/>
              </a:cxn>
              <a:cxn ang="0">
                <a:pos x="2736" y="1490"/>
              </a:cxn>
            </a:cxnLst>
            <a:rect l="0" t="0" r="r" b="b"/>
            <a:pathLst>
              <a:path w="2736" h="1490">
                <a:moveTo>
                  <a:pt x="0" y="1482"/>
                </a:moveTo>
                <a:cubicBezTo>
                  <a:pt x="361" y="1235"/>
                  <a:pt x="1712" y="0"/>
                  <a:pt x="2168" y="2"/>
                </a:cubicBezTo>
                <a:cubicBezTo>
                  <a:pt x="2624" y="3"/>
                  <a:pt x="2617" y="1180"/>
                  <a:pt x="2736" y="1490"/>
                </a:cubicBezTo>
              </a:path>
            </a:pathLst>
          </a:custGeom>
          <a:noFill/>
          <a:ln w="12700" cap="flat" cmpd="sng" algn="ctr">
            <a:solidFill>
              <a:schemeClr val="accent4"/>
            </a:solidFill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8064A2"/>
              </a:solidFill>
            </a:endParaRPr>
          </a:p>
        </p:txBody>
      </p:sp>
      <p:sp>
        <p:nvSpPr>
          <p:cNvPr id="80" name="Freeform 33"/>
          <p:cNvSpPr>
            <a:spLocks/>
          </p:cNvSpPr>
          <p:nvPr/>
        </p:nvSpPr>
        <p:spPr bwMode="auto">
          <a:xfrm>
            <a:off x="1774319" y="3442041"/>
            <a:ext cx="3737070" cy="2184059"/>
          </a:xfrm>
          <a:custGeom>
            <a:avLst/>
            <a:gdLst/>
            <a:ahLst/>
            <a:cxnLst>
              <a:cxn ang="0">
                <a:pos x="0" y="1483"/>
              </a:cxn>
              <a:cxn ang="0">
                <a:pos x="1826" y="3"/>
              </a:cxn>
              <a:cxn ang="0">
                <a:pos x="2344" y="1497"/>
              </a:cxn>
            </a:cxnLst>
            <a:rect l="0" t="0" r="r" b="b"/>
            <a:pathLst>
              <a:path w="2344" h="1497">
                <a:moveTo>
                  <a:pt x="0" y="1483"/>
                </a:moveTo>
                <a:cubicBezTo>
                  <a:pt x="304" y="1236"/>
                  <a:pt x="1435" y="0"/>
                  <a:pt x="1826" y="3"/>
                </a:cubicBezTo>
                <a:cubicBezTo>
                  <a:pt x="2216" y="5"/>
                  <a:pt x="2236" y="1185"/>
                  <a:pt x="2344" y="1497"/>
                </a:cubicBez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" name="Freeform 34"/>
          <p:cNvSpPr>
            <a:spLocks/>
          </p:cNvSpPr>
          <p:nvPr/>
        </p:nvSpPr>
        <p:spPr bwMode="auto">
          <a:xfrm>
            <a:off x="1774319" y="3441700"/>
            <a:ext cx="2971800" cy="2162175"/>
          </a:xfrm>
          <a:custGeom>
            <a:avLst/>
            <a:gdLst/>
            <a:ahLst/>
            <a:cxnLst>
              <a:cxn ang="0">
                <a:pos x="0" y="1482"/>
              </a:cxn>
              <a:cxn ang="0">
                <a:pos x="1369" y="2"/>
              </a:cxn>
              <a:cxn ang="0">
                <a:pos x="1864" y="1472"/>
              </a:cxn>
            </a:cxnLst>
            <a:rect l="0" t="0" r="r" b="b"/>
            <a:pathLst>
              <a:path w="1864" h="1482">
                <a:moveTo>
                  <a:pt x="0" y="1482"/>
                </a:moveTo>
                <a:cubicBezTo>
                  <a:pt x="228" y="1235"/>
                  <a:pt x="1058" y="3"/>
                  <a:pt x="1369" y="2"/>
                </a:cubicBezTo>
                <a:cubicBezTo>
                  <a:pt x="1679" y="0"/>
                  <a:pt x="1761" y="1165"/>
                  <a:pt x="1864" y="1472"/>
                </a:cubicBez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2" name="Freeform 35"/>
          <p:cNvSpPr>
            <a:spLocks/>
          </p:cNvSpPr>
          <p:nvPr/>
        </p:nvSpPr>
        <p:spPr bwMode="auto">
          <a:xfrm>
            <a:off x="1774318" y="3443159"/>
            <a:ext cx="1951439" cy="2160716"/>
          </a:xfrm>
          <a:custGeom>
            <a:avLst/>
            <a:gdLst/>
            <a:ahLst/>
            <a:cxnLst>
              <a:cxn ang="0">
                <a:pos x="0" y="1481"/>
              </a:cxn>
              <a:cxn ang="0">
                <a:pos x="799" y="1"/>
              </a:cxn>
              <a:cxn ang="0">
                <a:pos x="1224" y="1479"/>
              </a:cxn>
            </a:cxnLst>
            <a:rect l="0" t="0" r="r" b="b"/>
            <a:pathLst>
              <a:path w="1224" h="1481">
                <a:moveTo>
                  <a:pt x="0" y="1481"/>
                </a:moveTo>
                <a:cubicBezTo>
                  <a:pt x="133" y="1234"/>
                  <a:pt x="595" y="1"/>
                  <a:pt x="799" y="1"/>
                </a:cubicBezTo>
                <a:cubicBezTo>
                  <a:pt x="1003" y="0"/>
                  <a:pt x="1135" y="1171"/>
                  <a:pt x="1224" y="1479"/>
                </a:cubicBez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88" name="Line 35"/>
          <p:cNvSpPr>
            <a:spLocks noChangeShapeType="1"/>
          </p:cNvSpPr>
          <p:nvPr/>
        </p:nvSpPr>
        <p:spPr bwMode="auto">
          <a:xfrm>
            <a:off x="2460119" y="3213100"/>
            <a:ext cx="0" cy="2387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/>
            <a:tailEnd type="arrow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9" name="Line 44"/>
          <p:cNvSpPr>
            <a:spLocks noChangeShapeType="1"/>
          </p:cNvSpPr>
          <p:nvPr/>
        </p:nvSpPr>
        <p:spPr bwMode="auto">
          <a:xfrm>
            <a:off x="5304919" y="3213100"/>
            <a:ext cx="0" cy="2387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/>
            <a:tailEnd type="arrow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" name="AutoShape 36"/>
          <p:cNvSpPr>
            <a:spLocks noChangeArrowheads="1"/>
          </p:cNvSpPr>
          <p:nvPr/>
        </p:nvSpPr>
        <p:spPr bwMode="auto">
          <a:xfrm>
            <a:off x="2472819" y="3213100"/>
            <a:ext cx="2815200" cy="108000"/>
          </a:xfrm>
          <a:prstGeom prst="leftRightArrow">
            <a:avLst>
              <a:gd name="adj1" fmla="val 38889"/>
              <a:gd name="adj2" fmla="val 101389"/>
            </a:avLst>
          </a:prstGeom>
          <a:ln w="12700" cmpd="sng"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5" name="AutoShape 31"/>
          <p:cNvSpPr>
            <a:spLocks noChangeArrowheads="1"/>
          </p:cNvSpPr>
          <p:nvPr/>
        </p:nvSpPr>
        <p:spPr bwMode="auto">
          <a:xfrm>
            <a:off x="1787019" y="2694601"/>
            <a:ext cx="4267200" cy="543899"/>
          </a:xfrm>
          <a:prstGeom prst="wedgeRoundRectCallout">
            <a:avLst>
              <a:gd name="adj1" fmla="val -38798"/>
              <a:gd name="adj2" fmla="val 49196"/>
              <a:gd name="adj3" fmla="val 16667"/>
            </a:avLst>
          </a:prstGeom>
          <a:noFill/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  <a:cs typeface="Candara"/>
              </a:rPr>
              <a:t>Variation du pas : </a:t>
            </a:r>
            <a:br>
              <a:rPr lang="fr-FR" sz="1400" dirty="0">
                <a:solidFill>
                  <a:schemeClr val="accent1">
                    <a:lumMod val="75000"/>
                  </a:schemeClr>
                </a:solidFill>
                <a:cs typeface="Candara"/>
              </a:rPr>
            </a:br>
            <a:r>
              <a:rPr lang="fr-FR" sz="1400" dirty="0">
                <a:solidFill>
                  <a:schemeClr val="accent1">
                    <a:lumMod val="75000"/>
                  </a:schemeClr>
                </a:solidFill>
                <a:cs typeface="Candara"/>
              </a:rPr>
              <a:t>Plage de </a:t>
            </a:r>
            <a:r>
              <a:rPr lang="fr-FR" sz="1400" dirty="0" smtClean="0">
                <a:solidFill>
                  <a:schemeClr val="accent1">
                    <a:lumMod val="75000"/>
                  </a:schemeClr>
                </a:solidFill>
                <a:cs typeface="Candara"/>
              </a:rPr>
              <a:t>vitesses à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cs typeface="Candara"/>
              </a:rPr>
              <a:t>rendement optimal</a:t>
            </a:r>
          </a:p>
        </p:txBody>
      </p:sp>
      <p:sp>
        <p:nvSpPr>
          <p:cNvPr id="37" name="Titre 24"/>
          <p:cNvSpPr txBox="1">
            <a:spLocks/>
          </p:cNvSpPr>
          <p:nvPr/>
        </p:nvSpPr>
        <p:spPr>
          <a:xfrm>
            <a:off x="393700" y="266700"/>
            <a:ext cx="8382000" cy="39498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R="0" lvl="0" indent="0" algn="ctr" defTabSz="914363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800" b="1" i="0" u="none" strike="noStrike" cap="all" normalizeH="0" baseline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j-lt"/>
                <a:cs typeface="Arial" charset="0"/>
              </a:defRPr>
            </a:lvl1pPr>
          </a:lstStyle>
          <a:p>
            <a:r>
              <a:rPr lang="fr-FR" dirty="0" smtClean="0"/>
              <a:t>L’hélice</a:t>
            </a:r>
            <a:endParaRPr lang="fr-FR" dirty="0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1529267" y="5633448"/>
            <a:ext cx="20230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  <a:latin typeface="Candara"/>
                <a:cs typeface="Candara"/>
              </a:rPr>
              <a:t>Vitesse de décollage</a:t>
            </a:r>
            <a:endParaRPr lang="fr-FR" sz="1200" dirty="0">
              <a:latin typeface="Candara"/>
              <a:cs typeface="Candara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4272467" y="5620748"/>
            <a:ext cx="20230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  <a:latin typeface="Candara"/>
                <a:cs typeface="Candara"/>
              </a:rPr>
              <a:t>Vitesse de croisière</a:t>
            </a:r>
            <a:endParaRPr lang="fr-FR" sz="1200" dirty="0">
              <a:latin typeface="Candara"/>
              <a:cs typeface="Candara"/>
            </a:endParaRPr>
          </a:p>
        </p:txBody>
      </p:sp>
      <p:sp>
        <p:nvSpPr>
          <p:cNvPr id="39" name="AutoShape 31"/>
          <p:cNvSpPr>
            <a:spLocks noChangeArrowheads="1"/>
          </p:cNvSpPr>
          <p:nvPr/>
        </p:nvSpPr>
        <p:spPr bwMode="auto">
          <a:xfrm>
            <a:off x="771022" y="4523403"/>
            <a:ext cx="875195" cy="291894"/>
          </a:xfrm>
          <a:prstGeom prst="wedgeRoundRectCallout">
            <a:avLst>
              <a:gd name="adj1" fmla="val 96253"/>
              <a:gd name="adj2" fmla="val -74210"/>
              <a:gd name="adj3" fmla="val 16667"/>
            </a:avLst>
          </a:prstGeom>
          <a:gradFill flip="none" rotWithShape="1">
            <a:gsLst>
              <a:gs pos="92000">
                <a:srgbClr val="FF0000">
                  <a:alpha val="27000"/>
                </a:srgbClr>
              </a:gs>
              <a:gs pos="98000">
                <a:srgbClr val="FFFFFF">
                  <a:alpha val="27000"/>
                </a:srgbClr>
              </a:gs>
            </a:gsLst>
            <a:lin ang="5340000" scaled="0"/>
            <a:tileRect/>
          </a:gra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b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17375E"/>
                </a:solidFill>
              </a:rPr>
              <a:t>Petit pas</a:t>
            </a:r>
            <a:endParaRPr lang="fr-FR" sz="1400" dirty="0">
              <a:solidFill>
                <a:srgbClr val="17375E"/>
              </a:solidFill>
            </a:endParaRPr>
          </a:p>
        </p:txBody>
      </p:sp>
      <p:sp>
        <p:nvSpPr>
          <p:cNvPr id="40" name="AutoShape 31"/>
          <p:cNvSpPr>
            <a:spLocks noChangeArrowheads="1"/>
          </p:cNvSpPr>
          <p:nvPr/>
        </p:nvSpPr>
        <p:spPr bwMode="auto">
          <a:xfrm>
            <a:off x="6232021" y="4522891"/>
            <a:ext cx="983194" cy="291894"/>
          </a:xfrm>
          <a:prstGeom prst="wedgeRoundRectCallout">
            <a:avLst>
              <a:gd name="adj1" fmla="val -84480"/>
              <a:gd name="adj2" fmla="val -82911"/>
              <a:gd name="adj3" fmla="val 16667"/>
            </a:avLst>
          </a:prstGeom>
          <a:solidFill>
            <a:srgbClr val="B3A2C7"/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b" anchorCtr="0" compatLnSpc="1">
            <a:prstTxWarp prst="textNoShape">
              <a:avLst/>
            </a:prstTxWarp>
          </a:bodyPr>
          <a:lstStyle/>
          <a:p>
            <a:pPr algn="ctr" defTabSz="1096963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srgbClr val="17375E"/>
                </a:solidFill>
              </a:rPr>
              <a:t>Grand pas</a:t>
            </a:r>
            <a:endParaRPr lang="fr-FR" sz="1400" dirty="0">
              <a:solidFill>
                <a:srgbClr val="17375E"/>
              </a:solidFill>
            </a:endParaRPr>
          </a:p>
        </p:txBody>
      </p:sp>
      <p:sp>
        <p:nvSpPr>
          <p:cNvPr id="48" name="Text Box 50"/>
          <p:cNvSpPr txBox="1">
            <a:spLocks noChangeArrowheads="1"/>
          </p:cNvSpPr>
          <p:nvPr/>
        </p:nvSpPr>
        <p:spPr bwMode="auto">
          <a:xfrm>
            <a:off x="609600" y="1851025"/>
            <a:ext cx="7200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600" dirty="0" smtClean="0"/>
              <a:t>Pour obtenir ce rendement </a:t>
            </a:r>
            <a:r>
              <a:rPr lang="fr-FR" sz="1600" dirty="0"/>
              <a:t>m</a:t>
            </a:r>
            <a:r>
              <a:rPr lang="fr-FR" sz="1600" dirty="0" smtClean="0"/>
              <a:t>aximum, une hélice à pas variable est nécessaire.</a:t>
            </a:r>
          </a:p>
        </p:txBody>
      </p:sp>
    </p:spTree>
    <p:extLst>
      <p:ext uri="{BB962C8B-B14F-4D97-AF65-F5344CB8AC3E}">
        <p14:creationId xmlns:p14="http://schemas.microsoft.com/office/powerpoint/2010/main" val="250333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90" grpId="0" animBg="1"/>
      <p:bldP spid="85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5225469" y="1206782"/>
            <a:ext cx="4636757" cy="345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81000" y="812800"/>
            <a:ext cx="8382000" cy="6914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Les différentes classes d’ULM</a:t>
            </a:r>
            <a:endParaRPr lang="fr-FR" sz="2400" spc="-125" dirty="0">
              <a:ln w="3175">
                <a:noFill/>
              </a:ln>
              <a:latin typeface="+mj-lt"/>
              <a:cs typeface="Arial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25" normalizeH="0" baseline="0" noProof="0" dirty="0" smtClean="0">
                <a:ln w="3175">
                  <a:noFill/>
                </a:ln>
                <a:uLnTx/>
                <a:uFillTx/>
                <a:latin typeface="+mj-lt"/>
                <a:cs typeface="Arial" charset="0"/>
              </a:rPr>
              <a:t>(Arrêté du 23 septembre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49" y="1781115"/>
            <a:ext cx="8417983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²"/>
            </a:pPr>
            <a:r>
              <a:rPr lang="fr-FR" sz="20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Classe 4 (dite autogire ultraléger)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j-lt"/>
              <a:cs typeface="Arial" charset="0"/>
            </a:endParaRPr>
          </a:p>
          <a:p>
            <a:r>
              <a:rPr lang="fr-FR" sz="1600" dirty="0"/>
              <a:t>Un ULM </a:t>
            </a:r>
            <a:r>
              <a:rPr lang="fr-FR" sz="1600" dirty="0" smtClean="0"/>
              <a:t>autogire </a:t>
            </a:r>
            <a:r>
              <a:rPr lang="fr-FR" sz="1600" dirty="0"/>
              <a:t>est un aéronef monomoteur sustenté par une voilure </a:t>
            </a:r>
            <a:r>
              <a:rPr lang="fr-FR" sz="1600" dirty="0" smtClean="0"/>
              <a:t>tournante libre.</a:t>
            </a:r>
            <a:endParaRPr lang="en-GB" sz="1600" dirty="0"/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puissance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75 </a:t>
            </a:r>
            <a:r>
              <a:rPr lang="fr-FR" sz="1600" dirty="0"/>
              <a:t>kW </a:t>
            </a:r>
            <a:r>
              <a:rPr lang="fr-FR" sz="1600" dirty="0" smtClean="0"/>
              <a:t>( 101 Cv) pour </a:t>
            </a:r>
            <a:r>
              <a:rPr lang="fr-FR" sz="1600" dirty="0"/>
              <a:t>un </a:t>
            </a:r>
            <a:r>
              <a:rPr lang="fr-FR" sz="1600" dirty="0" smtClean="0"/>
              <a:t>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90 </a:t>
            </a:r>
            <a:r>
              <a:rPr lang="fr-FR" sz="1600" dirty="0"/>
              <a:t>kW </a:t>
            </a:r>
            <a:r>
              <a:rPr lang="fr-FR" sz="1600" dirty="0" smtClean="0"/>
              <a:t>(122 Cv) pour </a:t>
            </a:r>
            <a:r>
              <a:rPr lang="fr-FR" sz="1600" dirty="0"/>
              <a:t>un </a:t>
            </a:r>
            <a:r>
              <a:rPr lang="fr-FR" sz="1600" dirty="0" smtClean="0"/>
              <a:t>biplace.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masse maximale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300 kg pour un 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450 kg pour un biplace</a:t>
            </a:r>
            <a:r>
              <a:rPr lang="fr-FR" sz="1600" dirty="0" smtClean="0"/>
              <a:t>.</a:t>
            </a:r>
            <a:endParaRPr lang="fr-FR" sz="1600" dirty="0"/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/>
              <a:t>+</a:t>
            </a:r>
            <a:r>
              <a:rPr lang="fr-FR" sz="1600" dirty="0" smtClean="0"/>
              <a:t> </a:t>
            </a:r>
            <a:r>
              <a:rPr lang="fr-FR" sz="1600" dirty="0"/>
              <a:t>5 % dans le cas d'un ULM équipé d'un parachute de </a:t>
            </a:r>
            <a:r>
              <a:rPr lang="fr-FR" sz="1600" dirty="0" smtClean="0"/>
              <a:t>secours,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la charge </a:t>
            </a:r>
            <a:r>
              <a:rPr lang="fr-FR" sz="1600" b="1" dirty="0" err="1">
                <a:solidFill>
                  <a:srgbClr val="953735"/>
                </a:solidFill>
              </a:rPr>
              <a:t>rotorique</a:t>
            </a:r>
            <a:r>
              <a:rPr lang="fr-FR" sz="1600" b="1" dirty="0">
                <a:solidFill>
                  <a:srgbClr val="953735"/>
                </a:solidFill>
              </a:rPr>
              <a:t> à la masse maximale est comprise entre 4,5 et 12 kg au m</a:t>
            </a:r>
            <a:r>
              <a:rPr lang="fr-FR" sz="1600" b="1" baseline="40000" dirty="0">
                <a:solidFill>
                  <a:srgbClr val="953735"/>
                </a:solidFill>
              </a:rPr>
              <a:t>2</a:t>
            </a:r>
            <a:r>
              <a:rPr lang="fr-FR" sz="1600" b="1" dirty="0">
                <a:solidFill>
                  <a:srgbClr val="953735"/>
                </a:solidFill>
              </a:rPr>
              <a:t>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Charge </a:t>
            </a:r>
            <a:r>
              <a:rPr lang="fr-FR" sz="1600" dirty="0" err="1"/>
              <a:t>rotorique</a:t>
            </a:r>
            <a:r>
              <a:rPr lang="fr-FR" sz="1600" dirty="0"/>
              <a:t> : rapport de la masse de l'appareil par la surface du rotor.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 smtClean="0"/>
              <a:t>La </a:t>
            </a:r>
            <a:r>
              <a:rPr lang="fr-FR" sz="1600" dirty="0"/>
              <a:t>surface du rotor : produit du carré du diamètre du rotor par π / 4.</a:t>
            </a:r>
            <a:endParaRPr lang="en-GB" sz="1600" dirty="0"/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Exemple pour un autogire de 450 Kg avec un rotor de 8,50 m de diamètre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Surface rotor = 8,50</a:t>
            </a:r>
            <a:r>
              <a:rPr lang="fr-FR" sz="1600" baseline="40000" dirty="0"/>
              <a:t>2</a:t>
            </a:r>
            <a:r>
              <a:rPr lang="fr-FR" sz="1600" dirty="0"/>
              <a:t> x 3,14 / 4 = 56,71 m</a:t>
            </a:r>
            <a:r>
              <a:rPr lang="fr-FR" sz="1600" baseline="40000" dirty="0"/>
              <a:t>2</a:t>
            </a:r>
            <a:r>
              <a:rPr lang="fr-FR" sz="1600" dirty="0"/>
              <a:t>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/>
              <a:t>Charge </a:t>
            </a:r>
            <a:r>
              <a:rPr lang="fr-FR" sz="1600" dirty="0" err="1"/>
              <a:t>rotorique</a:t>
            </a:r>
            <a:r>
              <a:rPr lang="fr-FR" sz="1600" dirty="0"/>
              <a:t> =  450 Kg / 56,71 m</a:t>
            </a:r>
            <a:r>
              <a:rPr lang="fr-FR" sz="1600" baseline="40000" dirty="0"/>
              <a:t>2</a:t>
            </a:r>
            <a:r>
              <a:rPr lang="fr-FR" sz="1600" dirty="0"/>
              <a:t> = 7,93 Kg/m</a:t>
            </a:r>
            <a:r>
              <a:rPr lang="fr-FR" sz="1600" baseline="40000" dirty="0"/>
              <a:t>2</a:t>
            </a:r>
            <a:r>
              <a:rPr lang="fr-FR" sz="1600" dirty="0"/>
              <a:t> </a:t>
            </a:r>
            <a:endParaRPr lang="en-GB" sz="1600" dirty="0"/>
          </a:p>
          <a:p>
            <a:pPr marL="800100" lvl="1" indent="-342900">
              <a:buFont typeface="Wingdings" charset="2"/>
              <a:buChar char="ü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369330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000" r="98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0668" y="3263902"/>
            <a:ext cx="4571997" cy="2857497"/>
          </a:xfrm>
          <a:prstGeom prst="rect">
            <a:avLst/>
          </a:prstGeom>
        </p:spPr>
      </p:pic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377825" y="165100"/>
            <a:ext cx="8382000" cy="394980"/>
          </a:xfrm>
          <a:effectLst/>
        </p:spPr>
        <p:txBody>
          <a:bodyPr vert="horz" wrap="square" lIns="0" tIns="0" rIns="0" bIns="0" rtlCol="0" anchor="t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914363">
              <a:lnSpc>
                <a:spcPct val="90000"/>
              </a:lnSpc>
              <a:spcAft>
                <a:spcPts val="600"/>
              </a:spcAft>
            </a:pPr>
            <a:r>
              <a:rPr lang="fr-FR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ea typeface="+mn-ea"/>
                <a:cs typeface="Arial" charset="0"/>
              </a:rPr>
              <a:t>Classification des aéronefs</a:t>
            </a:r>
          </a:p>
        </p:txBody>
      </p:sp>
      <p:sp>
        <p:nvSpPr>
          <p:cNvPr id="29" name="Titre 24"/>
          <p:cNvSpPr txBox="1">
            <a:spLocks/>
          </p:cNvSpPr>
          <p:nvPr/>
        </p:nvSpPr>
        <p:spPr>
          <a:xfrm>
            <a:off x="381000" y="812800"/>
            <a:ext cx="8382000" cy="69147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25" dirty="0" smtClean="0">
                <a:ln w="3175">
                  <a:noFill/>
                </a:ln>
                <a:latin typeface="+mj-lt"/>
                <a:cs typeface="Arial" charset="0"/>
              </a:rPr>
              <a:t>Les différentes classes d’ULM</a:t>
            </a:r>
            <a:endParaRPr lang="fr-FR" sz="2400" spc="-125" dirty="0">
              <a:ln w="3175">
                <a:noFill/>
              </a:ln>
              <a:latin typeface="+mj-lt"/>
              <a:cs typeface="Arial" charset="0"/>
            </a:endParaRPr>
          </a:p>
          <a:p>
            <a:pPr marL="0" marR="0" lvl="0" indent="0" algn="ctr" defTabSz="914363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25" normalizeH="0" baseline="0" noProof="0" dirty="0" smtClean="0">
                <a:ln w="3175">
                  <a:noFill/>
                </a:ln>
                <a:uLnTx/>
                <a:uFillTx/>
                <a:latin typeface="+mj-lt"/>
                <a:cs typeface="Arial" charset="0"/>
              </a:rPr>
              <a:t>(Arrêté du 23 septembre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49" y="1781115"/>
            <a:ext cx="8417983" cy="2723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²"/>
            </a:pPr>
            <a:r>
              <a:rPr lang="fr-FR" sz="20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j-lt"/>
                <a:cs typeface="Arial" charset="0"/>
              </a:rPr>
              <a:t>Classe 5 (dite aérostat dirigeable ultraléger)</a:t>
            </a:r>
            <a:endParaRPr lang="en-GB" sz="2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j-lt"/>
              <a:cs typeface="Arial" charset="0"/>
            </a:endParaRPr>
          </a:p>
          <a:p>
            <a:r>
              <a:rPr lang="fr-FR" sz="1600" dirty="0"/>
              <a:t>Un aérostat dirigeable ultraléger répond aux conditions techniques suivantes </a:t>
            </a:r>
            <a:r>
              <a:rPr lang="fr-FR" sz="1600" dirty="0" smtClean="0"/>
              <a:t>:</a:t>
            </a:r>
            <a:endParaRPr lang="en-GB" sz="1600" dirty="0"/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 smtClean="0">
                <a:solidFill>
                  <a:srgbClr val="953735"/>
                </a:solidFill>
              </a:rPr>
              <a:t>La </a:t>
            </a:r>
            <a:r>
              <a:rPr lang="fr-FR" sz="1600" b="1" dirty="0">
                <a:solidFill>
                  <a:srgbClr val="953735"/>
                </a:solidFill>
              </a:rPr>
              <a:t>puissance maximale est inférieure ou égale à </a:t>
            </a:r>
            <a:r>
              <a:rPr lang="fr-FR" sz="1600" b="1" dirty="0" smtClean="0">
                <a:solidFill>
                  <a:srgbClr val="953735"/>
                </a:solidFill>
              </a:rPr>
              <a:t>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75 </a:t>
            </a:r>
            <a:r>
              <a:rPr lang="fr-FR" sz="1600" dirty="0"/>
              <a:t>kW </a:t>
            </a:r>
            <a:r>
              <a:rPr lang="fr-FR" sz="1600" dirty="0" smtClean="0"/>
              <a:t>( 101 Cv) pour </a:t>
            </a:r>
            <a:r>
              <a:rPr lang="fr-FR" sz="1600" dirty="0"/>
              <a:t>un </a:t>
            </a:r>
            <a:r>
              <a:rPr lang="fr-FR" sz="1600" dirty="0" smtClean="0"/>
              <a:t>monoplace,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90 </a:t>
            </a:r>
            <a:r>
              <a:rPr lang="fr-FR" sz="1600" dirty="0"/>
              <a:t>kW </a:t>
            </a:r>
            <a:r>
              <a:rPr lang="fr-FR" sz="1600" dirty="0" smtClean="0"/>
              <a:t>(122 Cv) pour </a:t>
            </a:r>
            <a:r>
              <a:rPr lang="fr-FR" sz="1600" dirty="0"/>
              <a:t>un </a:t>
            </a:r>
            <a:r>
              <a:rPr lang="fr-FR" sz="1600" dirty="0" smtClean="0"/>
              <a:t>biplace,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fr-FR" sz="1600" dirty="0"/>
              <a:t>Pour un </a:t>
            </a:r>
            <a:r>
              <a:rPr lang="fr-FR" sz="1600" dirty="0" err="1"/>
              <a:t>multimoteur</a:t>
            </a:r>
            <a:r>
              <a:rPr lang="fr-FR" sz="1600" dirty="0"/>
              <a:t>, ces valeurs sont les puissances cumulées. </a:t>
            </a:r>
            <a:endParaRPr lang="en-GB" sz="1600" dirty="0"/>
          </a:p>
          <a:p>
            <a:pPr marL="342900" indent="-342900">
              <a:spcBef>
                <a:spcPts val="600"/>
              </a:spcBef>
              <a:buFont typeface="Wingdings" charset="2"/>
              <a:buChar char="v"/>
            </a:pPr>
            <a:r>
              <a:rPr lang="fr-FR" sz="1600" b="1" dirty="0">
                <a:solidFill>
                  <a:srgbClr val="953735"/>
                </a:solidFill>
              </a:rPr>
              <a:t>le volume de l'enveloppe  est inférieure ou égale à :</a:t>
            </a:r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900 m</a:t>
            </a:r>
            <a:r>
              <a:rPr lang="fr-FR" sz="1600" baseline="40000" dirty="0" smtClean="0"/>
              <a:t>3</a:t>
            </a:r>
            <a:r>
              <a:rPr lang="fr-FR" sz="1600" dirty="0" smtClean="0"/>
              <a:t> pour de l’hélium,</a:t>
            </a:r>
            <a:endParaRPr lang="fr-FR" sz="1600" dirty="0"/>
          </a:p>
          <a:p>
            <a:pPr marL="800100" lvl="1" indent="-342900">
              <a:buFont typeface="Wingdings" charset="2"/>
              <a:buChar char="ü"/>
            </a:pPr>
            <a:r>
              <a:rPr lang="fr-FR" sz="1600" dirty="0" smtClean="0"/>
              <a:t>2000 m</a:t>
            </a:r>
            <a:r>
              <a:rPr lang="fr-FR" sz="1600" baseline="40000" dirty="0" smtClean="0"/>
              <a:t>3</a:t>
            </a:r>
            <a:r>
              <a:rPr lang="fr-FR" sz="1600" dirty="0" smtClean="0"/>
              <a:t> pour de l’air chaud.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755052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S010286709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HORNULM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64B3FB-D41B-43EA-9BB3-E80B28B33B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TS010286709.potx</Template>
  <TotalTime>4239</TotalTime>
  <Words>3720</Words>
  <Application>Microsoft Macintosh PowerPoint</Application>
  <PresentationFormat>Présentation à l'écran (4:3)</PresentationFormat>
  <Paragraphs>646</Paragraphs>
  <Slides>76</Slides>
  <Notes>19</Notes>
  <HiddenSlides>2</HiddenSlides>
  <MMClips>2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76</vt:i4>
      </vt:variant>
    </vt:vector>
  </HeadingPairs>
  <TitlesOfParts>
    <vt:vector size="80" baseType="lpstr">
      <vt:lpstr>TS010286709</vt:lpstr>
      <vt:lpstr>White with Courier font for code slides</vt:lpstr>
      <vt:lpstr>HORNULM15</vt:lpstr>
      <vt:lpstr>Conception personnalisée</vt:lpstr>
      <vt:lpstr>Présentation PowerPoint</vt:lpstr>
      <vt:lpstr>Présentation PowerPoint</vt:lpstr>
      <vt:lpstr>Classification des aéronefs</vt:lpstr>
      <vt:lpstr>Présentation PowerPoint</vt:lpstr>
      <vt:lpstr>Classification des aéronefs</vt:lpstr>
      <vt:lpstr>Classification des aéronefs</vt:lpstr>
      <vt:lpstr>Classification des aéronefs</vt:lpstr>
      <vt:lpstr>Classification des aéronefs</vt:lpstr>
      <vt:lpstr>Classification des aéronefs</vt:lpstr>
      <vt:lpstr>Classification des aéronefs</vt:lpstr>
      <vt:lpstr>Présentation PowerPoint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Structure d’un aéronef</vt:lpstr>
      <vt:lpstr>Présentation PowerPoint</vt:lpstr>
      <vt:lpstr>Les axes de rotations d’un aéronef</vt:lpstr>
      <vt:lpstr>Les axes de rotations d’un aéronef</vt:lpstr>
      <vt:lpstr>Les axes de rotations d’un aéronef</vt:lpstr>
      <vt:lpstr>Les axes de rotations d’un aéronef</vt:lpstr>
      <vt:lpstr>Présentation PowerPoint</vt:lpstr>
      <vt:lpstr>Commandes et gouvernes associées</vt:lpstr>
      <vt:lpstr>Présentation PowerPoint</vt:lpstr>
      <vt:lpstr>Présentation PowerPoint</vt:lpstr>
      <vt:lpstr>Présentation PowerPoint</vt:lpstr>
      <vt:lpstr>Présentation PowerPoint</vt:lpstr>
      <vt:lpstr>Commandes et gouvernes associées</vt:lpstr>
      <vt:lpstr>Présentation PowerPoint</vt:lpstr>
      <vt:lpstr>Présentation PowerPoint</vt:lpstr>
      <vt:lpstr>Présentation PowerPoint</vt:lpstr>
      <vt:lpstr>Présentation PowerPoint</vt:lpstr>
      <vt:lpstr>Commandes et gouvernes associées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HORN ULM EURL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 </dc:title>
  <dc:subject/>
  <dc:creator>DIDIER HORN</dc:creator>
  <cp:keywords/>
  <dc:description/>
  <cp:lastModifiedBy>HORN ULM EURL</cp:lastModifiedBy>
  <cp:revision>274</cp:revision>
  <dcterms:created xsi:type="dcterms:W3CDTF">2012-10-01T12:03:26Z</dcterms:created>
  <dcterms:modified xsi:type="dcterms:W3CDTF">2015-08-28T09:35:06Z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TC102867099990</vt:lpwstr>
  </property>
</Properties>
</file>